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Lst>
  <p:notesMasterIdLst>
    <p:notesMasterId r:id="rId213"/>
  </p:notesMasterIdLst>
  <p:sldIdLst>
    <p:sldId id="469" r:id="rId2"/>
    <p:sldId id="257" r:id="rId3"/>
    <p:sldId id="461" r:id="rId4"/>
    <p:sldId id="462" r:id="rId5"/>
    <p:sldId id="256" r:id="rId6"/>
    <p:sldId id="258" r:id="rId7"/>
    <p:sldId id="261" r:id="rId8"/>
    <p:sldId id="262" r:id="rId9"/>
    <p:sldId id="263" r:id="rId10"/>
    <p:sldId id="259"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9" r:id="rId30"/>
    <p:sldId id="290" r:id="rId31"/>
    <p:sldId id="291" r:id="rId32"/>
    <p:sldId id="260" r:id="rId33"/>
    <p:sldId id="282" r:id="rId34"/>
    <p:sldId id="283" r:id="rId35"/>
    <p:sldId id="284" r:id="rId36"/>
    <p:sldId id="285" r:id="rId37"/>
    <p:sldId id="292" r:id="rId38"/>
    <p:sldId id="466" r:id="rId39"/>
    <p:sldId id="286" r:id="rId40"/>
    <p:sldId id="293" r:id="rId41"/>
    <p:sldId id="294" r:id="rId42"/>
    <p:sldId id="295" r:id="rId43"/>
    <p:sldId id="296" r:id="rId44"/>
    <p:sldId id="297" r:id="rId45"/>
    <p:sldId id="298" r:id="rId46"/>
    <p:sldId id="347" r:id="rId47"/>
    <p:sldId id="348" r:id="rId48"/>
    <p:sldId id="300" r:id="rId49"/>
    <p:sldId id="301" r:id="rId50"/>
    <p:sldId id="302" r:id="rId51"/>
    <p:sldId id="303" r:id="rId52"/>
    <p:sldId id="304" r:id="rId53"/>
    <p:sldId id="305" r:id="rId54"/>
    <p:sldId id="306" r:id="rId55"/>
    <p:sldId id="307" r:id="rId56"/>
    <p:sldId id="309" r:id="rId57"/>
    <p:sldId id="308" r:id="rId58"/>
    <p:sldId id="349" r:id="rId59"/>
    <p:sldId id="310" r:id="rId60"/>
    <p:sldId id="311" r:id="rId61"/>
    <p:sldId id="312" r:id="rId62"/>
    <p:sldId id="313" r:id="rId63"/>
    <p:sldId id="314" r:id="rId64"/>
    <p:sldId id="315" r:id="rId65"/>
    <p:sldId id="316" r:id="rId66"/>
    <p:sldId id="317" r:id="rId67"/>
    <p:sldId id="318" r:id="rId68"/>
    <p:sldId id="350" r:id="rId69"/>
    <p:sldId id="319" r:id="rId70"/>
    <p:sldId id="320" r:id="rId71"/>
    <p:sldId id="351" r:id="rId72"/>
    <p:sldId id="321" r:id="rId73"/>
    <p:sldId id="322" r:id="rId74"/>
    <p:sldId id="323" r:id="rId75"/>
    <p:sldId id="324" r:id="rId76"/>
    <p:sldId id="325" r:id="rId77"/>
    <p:sldId id="326" r:id="rId78"/>
    <p:sldId id="327" r:id="rId79"/>
    <p:sldId id="328" r:id="rId80"/>
    <p:sldId id="352" r:id="rId81"/>
    <p:sldId id="353"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54" r:id="rId95"/>
    <p:sldId id="341" r:id="rId96"/>
    <p:sldId id="342" r:id="rId97"/>
    <p:sldId id="343" r:id="rId98"/>
    <p:sldId id="344" r:id="rId99"/>
    <p:sldId id="345" r:id="rId100"/>
    <p:sldId id="346" r:id="rId101"/>
    <p:sldId id="355" r:id="rId102"/>
    <p:sldId id="4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456" r:id="rId124"/>
    <p:sldId id="376" r:id="rId125"/>
    <p:sldId id="377" r:id="rId126"/>
    <p:sldId id="468" r:id="rId127"/>
    <p:sldId id="378" r:id="rId128"/>
    <p:sldId id="379" r:id="rId129"/>
    <p:sldId id="380" r:id="rId130"/>
    <p:sldId id="381" r:id="rId131"/>
    <p:sldId id="382" r:id="rId132"/>
    <p:sldId id="467" r:id="rId133"/>
    <p:sldId id="384" r:id="rId134"/>
    <p:sldId id="385" r:id="rId135"/>
    <p:sldId id="386" r:id="rId136"/>
    <p:sldId id="457" r:id="rId137"/>
    <p:sldId id="383" r:id="rId138"/>
    <p:sldId id="387" r:id="rId139"/>
    <p:sldId id="388" r:id="rId140"/>
    <p:sldId id="389" r:id="rId141"/>
    <p:sldId id="390" r:id="rId142"/>
    <p:sldId id="391" r:id="rId143"/>
    <p:sldId id="392" r:id="rId144"/>
    <p:sldId id="393" r:id="rId145"/>
    <p:sldId id="394" r:id="rId146"/>
    <p:sldId id="395" r:id="rId147"/>
    <p:sldId id="396" r:id="rId148"/>
    <p:sldId id="458" r:id="rId149"/>
    <p:sldId id="397" r:id="rId150"/>
    <p:sldId id="398" r:id="rId151"/>
    <p:sldId id="399" r:id="rId152"/>
    <p:sldId id="400" r:id="rId153"/>
    <p:sldId id="401" r:id="rId154"/>
    <p:sldId id="402" r:id="rId155"/>
    <p:sldId id="404" r:id="rId156"/>
    <p:sldId id="403" r:id="rId157"/>
    <p:sldId id="405" r:id="rId158"/>
    <p:sldId id="406" r:id="rId159"/>
    <p:sldId id="407" r:id="rId160"/>
    <p:sldId id="408" r:id="rId161"/>
    <p:sldId id="409" r:id="rId162"/>
    <p:sldId id="410" r:id="rId163"/>
    <p:sldId id="411" r:id="rId164"/>
    <p:sldId id="412" r:id="rId165"/>
    <p:sldId id="413" r:id="rId166"/>
    <p:sldId id="414" r:id="rId167"/>
    <p:sldId id="415" r:id="rId168"/>
    <p:sldId id="416" r:id="rId169"/>
    <p:sldId id="417" r:id="rId170"/>
    <p:sldId id="418" r:id="rId171"/>
    <p:sldId id="419" r:id="rId172"/>
    <p:sldId id="420" r:id="rId173"/>
    <p:sldId id="421" r:id="rId174"/>
    <p:sldId id="422" r:id="rId175"/>
    <p:sldId id="423" r:id="rId176"/>
    <p:sldId id="424" r:id="rId177"/>
    <p:sldId id="425" r:id="rId178"/>
    <p:sldId id="426" r:id="rId179"/>
    <p:sldId id="427" r:id="rId180"/>
    <p:sldId id="459" r:id="rId181"/>
    <p:sldId id="428" r:id="rId182"/>
    <p:sldId id="429" r:id="rId183"/>
    <p:sldId id="430" r:id="rId184"/>
    <p:sldId id="431" r:id="rId185"/>
    <p:sldId id="432" r:id="rId186"/>
    <p:sldId id="433" r:id="rId187"/>
    <p:sldId id="434" r:id="rId188"/>
    <p:sldId id="435" r:id="rId189"/>
    <p:sldId id="436" r:id="rId190"/>
    <p:sldId id="437" r:id="rId191"/>
    <p:sldId id="438" r:id="rId192"/>
    <p:sldId id="439" r:id="rId193"/>
    <p:sldId id="440" r:id="rId194"/>
    <p:sldId id="441" r:id="rId195"/>
    <p:sldId id="442" r:id="rId196"/>
    <p:sldId id="443" r:id="rId197"/>
    <p:sldId id="444" r:id="rId198"/>
    <p:sldId id="445" r:id="rId199"/>
    <p:sldId id="446" r:id="rId200"/>
    <p:sldId id="447" r:id="rId201"/>
    <p:sldId id="448" r:id="rId202"/>
    <p:sldId id="449" r:id="rId203"/>
    <p:sldId id="450" r:id="rId204"/>
    <p:sldId id="451" r:id="rId205"/>
    <p:sldId id="452" r:id="rId206"/>
    <p:sldId id="453" r:id="rId207"/>
    <p:sldId id="454" r:id="rId208"/>
    <p:sldId id="463" r:id="rId209"/>
    <p:sldId id="464" r:id="rId210"/>
    <p:sldId id="465" r:id="rId211"/>
    <p:sldId id="460" r:id="rId21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50" autoAdjust="0"/>
    <p:restoredTop sz="94643" autoAdjust="0"/>
  </p:normalViewPr>
  <p:slideViewPr>
    <p:cSldViewPr>
      <p:cViewPr>
        <p:scale>
          <a:sx n="86" d="100"/>
          <a:sy n="86" d="100"/>
        </p:scale>
        <p:origin x="-654"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370CF-A2EA-40F7-BAEF-F8D8D5FCA0C8}" type="doc">
      <dgm:prSet loTypeId="urn:microsoft.com/office/officeart/2005/8/layout/orgChart1" loCatId="hierarchy" qsTypeId="urn:microsoft.com/office/officeart/2005/8/quickstyle/simple1" qsCatId="simple" csTypeId="urn:microsoft.com/office/officeart/2005/8/colors/accent1_2" csCatId="accent1"/>
      <dgm:spPr/>
    </dgm:pt>
    <dgm:pt modelId="{63BFCCA1-92B8-40C5-BF8C-72436916266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عناصر محوري نبوت</a:t>
          </a:r>
          <a:endParaRPr kumimoji="0" lang="en-US" altLang="fa-IR" b="0"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45B1251F-9EF3-4717-964C-2E5EE30664FC}" type="parTrans" cxnId="{2AA039F8-8774-47C3-85AA-31F7F86FA5B4}">
      <dgm:prSet/>
      <dgm:spPr/>
    </dgm:pt>
    <dgm:pt modelId="{C8C00CD8-0308-4187-8B11-F9ED1A2AD8F5}" type="sibTrans" cxnId="{2AA039F8-8774-47C3-85AA-31F7F86FA5B4}">
      <dgm:prSet/>
      <dgm:spPr/>
    </dgm:pt>
    <dgm:pt modelId="{667DED5E-C9E1-4CCB-968B-A3C3A644C56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آورنده وحي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پيامبر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b="0" i="0" u="none" strike="noStrike" cap="none" normalizeH="0" baseline="0" smtClean="0">
            <a:ln>
              <a:noFill/>
            </a:ln>
            <a:solidFill>
              <a:schemeClr val="tx1"/>
            </a:solidFill>
            <a:effectLst/>
            <a:latin typeface="Arial" panose="020B0604020202020204" pitchFamily="34" charset="0"/>
            <a:cs typeface="Nazanin" pitchFamily="2" charset="-78"/>
          </a:endParaRPr>
        </a:p>
      </dgm:t>
    </dgm:pt>
    <dgm:pt modelId="{7678EC81-99D9-45B5-B981-48B71998C858}" type="parTrans" cxnId="{B5AF481D-BEF2-4D96-B92B-BED3D91607E1}">
      <dgm:prSet/>
      <dgm:spPr/>
    </dgm:pt>
    <dgm:pt modelId="{407B9030-F0A9-4608-90A6-B656C1029349}" type="sibTrans" cxnId="{B5AF481D-BEF2-4D96-B92B-BED3D91607E1}">
      <dgm:prSet/>
      <dgm:spPr/>
    </dgm:pt>
    <dgm:pt modelId="{5A6C16BF-417E-4526-B63C-3CFBF9BF35B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قانون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 وحي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b="0" i="0" u="none" strike="noStrike" cap="none" normalizeH="0" baseline="0" smtClean="0">
            <a:ln>
              <a:noFill/>
            </a:ln>
            <a:solidFill>
              <a:schemeClr val="tx1"/>
            </a:solidFill>
            <a:effectLst/>
            <a:latin typeface="Arial" panose="020B0604020202020204" pitchFamily="34" charset="0"/>
            <a:cs typeface="Nazanin" pitchFamily="2" charset="-78"/>
          </a:endParaRPr>
        </a:p>
      </dgm:t>
    </dgm:pt>
    <dgm:pt modelId="{1E820069-F843-47B5-82C6-B96CF65BC571}" type="parTrans" cxnId="{2946E834-368E-4B0D-BD3F-1A3D9CB2700C}">
      <dgm:prSet/>
      <dgm:spPr/>
    </dgm:pt>
    <dgm:pt modelId="{37B7B956-F690-46F4-89A4-5CDFC3702466}" type="sibTrans" cxnId="{2946E834-368E-4B0D-BD3F-1A3D9CB2700C}">
      <dgm:prSet/>
      <dgm:spPr/>
    </dgm:pt>
    <dgm:pt modelId="{AE27C928-B837-4013-8B03-C92E373A7118}" type="pres">
      <dgm:prSet presAssocID="{D5C370CF-A2EA-40F7-BAEF-F8D8D5FCA0C8}" presName="hierChild1" presStyleCnt="0">
        <dgm:presLayoutVars>
          <dgm:orgChart val="1"/>
          <dgm:chPref val="1"/>
          <dgm:dir/>
          <dgm:animOne val="branch"/>
          <dgm:animLvl val="lvl"/>
          <dgm:resizeHandles/>
        </dgm:presLayoutVars>
      </dgm:prSet>
      <dgm:spPr/>
    </dgm:pt>
    <dgm:pt modelId="{D4DF96B3-C5DF-440E-9ECE-174934AFC464}" type="pres">
      <dgm:prSet presAssocID="{63BFCCA1-92B8-40C5-BF8C-724369162669}" presName="hierRoot1" presStyleCnt="0">
        <dgm:presLayoutVars>
          <dgm:hierBranch/>
        </dgm:presLayoutVars>
      </dgm:prSet>
      <dgm:spPr/>
    </dgm:pt>
    <dgm:pt modelId="{4CF7EF97-8E69-4757-8718-4B33890328EF}" type="pres">
      <dgm:prSet presAssocID="{63BFCCA1-92B8-40C5-BF8C-724369162669}" presName="rootComposite1" presStyleCnt="0"/>
      <dgm:spPr/>
    </dgm:pt>
    <dgm:pt modelId="{20C20E8F-8CFF-446B-AD3B-D9DBFD59E0FE}" type="pres">
      <dgm:prSet presAssocID="{63BFCCA1-92B8-40C5-BF8C-724369162669}" presName="rootText1" presStyleLbl="node0" presStyleIdx="0" presStyleCnt="1">
        <dgm:presLayoutVars>
          <dgm:chPref val="3"/>
        </dgm:presLayoutVars>
      </dgm:prSet>
      <dgm:spPr/>
      <dgm:t>
        <a:bodyPr/>
        <a:lstStyle/>
        <a:p>
          <a:pPr rtl="1"/>
          <a:endParaRPr lang="fa-IR"/>
        </a:p>
      </dgm:t>
    </dgm:pt>
    <dgm:pt modelId="{2125A4EF-B54D-47AA-88D7-6D0861FB4892}" type="pres">
      <dgm:prSet presAssocID="{63BFCCA1-92B8-40C5-BF8C-724369162669}" presName="rootConnector1" presStyleLbl="node1" presStyleIdx="0" presStyleCnt="0"/>
      <dgm:spPr/>
      <dgm:t>
        <a:bodyPr/>
        <a:lstStyle/>
        <a:p>
          <a:pPr rtl="1"/>
          <a:endParaRPr lang="fa-IR"/>
        </a:p>
      </dgm:t>
    </dgm:pt>
    <dgm:pt modelId="{59B64089-A917-45DC-BC60-FCF4AF7A590B}" type="pres">
      <dgm:prSet presAssocID="{63BFCCA1-92B8-40C5-BF8C-724369162669}" presName="hierChild2" presStyleCnt="0"/>
      <dgm:spPr/>
    </dgm:pt>
    <dgm:pt modelId="{EAA58B89-01A7-41C7-B840-F0FCF0CF858C}" type="pres">
      <dgm:prSet presAssocID="{7678EC81-99D9-45B5-B981-48B71998C858}" presName="Name35" presStyleLbl="parChTrans1D2" presStyleIdx="0" presStyleCnt="2"/>
      <dgm:spPr/>
    </dgm:pt>
    <dgm:pt modelId="{34FE998A-2B8B-4895-B894-43B797069058}" type="pres">
      <dgm:prSet presAssocID="{667DED5E-C9E1-4CCB-968B-A3C3A644C561}" presName="hierRoot2" presStyleCnt="0">
        <dgm:presLayoutVars>
          <dgm:hierBranch/>
        </dgm:presLayoutVars>
      </dgm:prSet>
      <dgm:spPr/>
    </dgm:pt>
    <dgm:pt modelId="{B4A05441-4A30-4E16-97AF-BF234E00B947}" type="pres">
      <dgm:prSet presAssocID="{667DED5E-C9E1-4CCB-968B-A3C3A644C561}" presName="rootComposite" presStyleCnt="0"/>
      <dgm:spPr/>
    </dgm:pt>
    <dgm:pt modelId="{85AA9119-7598-42FD-8E27-AB0B3DC84C36}" type="pres">
      <dgm:prSet presAssocID="{667DED5E-C9E1-4CCB-968B-A3C3A644C561}" presName="rootText" presStyleLbl="node2" presStyleIdx="0" presStyleCnt="2">
        <dgm:presLayoutVars>
          <dgm:chPref val="3"/>
        </dgm:presLayoutVars>
      </dgm:prSet>
      <dgm:spPr/>
      <dgm:t>
        <a:bodyPr/>
        <a:lstStyle/>
        <a:p>
          <a:pPr rtl="1"/>
          <a:endParaRPr lang="fa-IR"/>
        </a:p>
      </dgm:t>
    </dgm:pt>
    <dgm:pt modelId="{C47827E6-2661-4047-B9EF-0F4DC96013F9}" type="pres">
      <dgm:prSet presAssocID="{667DED5E-C9E1-4CCB-968B-A3C3A644C561}" presName="rootConnector" presStyleLbl="node2" presStyleIdx="0" presStyleCnt="2"/>
      <dgm:spPr/>
      <dgm:t>
        <a:bodyPr/>
        <a:lstStyle/>
        <a:p>
          <a:pPr rtl="1"/>
          <a:endParaRPr lang="fa-IR"/>
        </a:p>
      </dgm:t>
    </dgm:pt>
    <dgm:pt modelId="{D42E4656-75A0-4B8C-A718-16AF7CD1DEC6}" type="pres">
      <dgm:prSet presAssocID="{667DED5E-C9E1-4CCB-968B-A3C3A644C561}" presName="hierChild4" presStyleCnt="0"/>
      <dgm:spPr/>
    </dgm:pt>
    <dgm:pt modelId="{85AE2539-F40F-4971-9FAE-DD3117D40058}" type="pres">
      <dgm:prSet presAssocID="{667DED5E-C9E1-4CCB-968B-A3C3A644C561}" presName="hierChild5" presStyleCnt="0"/>
      <dgm:spPr/>
    </dgm:pt>
    <dgm:pt modelId="{415B6B5F-232B-4C90-9B03-2D18286922DF}" type="pres">
      <dgm:prSet presAssocID="{1E820069-F843-47B5-82C6-B96CF65BC571}" presName="Name35" presStyleLbl="parChTrans1D2" presStyleIdx="1" presStyleCnt="2"/>
      <dgm:spPr/>
    </dgm:pt>
    <dgm:pt modelId="{76D45592-9820-40E1-8326-A610B7B09E21}" type="pres">
      <dgm:prSet presAssocID="{5A6C16BF-417E-4526-B63C-3CFBF9BF35B8}" presName="hierRoot2" presStyleCnt="0">
        <dgm:presLayoutVars>
          <dgm:hierBranch/>
        </dgm:presLayoutVars>
      </dgm:prSet>
      <dgm:spPr/>
    </dgm:pt>
    <dgm:pt modelId="{B26FB3F7-2424-4DB4-8AB2-A798D1408F1E}" type="pres">
      <dgm:prSet presAssocID="{5A6C16BF-417E-4526-B63C-3CFBF9BF35B8}" presName="rootComposite" presStyleCnt="0"/>
      <dgm:spPr/>
    </dgm:pt>
    <dgm:pt modelId="{A3CDC56F-FF1E-47F7-ACA3-78819FE18DA8}" type="pres">
      <dgm:prSet presAssocID="{5A6C16BF-417E-4526-B63C-3CFBF9BF35B8}" presName="rootText" presStyleLbl="node2" presStyleIdx="1" presStyleCnt="2">
        <dgm:presLayoutVars>
          <dgm:chPref val="3"/>
        </dgm:presLayoutVars>
      </dgm:prSet>
      <dgm:spPr/>
      <dgm:t>
        <a:bodyPr/>
        <a:lstStyle/>
        <a:p>
          <a:pPr rtl="1"/>
          <a:endParaRPr lang="fa-IR"/>
        </a:p>
      </dgm:t>
    </dgm:pt>
    <dgm:pt modelId="{C4673690-5DA0-49C3-9F73-9B08197895BA}" type="pres">
      <dgm:prSet presAssocID="{5A6C16BF-417E-4526-B63C-3CFBF9BF35B8}" presName="rootConnector" presStyleLbl="node2" presStyleIdx="1" presStyleCnt="2"/>
      <dgm:spPr/>
      <dgm:t>
        <a:bodyPr/>
        <a:lstStyle/>
        <a:p>
          <a:pPr rtl="1"/>
          <a:endParaRPr lang="fa-IR"/>
        </a:p>
      </dgm:t>
    </dgm:pt>
    <dgm:pt modelId="{AD57E0A2-B9C5-46E6-8DAF-CB626696AC65}" type="pres">
      <dgm:prSet presAssocID="{5A6C16BF-417E-4526-B63C-3CFBF9BF35B8}" presName="hierChild4" presStyleCnt="0"/>
      <dgm:spPr/>
    </dgm:pt>
    <dgm:pt modelId="{22236382-01C9-4A53-8D91-D9950DF09B0B}" type="pres">
      <dgm:prSet presAssocID="{5A6C16BF-417E-4526-B63C-3CFBF9BF35B8}" presName="hierChild5" presStyleCnt="0"/>
      <dgm:spPr/>
    </dgm:pt>
    <dgm:pt modelId="{0ABEC84C-54C2-462C-B0D3-6CF46991C2D6}" type="pres">
      <dgm:prSet presAssocID="{63BFCCA1-92B8-40C5-BF8C-724369162669}" presName="hierChild3" presStyleCnt="0"/>
      <dgm:spPr/>
    </dgm:pt>
  </dgm:ptLst>
  <dgm:cxnLst>
    <dgm:cxn modelId="{F7C3A194-6C04-4693-910F-292EDAF76BAD}" type="presOf" srcId="{5A6C16BF-417E-4526-B63C-3CFBF9BF35B8}" destId="{C4673690-5DA0-49C3-9F73-9B08197895BA}" srcOrd="1" destOrd="0" presId="urn:microsoft.com/office/officeart/2005/8/layout/orgChart1"/>
    <dgm:cxn modelId="{2AA039F8-8774-47C3-85AA-31F7F86FA5B4}" srcId="{D5C370CF-A2EA-40F7-BAEF-F8D8D5FCA0C8}" destId="{63BFCCA1-92B8-40C5-BF8C-724369162669}" srcOrd="0" destOrd="0" parTransId="{45B1251F-9EF3-4717-964C-2E5EE30664FC}" sibTransId="{C8C00CD8-0308-4187-8B11-F9ED1A2AD8F5}"/>
    <dgm:cxn modelId="{0B45982A-41B6-487F-A37A-C706901B1D1B}" type="presOf" srcId="{D5C370CF-A2EA-40F7-BAEF-F8D8D5FCA0C8}" destId="{AE27C928-B837-4013-8B03-C92E373A7118}" srcOrd="0" destOrd="0" presId="urn:microsoft.com/office/officeart/2005/8/layout/orgChart1"/>
    <dgm:cxn modelId="{2946E834-368E-4B0D-BD3F-1A3D9CB2700C}" srcId="{63BFCCA1-92B8-40C5-BF8C-724369162669}" destId="{5A6C16BF-417E-4526-B63C-3CFBF9BF35B8}" srcOrd="1" destOrd="0" parTransId="{1E820069-F843-47B5-82C6-B96CF65BC571}" sibTransId="{37B7B956-F690-46F4-89A4-5CDFC3702466}"/>
    <dgm:cxn modelId="{A329037F-0F92-4E54-9164-EE0CED202D2E}" type="presOf" srcId="{63BFCCA1-92B8-40C5-BF8C-724369162669}" destId="{20C20E8F-8CFF-446B-AD3B-D9DBFD59E0FE}" srcOrd="0" destOrd="0" presId="urn:microsoft.com/office/officeart/2005/8/layout/orgChart1"/>
    <dgm:cxn modelId="{DB52553D-FB3E-4B57-BBF9-A251ACD0394F}" type="presOf" srcId="{63BFCCA1-92B8-40C5-BF8C-724369162669}" destId="{2125A4EF-B54D-47AA-88D7-6D0861FB4892}" srcOrd="1" destOrd="0" presId="urn:microsoft.com/office/officeart/2005/8/layout/orgChart1"/>
    <dgm:cxn modelId="{18B0C549-F1B8-4A14-B2E4-D7B29E15FD7D}" type="presOf" srcId="{5A6C16BF-417E-4526-B63C-3CFBF9BF35B8}" destId="{A3CDC56F-FF1E-47F7-ACA3-78819FE18DA8}" srcOrd="0" destOrd="0" presId="urn:microsoft.com/office/officeart/2005/8/layout/orgChart1"/>
    <dgm:cxn modelId="{A3381D2A-9E08-4939-8C2F-92378B9293E4}" type="presOf" srcId="{667DED5E-C9E1-4CCB-968B-A3C3A644C561}" destId="{C47827E6-2661-4047-B9EF-0F4DC96013F9}" srcOrd="1" destOrd="0" presId="urn:microsoft.com/office/officeart/2005/8/layout/orgChart1"/>
    <dgm:cxn modelId="{624FBD08-5026-4FE2-9D97-9A9A42337577}" type="presOf" srcId="{667DED5E-C9E1-4CCB-968B-A3C3A644C561}" destId="{85AA9119-7598-42FD-8E27-AB0B3DC84C36}" srcOrd="0" destOrd="0" presId="urn:microsoft.com/office/officeart/2005/8/layout/orgChart1"/>
    <dgm:cxn modelId="{A5C0857C-D858-4F85-B1C0-F775C8729D69}" type="presOf" srcId="{7678EC81-99D9-45B5-B981-48B71998C858}" destId="{EAA58B89-01A7-41C7-B840-F0FCF0CF858C}" srcOrd="0" destOrd="0" presId="urn:microsoft.com/office/officeart/2005/8/layout/orgChart1"/>
    <dgm:cxn modelId="{B5AF481D-BEF2-4D96-B92B-BED3D91607E1}" srcId="{63BFCCA1-92B8-40C5-BF8C-724369162669}" destId="{667DED5E-C9E1-4CCB-968B-A3C3A644C561}" srcOrd="0" destOrd="0" parTransId="{7678EC81-99D9-45B5-B981-48B71998C858}" sibTransId="{407B9030-F0A9-4608-90A6-B656C1029349}"/>
    <dgm:cxn modelId="{F775F593-E01B-4901-8881-59741D865D46}" type="presOf" srcId="{1E820069-F843-47B5-82C6-B96CF65BC571}" destId="{415B6B5F-232B-4C90-9B03-2D18286922DF}" srcOrd="0" destOrd="0" presId="urn:microsoft.com/office/officeart/2005/8/layout/orgChart1"/>
    <dgm:cxn modelId="{9B5CEFAE-8E17-407E-AE50-46B99F184A65}" type="presParOf" srcId="{AE27C928-B837-4013-8B03-C92E373A7118}" destId="{D4DF96B3-C5DF-440E-9ECE-174934AFC464}" srcOrd="0" destOrd="0" presId="urn:microsoft.com/office/officeart/2005/8/layout/orgChart1"/>
    <dgm:cxn modelId="{9BB422BF-47E8-4306-A1DD-1AAF9F51589F}" type="presParOf" srcId="{D4DF96B3-C5DF-440E-9ECE-174934AFC464}" destId="{4CF7EF97-8E69-4757-8718-4B33890328EF}" srcOrd="0" destOrd="0" presId="urn:microsoft.com/office/officeart/2005/8/layout/orgChart1"/>
    <dgm:cxn modelId="{2D5D32B9-B6D3-4A9B-81CA-C3FC94160553}" type="presParOf" srcId="{4CF7EF97-8E69-4757-8718-4B33890328EF}" destId="{20C20E8F-8CFF-446B-AD3B-D9DBFD59E0FE}" srcOrd="0" destOrd="0" presId="urn:microsoft.com/office/officeart/2005/8/layout/orgChart1"/>
    <dgm:cxn modelId="{95184A4C-035F-4391-AFBE-43F80B38669C}" type="presParOf" srcId="{4CF7EF97-8E69-4757-8718-4B33890328EF}" destId="{2125A4EF-B54D-47AA-88D7-6D0861FB4892}" srcOrd="1" destOrd="0" presId="urn:microsoft.com/office/officeart/2005/8/layout/orgChart1"/>
    <dgm:cxn modelId="{768C3B36-306B-4AB7-8B5B-0F5584BD92C4}" type="presParOf" srcId="{D4DF96B3-C5DF-440E-9ECE-174934AFC464}" destId="{59B64089-A917-45DC-BC60-FCF4AF7A590B}" srcOrd="1" destOrd="0" presId="urn:microsoft.com/office/officeart/2005/8/layout/orgChart1"/>
    <dgm:cxn modelId="{4943D5C2-2105-4331-A51B-2019DD66DF28}" type="presParOf" srcId="{59B64089-A917-45DC-BC60-FCF4AF7A590B}" destId="{EAA58B89-01A7-41C7-B840-F0FCF0CF858C}" srcOrd="0" destOrd="0" presId="urn:microsoft.com/office/officeart/2005/8/layout/orgChart1"/>
    <dgm:cxn modelId="{3A7BAC37-E2A2-4D28-9C4A-50278FD88499}" type="presParOf" srcId="{59B64089-A917-45DC-BC60-FCF4AF7A590B}" destId="{34FE998A-2B8B-4895-B894-43B797069058}" srcOrd="1" destOrd="0" presId="urn:microsoft.com/office/officeart/2005/8/layout/orgChart1"/>
    <dgm:cxn modelId="{F1BE036B-A1E3-4FCF-961B-40A3556CF215}" type="presParOf" srcId="{34FE998A-2B8B-4895-B894-43B797069058}" destId="{B4A05441-4A30-4E16-97AF-BF234E00B947}" srcOrd="0" destOrd="0" presId="urn:microsoft.com/office/officeart/2005/8/layout/orgChart1"/>
    <dgm:cxn modelId="{54F85F5D-5868-4B2E-B4AA-4FFE69C61C82}" type="presParOf" srcId="{B4A05441-4A30-4E16-97AF-BF234E00B947}" destId="{85AA9119-7598-42FD-8E27-AB0B3DC84C36}" srcOrd="0" destOrd="0" presId="urn:microsoft.com/office/officeart/2005/8/layout/orgChart1"/>
    <dgm:cxn modelId="{24917B7E-4542-4B32-8556-2DC042627875}" type="presParOf" srcId="{B4A05441-4A30-4E16-97AF-BF234E00B947}" destId="{C47827E6-2661-4047-B9EF-0F4DC96013F9}" srcOrd="1" destOrd="0" presId="urn:microsoft.com/office/officeart/2005/8/layout/orgChart1"/>
    <dgm:cxn modelId="{AA703099-0B22-4E5B-9D57-8E7A80CC94D6}" type="presParOf" srcId="{34FE998A-2B8B-4895-B894-43B797069058}" destId="{D42E4656-75A0-4B8C-A718-16AF7CD1DEC6}" srcOrd="1" destOrd="0" presId="urn:microsoft.com/office/officeart/2005/8/layout/orgChart1"/>
    <dgm:cxn modelId="{34067060-2A49-4133-B75C-A4B9A6767656}" type="presParOf" srcId="{34FE998A-2B8B-4895-B894-43B797069058}" destId="{85AE2539-F40F-4971-9FAE-DD3117D40058}" srcOrd="2" destOrd="0" presId="urn:microsoft.com/office/officeart/2005/8/layout/orgChart1"/>
    <dgm:cxn modelId="{9EF01659-7FE6-4A32-9005-0205D843A5A9}" type="presParOf" srcId="{59B64089-A917-45DC-BC60-FCF4AF7A590B}" destId="{415B6B5F-232B-4C90-9B03-2D18286922DF}" srcOrd="2" destOrd="0" presId="urn:microsoft.com/office/officeart/2005/8/layout/orgChart1"/>
    <dgm:cxn modelId="{BF0AAC99-8121-43D0-A96A-08A219B8A74A}" type="presParOf" srcId="{59B64089-A917-45DC-BC60-FCF4AF7A590B}" destId="{76D45592-9820-40E1-8326-A610B7B09E21}" srcOrd="3" destOrd="0" presId="urn:microsoft.com/office/officeart/2005/8/layout/orgChart1"/>
    <dgm:cxn modelId="{5D5B4B5E-8419-4A8D-8BE0-0491A6D77309}" type="presParOf" srcId="{76D45592-9820-40E1-8326-A610B7B09E21}" destId="{B26FB3F7-2424-4DB4-8AB2-A798D1408F1E}" srcOrd="0" destOrd="0" presId="urn:microsoft.com/office/officeart/2005/8/layout/orgChart1"/>
    <dgm:cxn modelId="{96EAFD27-17A2-43F8-8499-DF5828EC4BBF}" type="presParOf" srcId="{B26FB3F7-2424-4DB4-8AB2-A798D1408F1E}" destId="{A3CDC56F-FF1E-47F7-ACA3-78819FE18DA8}" srcOrd="0" destOrd="0" presId="urn:microsoft.com/office/officeart/2005/8/layout/orgChart1"/>
    <dgm:cxn modelId="{D66D3119-B3D8-4D56-A6A7-5F09E74967DF}" type="presParOf" srcId="{B26FB3F7-2424-4DB4-8AB2-A798D1408F1E}" destId="{C4673690-5DA0-49C3-9F73-9B08197895BA}" srcOrd="1" destOrd="0" presId="urn:microsoft.com/office/officeart/2005/8/layout/orgChart1"/>
    <dgm:cxn modelId="{9C8BA919-0CA3-4B4C-A388-67C81DAB39F3}" type="presParOf" srcId="{76D45592-9820-40E1-8326-A610B7B09E21}" destId="{AD57E0A2-B9C5-46E6-8DAF-CB626696AC65}" srcOrd="1" destOrd="0" presId="urn:microsoft.com/office/officeart/2005/8/layout/orgChart1"/>
    <dgm:cxn modelId="{A8460E28-B250-41F4-B1C3-79B54C3004B9}" type="presParOf" srcId="{76D45592-9820-40E1-8326-A610B7B09E21}" destId="{22236382-01C9-4A53-8D91-D9950DF09B0B}" srcOrd="2" destOrd="0" presId="urn:microsoft.com/office/officeart/2005/8/layout/orgChart1"/>
    <dgm:cxn modelId="{B2FF6012-7D9D-4C61-B222-5F0C6CE041B4}" type="presParOf" srcId="{D4DF96B3-C5DF-440E-9ECE-174934AFC464}" destId="{0ABEC84C-54C2-462C-B0D3-6CF46991C2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217A1-EF78-4280-86FD-21496D811C6E}" type="doc">
      <dgm:prSet loTypeId="urn:microsoft.com/office/officeart/2005/8/layout/orgChart1" loCatId="hierarchy" qsTypeId="urn:microsoft.com/office/officeart/2005/8/quickstyle/simple1" qsCatId="simple" csTypeId="urn:microsoft.com/office/officeart/2005/8/colors/accent1_2" csCatId="accent1"/>
      <dgm:spPr/>
    </dgm:pt>
    <dgm:pt modelId="{4BCDF508-4352-42F5-AC51-E02D3AAE8D1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chemeClr val="tx1"/>
              </a:solidFill>
              <a:effectLst/>
              <a:latin typeface="Arial" panose="020B0604020202020204" pitchFamily="34" charset="0"/>
              <a:cs typeface="Titr" pitchFamily="2" charset="-78"/>
            </a:rPr>
            <a:t>برهان ضرورت نبوت با تكيه بر 4 مقدمه</a:t>
          </a:r>
          <a:endParaRPr kumimoji="0" lang="en-US" altLang="fa-IR" b="1"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FD7A0C4B-2CE0-480F-8681-F4556C121520}" type="parTrans" cxnId="{1E81559E-C1F7-4CB7-8DF7-0E7EBA2262C3}">
      <dgm:prSet/>
      <dgm:spPr/>
    </dgm:pt>
    <dgm:pt modelId="{FA7D9B10-A1B7-4B3A-B5D4-18F81F60EF1B}" type="sibTrans" cxnId="{1E81559E-C1F7-4CB7-8DF7-0E7EBA2262C3}">
      <dgm:prSet/>
      <dgm:spPr/>
    </dgm:pt>
    <dgm:pt modelId="{99B850D7-A738-4476-AA51-C87F223FDC2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chemeClr val="tx1"/>
              </a:solidFill>
              <a:effectLst/>
              <a:latin typeface="Arial" panose="020B0604020202020204" pitchFamily="34" charset="0"/>
              <a:cs typeface="Titr" pitchFamily="2" charset="-78"/>
            </a:rPr>
            <a:t>هدف از آفرينش انسان، كمال راستين اوست</a:t>
          </a:r>
          <a:endParaRPr kumimoji="0" lang="en-US" altLang="fa-IR" b="1"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07EB1E9E-4EDB-4762-AE5E-42CF8B4BB99A}" type="parTrans" cxnId="{CD285F39-9319-47E8-8333-83FA8F88BE29}">
      <dgm:prSet/>
      <dgm:spPr/>
    </dgm:pt>
    <dgm:pt modelId="{0D1FCDF0-D45E-479F-8A30-16E7C30FCB73}" type="sibTrans" cxnId="{CD285F39-9319-47E8-8333-83FA8F88BE29}">
      <dgm:prSet/>
      <dgm:spPr/>
    </dgm:pt>
    <dgm:pt modelId="{AB15952D-4714-4C24-8292-F6E9219B649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chemeClr val="tx1"/>
              </a:solidFill>
              <a:effectLst/>
              <a:latin typeface="Arial" panose="020B0604020202020204" pitchFamily="34" charset="0"/>
              <a:cs typeface="Titr" pitchFamily="2" charset="-78"/>
            </a:rPr>
            <a:t>كمال واقعي انسان در گرو اختيار و انتخاب صحيح است</a:t>
          </a:r>
          <a:endParaRPr kumimoji="0" lang="en-US" altLang="fa-IR" b="1"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F173F7C8-3842-4F9C-A931-F6A719945B7B}" type="parTrans" cxnId="{931DA25C-7C9C-49BB-8E0B-B024B8D1A9EC}">
      <dgm:prSet/>
      <dgm:spPr/>
    </dgm:pt>
    <dgm:pt modelId="{719A7745-4CE1-4BD8-A653-288A7C81C7CB}" type="sibTrans" cxnId="{931DA25C-7C9C-49BB-8E0B-B024B8D1A9EC}">
      <dgm:prSet/>
      <dgm:spPr/>
    </dgm:pt>
    <dgm:pt modelId="{5961A81C-138E-4DC9-B1FD-AE30395451D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chemeClr val="tx1"/>
              </a:solidFill>
              <a:effectLst/>
              <a:latin typeface="Arial" panose="020B0604020202020204" pitchFamily="34" charset="0"/>
              <a:cs typeface="Titr" pitchFamily="2" charset="-78"/>
            </a:rPr>
            <a:t>اختيار و انتخاب صحيح بدون معرفت و شناخت كافي، ممكن نيست  </a:t>
          </a:r>
          <a:endParaRPr kumimoji="0" lang="en-US" altLang="fa-IR" b="1"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4935F480-DBB5-4AEB-BAB7-B1BEE6EBE0D7}" type="parTrans" cxnId="{D69AC535-6718-412C-BFA8-89D686B1C106}">
      <dgm:prSet/>
      <dgm:spPr/>
    </dgm:pt>
    <dgm:pt modelId="{F35371C5-AFBC-4192-957C-72580AC51FA8}" type="sibTrans" cxnId="{D69AC535-6718-412C-BFA8-89D686B1C106}">
      <dgm:prSet/>
      <dgm:spPr/>
    </dgm:pt>
    <dgm:pt modelId="{8D38904B-B798-457D-A513-23A15C56D80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chemeClr val="tx1"/>
              </a:solidFill>
              <a:effectLst/>
              <a:latin typeface="Arial" panose="020B0604020202020204" pitchFamily="34" charset="0"/>
              <a:cs typeface="Titr" pitchFamily="2" charset="-78"/>
            </a:rPr>
            <a:t>آگاهي هاي برخاسته از عقل و حس، در پاسخ به نيازهاي انسان و رساندن او به سعادت واقعي كافي نيست. </a:t>
          </a:r>
          <a:endParaRPr kumimoji="0" lang="en-US" altLang="fa-IR" b="1"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AB737F7D-927D-4623-8547-73C814894A05}" type="parTrans" cxnId="{6D0F6B0D-29CF-4766-8262-5C6A33A16C2D}">
      <dgm:prSet/>
      <dgm:spPr/>
    </dgm:pt>
    <dgm:pt modelId="{7CE194EB-6EA7-4BE6-A320-FDBC0DFF6C3E}" type="sibTrans" cxnId="{6D0F6B0D-29CF-4766-8262-5C6A33A16C2D}">
      <dgm:prSet/>
      <dgm:spPr/>
    </dgm:pt>
    <dgm:pt modelId="{E9832191-E608-4C78-A606-0A66CEFF04D6}" type="pres">
      <dgm:prSet presAssocID="{DEC217A1-EF78-4280-86FD-21496D811C6E}" presName="hierChild1" presStyleCnt="0">
        <dgm:presLayoutVars>
          <dgm:orgChart val="1"/>
          <dgm:chPref val="1"/>
          <dgm:dir/>
          <dgm:animOne val="branch"/>
          <dgm:animLvl val="lvl"/>
          <dgm:resizeHandles/>
        </dgm:presLayoutVars>
      </dgm:prSet>
      <dgm:spPr/>
    </dgm:pt>
    <dgm:pt modelId="{70F5C7BA-A289-44A6-8849-C43653AE400C}" type="pres">
      <dgm:prSet presAssocID="{4BCDF508-4352-42F5-AC51-E02D3AAE8D12}" presName="hierRoot1" presStyleCnt="0">
        <dgm:presLayoutVars>
          <dgm:hierBranch val="l"/>
        </dgm:presLayoutVars>
      </dgm:prSet>
      <dgm:spPr/>
    </dgm:pt>
    <dgm:pt modelId="{511D55BB-40B7-47B1-96B8-6F26C5A356F4}" type="pres">
      <dgm:prSet presAssocID="{4BCDF508-4352-42F5-AC51-E02D3AAE8D12}" presName="rootComposite1" presStyleCnt="0"/>
      <dgm:spPr/>
    </dgm:pt>
    <dgm:pt modelId="{081E0E59-DC36-4229-9635-23E270B7A366}" type="pres">
      <dgm:prSet presAssocID="{4BCDF508-4352-42F5-AC51-E02D3AAE8D12}" presName="rootText1" presStyleLbl="node0" presStyleIdx="0" presStyleCnt="1">
        <dgm:presLayoutVars>
          <dgm:chPref val="3"/>
        </dgm:presLayoutVars>
      </dgm:prSet>
      <dgm:spPr/>
      <dgm:t>
        <a:bodyPr/>
        <a:lstStyle/>
        <a:p>
          <a:pPr rtl="1"/>
          <a:endParaRPr lang="fa-IR"/>
        </a:p>
      </dgm:t>
    </dgm:pt>
    <dgm:pt modelId="{769495FF-A034-4CD8-A784-9F33CC2D643B}" type="pres">
      <dgm:prSet presAssocID="{4BCDF508-4352-42F5-AC51-E02D3AAE8D12}" presName="rootConnector1" presStyleLbl="node1" presStyleIdx="0" presStyleCnt="0"/>
      <dgm:spPr/>
      <dgm:t>
        <a:bodyPr/>
        <a:lstStyle/>
        <a:p>
          <a:pPr rtl="1"/>
          <a:endParaRPr lang="fa-IR"/>
        </a:p>
      </dgm:t>
    </dgm:pt>
    <dgm:pt modelId="{7690B7A2-F63B-409D-B49D-582AE573195A}" type="pres">
      <dgm:prSet presAssocID="{4BCDF508-4352-42F5-AC51-E02D3AAE8D12}" presName="hierChild2" presStyleCnt="0"/>
      <dgm:spPr/>
    </dgm:pt>
    <dgm:pt modelId="{E4FB0507-8082-4F45-AC29-688DBF800C20}" type="pres">
      <dgm:prSet presAssocID="{07EB1E9E-4EDB-4762-AE5E-42CF8B4BB99A}" presName="Name50" presStyleLbl="parChTrans1D2" presStyleIdx="0" presStyleCnt="4"/>
      <dgm:spPr/>
    </dgm:pt>
    <dgm:pt modelId="{B50C4BC9-A03C-4368-BB8F-1CEB06134CF6}" type="pres">
      <dgm:prSet presAssocID="{99B850D7-A738-4476-AA51-C87F223FDC23}" presName="hierRoot2" presStyleCnt="0">
        <dgm:presLayoutVars>
          <dgm:hierBranch/>
        </dgm:presLayoutVars>
      </dgm:prSet>
      <dgm:spPr/>
    </dgm:pt>
    <dgm:pt modelId="{00AC6CC4-8656-4546-838E-E5726D0425AA}" type="pres">
      <dgm:prSet presAssocID="{99B850D7-A738-4476-AA51-C87F223FDC23}" presName="rootComposite" presStyleCnt="0"/>
      <dgm:spPr/>
    </dgm:pt>
    <dgm:pt modelId="{8BD9CAAB-9881-4ED4-94D2-4AC223AA69A0}" type="pres">
      <dgm:prSet presAssocID="{99B850D7-A738-4476-AA51-C87F223FDC23}" presName="rootText" presStyleLbl="node2" presStyleIdx="0" presStyleCnt="4">
        <dgm:presLayoutVars>
          <dgm:chPref val="3"/>
        </dgm:presLayoutVars>
      </dgm:prSet>
      <dgm:spPr/>
      <dgm:t>
        <a:bodyPr/>
        <a:lstStyle/>
        <a:p>
          <a:pPr rtl="1"/>
          <a:endParaRPr lang="fa-IR"/>
        </a:p>
      </dgm:t>
    </dgm:pt>
    <dgm:pt modelId="{6B3FC6BA-19B3-4A44-87CF-5B76206F1A58}" type="pres">
      <dgm:prSet presAssocID="{99B850D7-A738-4476-AA51-C87F223FDC23}" presName="rootConnector" presStyleLbl="node2" presStyleIdx="0" presStyleCnt="4"/>
      <dgm:spPr/>
      <dgm:t>
        <a:bodyPr/>
        <a:lstStyle/>
        <a:p>
          <a:pPr rtl="1"/>
          <a:endParaRPr lang="fa-IR"/>
        </a:p>
      </dgm:t>
    </dgm:pt>
    <dgm:pt modelId="{6D102CEF-3F9F-4EF8-8B5F-1707A8319A3A}" type="pres">
      <dgm:prSet presAssocID="{99B850D7-A738-4476-AA51-C87F223FDC23}" presName="hierChild4" presStyleCnt="0"/>
      <dgm:spPr/>
    </dgm:pt>
    <dgm:pt modelId="{DB126EA6-4C09-4814-9A75-C852E0FE08A7}" type="pres">
      <dgm:prSet presAssocID="{99B850D7-A738-4476-AA51-C87F223FDC23}" presName="hierChild5" presStyleCnt="0"/>
      <dgm:spPr/>
    </dgm:pt>
    <dgm:pt modelId="{6636201F-E3AD-4F14-9228-31896154EC9C}" type="pres">
      <dgm:prSet presAssocID="{F173F7C8-3842-4F9C-A931-F6A719945B7B}" presName="Name50" presStyleLbl="parChTrans1D2" presStyleIdx="1" presStyleCnt="4"/>
      <dgm:spPr/>
    </dgm:pt>
    <dgm:pt modelId="{2AC0B8D7-B7C5-4CF3-B34F-4A8FA6FCFA73}" type="pres">
      <dgm:prSet presAssocID="{AB15952D-4714-4C24-8292-F6E9219B649D}" presName="hierRoot2" presStyleCnt="0">
        <dgm:presLayoutVars>
          <dgm:hierBranch/>
        </dgm:presLayoutVars>
      </dgm:prSet>
      <dgm:spPr/>
    </dgm:pt>
    <dgm:pt modelId="{8A3ECE6B-9124-4263-BB49-D44F814565EB}" type="pres">
      <dgm:prSet presAssocID="{AB15952D-4714-4C24-8292-F6E9219B649D}" presName="rootComposite" presStyleCnt="0"/>
      <dgm:spPr/>
    </dgm:pt>
    <dgm:pt modelId="{A64E7535-2D36-4F86-99CE-0AFE0F11B675}" type="pres">
      <dgm:prSet presAssocID="{AB15952D-4714-4C24-8292-F6E9219B649D}" presName="rootText" presStyleLbl="node2" presStyleIdx="1" presStyleCnt="4">
        <dgm:presLayoutVars>
          <dgm:chPref val="3"/>
        </dgm:presLayoutVars>
      </dgm:prSet>
      <dgm:spPr/>
      <dgm:t>
        <a:bodyPr/>
        <a:lstStyle/>
        <a:p>
          <a:pPr rtl="1"/>
          <a:endParaRPr lang="fa-IR"/>
        </a:p>
      </dgm:t>
    </dgm:pt>
    <dgm:pt modelId="{7914BE8A-FBBC-48DA-88BC-0C5074FFB9DF}" type="pres">
      <dgm:prSet presAssocID="{AB15952D-4714-4C24-8292-F6E9219B649D}" presName="rootConnector" presStyleLbl="node2" presStyleIdx="1" presStyleCnt="4"/>
      <dgm:spPr/>
      <dgm:t>
        <a:bodyPr/>
        <a:lstStyle/>
        <a:p>
          <a:pPr rtl="1"/>
          <a:endParaRPr lang="fa-IR"/>
        </a:p>
      </dgm:t>
    </dgm:pt>
    <dgm:pt modelId="{4B623A78-C167-4F50-B4C8-C7A71250A6C8}" type="pres">
      <dgm:prSet presAssocID="{AB15952D-4714-4C24-8292-F6E9219B649D}" presName="hierChild4" presStyleCnt="0"/>
      <dgm:spPr/>
    </dgm:pt>
    <dgm:pt modelId="{F5BDD3A6-6745-4DC5-9051-5A0A3D5171D2}" type="pres">
      <dgm:prSet presAssocID="{AB15952D-4714-4C24-8292-F6E9219B649D}" presName="hierChild5" presStyleCnt="0"/>
      <dgm:spPr/>
    </dgm:pt>
    <dgm:pt modelId="{97011418-53A6-49AC-99FF-C0D422295835}" type="pres">
      <dgm:prSet presAssocID="{4935F480-DBB5-4AEB-BAB7-B1BEE6EBE0D7}" presName="Name50" presStyleLbl="parChTrans1D2" presStyleIdx="2" presStyleCnt="4"/>
      <dgm:spPr/>
    </dgm:pt>
    <dgm:pt modelId="{86A4AD8C-74BC-46F5-962B-64EF904769F9}" type="pres">
      <dgm:prSet presAssocID="{5961A81C-138E-4DC9-B1FD-AE30395451D0}" presName="hierRoot2" presStyleCnt="0">
        <dgm:presLayoutVars>
          <dgm:hierBranch/>
        </dgm:presLayoutVars>
      </dgm:prSet>
      <dgm:spPr/>
    </dgm:pt>
    <dgm:pt modelId="{74CD572D-5562-42E5-9C32-C75810FC7909}" type="pres">
      <dgm:prSet presAssocID="{5961A81C-138E-4DC9-B1FD-AE30395451D0}" presName="rootComposite" presStyleCnt="0"/>
      <dgm:spPr/>
    </dgm:pt>
    <dgm:pt modelId="{1009959B-5546-408F-974C-B1BE32691355}" type="pres">
      <dgm:prSet presAssocID="{5961A81C-138E-4DC9-B1FD-AE30395451D0}" presName="rootText" presStyleLbl="node2" presStyleIdx="2" presStyleCnt="4">
        <dgm:presLayoutVars>
          <dgm:chPref val="3"/>
        </dgm:presLayoutVars>
      </dgm:prSet>
      <dgm:spPr/>
      <dgm:t>
        <a:bodyPr/>
        <a:lstStyle/>
        <a:p>
          <a:pPr rtl="1"/>
          <a:endParaRPr lang="fa-IR"/>
        </a:p>
      </dgm:t>
    </dgm:pt>
    <dgm:pt modelId="{F46C1A05-CFB3-481E-90E7-D17AD9BA823E}" type="pres">
      <dgm:prSet presAssocID="{5961A81C-138E-4DC9-B1FD-AE30395451D0}" presName="rootConnector" presStyleLbl="node2" presStyleIdx="2" presStyleCnt="4"/>
      <dgm:spPr/>
      <dgm:t>
        <a:bodyPr/>
        <a:lstStyle/>
        <a:p>
          <a:pPr rtl="1"/>
          <a:endParaRPr lang="fa-IR"/>
        </a:p>
      </dgm:t>
    </dgm:pt>
    <dgm:pt modelId="{4A93FDA7-A919-4C75-B49E-C7B8DC0028C3}" type="pres">
      <dgm:prSet presAssocID="{5961A81C-138E-4DC9-B1FD-AE30395451D0}" presName="hierChild4" presStyleCnt="0"/>
      <dgm:spPr/>
    </dgm:pt>
    <dgm:pt modelId="{FFC2FB1B-367D-4712-AB18-5B9ED40C8A5F}" type="pres">
      <dgm:prSet presAssocID="{5961A81C-138E-4DC9-B1FD-AE30395451D0}" presName="hierChild5" presStyleCnt="0"/>
      <dgm:spPr/>
    </dgm:pt>
    <dgm:pt modelId="{285E5795-2198-4EBF-AAC5-21290589B1E8}" type="pres">
      <dgm:prSet presAssocID="{AB737F7D-927D-4623-8547-73C814894A05}" presName="Name50" presStyleLbl="parChTrans1D2" presStyleIdx="3" presStyleCnt="4"/>
      <dgm:spPr/>
    </dgm:pt>
    <dgm:pt modelId="{0F716089-8B7B-4740-8C49-8506C45E902B}" type="pres">
      <dgm:prSet presAssocID="{8D38904B-B798-457D-A513-23A15C56D809}" presName="hierRoot2" presStyleCnt="0">
        <dgm:presLayoutVars>
          <dgm:hierBranch/>
        </dgm:presLayoutVars>
      </dgm:prSet>
      <dgm:spPr/>
    </dgm:pt>
    <dgm:pt modelId="{F52CC331-2C92-4FCC-9B57-8A9FD32D7166}" type="pres">
      <dgm:prSet presAssocID="{8D38904B-B798-457D-A513-23A15C56D809}" presName="rootComposite" presStyleCnt="0"/>
      <dgm:spPr/>
    </dgm:pt>
    <dgm:pt modelId="{07D246EF-97AC-4612-9A75-33C821351CC5}" type="pres">
      <dgm:prSet presAssocID="{8D38904B-B798-457D-A513-23A15C56D809}" presName="rootText" presStyleLbl="node2" presStyleIdx="3" presStyleCnt="4">
        <dgm:presLayoutVars>
          <dgm:chPref val="3"/>
        </dgm:presLayoutVars>
      </dgm:prSet>
      <dgm:spPr/>
      <dgm:t>
        <a:bodyPr/>
        <a:lstStyle/>
        <a:p>
          <a:pPr rtl="1"/>
          <a:endParaRPr lang="fa-IR"/>
        </a:p>
      </dgm:t>
    </dgm:pt>
    <dgm:pt modelId="{2A3839B0-69AA-4560-84FA-82FC276F01EB}" type="pres">
      <dgm:prSet presAssocID="{8D38904B-B798-457D-A513-23A15C56D809}" presName="rootConnector" presStyleLbl="node2" presStyleIdx="3" presStyleCnt="4"/>
      <dgm:spPr/>
      <dgm:t>
        <a:bodyPr/>
        <a:lstStyle/>
        <a:p>
          <a:pPr rtl="1"/>
          <a:endParaRPr lang="fa-IR"/>
        </a:p>
      </dgm:t>
    </dgm:pt>
    <dgm:pt modelId="{861329A9-8BEA-4ECD-BB09-A9A2EAA0AF1F}" type="pres">
      <dgm:prSet presAssocID="{8D38904B-B798-457D-A513-23A15C56D809}" presName="hierChild4" presStyleCnt="0"/>
      <dgm:spPr/>
    </dgm:pt>
    <dgm:pt modelId="{8D38D9B8-A7BB-4A06-A1A1-9ED7166CE0BA}" type="pres">
      <dgm:prSet presAssocID="{8D38904B-B798-457D-A513-23A15C56D809}" presName="hierChild5" presStyleCnt="0"/>
      <dgm:spPr/>
    </dgm:pt>
    <dgm:pt modelId="{1D2418BD-EA2C-4697-9892-B7EE77BBE35B}" type="pres">
      <dgm:prSet presAssocID="{4BCDF508-4352-42F5-AC51-E02D3AAE8D12}" presName="hierChild3" presStyleCnt="0"/>
      <dgm:spPr/>
    </dgm:pt>
  </dgm:ptLst>
  <dgm:cxnLst>
    <dgm:cxn modelId="{72BCA30F-776A-4F60-A287-42385159C237}" type="presOf" srcId="{F173F7C8-3842-4F9C-A931-F6A719945B7B}" destId="{6636201F-E3AD-4F14-9228-31896154EC9C}" srcOrd="0" destOrd="0" presId="urn:microsoft.com/office/officeart/2005/8/layout/orgChart1"/>
    <dgm:cxn modelId="{43DAF64D-D29E-485F-94CB-078A5D48FEE7}" type="presOf" srcId="{99B850D7-A738-4476-AA51-C87F223FDC23}" destId="{6B3FC6BA-19B3-4A44-87CF-5B76206F1A58}" srcOrd="1" destOrd="0" presId="urn:microsoft.com/office/officeart/2005/8/layout/orgChart1"/>
    <dgm:cxn modelId="{DE96D01B-47FD-49D7-9CE3-30295B4EAB1C}" type="presOf" srcId="{4BCDF508-4352-42F5-AC51-E02D3AAE8D12}" destId="{769495FF-A034-4CD8-A784-9F33CC2D643B}" srcOrd="1" destOrd="0" presId="urn:microsoft.com/office/officeart/2005/8/layout/orgChart1"/>
    <dgm:cxn modelId="{3557D597-80CB-4B1C-BFEE-F59BBA686B55}" type="presOf" srcId="{07EB1E9E-4EDB-4762-AE5E-42CF8B4BB99A}" destId="{E4FB0507-8082-4F45-AC29-688DBF800C20}" srcOrd="0" destOrd="0" presId="urn:microsoft.com/office/officeart/2005/8/layout/orgChart1"/>
    <dgm:cxn modelId="{06124463-80CC-4FF7-B8BC-367057B31F11}" type="presOf" srcId="{AB737F7D-927D-4623-8547-73C814894A05}" destId="{285E5795-2198-4EBF-AAC5-21290589B1E8}" srcOrd="0" destOrd="0" presId="urn:microsoft.com/office/officeart/2005/8/layout/orgChart1"/>
    <dgm:cxn modelId="{D69AC535-6718-412C-BFA8-89D686B1C106}" srcId="{4BCDF508-4352-42F5-AC51-E02D3AAE8D12}" destId="{5961A81C-138E-4DC9-B1FD-AE30395451D0}" srcOrd="2" destOrd="0" parTransId="{4935F480-DBB5-4AEB-BAB7-B1BEE6EBE0D7}" sibTransId="{F35371C5-AFBC-4192-957C-72580AC51FA8}"/>
    <dgm:cxn modelId="{D1D7DE97-F0F3-4C6E-890B-B1BFE92227FE}" type="presOf" srcId="{99B850D7-A738-4476-AA51-C87F223FDC23}" destId="{8BD9CAAB-9881-4ED4-94D2-4AC223AA69A0}" srcOrd="0" destOrd="0" presId="urn:microsoft.com/office/officeart/2005/8/layout/orgChart1"/>
    <dgm:cxn modelId="{8CF9B118-B346-4A86-B04D-C1D85CCE1DE4}" type="presOf" srcId="{AB15952D-4714-4C24-8292-F6E9219B649D}" destId="{7914BE8A-FBBC-48DA-88BC-0C5074FFB9DF}" srcOrd="1" destOrd="0" presId="urn:microsoft.com/office/officeart/2005/8/layout/orgChart1"/>
    <dgm:cxn modelId="{059E0C63-0E05-42C4-8AEF-79723FA901B1}" type="presOf" srcId="{DEC217A1-EF78-4280-86FD-21496D811C6E}" destId="{E9832191-E608-4C78-A606-0A66CEFF04D6}" srcOrd="0" destOrd="0" presId="urn:microsoft.com/office/officeart/2005/8/layout/orgChart1"/>
    <dgm:cxn modelId="{CD285F39-9319-47E8-8333-83FA8F88BE29}" srcId="{4BCDF508-4352-42F5-AC51-E02D3AAE8D12}" destId="{99B850D7-A738-4476-AA51-C87F223FDC23}" srcOrd="0" destOrd="0" parTransId="{07EB1E9E-4EDB-4762-AE5E-42CF8B4BB99A}" sibTransId="{0D1FCDF0-D45E-479F-8A30-16E7C30FCB73}"/>
    <dgm:cxn modelId="{8A13A54C-4C75-4AE7-A77B-4F0917478DF6}" type="presOf" srcId="{5961A81C-138E-4DC9-B1FD-AE30395451D0}" destId="{F46C1A05-CFB3-481E-90E7-D17AD9BA823E}" srcOrd="1" destOrd="0" presId="urn:microsoft.com/office/officeart/2005/8/layout/orgChart1"/>
    <dgm:cxn modelId="{AD12B586-2286-4E30-B8D2-BBC4F1FFA2C7}" type="presOf" srcId="{4BCDF508-4352-42F5-AC51-E02D3AAE8D12}" destId="{081E0E59-DC36-4229-9635-23E270B7A366}" srcOrd="0" destOrd="0" presId="urn:microsoft.com/office/officeart/2005/8/layout/orgChart1"/>
    <dgm:cxn modelId="{90183307-D02D-47D7-9AAB-90B725A82FAE}" type="presOf" srcId="{8D38904B-B798-457D-A513-23A15C56D809}" destId="{07D246EF-97AC-4612-9A75-33C821351CC5}" srcOrd="0" destOrd="0" presId="urn:microsoft.com/office/officeart/2005/8/layout/orgChart1"/>
    <dgm:cxn modelId="{1E81559E-C1F7-4CB7-8DF7-0E7EBA2262C3}" srcId="{DEC217A1-EF78-4280-86FD-21496D811C6E}" destId="{4BCDF508-4352-42F5-AC51-E02D3AAE8D12}" srcOrd="0" destOrd="0" parTransId="{FD7A0C4B-2CE0-480F-8681-F4556C121520}" sibTransId="{FA7D9B10-A1B7-4B3A-B5D4-18F81F60EF1B}"/>
    <dgm:cxn modelId="{6D0F6B0D-29CF-4766-8262-5C6A33A16C2D}" srcId="{4BCDF508-4352-42F5-AC51-E02D3AAE8D12}" destId="{8D38904B-B798-457D-A513-23A15C56D809}" srcOrd="3" destOrd="0" parTransId="{AB737F7D-927D-4623-8547-73C814894A05}" sibTransId="{7CE194EB-6EA7-4BE6-A320-FDBC0DFF6C3E}"/>
    <dgm:cxn modelId="{931DA25C-7C9C-49BB-8E0B-B024B8D1A9EC}" srcId="{4BCDF508-4352-42F5-AC51-E02D3AAE8D12}" destId="{AB15952D-4714-4C24-8292-F6E9219B649D}" srcOrd="1" destOrd="0" parTransId="{F173F7C8-3842-4F9C-A931-F6A719945B7B}" sibTransId="{719A7745-4CE1-4BD8-A653-288A7C81C7CB}"/>
    <dgm:cxn modelId="{905DC585-B887-4D2E-B992-0788CE1F07A5}" type="presOf" srcId="{5961A81C-138E-4DC9-B1FD-AE30395451D0}" destId="{1009959B-5546-408F-974C-B1BE32691355}" srcOrd="0" destOrd="0" presId="urn:microsoft.com/office/officeart/2005/8/layout/orgChart1"/>
    <dgm:cxn modelId="{61AE4680-FC0E-483F-A386-B4BA9EBFF65B}" type="presOf" srcId="{8D38904B-B798-457D-A513-23A15C56D809}" destId="{2A3839B0-69AA-4560-84FA-82FC276F01EB}" srcOrd="1" destOrd="0" presId="urn:microsoft.com/office/officeart/2005/8/layout/orgChart1"/>
    <dgm:cxn modelId="{BC5EA9D1-BD26-4B13-8ABC-6C847E4E8357}" type="presOf" srcId="{AB15952D-4714-4C24-8292-F6E9219B649D}" destId="{A64E7535-2D36-4F86-99CE-0AFE0F11B675}" srcOrd="0" destOrd="0" presId="urn:microsoft.com/office/officeart/2005/8/layout/orgChart1"/>
    <dgm:cxn modelId="{39E2263A-5B28-41E9-920D-6CD428B58CC6}" type="presOf" srcId="{4935F480-DBB5-4AEB-BAB7-B1BEE6EBE0D7}" destId="{97011418-53A6-49AC-99FF-C0D422295835}" srcOrd="0" destOrd="0" presId="urn:microsoft.com/office/officeart/2005/8/layout/orgChart1"/>
    <dgm:cxn modelId="{F0456648-1955-4F1B-8E29-973F77D1C837}" type="presParOf" srcId="{E9832191-E608-4C78-A606-0A66CEFF04D6}" destId="{70F5C7BA-A289-44A6-8849-C43653AE400C}" srcOrd="0" destOrd="0" presId="urn:microsoft.com/office/officeart/2005/8/layout/orgChart1"/>
    <dgm:cxn modelId="{9BD467A4-7A1D-40A3-9D1B-520F72EB35F7}" type="presParOf" srcId="{70F5C7BA-A289-44A6-8849-C43653AE400C}" destId="{511D55BB-40B7-47B1-96B8-6F26C5A356F4}" srcOrd="0" destOrd="0" presId="urn:microsoft.com/office/officeart/2005/8/layout/orgChart1"/>
    <dgm:cxn modelId="{29638416-DDC1-464B-B1B4-319951187B79}" type="presParOf" srcId="{511D55BB-40B7-47B1-96B8-6F26C5A356F4}" destId="{081E0E59-DC36-4229-9635-23E270B7A366}" srcOrd="0" destOrd="0" presId="urn:microsoft.com/office/officeart/2005/8/layout/orgChart1"/>
    <dgm:cxn modelId="{B36AAE32-6796-44FE-8A33-E45CCC4D9FBE}" type="presParOf" srcId="{511D55BB-40B7-47B1-96B8-6F26C5A356F4}" destId="{769495FF-A034-4CD8-A784-9F33CC2D643B}" srcOrd="1" destOrd="0" presId="urn:microsoft.com/office/officeart/2005/8/layout/orgChart1"/>
    <dgm:cxn modelId="{45D83266-3318-444B-886C-44DC0A3502AF}" type="presParOf" srcId="{70F5C7BA-A289-44A6-8849-C43653AE400C}" destId="{7690B7A2-F63B-409D-B49D-582AE573195A}" srcOrd="1" destOrd="0" presId="urn:microsoft.com/office/officeart/2005/8/layout/orgChart1"/>
    <dgm:cxn modelId="{261D92C7-9245-413E-BFD8-D5844940551A}" type="presParOf" srcId="{7690B7A2-F63B-409D-B49D-582AE573195A}" destId="{E4FB0507-8082-4F45-AC29-688DBF800C20}" srcOrd="0" destOrd="0" presId="urn:microsoft.com/office/officeart/2005/8/layout/orgChart1"/>
    <dgm:cxn modelId="{D528D681-C9A0-4FCF-9264-E745EBD3F32E}" type="presParOf" srcId="{7690B7A2-F63B-409D-B49D-582AE573195A}" destId="{B50C4BC9-A03C-4368-BB8F-1CEB06134CF6}" srcOrd="1" destOrd="0" presId="urn:microsoft.com/office/officeart/2005/8/layout/orgChart1"/>
    <dgm:cxn modelId="{F326652D-41B9-4204-BE97-21F49A4683FB}" type="presParOf" srcId="{B50C4BC9-A03C-4368-BB8F-1CEB06134CF6}" destId="{00AC6CC4-8656-4546-838E-E5726D0425AA}" srcOrd="0" destOrd="0" presId="urn:microsoft.com/office/officeart/2005/8/layout/orgChart1"/>
    <dgm:cxn modelId="{49CAB558-AC79-4EA7-AFEB-22F7FF46E0D7}" type="presParOf" srcId="{00AC6CC4-8656-4546-838E-E5726D0425AA}" destId="{8BD9CAAB-9881-4ED4-94D2-4AC223AA69A0}" srcOrd="0" destOrd="0" presId="urn:microsoft.com/office/officeart/2005/8/layout/orgChart1"/>
    <dgm:cxn modelId="{428EE1BF-E182-48B1-9B29-7F3793032946}" type="presParOf" srcId="{00AC6CC4-8656-4546-838E-E5726D0425AA}" destId="{6B3FC6BA-19B3-4A44-87CF-5B76206F1A58}" srcOrd="1" destOrd="0" presId="urn:microsoft.com/office/officeart/2005/8/layout/orgChart1"/>
    <dgm:cxn modelId="{47A957CA-8385-40BD-BE39-75B9F7CAB300}" type="presParOf" srcId="{B50C4BC9-A03C-4368-BB8F-1CEB06134CF6}" destId="{6D102CEF-3F9F-4EF8-8B5F-1707A8319A3A}" srcOrd="1" destOrd="0" presId="urn:microsoft.com/office/officeart/2005/8/layout/orgChart1"/>
    <dgm:cxn modelId="{31589B89-B6B7-4CA9-805D-E4EC8BCBB81B}" type="presParOf" srcId="{B50C4BC9-A03C-4368-BB8F-1CEB06134CF6}" destId="{DB126EA6-4C09-4814-9A75-C852E0FE08A7}" srcOrd="2" destOrd="0" presId="urn:microsoft.com/office/officeart/2005/8/layout/orgChart1"/>
    <dgm:cxn modelId="{9BE14B88-547A-4221-A75C-B506E431785B}" type="presParOf" srcId="{7690B7A2-F63B-409D-B49D-582AE573195A}" destId="{6636201F-E3AD-4F14-9228-31896154EC9C}" srcOrd="2" destOrd="0" presId="urn:microsoft.com/office/officeart/2005/8/layout/orgChart1"/>
    <dgm:cxn modelId="{6CD619DE-DFF3-4EF1-B871-D9A30DA711AD}" type="presParOf" srcId="{7690B7A2-F63B-409D-B49D-582AE573195A}" destId="{2AC0B8D7-B7C5-4CF3-B34F-4A8FA6FCFA73}" srcOrd="3" destOrd="0" presId="urn:microsoft.com/office/officeart/2005/8/layout/orgChart1"/>
    <dgm:cxn modelId="{7F15BEDE-170D-484E-9376-21303321E65F}" type="presParOf" srcId="{2AC0B8D7-B7C5-4CF3-B34F-4A8FA6FCFA73}" destId="{8A3ECE6B-9124-4263-BB49-D44F814565EB}" srcOrd="0" destOrd="0" presId="urn:microsoft.com/office/officeart/2005/8/layout/orgChart1"/>
    <dgm:cxn modelId="{7DC97351-DB4F-4671-8F8A-7F707E550539}" type="presParOf" srcId="{8A3ECE6B-9124-4263-BB49-D44F814565EB}" destId="{A64E7535-2D36-4F86-99CE-0AFE0F11B675}" srcOrd="0" destOrd="0" presId="urn:microsoft.com/office/officeart/2005/8/layout/orgChart1"/>
    <dgm:cxn modelId="{1E43C561-CA30-4C81-BDB9-AAD69806FCDD}" type="presParOf" srcId="{8A3ECE6B-9124-4263-BB49-D44F814565EB}" destId="{7914BE8A-FBBC-48DA-88BC-0C5074FFB9DF}" srcOrd="1" destOrd="0" presId="urn:microsoft.com/office/officeart/2005/8/layout/orgChart1"/>
    <dgm:cxn modelId="{3632DB52-F0D7-4303-9823-D510DE2DDCE4}" type="presParOf" srcId="{2AC0B8D7-B7C5-4CF3-B34F-4A8FA6FCFA73}" destId="{4B623A78-C167-4F50-B4C8-C7A71250A6C8}" srcOrd="1" destOrd="0" presId="urn:microsoft.com/office/officeart/2005/8/layout/orgChart1"/>
    <dgm:cxn modelId="{2C54E81A-F6B2-47BC-8C8E-46F16D6C96D1}" type="presParOf" srcId="{2AC0B8D7-B7C5-4CF3-B34F-4A8FA6FCFA73}" destId="{F5BDD3A6-6745-4DC5-9051-5A0A3D5171D2}" srcOrd="2" destOrd="0" presId="urn:microsoft.com/office/officeart/2005/8/layout/orgChart1"/>
    <dgm:cxn modelId="{A0B15CF2-1268-4724-80A7-8FE6D10D9A95}" type="presParOf" srcId="{7690B7A2-F63B-409D-B49D-582AE573195A}" destId="{97011418-53A6-49AC-99FF-C0D422295835}" srcOrd="4" destOrd="0" presId="urn:microsoft.com/office/officeart/2005/8/layout/orgChart1"/>
    <dgm:cxn modelId="{5861C89C-D177-4D2E-97DA-BFC8F2FF315E}" type="presParOf" srcId="{7690B7A2-F63B-409D-B49D-582AE573195A}" destId="{86A4AD8C-74BC-46F5-962B-64EF904769F9}" srcOrd="5" destOrd="0" presId="urn:microsoft.com/office/officeart/2005/8/layout/orgChart1"/>
    <dgm:cxn modelId="{D817A701-F67A-45B7-B4C7-4AA9811A0D09}" type="presParOf" srcId="{86A4AD8C-74BC-46F5-962B-64EF904769F9}" destId="{74CD572D-5562-42E5-9C32-C75810FC7909}" srcOrd="0" destOrd="0" presId="urn:microsoft.com/office/officeart/2005/8/layout/orgChart1"/>
    <dgm:cxn modelId="{C388E909-8829-4B85-9804-24AE9479C45C}" type="presParOf" srcId="{74CD572D-5562-42E5-9C32-C75810FC7909}" destId="{1009959B-5546-408F-974C-B1BE32691355}" srcOrd="0" destOrd="0" presId="urn:microsoft.com/office/officeart/2005/8/layout/orgChart1"/>
    <dgm:cxn modelId="{559FFCB8-B82C-4079-9AEA-FC30F5BF3EC3}" type="presParOf" srcId="{74CD572D-5562-42E5-9C32-C75810FC7909}" destId="{F46C1A05-CFB3-481E-90E7-D17AD9BA823E}" srcOrd="1" destOrd="0" presId="urn:microsoft.com/office/officeart/2005/8/layout/orgChart1"/>
    <dgm:cxn modelId="{918BF250-192E-4FA1-9465-5B3228D532B2}" type="presParOf" srcId="{86A4AD8C-74BC-46F5-962B-64EF904769F9}" destId="{4A93FDA7-A919-4C75-B49E-C7B8DC0028C3}" srcOrd="1" destOrd="0" presId="urn:microsoft.com/office/officeart/2005/8/layout/orgChart1"/>
    <dgm:cxn modelId="{9FB19C7E-82CA-4FD2-8017-9EC72C42E8C1}" type="presParOf" srcId="{86A4AD8C-74BC-46F5-962B-64EF904769F9}" destId="{FFC2FB1B-367D-4712-AB18-5B9ED40C8A5F}" srcOrd="2" destOrd="0" presId="urn:microsoft.com/office/officeart/2005/8/layout/orgChart1"/>
    <dgm:cxn modelId="{1350DB17-37B0-44B6-AAA0-8BF6FCF67E0A}" type="presParOf" srcId="{7690B7A2-F63B-409D-B49D-582AE573195A}" destId="{285E5795-2198-4EBF-AAC5-21290589B1E8}" srcOrd="6" destOrd="0" presId="urn:microsoft.com/office/officeart/2005/8/layout/orgChart1"/>
    <dgm:cxn modelId="{B7774B2D-B5B4-4C5B-B2BA-2BDF69CA2F61}" type="presParOf" srcId="{7690B7A2-F63B-409D-B49D-582AE573195A}" destId="{0F716089-8B7B-4740-8C49-8506C45E902B}" srcOrd="7" destOrd="0" presId="urn:microsoft.com/office/officeart/2005/8/layout/orgChart1"/>
    <dgm:cxn modelId="{6471D89E-0C70-4776-BA94-6B0FBCA977D3}" type="presParOf" srcId="{0F716089-8B7B-4740-8C49-8506C45E902B}" destId="{F52CC331-2C92-4FCC-9B57-8A9FD32D7166}" srcOrd="0" destOrd="0" presId="urn:microsoft.com/office/officeart/2005/8/layout/orgChart1"/>
    <dgm:cxn modelId="{2AEA1123-C62E-49D6-A988-2C884E4A1592}" type="presParOf" srcId="{F52CC331-2C92-4FCC-9B57-8A9FD32D7166}" destId="{07D246EF-97AC-4612-9A75-33C821351CC5}" srcOrd="0" destOrd="0" presId="urn:microsoft.com/office/officeart/2005/8/layout/orgChart1"/>
    <dgm:cxn modelId="{61F562C9-6E54-4A6C-96C3-82B481D55757}" type="presParOf" srcId="{F52CC331-2C92-4FCC-9B57-8A9FD32D7166}" destId="{2A3839B0-69AA-4560-84FA-82FC276F01EB}" srcOrd="1" destOrd="0" presId="urn:microsoft.com/office/officeart/2005/8/layout/orgChart1"/>
    <dgm:cxn modelId="{7FD18AAA-D136-4D42-912B-B43B5878BF7C}" type="presParOf" srcId="{0F716089-8B7B-4740-8C49-8506C45E902B}" destId="{861329A9-8BEA-4ECD-BB09-A9A2EAA0AF1F}" srcOrd="1" destOrd="0" presId="urn:microsoft.com/office/officeart/2005/8/layout/orgChart1"/>
    <dgm:cxn modelId="{5E1D9DE6-BA83-428E-B89F-CE0711D54B82}" type="presParOf" srcId="{0F716089-8B7B-4740-8C49-8506C45E902B}" destId="{8D38D9B8-A7BB-4A06-A1A1-9ED7166CE0BA}" srcOrd="2" destOrd="0" presId="urn:microsoft.com/office/officeart/2005/8/layout/orgChart1"/>
    <dgm:cxn modelId="{4B3CC46B-116D-44A4-82E0-F1D5D35CF549}" type="presParOf" srcId="{70F5C7BA-A289-44A6-8849-C43653AE400C}" destId="{1D2418BD-EA2C-4697-9892-B7EE77BBE3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6B5F-232B-4C90-9B03-2D18286922DF}">
      <dsp:nvSpPr>
        <dsp:cNvPr id="0" name=""/>
        <dsp:cNvSpPr/>
      </dsp:nvSpPr>
      <dsp:spPr>
        <a:xfrm>
          <a:off x="4114799" y="1874551"/>
          <a:ext cx="2251813" cy="781621"/>
        </a:xfrm>
        <a:custGeom>
          <a:avLst/>
          <a:gdLst/>
          <a:ahLst/>
          <a:cxnLst/>
          <a:rect l="0" t="0" r="0" b="0"/>
          <a:pathLst>
            <a:path>
              <a:moveTo>
                <a:pt x="0" y="0"/>
              </a:moveTo>
              <a:lnTo>
                <a:pt x="0" y="390810"/>
              </a:lnTo>
              <a:lnTo>
                <a:pt x="2251813" y="390810"/>
              </a:lnTo>
              <a:lnTo>
                <a:pt x="2251813" y="7816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58B89-01A7-41C7-B840-F0FCF0CF858C}">
      <dsp:nvSpPr>
        <dsp:cNvPr id="0" name=""/>
        <dsp:cNvSpPr/>
      </dsp:nvSpPr>
      <dsp:spPr>
        <a:xfrm>
          <a:off x="1862986" y="1874551"/>
          <a:ext cx="2251813" cy="781621"/>
        </a:xfrm>
        <a:custGeom>
          <a:avLst/>
          <a:gdLst/>
          <a:ahLst/>
          <a:cxnLst/>
          <a:rect l="0" t="0" r="0" b="0"/>
          <a:pathLst>
            <a:path>
              <a:moveTo>
                <a:pt x="2251813" y="0"/>
              </a:moveTo>
              <a:lnTo>
                <a:pt x="2251813" y="390810"/>
              </a:lnTo>
              <a:lnTo>
                <a:pt x="0" y="390810"/>
              </a:lnTo>
              <a:lnTo>
                <a:pt x="0" y="7816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20E8F-8CFF-446B-AD3B-D9DBFD59E0FE}">
      <dsp:nvSpPr>
        <dsp:cNvPr id="0" name=""/>
        <dsp:cNvSpPr/>
      </dsp:nvSpPr>
      <dsp:spPr>
        <a:xfrm>
          <a:off x="2253797" y="13549"/>
          <a:ext cx="3722005" cy="186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عناصر محوري نبوت</a:t>
          </a:r>
          <a:endParaRPr kumimoji="0" lang="en-US" altLang="fa-IR" sz="5900" b="0"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2253797" y="13549"/>
        <a:ext cx="3722005" cy="1861002"/>
      </dsp:txXfrm>
    </dsp:sp>
    <dsp:sp modelId="{85AA9119-7598-42FD-8E27-AB0B3DC84C36}">
      <dsp:nvSpPr>
        <dsp:cNvPr id="0" name=""/>
        <dsp:cNvSpPr/>
      </dsp:nvSpPr>
      <dsp:spPr>
        <a:xfrm>
          <a:off x="1984" y="2656173"/>
          <a:ext cx="3722005" cy="186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آورنده وحي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پيامبر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sz="5900" b="0" i="0" u="none" strike="noStrike" kern="1200" cap="none" normalizeH="0" baseline="0" smtClean="0">
            <a:ln>
              <a:noFill/>
            </a:ln>
            <a:solidFill>
              <a:schemeClr val="tx1"/>
            </a:solidFill>
            <a:effectLst/>
            <a:latin typeface="Arial" panose="020B0604020202020204" pitchFamily="34" charset="0"/>
            <a:cs typeface="Nazanin" pitchFamily="2" charset="-78"/>
          </a:endParaRPr>
        </a:p>
      </dsp:txBody>
      <dsp:txXfrm>
        <a:off x="1984" y="2656173"/>
        <a:ext cx="3722005" cy="1861002"/>
      </dsp:txXfrm>
    </dsp:sp>
    <dsp:sp modelId="{A3CDC56F-FF1E-47F7-ACA3-78819FE18DA8}">
      <dsp:nvSpPr>
        <dsp:cNvPr id="0" name=""/>
        <dsp:cNvSpPr/>
      </dsp:nvSpPr>
      <dsp:spPr>
        <a:xfrm>
          <a:off x="4505610" y="2656173"/>
          <a:ext cx="3722005" cy="186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قانون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 وحي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sz="5900" b="0" i="0" u="none" strike="noStrike" kern="1200" cap="none" normalizeH="0" baseline="0" smtClean="0">
            <a:ln>
              <a:noFill/>
            </a:ln>
            <a:solidFill>
              <a:schemeClr val="tx1"/>
            </a:solidFill>
            <a:effectLst/>
            <a:latin typeface="Arial" panose="020B0604020202020204" pitchFamily="34" charset="0"/>
            <a:cs typeface="Nazanin" pitchFamily="2" charset="-78"/>
          </a:endParaRPr>
        </a:p>
      </dsp:txBody>
      <dsp:txXfrm>
        <a:off x="4505610" y="2656173"/>
        <a:ext cx="3722005" cy="186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E5795-2198-4EBF-AAC5-21290589B1E8}">
      <dsp:nvSpPr>
        <dsp:cNvPr id="0" name=""/>
        <dsp:cNvSpPr/>
      </dsp:nvSpPr>
      <dsp:spPr>
        <a:xfrm>
          <a:off x="4317618" y="617171"/>
          <a:ext cx="184950" cy="3193470"/>
        </a:xfrm>
        <a:custGeom>
          <a:avLst/>
          <a:gdLst/>
          <a:ahLst/>
          <a:cxnLst/>
          <a:rect l="0" t="0" r="0" b="0"/>
          <a:pathLst>
            <a:path>
              <a:moveTo>
                <a:pt x="184950" y="0"/>
              </a:moveTo>
              <a:lnTo>
                <a:pt x="184950" y="3193470"/>
              </a:lnTo>
              <a:lnTo>
                <a:pt x="0" y="31934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11418-53A6-49AC-99FF-C0D422295835}">
      <dsp:nvSpPr>
        <dsp:cNvPr id="0" name=""/>
        <dsp:cNvSpPr/>
      </dsp:nvSpPr>
      <dsp:spPr>
        <a:xfrm>
          <a:off x="4317618" y="617171"/>
          <a:ext cx="184950" cy="2318040"/>
        </a:xfrm>
        <a:custGeom>
          <a:avLst/>
          <a:gdLst/>
          <a:ahLst/>
          <a:cxnLst/>
          <a:rect l="0" t="0" r="0" b="0"/>
          <a:pathLst>
            <a:path>
              <a:moveTo>
                <a:pt x="184950" y="0"/>
              </a:moveTo>
              <a:lnTo>
                <a:pt x="184950" y="2318040"/>
              </a:lnTo>
              <a:lnTo>
                <a:pt x="0" y="23180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6201F-E3AD-4F14-9228-31896154EC9C}">
      <dsp:nvSpPr>
        <dsp:cNvPr id="0" name=""/>
        <dsp:cNvSpPr/>
      </dsp:nvSpPr>
      <dsp:spPr>
        <a:xfrm>
          <a:off x="4317618" y="617171"/>
          <a:ext cx="184950" cy="1442610"/>
        </a:xfrm>
        <a:custGeom>
          <a:avLst/>
          <a:gdLst/>
          <a:ahLst/>
          <a:cxnLst/>
          <a:rect l="0" t="0" r="0" b="0"/>
          <a:pathLst>
            <a:path>
              <a:moveTo>
                <a:pt x="184950" y="0"/>
              </a:moveTo>
              <a:lnTo>
                <a:pt x="184950" y="1442610"/>
              </a:lnTo>
              <a:lnTo>
                <a:pt x="0" y="14426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B0507-8082-4F45-AC29-688DBF800C20}">
      <dsp:nvSpPr>
        <dsp:cNvPr id="0" name=""/>
        <dsp:cNvSpPr/>
      </dsp:nvSpPr>
      <dsp:spPr>
        <a:xfrm>
          <a:off x="4317618" y="617171"/>
          <a:ext cx="184950" cy="567180"/>
        </a:xfrm>
        <a:custGeom>
          <a:avLst/>
          <a:gdLst/>
          <a:ahLst/>
          <a:cxnLst/>
          <a:rect l="0" t="0" r="0" b="0"/>
          <a:pathLst>
            <a:path>
              <a:moveTo>
                <a:pt x="184950" y="0"/>
              </a:moveTo>
              <a:lnTo>
                <a:pt x="184950" y="567180"/>
              </a:lnTo>
              <a:lnTo>
                <a:pt x="0" y="5671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E0E59-DC36-4229-9635-23E270B7A366}">
      <dsp:nvSpPr>
        <dsp:cNvPr id="0" name=""/>
        <dsp:cNvSpPr/>
      </dsp:nvSpPr>
      <dsp:spPr>
        <a:xfrm>
          <a:off x="3392868" y="67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1" i="0" u="none" strike="noStrike" kern="1200" cap="none" normalizeH="0" baseline="0" smtClean="0">
              <a:ln>
                <a:noFill/>
              </a:ln>
              <a:solidFill>
                <a:schemeClr val="tx1"/>
              </a:solidFill>
              <a:effectLst/>
              <a:latin typeface="Arial" panose="020B0604020202020204" pitchFamily="34" charset="0"/>
              <a:cs typeface="Titr" pitchFamily="2" charset="-78"/>
            </a:rPr>
            <a:t>برهان ضرورت نبوت با تكيه بر 4 مقدمه</a:t>
          </a:r>
          <a:endParaRPr kumimoji="0" lang="en-US" altLang="fa-IR" sz="1100" b="1"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3392868" y="671"/>
        <a:ext cx="1233000" cy="616500"/>
      </dsp:txXfrm>
    </dsp:sp>
    <dsp:sp modelId="{8BD9CAAB-9881-4ED4-94D2-4AC223AA69A0}">
      <dsp:nvSpPr>
        <dsp:cNvPr id="0" name=""/>
        <dsp:cNvSpPr/>
      </dsp:nvSpPr>
      <dsp:spPr>
        <a:xfrm>
          <a:off x="3084618" y="87610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1" i="0" u="none" strike="noStrike" kern="1200" cap="none" normalizeH="0" baseline="0" smtClean="0">
              <a:ln>
                <a:noFill/>
              </a:ln>
              <a:solidFill>
                <a:schemeClr val="tx1"/>
              </a:solidFill>
              <a:effectLst/>
              <a:latin typeface="Arial" panose="020B0604020202020204" pitchFamily="34" charset="0"/>
              <a:cs typeface="Titr" pitchFamily="2" charset="-78"/>
            </a:rPr>
            <a:t>هدف از آفرينش انسان، كمال راستين اوست</a:t>
          </a:r>
          <a:endParaRPr kumimoji="0" lang="en-US" altLang="fa-IR" sz="1100" b="1"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3084618" y="876101"/>
        <a:ext cx="1233000" cy="616500"/>
      </dsp:txXfrm>
    </dsp:sp>
    <dsp:sp modelId="{A64E7535-2D36-4F86-99CE-0AFE0F11B675}">
      <dsp:nvSpPr>
        <dsp:cNvPr id="0" name=""/>
        <dsp:cNvSpPr/>
      </dsp:nvSpPr>
      <dsp:spPr>
        <a:xfrm>
          <a:off x="3084618" y="175153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1" i="0" u="none" strike="noStrike" kern="1200" cap="none" normalizeH="0" baseline="0" smtClean="0">
              <a:ln>
                <a:noFill/>
              </a:ln>
              <a:solidFill>
                <a:schemeClr val="tx1"/>
              </a:solidFill>
              <a:effectLst/>
              <a:latin typeface="Arial" panose="020B0604020202020204" pitchFamily="34" charset="0"/>
              <a:cs typeface="Titr" pitchFamily="2" charset="-78"/>
            </a:rPr>
            <a:t>كمال واقعي انسان در گرو اختيار و انتخاب صحيح است</a:t>
          </a:r>
          <a:endParaRPr kumimoji="0" lang="en-US" altLang="fa-IR" sz="1100" b="1"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3084618" y="1751531"/>
        <a:ext cx="1233000" cy="616500"/>
      </dsp:txXfrm>
    </dsp:sp>
    <dsp:sp modelId="{1009959B-5546-408F-974C-B1BE32691355}">
      <dsp:nvSpPr>
        <dsp:cNvPr id="0" name=""/>
        <dsp:cNvSpPr/>
      </dsp:nvSpPr>
      <dsp:spPr>
        <a:xfrm>
          <a:off x="3084618" y="262696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1" i="0" u="none" strike="noStrike" kern="1200" cap="none" normalizeH="0" baseline="0" smtClean="0">
              <a:ln>
                <a:noFill/>
              </a:ln>
              <a:solidFill>
                <a:schemeClr val="tx1"/>
              </a:solidFill>
              <a:effectLst/>
              <a:latin typeface="Arial" panose="020B0604020202020204" pitchFamily="34" charset="0"/>
              <a:cs typeface="Titr" pitchFamily="2" charset="-78"/>
            </a:rPr>
            <a:t>اختيار و انتخاب صحيح بدون معرفت و شناخت كافي، ممكن نيست  </a:t>
          </a:r>
          <a:endParaRPr kumimoji="0" lang="en-US" altLang="fa-IR" sz="1100" b="1"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3084618" y="2626961"/>
        <a:ext cx="1233000" cy="616500"/>
      </dsp:txXfrm>
    </dsp:sp>
    <dsp:sp modelId="{07D246EF-97AC-4612-9A75-33C821351CC5}">
      <dsp:nvSpPr>
        <dsp:cNvPr id="0" name=""/>
        <dsp:cNvSpPr/>
      </dsp:nvSpPr>
      <dsp:spPr>
        <a:xfrm>
          <a:off x="3084618" y="350239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1" i="0" u="none" strike="noStrike" kern="1200" cap="none" normalizeH="0" baseline="0" smtClean="0">
              <a:ln>
                <a:noFill/>
              </a:ln>
              <a:solidFill>
                <a:schemeClr val="tx1"/>
              </a:solidFill>
              <a:effectLst/>
              <a:latin typeface="Arial" panose="020B0604020202020204" pitchFamily="34" charset="0"/>
              <a:cs typeface="Titr" pitchFamily="2" charset="-78"/>
            </a:rPr>
            <a:t>آگاهي هاي برخاسته از عقل و حس، در پاسخ به نيازهاي انسان و رساندن او به سعادت واقعي كافي نيست. </a:t>
          </a:r>
          <a:endParaRPr kumimoji="0" lang="en-US" altLang="fa-IR" sz="1100" b="1"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3084618" y="3502391"/>
        <a:ext cx="1233000" cy="6165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26726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cs typeface="Arial" charset="0"/>
              </a:defRPr>
            </a:lvl1pPr>
          </a:lstStyle>
          <a:p>
            <a:pPr>
              <a:defRPr/>
            </a:pPr>
            <a:endParaRPr lang="en-US"/>
          </a:p>
        </p:txBody>
      </p:sp>
      <p:sp>
        <p:nvSpPr>
          <p:cNvPr id="218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727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26727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fld id="{4EF7C2BA-477C-4F67-8DA6-8EA7A7E40869}" type="slidenum">
              <a:rPr lang="ar-SA" altLang="fa-IR"/>
              <a:pPr/>
              <a:t>‹#›</a:t>
            </a:fld>
            <a:endParaRPr lang="en-US" altLang="fa-IR"/>
          </a:p>
        </p:txBody>
      </p:sp>
    </p:spTree>
    <p:extLst>
      <p:ext uri="{BB962C8B-B14F-4D97-AF65-F5344CB8AC3E}">
        <p14:creationId xmlns:p14="http://schemas.microsoft.com/office/powerpoint/2010/main" val="33382587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E6F9B1B-70F6-423C-8C72-72C2B5F29B3E}" type="slidenum">
              <a:rPr lang="ar-SA" altLang="fa-IR">
                <a:latin typeface="Arial" panose="020B0604020202020204" pitchFamily="34" charset="0"/>
              </a:rPr>
              <a:pPr eaLnBrk="1" hangingPunct="1"/>
              <a:t>15</a:t>
            </a:fld>
            <a:endParaRPr lang="en-US" altLang="fa-IR">
              <a:latin typeface="Arial" panose="020B0604020202020204"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823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pPr>
              <a:defRPr/>
            </a:pPr>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DB1C918B-FBD0-4D48-8F77-1FEA96017CC1}" type="slidenum">
              <a:rPr lang="ar-SA" altLang="fa-IR" smtClean="0"/>
              <a:pPr/>
              <a:t>‹#›</a:t>
            </a:fld>
            <a:endParaRPr lang="en-US" altLang="fa-IR"/>
          </a:p>
        </p:txBody>
      </p:sp>
    </p:spTree>
    <p:extLst>
      <p:ext uri="{BB962C8B-B14F-4D97-AF65-F5344CB8AC3E}">
        <p14:creationId xmlns:p14="http://schemas.microsoft.com/office/powerpoint/2010/main" val="406542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34033940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24338334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pPr>
              <a:defRPr/>
            </a:pPr>
            <a:endParaRPr lang="en-US"/>
          </a:p>
        </p:txBody>
      </p:sp>
      <p:sp>
        <p:nvSpPr>
          <p:cNvPr id="5" name="Footer Placeholder 4"/>
          <p:cNvSpPr>
            <a:spLocks noGrp="1"/>
          </p:cNvSpPr>
          <p:nvPr>
            <p:ph type="ftr" sz="quarter" idx="11"/>
          </p:nvPr>
        </p:nvSpPr>
        <p:spPr/>
        <p:txBody>
          <a:bodyPr/>
          <a:lstStyle>
            <a:lvl1pPr>
              <a:defRPr sz="900"/>
            </a:lvl1pPr>
          </a:lstStyle>
          <a:p>
            <a:pPr>
              <a:defRPr/>
            </a:pPr>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12507910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5624660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25110695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42200812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900"/>
            </a:lvl1pPr>
          </a:lstStyle>
          <a:p>
            <a:pPr>
              <a:defRPr/>
            </a:pPr>
            <a:endParaRPr lang="en-US"/>
          </a:p>
        </p:txBody>
      </p:sp>
      <p:sp>
        <p:nvSpPr>
          <p:cNvPr id="6" name="Slide Number Placeholder 5"/>
          <p:cNvSpPr>
            <a:spLocks noGrp="1"/>
          </p:cNvSpPr>
          <p:nvPr>
            <p:ph type="sldNum" sz="quarter" idx="12"/>
          </p:nvPr>
        </p:nvSpPr>
        <p:spPr/>
        <p:txBody>
          <a:bodyPr/>
          <a:lstStyle/>
          <a:p>
            <a:fld id="{542225B3-25EC-49CD-9FC3-7DBDBFD0923D}" type="slidenum">
              <a:rPr lang="ar-SA" altLang="fa-IR" smtClean="0"/>
              <a:pPr/>
              <a:t>‹#›</a:t>
            </a:fld>
            <a:endParaRPr lang="en-US" altLang="fa-IR"/>
          </a:p>
        </p:txBody>
      </p:sp>
    </p:spTree>
    <p:extLst>
      <p:ext uri="{BB962C8B-B14F-4D97-AF65-F5344CB8AC3E}">
        <p14:creationId xmlns:p14="http://schemas.microsoft.com/office/powerpoint/2010/main" val="228900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FFE683-EAA0-41B7-A33E-98634001B153}" type="slidenum">
              <a:rPr lang="ar-SA" altLang="fa-IR" smtClean="0"/>
              <a:pPr/>
              <a:t>‹#›</a:t>
            </a:fld>
            <a:endParaRPr lang="en-US" altLang="fa-IR"/>
          </a:p>
        </p:txBody>
      </p:sp>
    </p:spTree>
    <p:extLst>
      <p:ext uri="{BB962C8B-B14F-4D97-AF65-F5344CB8AC3E}">
        <p14:creationId xmlns:p14="http://schemas.microsoft.com/office/powerpoint/2010/main" val="4151576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AF97B259-4AE3-4B24-A8F1-E9D013BED11C}" type="slidenum">
              <a:rPr lang="ar-SA" altLang="fa-IR"/>
              <a:pPr/>
              <a:t>‹#›</a:t>
            </a:fld>
            <a:endParaRPr lang="en-US" altLang="fa-IR"/>
          </a:p>
        </p:txBody>
      </p:sp>
    </p:spTree>
    <p:extLst>
      <p:ext uri="{BB962C8B-B14F-4D97-AF65-F5344CB8AC3E}">
        <p14:creationId xmlns:p14="http://schemas.microsoft.com/office/powerpoint/2010/main" val="287560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06D0F330-D67A-4133-ABB7-1B5C95D38D2B}" type="slidenum">
              <a:rPr lang="ar-SA" altLang="fa-IR"/>
              <a:pPr/>
              <a:t>‹#›</a:t>
            </a:fld>
            <a:endParaRPr lang="en-US" altLang="fa-IR"/>
          </a:p>
        </p:txBody>
      </p:sp>
    </p:spTree>
    <p:extLst>
      <p:ext uri="{BB962C8B-B14F-4D97-AF65-F5344CB8AC3E}">
        <p14:creationId xmlns:p14="http://schemas.microsoft.com/office/powerpoint/2010/main" val="297622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900"/>
            </a:lvl1pPr>
          </a:lstStyle>
          <a:p>
            <a:pPr>
              <a:defRPr/>
            </a:pPr>
            <a:endParaRPr lang="en-US"/>
          </a:p>
        </p:txBody>
      </p:sp>
      <p:sp>
        <p:nvSpPr>
          <p:cNvPr id="6" name="Slide Number Placeholder 5"/>
          <p:cNvSpPr>
            <a:spLocks noGrp="1"/>
          </p:cNvSpPr>
          <p:nvPr>
            <p:ph type="sldNum" sz="quarter" idx="12"/>
          </p:nvPr>
        </p:nvSpPr>
        <p:spPr/>
        <p:txBody>
          <a:bodyPr/>
          <a:lstStyle/>
          <a:p>
            <a:fld id="{04B93181-29E5-471E-A8E3-30D70C4FAF6B}" type="slidenum">
              <a:rPr lang="ar-SA" altLang="fa-IR" smtClean="0"/>
              <a:pPr/>
              <a:t>‹#›</a:t>
            </a:fld>
            <a:endParaRPr lang="en-US" altLang="fa-IR"/>
          </a:p>
        </p:txBody>
      </p:sp>
    </p:spTree>
    <p:extLst>
      <p:ext uri="{BB962C8B-B14F-4D97-AF65-F5344CB8AC3E}">
        <p14:creationId xmlns:p14="http://schemas.microsoft.com/office/powerpoint/2010/main" val="82657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B15CDE-E347-4CA1-86CF-EA2F2597DB6B}" type="slidenum">
              <a:rPr lang="ar-SA" altLang="fa-IR" smtClean="0"/>
              <a:pPr/>
              <a:t>‹#›</a:t>
            </a:fld>
            <a:endParaRPr lang="en-US" altLang="fa-IR"/>
          </a:p>
        </p:txBody>
      </p:sp>
    </p:spTree>
    <p:extLst>
      <p:ext uri="{BB962C8B-B14F-4D97-AF65-F5344CB8AC3E}">
        <p14:creationId xmlns:p14="http://schemas.microsoft.com/office/powerpoint/2010/main" val="420681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53015A5-621A-4F02-83F7-B6E0FAF0D1AC}" type="slidenum">
              <a:rPr lang="ar-SA" altLang="fa-IR" smtClean="0"/>
              <a:pPr/>
              <a:t>‹#›</a:t>
            </a:fld>
            <a:endParaRPr lang="en-US" altLang="fa-IR"/>
          </a:p>
        </p:txBody>
      </p:sp>
    </p:spTree>
    <p:extLst>
      <p:ext uri="{BB962C8B-B14F-4D97-AF65-F5344CB8AC3E}">
        <p14:creationId xmlns:p14="http://schemas.microsoft.com/office/powerpoint/2010/main" val="205413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8C1BEA3-285D-4B47-A47D-170138ED8329}" type="slidenum">
              <a:rPr lang="ar-SA" altLang="fa-IR" smtClean="0"/>
              <a:pPr/>
              <a:t>‹#›</a:t>
            </a:fld>
            <a:endParaRPr lang="en-US" altLang="fa-IR"/>
          </a:p>
        </p:txBody>
      </p:sp>
    </p:spTree>
    <p:extLst>
      <p:ext uri="{BB962C8B-B14F-4D97-AF65-F5344CB8AC3E}">
        <p14:creationId xmlns:p14="http://schemas.microsoft.com/office/powerpoint/2010/main" val="33551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0BB2A87-D1EB-458C-B8A0-EB260F61E44F}" type="slidenum">
              <a:rPr lang="ar-SA" altLang="fa-IR" smtClean="0"/>
              <a:pPr/>
              <a:t>‹#›</a:t>
            </a:fld>
            <a:endParaRPr lang="en-US" altLang="fa-IR"/>
          </a:p>
        </p:txBody>
      </p:sp>
    </p:spTree>
    <p:extLst>
      <p:ext uri="{BB962C8B-B14F-4D97-AF65-F5344CB8AC3E}">
        <p14:creationId xmlns:p14="http://schemas.microsoft.com/office/powerpoint/2010/main" val="353418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C013C51-5389-41CB-A4C3-DD49B28083DE}" type="slidenum">
              <a:rPr lang="ar-SA" altLang="fa-IR" smtClean="0"/>
              <a:pPr/>
              <a:t>‹#›</a:t>
            </a:fld>
            <a:endParaRPr lang="en-US" altLang="fa-IR"/>
          </a:p>
        </p:txBody>
      </p:sp>
    </p:spTree>
    <p:extLst>
      <p:ext uri="{BB962C8B-B14F-4D97-AF65-F5344CB8AC3E}">
        <p14:creationId xmlns:p14="http://schemas.microsoft.com/office/powerpoint/2010/main" val="77346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F538A4-187C-45E6-A452-204A2733F9F7}" type="slidenum">
              <a:rPr lang="ar-SA" altLang="fa-IR" smtClean="0"/>
              <a:pPr/>
              <a:t>‹#›</a:t>
            </a:fld>
            <a:endParaRPr lang="en-US" altLang="fa-IR"/>
          </a:p>
        </p:txBody>
      </p:sp>
    </p:spTree>
    <p:extLst>
      <p:ext uri="{BB962C8B-B14F-4D97-AF65-F5344CB8AC3E}">
        <p14:creationId xmlns:p14="http://schemas.microsoft.com/office/powerpoint/2010/main" val="254911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E27221E-434C-42BC-8D3F-818AFBA29022}" type="slidenum">
              <a:rPr lang="ar-SA" altLang="fa-IR" smtClean="0"/>
              <a:pPr/>
              <a:t>‹#›</a:t>
            </a:fld>
            <a:endParaRPr lang="en-US" altLang="fa-IR"/>
          </a:p>
        </p:txBody>
      </p:sp>
    </p:spTree>
    <p:extLst>
      <p:ext uri="{BB962C8B-B14F-4D97-AF65-F5344CB8AC3E}">
        <p14:creationId xmlns:p14="http://schemas.microsoft.com/office/powerpoint/2010/main" val="203709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21">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pPr>
              <a:defRPr/>
            </a:pPr>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16228393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ftr="0" dt="0"/>
  <p:txStyles>
    <p:titleStyle>
      <a:lvl1pPr algn="l"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upload.wikimedia.org/wikipedia/commons/thumb/8/8b/Hw-darwin.jpg/244px-Hw-darwin.jpg&amp;imgrefurl=http://fa.wikiquote.org/wiki/%DA%86%D8%A7%D8%B1%D9%84%D8%B2_%D8%AF%D8%A7%D8%B1%D9%88%DB%8C%D9%86&amp;h=341&amp;w=244&amp;sz=22&amp;hl=fa&amp;sig2=bc23TQm7sSL9qGMQC8YUig&amp;start=1&amp;tbnid=2GZ4rJJ-XjtvjM:&amp;tbnh=120&amp;tbnw=86&amp;ei=vkEMRvaOEYTe0QShtO2RAw&amp;prev=/images?q=%D8%AF%D8%A7%D8%B1%D9%88%DB%8C%D9%86&amp;gbv=2&amp;svnum=10&amp;hl=f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dr.afsharian.ppt#34. Slide 3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0988"/>
            <a:ext cx="8424936" cy="3096344"/>
          </a:xfrm>
        </p:spPr>
        <p:txBody>
          <a:bodyPr/>
          <a:lstStyle/>
          <a:p>
            <a:pPr algn="ctr"/>
            <a:r>
              <a:rPr lang="fa-IR" sz="11500" dirty="0">
                <a:solidFill>
                  <a:schemeClr val="tx1"/>
                </a:solidFill>
                <a:cs typeface="LMU Yekan" panose="00000400000000000000" pitchFamily="2" charset="-78"/>
              </a:rPr>
              <a:t>بسم الله الرحمن الرحیم</a:t>
            </a:r>
            <a:r>
              <a:rPr lang="fa-IR" sz="9600" dirty="0">
                <a:solidFill>
                  <a:schemeClr val="tx1"/>
                </a:solidFill>
              </a:rPr>
              <a:t/>
            </a:r>
            <a:br>
              <a:rPr lang="fa-IR" sz="9600" dirty="0">
                <a:solidFill>
                  <a:schemeClr val="tx1"/>
                </a:solidFill>
              </a:rPr>
            </a:br>
            <a:endParaRPr lang="fa-IR" sz="9600" dirty="0">
              <a:solidFill>
                <a:schemeClr val="tx1"/>
              </a:solidFill>
            </a:endParaRPr>
          </a:p>
        </p:txBody>
      </p:sp>
      <p:sp>
        <p:nvSpPr>
          <p:cNvPr id="3" name="Content Placeholder 2"/>
          <p:cNvSpPr>
            <a:spLocks noGrp="1"/>
          </p:cNvSpPr>
          <p:nvPr>
            <p:ph idx="1"/>
          </p:nvPr>
        </p:nvSpPr>
        <p:spPr>
          <a:xfrm>
            <a:off x="866441" y="4869160"/>
            <a:ext cx="6343201" cy="1150640"/>
          </a:xfrm>
        </p:spPr>
        <p:txBody>
          <a:bodyPr/>
          <a:lstStyle/>
          <a:p>
            <a:endParaRPr lang="fa-IR" dirty="0"/>
          </a:p>
        </p:txBody>
      </p:sp>
      <p:sp>
        <p:nvSpPr>
          <p:cNvPr id="4" name="Slide Number Placeholder 3"/>
          <p:cNvSpPr>
            <a:spLocks noGrp="1"/>
          </p:cNvSpPr>
          <p:nvPr>
            <p:ph type="sldNum" sz="quarter" idx="12"/>
          </p:nvPr>
        </p:nvSpPr>
        <p:spPr/>
        <p:txBody>
          <a:bodyPr/>
          <a:lstStyle/>
          <a:p>
            <a:fld id="{04B93181-29E5-471E-A8E3-30D70C4FAF6B}" type="slidenum">
              <a:rPr lang="ar-SA" altLang="fa-IR" smtClean="0"/>
              <a:pPr/>
              <a:t>1</a:t>
            </a:fld>
            <a:endParaRPr lang="en-US" altLang="fa-IR"/>
          </a:p>
        </p:txBody>
      </p:sp>
    </p:spTree>
    <p:extLst>
      <p:ext uri="{BB962C8B-B14F-4D97-AF65-F5344CB8AC3E}">
        <p14:creationId xmlns:p14="http://schemas.microsoft.com/office/powerpoint/2010/main" val="276772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normAutofit/>
          </a:bodyPr>
          <a:lstStyle/>
          <a:p>
            <a:pPr eaLnBrk="1" hangingPunct="1">
              <a:buFont typeface="Wingdings" panose="05000000000000000000" pitchFamily="2" charset="2"/>
              <a:buNone/>
              <a:defRPr/>
            </a:pPr>
            <a:r>
              <a:rPr lang="fa-IR" smtClean="0">
                <a:cs typeface="Titr" pitchFamily="2" charset="-78"/>
              </a:rPr>
              <a:t>درتعريف قبل چند </a:t>
            </a:r>
            <a:r>
              <a:rPr lang="fa-IR" b="1" smtClean="0">
                <a:solidFill>
                  <a:srgbClr val="99CC00"/>
                </a:solidFill>
                <a:cs typeface="Titr" pitchFamily="2" charset="-78"/>
              </a:rPr>
              <a:t>قيد</a:t>
            </a:r>
            <a:r>
              <a:rPr lang="fa-IR" smtClean="0">
                <a:cs typeface="Titr" pitchFamily="2" charset="-78"/>
              </a:rPr>
              <a:t> وجود دارد :</a:t>
            </a:r>
          </a:p>
          <a:p>
            <a:pPr eaLnBrk="1" hangingPunct="1">
              <a:buFont typeface="Wingdings" panose="05000000000000000000" pitchFamily="2" charset="2"/>
              <a:buNone/>
              <a:defRPr/>
            </a:pPr>
            <a:r>
              <a:rPr lang="fa-IR" sz="2400" smtClean="0">
                <a:cs typeface="Nazanin" pitchFamily="2" charset="-78"/>
              </a:rPr>
              <a:t>1- پيامبر بشر است</a:t>
            </a:r>
          </a:p>
          <a:p>
            <a:pPr eaLnBrk="1" hangingPunct="1">
              <a:buFont typeface="Wingdings" panose="05000000000000000000" pitchFamily="2" charset="2"/>
              <a:buNone/>
              <a:defRPr/>
            </a:pPr>
            <a:r>
              <a:rPr lang="fa-IR" sz="2400" smtClean="0">
                <a:cs typeface="Nazanin" pitchFamily="2" charset="-78"/>
              </a:rPr>
              <a:t>2- پيامبران براي هدايت انسانها آمده اند.</a:t>
            </a:r>
          </a:p>
          <a:p>
            <a:pPr eaLnBrk="1" hangingPunct="1">
              <a:buFont typeface="Wingdings" panose="05000000000000000000" pitchFamily="2" charset="2"/>
              <a:buNone/>
              <a:defRPr/>
            </a:pPr>
            <a:r>
              <a:rPr lang="fa-IR" sz="2400" smtClean="0">
                <a:cs typeface="Nazanin" pitchFamily="2" charset="-78"/>
              </a:rPr>
              <a:t>3- پيامبران برانگيخته شده از سوي خدا هستند</a:t>
            </a:r>
          </a:p>
          <a:p>
            <a:pPr eaLnBrk="1" hangingPunct="1">
              <a:buFont typeface="Wingdings" panose="05000000000000000000" pitchFamily="2" charset="2"/>
              <a:buNone/>
              <a:defRPr/>
            </a:pPr>
            <a:r>
              <a:rPr lang="fa-IR" sz="2400" smtClean="0">
                <a:cs typeface="Nazanin" pitchFamily="2" charset="-78"/>
              </a:rPr>
              <a:t>4- ميراث پيامبران مجموعه معارف نظري و عملي خاصي است كه بينشي نو و</a:t>
            </a:r>
          </a:p>
          <a:p>
            <a:pPr eaLnBrk="1" hangingPunct="1">
              <a:buFont typeface="Wingdings" panose="05000000000000000000" pitchFamily="2" charset="2"/>
              <a:buNone/>
              <a:defRPr/>
            </a:pPr>
            <a:r>
              <a:rPr lang="fa-IR" sz="2400" smtClean="0">
                <a:cs typeface="Nazanin" pitchFamily="2" charset="-78"/>
              </a:rPr>
              <a:t> روشي ديگر در زندگي انسانها ايجاد كرده است.</a:t>
            </a:r>
          </a:p>
          <a:p>
            <a:pPr eaLnBrk="1" hangingPunct="1">
              <a:buFont typeface="Wingdings" panose="05000000000000000000" pitchFamily="2" charset="2"/>
              <a:buNone/>
              <a:defRPr/>
            </a:pPr>
            <a:r>
              <a:rPr lang="fa-IR" sz="2400" smtClean="0">
                <a:cs typeface="Nazanin" pitchFamily="2" charset="-78"/>
              </a:rPr>
              <a:t>5- يكي از وظايف مهم پيامبران دريافت پيام الهي است.</a:t>
            </a:r>
          </a:p>
          <a:p>
            <a:pPr eaLnBrk="1" hangingPunct="1">
              <a:buFont typeface="Wingdings" panose="05000000000000000000" pitchFamily="2" charset="2"/>
              <a:buNone/>
              <a:defRPr/>
            </a:pPr>
            <a:endParaRPr lang="en-US" sz="24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408C07E-A6C1-48D7-972F-93F3E3D2AF5C}" type="slidenum">
              <a:rPr lang="ar-SA" altLang="fa-IR"/>
              <a:pPr eaLnBrk="1" hangingPunct="1"/>
              <a:t>10</a:t>
            </a:fld>
            <a:endParaRPr lang="en-US" altLang="fa-I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1116013" y="1052513"/>
            <a:ext cx="7543800" cy="5051425"/>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گزينش ميان اديان</a:t>
            </a:r>
          </a:p>
          <a:p>
            <a:pPr rtl="0" eaLnBrk="1" hangingPunct="1">
              <a:buFont typeface="Wingdings" panose="05000000000000000000" pitchFamily="2" charset="2"/>
              <a:buNone/>
              <a:defRPr/>
            </a:pPr>
            <a:r>
              <a:rPr lang="fa-IR" smtClean="0">
                <a:cs typeface="Nazanin" pitchFamily="2" charset="-78"/>
              </a:rPr>
              <a:t>در باب وظيفه، نمي توان حكم به عموميت داد، بلكه بايد  به ديني عمل كرد كه بيشترين نزديكي را به حقيقت مطلق دارد و آن دين اسلام است. زيرا دستخوش هيچ تحريفي نشده و كلام ناب الهي است. بر همين پايه نيز، دعوت به دين اسلام معنا مي يابد و راه شمول گرايان، از كثرت گرايان جدا مي شود.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ED61FBF-E43C-4B20-AC4D-B8F77293D424}" type="slidenum">
              <a:rPr lang="ar-SA" altLang="fa-IR"/>
              <a:pPr eaLnBrk="1" hangingPunct="1"/>
              <a:t>100</a:t>
            </a:fld>
            <a:endParaRPr lang="en-US" altLang="fa-IR"/>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684213" y="1557338"/>
            <a:ext cx="7772400" cy="1470025"/>
          </a:xfrm>
        </p:spPr>
        <p:txBody>
          <a:bodyPr/>
          <a:lstStyle/>
          <a:p>
            <a:pPr eaLnBrk="1" hangingPunct="1">
              <a:defRPr/>
            </a:pPr>
            <a:r>
              <a:rPr lang="fa-IR" smtClean="0">
                <a:cs typeface="Nazanin" pitchFamily="2" charset="-78"/>
              </a:rPr>
              <a:t>بخش دوم</a:t>
            </a:r>
            <a:endParaRPr lang="en-US" smtClean="0">
              <a:cs typeface="Nazanin" pitchFamily="2" charset="-78"/>
            </a:endParaRPr>
          </a:p>
        </p:txBody>
      </p:sp>
      <p:sp>
        <p:nvSpPr>
          <p:cNvPr id="116739"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6"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BED538B-8EDE-4F42-A8B7-FCD806AE2086}" type="slidenum">
              <a:rPr lang="ar-SA" altLang="fa-IR"/>
              <a:pPr eaLnBrk="1" hangingPunct="1"/>
              <a:t>101</a:t>
            </a:fld>
            <a:endParaRPr lang="en-US" altLang="fa-IR"/>
          </a:p>
        </p:txBody>
      </p:sp>
      <p:sp>
        <p:nvSpPr>
          <p:cNvPr id="104453" name="WordArt 4"/>
          <p:cNvSpPr>
            <a:spLocks noChangeArrowheads="1" noChangeShapeType="1" noTextEdit="1"/>
          </p:cNvSpPr>
          <p:nvPr/>
        </p:nvSpPr>
        <p:spPr bwMode="auto">
          <a:xfrm>
            <a:off x="2843213" y="32131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ustDataLst>
      <p:tags r:id="rId1"/>
    </p:custData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دوم</a:t>
            </a:r>
            <a:endParaRPr lang="en-US" sz="2800" smtClean="0">
              <a:solidFill>
                <a:srgbClr val="99CC00"/>
              </a:solidFill>
              <a:cs typeface="Titr" pitchFamily="2" charset="-78"/>
            </a:endParaRPr>
          </a:p>
        </p:txBody>
      </p:sp>
      <p:sp>
        <p:nvSpPr>
          <p:cNvPr id="253955"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sz="2800" smtClean="0">
                <a:cs typeface="Nazanin" pitchFamily="2" charset="-78"/>
              </a:rPr>
              <a:t>1- كليات امامت</a:t>
            </a:r>
          </a:p>
          <a:p>
            <a:pPr eaLnBrk="1" hangingPunct="1">
              <a:buFont typeface="Wingdings" panose="05000000000000000000" pitchFamily="2" charset="2"/>
              <a:buNone/>
              <a:defRPr/>
            </a:pPr>
            <a:r>
              <a:rPr lang="fa-IR" sz="2800" smtClean="0">
                <a:cs typeface="Nazanin" pitchFamily="2" charset="-78"/>
              </a:rPr>
              <a:t>الف) ماهيت امامت</a:t>
            </a:r>
          </a:p>
          <a:p>
            <a:pPr eaLnBrk="1" hangingPunct="1">
              <a:buFont typeface="Wingdings" panose="05000000000000000000" pitchFamily="2" charset="2"/>
              <a:buNone/>
              <a:defRPr/>
            </a:pPr>
            <a:r>
              <a:rPr lang="fa-IR" sz="2800" smtClean="0">
                <a:cs typeface="Nazanin" pitchFamily="2" charset="-78"/>
              </a:rPr>
              <a:t>ب) تفاوت در تعريف امامت</a:t>
            </a:r>
          </a:p>
          <a:p>
            <a:pPr eaLnBrk="1" hangingPunct="1">
              <a:buFont typeface="Wingdings" panose="05000000000000000000" pitchFamily="2" charset="2"/>
              <a:buNone/>
              <a:defRPr/>
            </a:pPr>
            <a:r>
              <a:rPr lang="fa-IR" sz="2800" smtClean="0">
                <a:cs typeface="Nazanin" pitchFamily="2" charset="-78"/>
              </a:rPr>
              <a:t>ج) تعيين امام </a:t>
            </a:r>
          </a:p>
          <a:p>
            <a:pPr eaLnBrk="1" hangingPunct="1">
              <a:buFont typeface="Wingdings" panose="05000000000000000000" pitchFamily="2" charset="2"/>
              <a:buNone/>
              <a:defRPr/>
            </a:pPr>
            <a:r>
              <a:rPr lang="fa-IR" sz="2800" smtClean="0">
                <a:cs typeface="Nazanin" pitchFamily="2" charset="-78"/>
              </a:rPr>
              <a:t>د) ضرورت عقلي امامت</a:t>
            </a:r>
          </a:p>
          <a:p>
            <a:pPr eaLnBrk="1" hangingPunct="1">
              <a:buFont typeface="Wingdings" panose="05000000000000000000" pitchFamily="2" charset="2"/>
              <a:buNone/>
              <a:defRPr/>
            </a:pPr>
            <a:r>
              <a:rPr lang="fa-IR" sz="2800" smtClean="0">
                <a:cs typeface="Nazanin" pitchFamily="2" charset="-78"/>
              </a:rPr>
              <a:t>1) مرجعيت علمي امام</a:t>
            </a:r>
          </a:p>
          <a:p>
            <a:pPr eaLnBrk="1" hangingPunct="1">
              <a:buFont typeface="Wingdings" panose="05000000000000000000" pitchFamily="2" charset="2"/>
              <a:buNone/>
              <a:defRPr/>
            </a:pPr>
            <a:r>
              <a:rPr lang="fa-IR" sz="2800" smtClean="0">
                <a:cs typeface="Nazanin" pitchFamily="2" charset="-78"/>
              </a:rPr>
              <a:t>2) مرجعيت سياسي امام</a:t>
            </a: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1887A7-B5FB-47F9-BFE8-0BC378AF51D2}" type="slidenum">
              <a:rPr lang="ar-SA" altLang="fa-IR"/>
              <a:pPr eaLnBrk="1" hangingPunct="1"/>
              <a:t>102</a:t>
            </a:fld>
            <a:endParaRPr lang="en-US" altLang="fa-IR"/>
          </a:p>
        </p:txBody>
      </p:sp>
      <p:sp>
        <p:nvSpPr>
          <p:cNvPr id="105477" name="WordArt 4"/>
          <p:cNvSpPr>
            <a:spLocks noChangeArrowheads="1" noChangeShapeType="1" noTextEdit="1"/>
          </p:cNvSpPr>
          <p:nvPr/>
        </p:nvSpPr>
        <p:spPr bwMode="auto">
          <a:xfrm>
            <a:off x="684213" y="5084763"/>
            <a:ext cx="2447925"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r>
              <a:rPr lang="fa-IR" smtClean="0">
                <a:cs typeface="Nazanin" pitchFamily="2" charset="-78"/>
              </a:rPr>
              <a:t>نزاع بر سر جانشيني پيامبر از نخستين مباحثي است كه پس از آن حضرت ميان مسلمانان رواج يافت.</a:t>
            </a:r>
          </a:p>
          <a:p>
            <a:pPr rtl="0" eaLnBrk="1" hangingPunct="1">
              <a:buFont typeface="Wingdings" panose="05000000000000000000" pitchFamily="2" charset="2"/>
              <a:buNone/>
              <a:defRPr/>
            </a:pPr>
            <a:r>
              <a:rPr lang="fa-IR" smtClean="0">
                <a:cs typeface="Nazanin" pitchFamily="2" charset="-78"/>
              </a:rPr>
              <a:t>1-گروهي معتقد بودند كه پيامبر جانشين خود را انتخاب كرده و نظريه امامت به عنوان استمرار نبوت را مطرح نموده و مي بايست از علي (ع) و ديگر پيشوايان كه از سوي پيامبر معرفي شده اند پيروي كرد. از اين نظر آنان </a:t>
            </a:r>
            <a:r>
              <a:rPr lang="fa-IR" sz="2000" smtClean="0">
                <a:solidFill>
                  <a:srgbClr val="99CC00"/>
                </a:solidFill>
                <a:cs typeface="Titr" pitchFamily="2" charset="-78"/>
              </a:rPr>
              <a:t>شيعه علي (ع)</a:t>
            </a:r>
            <a:r>
              <a:rPr lang="fa-IR" smtClean="0">
                <a:cs typeface="Nazanin" pitchFamily="2" charset="-78"/>
              </a:rPr>
              <a:t> نام گرفتند.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CDE3CD9-8A6D-4F33-8A52-F01CD75CF455}" type="slidenum">
              <a:rPr lang="ar-SA" altLang="fa-IR"/>
              <a:pPr eaLnBrk="1" hangingPunct="1"/>
              <a:t>103</a:t>
            </a:fld>
            <a:endParaRPr lang="en-US" altLang="fa-IR"/>
          </a:p>
        </p:txBody>
      </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2-گروهي معتقد بودند كه امامت با همه اهميت و ضرورتش، يك مقام اجتماعي و عادي است كه صاحب آن به دست توده مردم يا نخبگان و يا از راه معرفي خليفه پيشين به اين مقام برگزيده مي شود.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B58034C-F68F-4D39-8A5F-0E22436997FB}" type="slidenum">
              <a:rPr lang="ar-SA" altLang="fa-IR"/>
              <a:pPr eaLnBrk="1" hangingPunct="1"/>
              <a:t>104</a:t>
            </a:fld>
            <a:endParaRPr lang="en-US" altLang="fa-IR"/>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algn="ct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امام شناسي در مذهب اهل بيت و براي دانشمندان شيعه، خود نقش روش شناختي در باورهاي ديني دارد و فهم توحيد و نبوت، بر آن استوار است. در اصطلاح روايات، شناخت صحيح حجت خدا، ضامن هدايت يافتگي 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5733280-B0F8-4909-A9FE-0F4A79A23786}" type="slidenum">
              <a:rPr lang="ar-SA" altLang="fa-IR"/>
              <a:pPr eaLnBrk="1" hangingPunct="1"/>
              <a:t>105</a:t>
            </a:fld>
            <a:endParaRPr lang="en-US" altLang="fa-IR"/>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ماهيت امامت</a:t>
            </a:r>
          </a:p>
          <a:p>
            <a:pPr rtl="0" eaLnBrk="1" hangingPunct="1">
              <a:buFont typeface="Wingdings" panose="05000000000000000000" pitchFamily="2" charset="2"/>
              <a:buNone/>
              <a:defRPr/>
            </a:pPr>
            <a:r>
              <a:rPr lang="fa-IR" smtClean="0">
                <a:cs typeface="Nazanin" pitchFamily="2" charset="-78"/>
              </a:rPr>
              <a:t>امام به معناي پيشوا، پيشرو، سرپرست و مقتدا آمده است.</a:t>
            </a:r>
          </a:p>
          <a:p>
            <a:pPr rtl="0" eaLnBrk="1" hangingPunct="1">
              <a:buFont typeface="Wingdings" panose="05000000000000000000" pitchFamily="2" charset="2"/>
              <a:buNone/>
              <a:defRPr/>
            </a:pPr>
            <a:r>
              <a:rPr lang="fa-IR" smtClean="0">
                <a:cs typeface="Nazanin" pitchFamily="2" charset="-78"/>
              </a:rPr>
              <a:t>امام در نزد عرب، چيزي است كه پيروي و اطاعت مي شود، اعم از اينكه آن چيز، انسان باشد يا كتاب، به حق باشد يا به باطل.</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91841B-8C6D-4038-8C92-D9E517D797CE}" type="slidenum">
              <a:rPr lang="ar-SA" altLang="fa-IR"/>
              <a:pPr eaLnBrk="1" hangingPunct="1"/>
              <a:t>106</a:t>
            </a:fld>
            <a:endParaRPr lang="en-US" altLang="fa-IR"/>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ماهيت امامت</a:t>
            </a:r>
          </a:p>
          <a:p>
            <a:pPr rtl="0" eaLnBrk="1" hangingPunct="1">
              <a:buFont typeface="Wingdings" panose="05000000000000000000" pitchFamily="2" charset="2"/>
              <a:buNone/>
              <a:defRPr/>
            </a:pPr>
            <a:r>
              <a:rPr lang="fa-IR" sz="2400" b="1" smtClean="0">
                <a:cs typeface="Titr" pitchFamily="2" charset="-78"/>
              </a:rPr>
              <a:t>امامت در اصطلاح متكلمان</a:t>
            </a:r>
            <a:r>
              <a:rPr lang="fa-IR" b="1" smtClean="0">
                <a:cs typeface="Nazanin" pitchFamily="2" charset="-78"/>
              </a:rPr>
              <a:t>:</a:t>
            </a:r>
          </a:p>
          <a:p>
            <a:pPr rtl="0" eaLnBrk="1" hangingPunct="1">
              <a:buFont typeface="Wingdings" panose="05000000000000000000" pitchFamily="2" charset="2"/>
              <a:buNone/>
              <a:defRPr/>
            </a:pPr>
            <a:r>
              <a:rPr lang="fa-IR" smtClean="0">
                <a:solidFill>
                  <a:srgbClr val="99CC00"/>
                </a:solidFill>
                <a:cs typeface="Nazanin" pitchFamily="2" charset="-78"/>
              </a:rPr>
              <a:t>1- جانشيني پيامبر:</a:t>
            </a:r>
            <a:r>
              <a:rPr lang="fa-IR" smtClean="0">
                <a:cs typeface="Nazanin" pitchFamily="2" charset="-78"/>
              </a:rPr>
              <a:t> امام كسي است كه پس از پيامبر بر مسند او مي نشيند.</a:t>
            </a:r>
          </a:p>
          <a:p>
            <a:pPr rtl="0" eaLnBrk="1" hangingPunct="1">
              <a:buFont typeface="Wingdings" panose="05000000000000000000" pitchFamily="2" charset="2"/>
              <a:buNone/>
              <a:defRPr/>
            </a:pPr>
            <a:r>
              <a:rPr lang="fa-IR" smtClean="0">
                <a:solidFill>
                  <a:srgbClr val="99CC00"/>
                </a:solidFill>
                <a:cs typeface="Nazanin" pitchFamily="2" charset="-78"/>
              </a:rPr>
              <a:t>2- رياست عامه:</a:t>
            </a:r>
            <a:r>
              <a:rPr lang="fa-IR" smtClean="0">
                <a:cs typeface="Nazanin" pitchFamily="2" charset="-78"/>
              </a:rPr>
              <a:t> ولايت بر امت در امور ديني و دنيوي</a:t>
            </a:r>
          </a:p>
          <a:p>
            <a:pPr rtl="0" eaLnBrk="1" hangingPunct="1">
              <a:buFont typeface="Wingdings" panose="05000000000000000000" pitchFamily="2" charset="2"/>
              <a:buNone/>
              <a:defRPr/>
            </a:pPr>
            <a:r>
              <a:rPr lang="fa-IR" smtClean="0">
                <a:solidFill>
                  <a:srgbClr val="99CC00"/>
                </a:solidFill>
                <a:cs typeface="Nazanin" pitchFamily="2" charset="-78"/>
              </a:rPr>
              <a:t>3- واجب الاطاعه بودن:</a:t>
            </a:r>
            <a:r>
              <a:rPr lang="fa-IR" smtClean="0">
                <a:cs typeface="Nazanin" pitchFamily="2" charset="-78"/>
              </a:rPr>
              <a:t> قيد ((ولايت و سرپرستي خود وجوب اطاعت را به دنبال دارد.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7C05641-86B7-4368-A67F-4881738F3876}" type="slidenum">
              <a:rPr lang="ar-SA" altLang="fa-IR"/>
              <a:pPr eaLnBrk="1" hangingPunct="1"/>
              <a:t>107</a:t>
            </a:fld>
            <a:endParaRPr lang="en-US" altLang="fa-IR"/>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ماهيت امامت</a:t>
            </a:r>
          </a:p>
          <a:p>
            <a:pPr rtl="0" eaLnBrk="1" hangingPunct="1">
              <a:buFont typeface="Wingdings" panose="05000000000000000000" pitchFamily="2" charset="2"/>
              <a:buNone/>
              <a:defRPr/>
            </a:pPr>
            <a:r>
              <a:rPr lang="fa-IR" sz="2400" b="1" smtClean="0">
                <a:cs typeface="Titr" pitchFamily="2" charset="-78"/>
              </a:rPr>
              <a:t>امامت در اصطلاح متكلمان</a:t>
            </a:r>
            <a:r>
              <a:rPr lang="fa-IR" b="1" smtClean="0">
                <a:cs typeface="Nazanin" pitchFamily="2" charset="-78"/>
              </a:rPr>
              <a:t>:</a:t>
            </a:r>
          </a:p>
          <a:p>
            <a:pPr rtl="0" eaLnBrk="1" hangingPunct="1">
              <a:buFont typeface="Wingdings" panose="05000000000000000000" pitchFamily="2" charset="2"/>
              <a:buNone/>
              <a:defRPr/>
            </a:pPr>
            <a:r>
              <a:rPr lang="fa-IR" smtClean="0">
                <a:cs typeface="Nazanin" pitchFamily="2" charset="-78"/>
              </a:rPr>
              <a:t>بدين ترتيب، امامت را مي توان چنين تعريف كرد:</a:t>
            </a:r>
          </a:p>
          <a:p>
            <a:pPr rtl="0" eaLnBrk="1" hangingPunct="1">
              <a:buFont typeface="Wingdings" panose="05000000000000000000" pitchFamily="2" charset="2"/>
              <a:buNone/>
              <a:defRPr/>
            </a:pPr>
            <a:r>
              <a:rPr lang="fa-IR" smtClean="0">
                <a:cs typeface="Nazanin" pitchFamily="2" charset="-78"/>
              </a:rPr>
              <a:t>((پيشوايي و رياست عامه ديني بر امت مسلمان در امور دنيوي و ديني، كه به جانشيني پيامبر اعظم (ص) و براي حفظ شريعت و تداوم الهي 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7D2DE71-6AB4-487E-9CFF-E4AE6E448E80}" type="slidenum">
              <a:rPr lang="ar-SA" altLang="fa-IR"/>
              <a:pPr eaLnBrk="1" hangingPunct="1"/>
              <a:t>108</a:t>
            </a:fld>
            <a:endParaRPr lang="en-US" altLang="fa-IR"/>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b="1"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تفاوت در تعريف امامت</a:t>
            </a:r>
          </a:p>
          <a:p>
            <a:pPr rtl="0" eaLnBrk="1" hangingPunct="1">
              <a:buFont typeface="Wingdings" panose="05000000000000000000" pitchFamily="2" charset="2"/>
              <a:buNone/>
              <a:defRPr/>
            </a:pPr>
            <a:r>
              <a:rPr lang="fa-IR" smtClean="0">
                <a:cs typeface="Nazanin" pitchFamily="2" charset="-78"/>
              </a:rPr>
              <a:t>تفاوت اهل تشيع با تسنن در تصور امامت، نه تنها تفاوت آشكار، كه اساس اختلاف آنان در مسايل مهمي از قبيل چگونگي نصب امام، ويژگيهاي امام و مانند اينهاست</a:t>
            </a:r>
          </a:p>
          <a:p>
            <a:pPr rtl="0" eaLnBrk="1" hangingPunct="1">
              <a:buFont typeface="Wingdings" panose="05000000000000000000" pitchFamily="2" charset="2"/>
              <a:buNone/>
              <a:defRPr/>
            </a:pPr>
            <a:r>
              <a:rPr lang="fa-IR" smtClean="0">
                <a:cs typeface="Nazanin" pitchFamily="2" charset="-78"/>
              </a:rPr>
              <a:t>زيرا ديدگاه دو مذهب متفاوت است. يكي امام را تبيين گر مسايل معنوي مردم ميداند ولي ديگري امام را فقط تحليل گر امور سياسي مردم مي داند.</a:t>
            </a: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283DCDB-163E-4870-8767-13D77DED5FE6}" type="slidenum">
              <a:rPr lang="ar-SA" altLang="fa-IR"/>
              <a:pPr eaLnBrk="1" hangingPunct="1"/>
              <a:t>109</a:t>
            </a:fld>
            <a:endParaRPr lang="en-US" altLang="fa-I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a-IR" smtClean="0">
                <a:solidFill>
                  <a:srgbClr val="FF0000"/>
                </a:solidFill>
                <a:cs typeface="Titr" pitchFamily="2" charset="-78"/>
              </a:rPr>
              <a:t>ب) معنا و مفهوم وحي</a:t>
            </a:r>
            <a:endParaRPr lang="en-US" smtClean="0">
              <a:solidFill>
                <a:srgbClr val="FF0000"/>
              </a:solidFill>
              <a:cs typeface="Titr" pitchFamily="2" charset="-78"/>
            </a:endParaRPr>
          </a:p>
        </p:txBody>
      </p:sp>
      <p:sp>
        <p:nvSpPr>
          <p:cNvPr id="16387" name="Rectangle 3"/>
          <p:cNvSpPr>
            <a:spLocks noGrp="1" noChangeArrowheads="1"/>
          </p:cNvSpPr>
          <p:nvPr>
            <p:ph idx="1"/>
          </p:nvPr>
        </p:nvSpPr>
        <p:spPr/>
        <p:txBody>
          <a:bodyPr/>
          <a:lstStyle/>
          <a:p>
            <a:pPr rtl="0" eaLnBrk="1" hangingPunct="1">
              <a:buFont typeface="Wingdings" panose="05000000000000000000" pitchFamily="2" charset="2"/>
              <a:buNone/>
              <a:defRPr/>
            </a:pPr>
            <a:r>
              <a:rPr lang="fa-IR" smtClean="0">
                <a:cs typeface="Nazanin" pitchFamily="2" charset="-78"/>
              </a:rPr>
              <a:t>دريافت پيام الهي كه از به عنوان وحي تعبير مي گردد يكي ازوظايف اساسي پيامبران است.</a:t>
            </a:r>
          </a:p>
          <a:p>
            <a:pPr rtl="0" eaLnBrk="1" hangingPunct="1">
              <a:buFont typeface="Wingdings" panose="05000000000000000000" pitchFamily="2" charset="2"/>
              <a:buNone/>
              <a:defRPr/>
            </a:pPr>
            <a:r>
              <a:rPr lang="fa-IR" b="1" smtClean="0">
                <a:solidFill>
                  <a:srgbClr val="99CC00"/>
                </a:solidFill>
                <a:cs typeface="Titr" pitchFamily="2" charset="-78"/>
              </a:rPr>
              <a:t>حقيقت وحي</a:t>
            </a:r>
            <a:r>
              <a:rPr lang="fa-IR" smtClean="0">
                <a:cs typeface="Nazanin" pitchFamily="2" charset="-78"/>
              </a:rPr>
              <a:t> دست يافتني نيست زيرا پديده وحي يك پديده طبيعي قابل شناخت با ابزار متعارف عمومي و علمي نيست.</a:t>
            </a:r>
          </a:p>
          <a:p>
            <a:pPr eaLnBrk="1" hangingPunct="1">
              <a:buFont typeface="Wingdings" panose="05000000000000000000" pitchFamily="2" charset="2"/>
              <a:buNone/>
              <a:defRPr/>
            </a:pPr>
            <a:endParaRPr lang="en-US"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57E01D3-7D1F-4E17-AC6A-B0F9CE86448A}" type="slidenum">
              <a:rPr lang="ar-SA" altLang="fa-IR"/>
              <a:pPr eaLnBrk="1" hangingPunct="1"/>
              <a:t>11</a:t>
            </a:fld>
            <a:endParaRPr lang="en-US" altLang="fa-IR"/>
          </a:p>
        </p:txBody>
      </p:sp>
      <p:pic>
        <p:nvPicPr>
          <p:cNvPr id="13317"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437063"/>
            <a:ext cx="23907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ب- تفاوت در تعريف امامت</a:t>
            </a:r>
          </a:p>
          <a:p>
            <a:pPr rtl="0" eaLnBrk="1" hangingPunct="1">
              <a:buFont typeface="Wingdings" panose="05000000000000000000" pitchFamily="2" charset="2"/>
              <a:buNone/>
              <a:defRPr/>
            </a:pPr>
            <a:r>
              <a:rPr lang="fa-IR" smtClean="0">
                <a:cs typeface="Nazanin" pitchFamily="2" charset="-78"/>
              </a:rPr>
              <a:t>شيعه و سني داراي دو اختلاف اساسي در جايگاه امامت نيز هستند:</a:t>
            </a:r>
          </a:p>
          <a:p>
            <a:pPr rtl="0" eaLnBrk="1" hangingPunct="1">
              <a:buFont typeface="Wingdings" panose="05000000000000000000" pitchFamily="2" charset="2"/>
              <a:buNone/>
              <a:defRPr/>
            </a:pPr>
            <a:r>
              <a:rPr lang="fa-IR" smtClean="0">
                <a:cs typeface="Nazanin" pitchFamily="2" charset="-78"/>
              </a:rPr>
              <a:t>نخست، كلامي بودن امامت نزد شيعه و فقهي بودن و فرعي بودن آن نزد اهل سنت است؛ ديگر آنكه در نزد شيعه، نصب امام از افعال واجب خداست، اما در نزد اهل سنت از افعال واجب بندگان خداست.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4E21082-AF23-4EC5-B7ED-5D15DE901190}" type="slidenum">
              <a:rPr lang="ar-SA" altLang="fa-IR"/>
              <a:pPr eaLnBrk="1" hangingPunct="1"/>
              <a:t>110</a:t>
            </a:fld>
            <a:endParaRPr lang="en-US" altLang="fa-IR"/>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ج- تعيين امام</a:t>
            </a:r>
          </a:p>
          <a:p>
            <a:pPr rtl="0" eaLnBrk="1" hangingPunct="1">
              <a:buFont typeface="Wingdings" panose="05000000000000000000" pitchFamily="2" charset="2"/>
              <a:buNone/>
              <a:defRPr/>
            </a:pPr>
            <a:r>
              <a:rPr lang="fa-IR" smtClean="0">
                <a:cs typeface="Nazanin" pitchFamily="2" charset="-78"/>
              </a:rPr>
              <a:t>در شيوه گزينش امام به دست ارباب حل و عقد و صاحب نظران، اتفاق نظر وجود ندارد و نظرات متنوعي به شرح زير دارند:</a:t>
            </a:r>
          </a:p>
          <a:p>
            <a:pPr rtl="0" eaLnBrk="1" hangingPunct="1">
              <a:buFont typeface="Wingdings" panose="05000000000000000000" pitchFamily="2" charset="2"/>
              <a:buNone/>
              <a:defRPr/>
            </a:pPr>
            <a:r>
              <a:rPr lang="fa-IR" smtClean="0">
                <a:cs typeface="Nazanin" pitchFamily="2" charset="-78"/>
              </a:rPr>
              <a:t>1- امامت جز با حضور و موافقت همه ارباب حل و عقد از هر شهر و دياري، تعيين نمي يابد.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A22AD7C-4C92-43AF-B697-48E049DD45CF}" type="slidenum">
              <a:rPr lang="ar-SA" altLang="fa-IR"/>
              <a:pPr eaLnBrk="1" hangingPunct="1"/>
              <a:t>111</a:t>
            </a:fld>
            <a:endParaRPr lang="en-US" altLang="fa-IR"/>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ج- تعيين امام</a:t>
            </a:r>
          </a:p>
          <a:p>
            <a:pPr rtl="0" eaLnBrk="1" hangingPunct="1">
              <a:buFont typeface="Wingdings" panose="05000000000000000000" pitchFamily="2" charset="2"/>
              <a:buNone/>
              <a:defRPr/>
            </a:pPr>
            <a:r>
              <a:rPr lang="fa-IR" smtClean="0">
                <a:cs typeface="Nazanin" pitchFamily="2" charset="-78"/>
              </a:rPr>
              <a:t>2- كمترين تعداد دخيل در گزينش امام پنج تن از اهل حل و عقد مي باشد؛</a:t>
            </a:r>
          </a:p>
          <a:p>
            <a:pPr rtl="0" eaLnBrk="1" hangingPunct="1">
              <a:buFont typeface="Wingdings" panose="05000000000000000000" pitchFamily="2" charset="2"/>
              <a:buNone/>
              <a:defRPr/>
            </a:pPr>
            <a:r>
              <a:rPr lang="fa-IR" smtClean="0">
                <a:cs typeface="Nazanin" pitchFamily="2" charset="-78"/>
              </a:rPr>
              <a:t>3- امامت به رأي سه تن هم حاصل مي شود.</a:t>
            </a:r>
          </a:p>
          <a:p>
            <a:pPr rtl="0" eaLnBrk="1" hangingPunct="1">
              <a:buFont typeface="Wingdings" panose="05000000000000000000" pitchFamily="2" charset="2"/>
              <a:buNone/>
              <a:defRPr/>
            </a:pPr>
            <a:r>
              <a:rPr lang="fa-IR" smtClean="0">
                <a:cs typeface="Nazanin" pitchFamily="2" charset="-78"/>
              </a:rPr>
              <a:t>4- امامت حتي با گزينش يك نفر هم حاصل مي شود.</a:t>
            </a:r>
          </a:p>
          <a:p>
            <a:pPr rtl="0" eaLnBrk="1" hangingPunct="1">
              <a:buFont typeface="Wingdings" panose="05000000000000000000" pitchFamily="2" charset="2"/>
              <a:buNone/>
              <a:defRPr/>
            </a:pPr>
            <a:r>
              <a:rPr lang="fa-IR" smtClean="0">
                <a:cs typeface="Nazanin" pitchFamily="2" charset="-78"/>
              </a:rPr>
              <a:t>5- امامت بااعمال زور و قدرت حاصل مي شود و نياز به گزينش و بيعت ندارد. چنين امامي اميرالمؤمنين خوانده مي شود.</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0BFF524-1F3A-46D3-A1CF-87B3E58E7BFC}" type="slidenum">
              <a:rPr lang="ar-SA" altLang="fa-IR"/>
              <a:pPr eaLnBrk="1" hangingPunct="1"/>
              <a:t>112</a:t>
            </a:fld>
            <a:endParaRPr lang="en-US" altLang="fa-IR"/>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b="1" smtClean="0">
              <a:solidFill>
                <a:srgbClr val="FF0000"/>
              </a:solidFill>
              <a:cs typeface="Titr"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براي امامت عامه از ادله عقلي كمك گرفته مي شود‍:</a:t>
            </a:r>
          </a:p>
          <a:p>
            <a:pPr rtl="0" eaLnBrk="1" hangingPunct="1">
              <a:buFont typeface="Wingdings" panose="05000000000000000000" pitchFamily="2" charset="2"/>
              <a:buNone/>
              <a:defRPr/>
            </a:pPr>
            <a:r>
              <a:rPr lang="fa-IR" smtClean="0">
                <a:cs typeface="Nazanin" pitchFamily="2" charset="-78"/>
              </a:rPr>
              <a:t>متكلمان دو را ه پيشنهاد كرده اند: 1- راه لطف 2- راه حكمت. نقطه مشترك هر دو روش، تصوير امامت به عنوان تداوم رسالت و جانشيني پيامبري است.</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A82D56F-6A44-407E-A70F-59427FFD9CFB}" type="slidenum">
              <a:rPr lang="ar-SA" altLang="fa-IR"/>
              <a:pPr eaLnBrk="1" hangingPunct="1"/>
              <a:t>113</a:t>
            </a:fld>
            <a:endParaRPr lang="en-US" altLang="fa-IR"/>
          </a:p>
        </p:txBody>
      </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در اصطلاح متكلمان لطف آن فعلي است كه خداوند درباره بندگانش انجام مي دهد تا انجام تكليف براي آنان سهل و آسان شود.</a:t>
            </a:r>
          </a:p>
          <a:p>
            <a:pPr rtl="0" eaLnBrk="1" hangingPunct="1">
              <a:buFont typeface="Wingdings" panose="05000000000000000000" pitchFamily="2" charset="2"/>
              <a:buNone/>
              <a:defRPr/>
            </a:pPr>
            <a:r>
              <a:rPr lang="fa-IR" smtClean="0">
                <a:cs typeface="Nazanin" pitchFamily="2" charset="-78"/>
              </a:rPr>
              <a:t>پيام اصلي استدلال از راه حكمت، آن است كه امامت مجوز ختم نبوت است.</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AB4A6D-B9BB-42A9-A4DA-C1D3CC258A3B}" type="slidenum">
              <a:rPr lang="ar-SA" altLang="fa-IR"/>
              <a:pPr eaLnBrk="1" hangingPunct="1"/>
              <a:t>114</a:t>
            </a:fld>
            <a:endParaRPr lang="en-US" altLang="fa-IR"/>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1- مرجعيت علمي امام</a:t>
            </a:r>
          </a:p>
          <a:p>
            <a:pPr rtl="0" eaLnBrk="1" hangingPunct="1">
              <a:buFont typeface="Wingdings" panose="05000000000000000000" pitchFamily="2" charset="2"/>
              <a:buNone/>
              <a:defRPr/>
            </a:pPr>
            <a:r>
              <a:rPr lang="fa-IR" smtClean="0">
                <a:cs typeface="Nazanin" pitchFamily="2" charset="-78"/>
              </a:rPr>
              <a:t>علم به كتاب و سنت و مصونيت از خطا دو مقام هدايت و پيشوايي، دو شرط ضروري خلافت و همانندي است.</a:t>
            </a:r>
          </a:p>
          <a:p>
            <a:pPr rtl="0" eaLnBrk="1" hangingPunct="1">
              <a:buFont typeface="Wingdings" panose="05000000000000000000" pitchFamily="2" charset="2"/>
              <a:buNone/>
              <a:defRPr/>
            </a:pPr>
            <a:r>
              <a:rPr lang="fa-IR" smtClean="0">
                <a:cs typeface="Nazanin" pitchFamily="2" charset="-78"/>
              </a:rPr>
              <a:t>پس از پيامبر معارف و و احكام دين به تماميت خود و بي شائبه جعل و اختلاف و بدعت، در اختيار هيچ گروهي قرار نگرفت. حال چرا؟</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7E701C0-9A9B-42DE-919B-A577A85D2084}" type="slidenum">
              <a:rPr lang="ar-SA" altLang="fa-IR"/>
              <a:pPr eaLnBrk="1" hangingPunct="1"/>
              <a:t>115</a:t>
            </a:fld>
            <a:endParaRPr lang="en-US" altLang="fa-IR"/>
          </a:p>
        </p:txBody>
      </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1- مرجعيت علمي امام</a:t>
            </a:r>
          </a:p>
          <a:p>
            <a:pPr rtl="0" eaLnBrk="1" hangingPunct="1">
              <a:buFont typeface="Wingdings" panose="05000000000000000000" pitchFamily="2" charset="2"/>
              <a:buNone/>
              <a:defRPr/>
            </a:pPr>
            <a:r>
              <a:rPr lang="fa-IR" smtClean="0">
                <a:cs typeface="Nazanin" pitchFamily="2" charset="-78"/>
              </a:rPr>
              <a:t>با فراهم آوردن چند مقدمه مي توان اين چرا را پاسخ داد:</a:t>
            </a:r>
          </a:p>
          <a:p>
            <a:pPr rtl="0" eaLnBrk="1" hangingPunct="1">
              <a:buFont typeface="Wingdings" panose="05000000000000000000" pitchFamily="2" charset="2"/>
              <a:buNone/>
              <a:defRPr/>
            </a:pPr>
            <a:r>
              <a:rPr lang="fa-IR" smtClean="0">
                <a:cs typeface="Nazanin" pitchFamily="2" charset="-78"/>
              </a:rPr>
              <a:t>1- بيش از نيمي از دوران بعثت تا وفات پيامبر در مكه گذشت. سرسختي و آزار و اذيت بت پرستان در برابر آموزه ها و اصول علمي و عملي اسلام، باعث شد تا مسير وحي در جهت تحكيم اينگونه مبادي قرار گيرد.</a:t>
            </a: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77099F7-4F81-4BCF-AEB2-5BFDE3296E34}" type="slidenum">
              <a:rPr lang="ar-SA" altLang="fa-IR"/>
              <a:pPr eaLnBrk="1" hangingPunct="1"/>
              <a:t>116</a:t>
            </a:fld>
            <a:endParaRPr lang="en-US" altLang="fa-IR"/>
          </a:p>
        </p:txBody>
      </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2- شرايط سخت و جنگ هاي پي درپي باعث مردم يثرب و مهاجر تا جايي كه فرصت و توان آنان به جاي آموزش معارف و احكام دين، به دفاع از موجوديت آيين و دولت ديني جديد صرف شد و هرچندگاهي به دور پيشواي خود گرد مي آمدند، تنها بخشي از علم كتاب و سنت را مي آموختند.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CFDDD2E-86BB-4B57-910F-2BEE49C60583}" type="slidenum">
              <a:rPr lang="ar-SA" altLang="fa-IR"/>
              <a:pPr eaLnBrk="1" hangingPunct="1"/>
              <a:t>117</a:t>
            </a:fld>
            <a:endParaRPr lang="en-US" altLang="fa-IR"/>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3- كتاب و سنت افزون بر اصول و معارف اعتقادي و اخلاقي، شامل بخش قابل توجهي از مقررات اجتماعي و سياسي است. روشن است كه آشنا نمودن چنين جوامعي با اين حجم وسيع مقررات و احكام ديني ناممكن و فراتر ظرفيت و استعداد مخاطبان خواهد بود.</a:t>
            </a: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0F04755-2B19-4B9C-8AD1-42BD071EA7BC}" type="slidenum">
              <a:rPr lang="ar-SA" altLang="fa-IR"/>
              <a:pPr eaLnBrk="1" hangingPunct="1"/>
              <a:t>118</a:t>
            </a:fld>
            <a:endParaRPr lang="en-US" altLang="fa-IR"/>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lnSpc>
                <a:spcPct val="90000"/>
              </a:lnSpc>
              <a:buFont typeface="Wingdings" panose="05000000000000000000" pitchFamily="2" charset="2"/>
              <a:buNone/>
              <a:defRPr/>
            </a:pPr>
            <a:endParaRPr lang="fa-IR" b="1" smtClean="0">
              <a:solidFill>
                <a:srgbClr val="FF0000"/>
              </a:solidFill>
              <a:cs typeface="Titr"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1- مرجعيت علمي امام</a:t>
            </a:r>
          </a:p>
          <a:p>
            <a:pPr rtl="0" eaLnBrk="1" hangingPunct="1">
              <a:lnSpc>
                <a:spcPct val="90000"/>
              </a:lnSpc>
              <a:buFont typeface="Wingdings" panose="05000000000000000000" pitchFamily="2" charset="2"/>
              <a:buNone/>
              <a:defRPr/>
            </a:pPr>
            <a:r>
              <a:rPr lang="fa-IR" smtClean="0">
                <a:cs typeface="Nazanin" pitchFamily="2" charset="-78"/>
              </a:rPr>
              <a:t>بر اساس حكمت و لطف الهي، اين دستگاه نيز بايد مانند دستگاه نبوت، هم عالم به كتاب و سنت باشد و هم در تبليغ و عمل، مصون از خطا. از اين نظر تكميل هدف بعثت و تبليغ و گسترش صحيح دين خاتم در ميان ملل جهان ايجاب مي كند كه كسي به جانشيني پيامبر از طرف پروردگار تعيين گردد.</a:t>
            </a:r>
            <a:endParaRPr lang="fa-IR" smtClean="0">
              <a:solidFill>
                <a:srgbClr val="99CC00"/>
              </a:solidFill>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F66605E-058D-433C-81E8-DDDE7C4B3406}" type="slidenum">
              <a:rPr lang="ar-SA" altLang="fa-IR"/>
              <a:pPr eaLnBrk="1" hangingPunct="1"/>
              <a:t>119</a:t>
            </a:fld>
            <a:endParaRPr lang="en-US" altLang="fa-I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116013" y="1196975"/>
            <a:ext cx="7543800" cy="4114800"/>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1- ب) معناي لغوي وحي</a:t>
            </a:r>
          </a:p>
          <a:p>
            <a:pPr rtl="0" eaLnBrk="1" hangingPunct="1">
              <a:buFont typeface="Wingdings" panose="05000000000000000000" pitchFamily="2" charset="2"/>
              <a:buNone/>
              <a:defRPr/>
            </a:pPr>
            <a:r>
              <a:rPr lang="fa-IR" smtClean="0">
                <a:cs typeface="Nazanin" pitchFamily="2" charset="-78"/>
              </a:rPr>
              <a:t>واژه وحي و مشتقات آن در لغت داراي معاني مختلف و </a:t>
            </a:r>
          </a:p>
          <a:p>
            <a:pPr rtl="0" eaLnBrk="1" hangingPunct="1">
              <a:buFont typeface="Wingdings" panose="05000000000000000000" pitchFamily="2" charset="2"/>
              <a:buNone/>
              <a:defRPr/>
            </a:pPr>
            <a:r>
              <a:rPr lang="fa-IR" smtClean="0">
                <a:cs typeface="Nazanin" pitchFamily="2" charset="-78"/>
              </a:rPr>
              <a:t>كاربردهاي گوناگون آن: نظير: اشاره‏‏‏‎ْ، سرعت، تفهيم و القاي پنهاني مطلبي به ديگران، اعلام در خفا، نوشتن</a:t>
            </a:r>
          </a:p>
          <a:p>
            <a:pPr rtl="0" eaLnBrk="1" hangingPunct="1">
              <a:buFont typeface="Wingdings" panose="05000000000000000000" pitchFamily="2" charset="2"/>
              <a:buNone/>
              <a:defRPr/>
            </a:pPr>
            <a:r>
              <a:rPr lang="fa-IR" smtClean="0">
                <a:solidFill>
                  <a:srgbClr val="FF0000"/>
                </a:solidFill>
                <a:cs typeface="Nazanin" pitchFamily="2" charset="-78"/>
              </a:rPr>
              <a:t>تعريف لغت شناسان</a:t>
            </a:r>
            <a:r>
              <a:rPr lang="fa-IR" smtClean="0">
                <a:cs typeface="Nazanin" pitchFamily="2" charset="-78"/>
              </a:rPr>
              <a:t>: جامع تمام معاني و كاربردهاي ويژه وحي  </a:t>
            </a:r>
            <a:r>
              <a:rPr lang="fa-IR" sz="2400" b="1" smtClean="0">
                <a:cs typeface="Titr" pitchFamily="2" charset="-78"/>
              </a:rPr>
              <a:t>((تفهيم و القاي سريع و نهاني ))</a:t>
            </a:r>
            <a:r>
              <a:rPr lang="fa-IR" smtClean="0">
                <a:cs typeface="Nazanin" pitchFamily="2" charset="-78"/>
              </a:rPr>
              <a:t> است كه متوجه خاص مخاطب بوده و بر ديگران پوشيده است.</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DC5C5CA-18F3-4DC7-B0D2-366A9C6B910D}" type="slidenum">
              <a:rPr lang="ar-SA" altLang="fa-IR"/>
              <a:pPr eaLnBrk="1" hangingPunct="1"/>
              <a:t>12</a:t>
            </a:fld>
            <a:endParaRPr lang="en-US" altLang="fa-IR"/>
          </a:p>
        </p:txBody>
      </p:sp>
      <p:pic>
        <p:nvPicPr>
          <p:cNvPr id="14340"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3375"/>
            <a:ext cx="16716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2- مرجعيت سياسي امام</a:t>
            </a:r>
          </a:p>
          <a:p>
            <a:pPr rtl="0" eaLnBrk="1" hangingPunct="1">
              <a:buFont typeface="Wingdings" panose="05000000000000000000" pitchFamily="2" charset="2"/>
              <a:buNone/>
              <a:defRPr/>
            </a:pPr>
            <a:r>
              <a:rPr lang="fa-IR" smtClean="0">
                <a:cs typeface="Nazanin" pitchFamily="2" charset="-78"/>
              </a:rPr>
              <a:t>شواهد روايي و تاريخي قابل توجهي دلالت بر آگاهي و نگراني پيامبر (ص) از فتنه ها، دشمني ها و دسته بندي هاي پس از خود دارد. از مجموع سخنان پيامبر مي توان اين موضوع را فهميد كه ايشان موضوع رهبري را امر الهي و انتصابي مي دانسته است.</a:t>
            </a: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E4C1A2C-D177-4159-9DA3-72A7D0EBCCF8}" type="slidenum">
              <a:rPr lang="ar-SA" altLang="fa-IR"/>
              <a:pPr eaLnBrk="1" hangingPunct="1"/>
              <a:t>120</a:t>
            </a:fld>
            <a:endParaRPr lang="en-US" altLang="fa-IR"/>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2- مرجعيت سياسي امام</a:t>
            </a:r>
          </a:p>
          <a:p>
            <a:pPr rtl="0" eaLnBrk="1" hangingPunct="1">
              <a:buFont typeface="Wingdings" panose="05000000000000000000" pitchFamily="2" charset="2"/>
              <a:buNone/>
              <a:defRPr/>
            </a:pPr>
            <a:r>
              <a:rPr lang="fa-IR" sz="2800" smtClean="0">
                <a:cs typeface="Nazanin" pitchFamily="2" charset="-78"/>
              </a:rPr>
              <a:t>دلايل امر الهي و انتصابي بودن از ديدگاه حضرت رسول(ص):</a:t>
            </a:r>
          </a:p>
          <a:p>
            <a:pPr rtl="0" eaLnBrk="1" hangingPunct="1">
              <a:buFont typeface="Wingdings" panose="05000000000000000000" pitchFamily="2" charset="2"/>
              <a:buNone/>
              <a:defRPr/>
            </a:pPr>
            <a:r>
              <a:rPr lang="fa-IR" sz="2800" smtClean="0">
                <a:cs typeface="Nazanin" pitchFamily="2" charset="-78"/>
              </a:rPr>
              <a:t>1- نپذيرفتن پيشنهاد بحيره براي جانشيني حضرت  پاسخ ايشان به او: ((امر جانشيني به دست خداست، هر جا كه بخواهد قرار مي دهد.))</a:t>
            </a:r>
          </a:p>
          <a:p>
            <a:pPr rtl="0" eaLnBrk="1" hangingPunct="1">
              <a:buFont typeface="Wingdings" panose="05000000000000000000" pitchFamily="2" charset="2"/>
              <a:buNone/>
              <a:defRPr/>
            </a:pPr>
            <a:r>
              <a:rPr lang="fa-IR" sz="2800" smtClean="0">
                <a:cs typeface="Nazanin" pitchFamily="2" charset="-78"/>
              </a:rPr>
              <a:t>2- بيعت عقبه دوم كه يكي از نقطه هاي تاثيرگذار در جامعه اسلامي مدينه بود.</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4DC06E0-F666-4A25-BB02-FE4E5F6D89DD}" type="slidenum">
              <a:rPr lang="ar-SA" altLang="fa-IR"/>
              <a:pPr eaLnBrk="1" hangingPunct="1"/>
              <a:t>121</a:t>
            </a:fld>
            <a:endParaRPr lang="en-US" altLang="fa-IR"/>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a:t>
            </a:r>
            <a:r>
              <a:rPr lang="fa-IR" smtClean="0">
                <a:solidFill>
                  <a:srgbClr val="FF0000"/>
                </a:solidFill>
                <a:cs typeface="Titr" pitchFamily="2" charset="-78"/>
              </a:rPr>
              <a:t> </a:t>
            </a:r>
            <a:r>
              <a:rPr lang="fa-IR" b="1" smtClean="0">
                <a:solidFill>
                  <a:srgbClr val="FF0000"/>
                </a:solidFill>
                <a:cs typeface="Titr" pitchFamily="2" charset="-78"/>
              </a:rPr>
              <a:t>كليات</a:t>
            </a:r>
            <a:r>
              <a:rPr lang="fa-IR" smtClean="0">
                <a:solidFill>
                  <a:srgbClr val="FF0000"/>
                </a:solidFill>
                <a:cs typeface="Titr" pitchFamily="2" charset="-78"/>
              </a:rPr>
              <a:t> </a:t>
            </a:r>
            <a:r>
              <a:rPr lang="fa-IR" b="1" smtClean="0">
                <a:solidFill>
                  <a:srgbClr val="FF0000"/>
                </a:solidFill>
                <a:cs typeface="Titr" pitchFamily="2" charset="-78"/>
              </a:rPr>
              <a:t>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2- مرجعيت سياسي امام</a:t>
            </a:r>
          </a:p>
          <a:p>
            <a:pPr rtl="0" eaLnBrk="1" hangingPunct="1">
              <a:buFont typeface="Wingdings" panose="05000000000000000000" pitchFamily="2" charset="2"/>
              <a:buNone/>
              <a:defRPr/>
            </a:pPr>
            <a:r>
              <a:rPr lang="fa-IR" sz="2800" smtClean="0">
                <a:cs typeface="Nazanin" pitchFamily="2" charset="-78"/>
              </a:rPr>
              <a:t>3- اگر موضوع انتخاب خليفه به دست امت بود ضرورت داشت كه پيامبر، نه تنها اصل موضوع را به مردم گوشزد كند، بلكه امت از نحوه برگزيدن، انتخاب و شرايط انتخاب شوندگان آگاه سازد.</a:t>
            </a:r>
          </a:p>
          <a:p>
            <a:pPr rtl="0" eaLnBrk="1" hangingPunct="1">
              <a:buFont typeface="Wingdings" panose="05000000000000000000" pitchFamily="2" charset="2"/>
              <a:buNone/>
              <a:defRPr/>
            </a:pPr>
            <a:r>
              <a:rPr lang="fa-IR" sz="2800" smtClean="0">
                <a:cs typeface="Nazanin" pitchFamily="2" charset="-78"/>
              </a:rPr>
              <a:t>4- مورخان و مغازي نويسان يكي از موضوعاتي كه گوشزد كرده اند، اقدام و اصرار پيامبر در تعيين جانشين خود در مدينه در آستانه تمامي غزوات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302F258-519F-41D3-9459-E089B6D0F0CF}" type="slidenum">
              <a:rPr lang="ar-SA" altLang="fa-IR"/>
              <a:pPr eaLnBrk="1" hangingPunct="1"/>
              <a:t>122</a:t>
            </a:fld>
            <a:endParaRPr lang="en-US" altLang="fa-IR"/>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دوم</a:t>
            </a:r>
            <a:endParaRPr lang="en-US" sz="2800" smtClean="0">
              <a:solidFill>
                <a:srgbClr val="99CC00"/>
              </a:solidFill>
              <a:cs typeface="Titr" pitchFamily="2" charset="-78"/>
            </a:endParaRPr>
          </a:p>
        </p:txBody>
      </p:sp>
      <p:sp>
        <p:nvSpPr>
          <p:cNvPr id="254979"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sz="2800" smtClean="0">
                <a:cs typeface="Nazanin" pitchFamily="2" charset="-78"/>
              </a:rPr>
              <a:t>2- امامت خاصه</a:t>
            </a:r>
          </a:p>
          <a:p>
            <a:pPr eaLnBrk="1" hangingPunct="1">
              <a:buFont typeface="Wingdings" panose="05000000000000000000" pitchFamily="2" charset="2"/>
              <a:buNone/>
              <a:defRPr/>
            </a:pPr>
            <a:r>
              <a:rPr lang="fa-IR" sz="2800" smtClean="0">
                <a:cs typeface="Nazanin" pitchFamily="2" charset="-78"/>
              </a:rPr>
              <a:t>الف) حديث ثقلين</a:t>
            </a:r>
          </a:p>
          <a:p>
            <a:pPr eaLnBrk="1" hangingPunct="1">
              <a:buFont typeface="Wingdings" panose="05000000000000000000" pitchFamily="2" charset="2"/>
              <a:buNone/>
              <a:defRPr/>
            </a:pPr>
            <a:r>
              <a:rPr lang="fa-IR" sz="2800" smtClean="0">
                <a:cs typeface="Nazanin" pitchFamily="2" charset="-78"/>
              </a:rPr>
              <a:t>ب) حديث غدير</a:t>
            </a:r>
          </a:p>
          <a:p>
            <a:pPr eaLnBrk="1" hangingPunct="1">
              <a:buFont typeface="Wingdings" panose="05000000000000000000" pitchFamily="2" charset="2"/>
              <a:buNone/>
              <a:defRPr/>
            </a:pPr>
            <a:r>
              <a:rPr lang="fa-IR" sz="2800" smtClean="0">
                <a:cs typeface="Nazanin" pitchFamily="2" charset="-78"/>
              </a:rPr>
              <a:t>ج) حديث منزلت</a:t>
            </a:r>
          </a:p>
          <a:p>
            <a:pPr eaLnBrk="1" hangingPunct="1">
              <a:buFont typeface="Wingdings" panose="05000000000000000000" pitchFamily="2" charset="2"/>
              <a:buNone/>
              <a:defRPr/>
            </a:pPr>
            <a:r>
              <a:rPr lang="fa-IR" sz="2800" smtClean="0">
                <a:cs typeface="Nazanin" pitchFamily="2" charset="-78"/>
              </a:rPr>
              <a:t>د) حديث اثنا عشر خليفه</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B0BD98C-FB09-4242-9B9E-81836090ECD0}" type="slidenum">
              <a:rPr lang="ar-SA" altLang="fa-IR"/>
              <a:pPr eaLnBrk="1" hangingPunct="1"/>
              <a:t>123</a:t>
            </a:fld>
            <a:endParaRPr lang="en-US" altLang="fa-IR"/>
          </a:p>
        </p:txBody>
      </p:sp>
      <p:sp>
        <p:nvSpPr>
          <p:cNvPr id="126981" name="WordArt 4"/>
          <p:cNvSpPr>
            <a:spLocks noChangeArrowheads="1" noChangeShapeType="1" noTextEdit="1"/>
          </p:cNvSpPr>
          <p:nvPr/>
        </p:nvSpPr>
        <p:spPr bwMode="auto">
          <a:xfrm>
            <a:off x="684213" y="5084763"/>
            <a:ext cx="2447925"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با توجه به احاديث و روايات مدولول آيه امامت را به امامت خاصه سوق مي دهد كه معروف ترين آنها عبارت است از:</a:t>
            </a:r>
          </a:p>
          <a:p>
            <a:pPr rtl="0" eaLnBrk="1" hangingPunct="1">
              <a:buFont typeface="Wingdings" panose="05000000000000000000" pitchFamily="2" charset="2"/>
              <a:buNone/>
              <a:defRPr/>
            </a:pPr>
            <a:r>
              <a:rPr lang="fa-IR" sz="2800" smtClean="0">
                <a:cs typeface="Nazanin" pitchFamily="2" charset="-78"/>
              </a:rPr>
              <a:t>1- حديث ثقلين</a:t>
            </a:r>
          </a:p>
          <a:p>
            <a:pPr rtl="0" eaLnBrk="1" hangingPunct="1">
              <a:buFont typeface="Wingdings" panose="05000000000000000000" pitchFamily="2" charset="2"/>
              <a:buNone/>
              <a:defRPr/>
            </a:pPr>
            <a:r>
              <a:rPr lang="fa-IR" sz="2800" smtClean="0">
                <a:cs typeface="Nazanin" pitchFamily="2" charset="-78"/>
              </a:rPr>
              <a:t>2- حديث غدير</a:t>
            </a:r>
          </a:p>
          <a:p>
            <a:pPr rtl="0" eaLnBrk="1" hangingPunct="1">
              <a:buFont typeface="Wingdings" panose="05000000000000000000" pitchFamily="2" charset="2"/>
              <a:buNone/>
              <a:defRPr/>
            </a:pPr>
            <a:r>
              <a:rPr lang="fa-IR" sz="2800" smtClean="0">
                <a:cs typeface="Nazanin" pitchFamily="2" charset="-78"/>
              </a:rPr>
              <a:t>3- حديث منزلت</a:t>
            </a:r>
          </a:p>
          <a:p>
            <a:pPr rtl="0" eaLnBrk="1" hangingPunct="1">
              <a:buFont typeface="Wingdings" panose="05000000000000000000" pitchFamily="2" charset="2"/>
              <a:buNone/>
              <a:defRPr/>
            </a:pPr>
            <a:r>
              <a:rPr lang="fa-IR" sz="2800" smtClean="0">
                <a:cs typeface="Nazanin" pitchFamily="2" charset="-78"/>
              </a:rPr>
              <a:t>4- حديث اثنا عشر خليفه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90B9FA5-D202-4AFF-9AC7-4B4E4A7099DD}" type="slidenum">
              <a:rPr lang="ar-SA" altLang="fa-IR"/>
              <a:pPr eaLnBrk="1" hangingPunct="1"/>
              <a:t>124</a:t>
            </a:fld>
            <a:endParaRPr lang="en-US" altLang="fa-IR"/>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3600"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 </a:t>
            </a:r>
            <a:r>
              <a:rPr lang="fa-IR" sz="3600" b="1" smtClean="0">
                <a:solidFill>
                  <a:srgbClr val="99CC00"/>
                </a:solidFill>
                <a:cs typeface="Nazanin" pitchFamily="2" charset="-78"/>
              </a:rPr>
              <a:t>حديث ثقلين :</a:t>
            </a:r>
            <a:r>
              <a:rPr lang="fa-IR" smtClean="0">
                <a:cs typeface="Nazanin" pitchFamily="2" charset="-78"/>
              </a:rPr>
              <a:t> چكيده مدلول اين حديث، آن است كه منظور از مولا، همان اولي به نفس يا اولي به طاعت است، زيرا:</a:t>
            </a:r>
          </a:p>
          <a:p>
            <a:pPr rtl="0" eaLnBrk="1" hangingPunct="1">
              <a:buFont typeface="Wingdings" panose="05000000000000000000" pitchFamily="2" charset="2"/>
              <a:buNone/>
              <a:defRPr/>
            </a:pPr>
            <a:r>
              <a:rPr lang="fa-IR" smtClean="0">
                <a:cs typeface="Nazanin" pitchFamily="2" charset="-78"/>
              </a:rPr>
              <a:t>1- پيامبر پيش از گفتن من كنت مولاه فعلي مولاه، فرمود</a:t>
            </a:r>
            <a:r>
              <a:rPr lang="fa-IR" smtClean="0">
                <a:cs typeface="Nazanin" pitchFamily="2" charset="-78"/>
                <a:sym typeface="Wingdings" pitchFamily="2" charset="2"/>
              </a:rPr>
              <a:t>: ((آيا من نسبت به شما از خودتان اولي تر نيستم؟)) هدف تقارن اين دو عبارت چيزي جز اثبات ولايت علي (ع) نبود</a:t>
            </a:r>
          </a:p>
          <a:p>
            <a:pPr rtl="0" eaLnBrk="1" hangingPunct="1">
              <a:buFont typeface="Wingdings" panose="05000000000000000000" pitchFamily="2" charset="2"/>
              <a:buNone/>
              <a:defRPr/>
            </a:pPr>
            <a:r>
              <a:rPr lang="fa-IR" smtClean="0">
                <a:cs typeface="Nazanin" pitchFamily="2" charset="-78"/>
                <a:sym typeface="Wingdings" pitchFamily="2" charset="2"/>
              </a:rPr>
              <a:t>.</a:t>
            </a: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algn="ctr" rtl="0" eaLnBrk="1" hangingPunct="1">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B7C9D3F-B77F-4BA1-AE49-2EAC8520C272}" type="slidenum">
              <a:rPr lang="ar-SA" altLang="fa-IR"/>
              <a:pPr eaLnBrk="1" hangingPunct="1"/>
              <a:t>125</a:t>
            </a:fld>
            <a:endParaRPr lang="en-US" altLang="fa-IR"/>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3600"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 </a:t>
            </a:r>
            <a:r>
              <a:rPr lang="fa-IR" sz="3600" b="1" smtClean="0">
                <a:solidFill>
                  <a:srgbClr val="99CC00"/>
                </a:solidFill>
                <a:cs typeface="Nazanin" pitchFamily="2" charset="-78"/>
              </a:rPr>
              <a:t>حديث ثقلين :</a:t>
            </a:r>
            <a:r>
              <a:rPr lang="fa-IR" smtClean="0">
                <a:cs typeface="Nazanin" pitchFamily="2" charset="-78"/>
              </a:rPr>
              <a:t> چكيده مدلول اين حديث، آن است كه منظور از مولا، همان اولي به نفس يا اولي به طاعت است، زيرا:</a:t>
            </a:r>
            <a:endParaRPr lang="fa-IR" smtClean="0">
              <a:cs typeface="Nazanin" pitchFamily="2" charset="-78"/>
              <a:sym typeface="Wingdings" pitchFamily="2" charset="2"/>
            </a:endParaRPr>
          </a:p>
          <a:p>
            <a:pPr rtl="0" eaLnBrk="1" hangingPunct="1">
              <a:buFont typeface="Wingdings" panose="05000000000000000000" pitchFamily="2" charset="2"/>
              <a:buNone/>
              <a:defRPr/>
            </a:pPr>
            <a:r>
              <a:rPr lang="fa-IR" smtClean="0">
                <a:cs typeface="Nazanin" pitchFamily="2" charset="-78"/>
                <a:sym typeface="Wingdings" pitchFamily="2" charset="2"/>
              </a:rPr>
              <a:t>2- پيامبر در آغاز سخنراني از نزديك شدن مرگ خود سخن گفته، نشان ميدهد كه پيامبر براي پس از مرگ خود، مي خواهد خللي را كه از رحلت او پديد مي آيد پر كند.</a:t>
            </a: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algn="ctr" rtl="0" eaLnBrk="1" hangingPunct="1">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BD7F739-8E71-44B7-861A-46FAF1F9A9F6}" type="slidenum">
              <a:rPr lang="ar-SA" altLang="fa-IR"/>
              <a:pPr eaLnBrk="1" hangingPunct="1"/>
              <a:t>126</a:t>
            </a:fld>
            <a:endParaRPr lang="en-US" altLang="fa-IR"/>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3- گزارش هاي تاريخي حاكي است كه برخي از ياران پيامبر مانند عمربن خطاب، پس از اتمام سخنان آن حضرت، ولايت علي (ع) را بر وي تبريك و تهنيت گفته اند.</a:t>
            </a:r>
            <a:endParaRPr lang="fa-IR" sz="2800" smtClean="0">
              <a:cs typeface="Nazanin" pitchFamily="2" charset="-78"/>
              <a:sym typeface="Wingdings" pitchFamily="2" charset="2"/>
            </a:endParaRPr>
          </a:p>
          <a:p>
            <a:pPr rtl="0" eaLnBrk="1" hangingPunct="1">
              <a:buFont typeface="Wingdings" panose="05000000000000000000" pitchFamily="2" charset="2"/>
              <a:buNone/>
              <a:defRPr/>
            </a:pPr>
            <a:r>
              <a:rPr lang="fa-IR" sz="2800" smtClean="0">
                <a:cs typeface="Nazanin" pitchFamily="2" charset="-78"/>
              </a:rPr>
              <a:t>بر فرض كه مولا به معناي يار و ياور باشد، بي شك تقاضاي رسول خدا از مردم اين بوده كه بعد از من علي را دوست بدارند و او را ياري كنند.</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B93CD0D-BD01-4324-8A12-3B94B3F7A93A}" type="slidenum">
              <a:rPr lang="ar-SA" altLang="fa-IR"/>
              <a:pPr eaLnBrk="1" hangingPunct="1"/>
              <a:t>127</a:t>
            </a:fld>
            <a:endParaRPr lang="en-US" altLang="fa-IR"/>
          </a:p>
        </p:txBody>
      </p:sp>
    </p:spTree>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در </a:t>
            </a:r>
            <a:r>
              <a:rPr lang="fa-IR" b="1" smtClean="0">
                <a:solidFill>
                  <a:srgbClr val="99CC00"/>
                </a:solidFill>
                <a:cs typeface="Nazanin" pitchFamily="2" charset="-78"/>
              </a:rPr>
              <a:t>حديث سفينه و حديث ثقلين</a:t>
            </a:r>
            <a:r>
              <a:rPr lang="fa-IR" sz="2800" smtClean="0">
                <a:cs typeface="Nazanin" pitchFamily="2" charset="-78"/>
              </a:rPr>
              <a:t> مرجعيت ديني و نقش هدايتي اهل بيت مورد تاكيد قرار گرفته است.</a:t>
            </a:r>
          </a:p>
          <a:p>
            <a:pPr rtl="0" eaLnBrk="1" hangingPunct="1">
              <a:buFont typeface="Wingdings" panose="05000000000000000000" pitchFamily="2" charset="2"/>
              <a:buNone/>
              <a:defRPr/>
            </a:pPr>
            <a:r>
              <a:rPr lang="fa-IR" sz="2800" smtClean="0">
                <a:cs typeface="Nazanin" pitchFamily="2" charset="-78"/>
              </a:rPr>
              <a:t>در </a:t>
            </a:r>
            <a:r>
              <a:rPr lang="fa-IR" b="1" smtClean="0">
                <a:solidFill>
                  <a:srgbClr val="99CC00"/>
                </a:solidFill>
                <a:cs typeface="Nazanin" pitchFamily="2" charset="-78"/>
              </a:rPr>
              <a:t>حديث اثنا عشر خليفه</a:t>
            </a:r>
            <a:r>
              <a:rPr lang="fa-IR" sz="2800" smtClean="0">
                <a:cs typeface="Nazanin" pitchFamily="2" charset="-78"/>
              </a:rPr>
              <a:t> پيامبر در رواياتي تعداد امير و يا خليفه يا والي هاي پس از خود را 12 تن دانسته و عزت اسلام و قوام دين را به گونه اي با خلافت آنان پيوند زده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EE3BA5-3226-48D9-BDAE-7CB9DA5C881F}" type="slidenum">
              <a:rPr lang="ar-SA" altLang="fa-IR"/>
              <a:pPr eaLnBrk="1" hangingPunct="1"/>
              <a:t>128</a:t>
            </a:fld>
            <a:endParaRPr lang="en-US" altLang="fa-IR"/>
          </a:p>
        </p:txBody>
      </p:sp>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sz="3600" b="1" smtClean="0">
                <a:solidFill>
                  <a:srgbClr val="FF0000"/>
                </a:solidFill>
                <a:cs typeface="Titr" pitchFamily="2" charset="-78"/>
              </a:rPr>
              <a:t>2-</a:t>
            </a:r>
            <a:r>
              <a:rPr lang="fa-IR" sz="3600" smtClean="0">
                <a:solidFill>
                  <a:srgbClr val="FF0000"/>
                </a:solidFill>
                <a:cs typeface="Titr" pitchFamily="2" charset="-78"/>
              </a:rPr>
              <a:t> </a:t>
            </a:r>
            <a:r>
              <a:rPr lang="fa-IR" sz="3600" b="1" smtClean="0">
                <a:solidFill>
                  <a:srgbClr val="FF0000"/>
                </a:solidFill>
                <a:cs typeface="Titr" pitchFamily="2" charset="-78"/>
              </a:rPr>
              <a:t>امامت</a:t>
            </a:r>
            <a:r>
              <a:rPr lang="fa-IR" sz="3600" smtClean="0">
                <a:solidFill>
                  <a:srgbClr val="FF0000"/>
                </a:solidFill>
                <a:cs typeface="Titr" pitchFamily="2" charset="-78"/>
              </a:rPr>
              <a:t> </a:t>
            </a:r>
            <a:r>
              <a:rPr lang="fa-IR" sz="3600" b="1" smtClean="0">
                <a:solidFill>
                  <a:srgbClr val="FF0000"/>
                </a:solidFill>
                <a:cs typeface="Titr" pitchFamily="2" charset="-78"/>
              </a:rPr>
              <a:t>خاصه</a:t>
            </a: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r>
              <a:rPr lang="fa-IR" smtClean="0">
                <a:cs typeface="Nazanin" pitchFamily="2" charset="-78"/>
              </a:rPr>
              <a:t>درباره روايات (اثنا ع</a:t>
            </a:r>
            <a:r>
              <a:rPr lang="fa-IR" smtClean="0">
                <a:cs typeface="Nazanin" pitchFamily="2" charset="-78"/>
                <a:sym typeface="Wingdings" pitchFamily="2" charset="2"/>
              </a:rPr>
              <a:t>شر خليفه) چند نكته قابل توجه است:</a:t>
            </a:r>
          </a:p>
          <a:p>
            <a:pPr rtl="0" eaLnBrk="1" hangingPunct="1">
              <a:lnSpc>
                <a:spcPct val="90000"/>
              </a:lnSpc>
              <a:buFont typeface="Wingdings" panose="05000000000000000000" pitchFamily="2" charset="2"/>
              <a:buNone/>
              <a:defRPr/>
            </a:pPr>
            <a:r>
              <a:rPr lang="fa-IR" smtClean="0">
                <a:cs typeface="Nazanin" pitchFamily="2" charset="-78"/>
                <a:sym typeface="Wingdings" pitchFamily="2" charset="2"/>
              </a:rPr>
              <a:t>1- رسول خدا به مردم اين خبر را داده كه صلاح امتش با خلافت دوازده تن گره خورده است.</a:t>
            </a:r>
          </a:p>
          <a:p>
            <a:pPr rtl="0" eaLnBrk="1" hangingPunct="1">
              <a:lnSpc>
                <a:spcPct val="90000"/>
              </a:lnSpc>
              <a:buFont typeface="Wingdings" panose="05000000000000000000" pitchFamily="2" charset="2"/>
              <a:buNone/>
              <a:defRPr/>
            </a:pPr>
            <a:r>
              <a:rPr lang="fa-IR" smtClean="0">
                <a:cs typeface="Nazanin" pitchFamily="2" charset="-78"/>
                <a:sym typeface="Wingdings" pitchFamily="2" charset="2"/>
              </a:rPr>
              <a:t>2- در بسياري از روايات تصريح شده كه اينان فقط از قريش هستند.</a:t>
            </a:r>
          </a:p>
          <a:p>
            <a:pPr rtl="0" eaLnBrk="1" hangingPunct="1">
              <a:lnSpc>
                <a:spcPct val="90000"/>
              </a:lnSpc>
              <a:buFont typeface="Wingdings" panose="05000000000000000000" pitchFamily="2" charset="2"/>
              <a:buNone/>
              <a:defRPr/>
            </a:pPr>
            <a:r>
              <a:rPr lang="fa-IR" smtClean="0">
                <a:cs typeface="Nazanin" pitchFamily="2" charset="-78"/>
                <a:sym typeface="Wingdings" pitchFamily="2" charset="2"/>
              </a:rPr>
              <a:t>3- در شمار ديگري از روايات تصريح شده است كه اين دوازده نفر قريشي مانند نقيبان و سركردگان بني اسراييل هستند...</a:t>
            </a: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algn="ctr" rtl="0" eaLnBrk="1" hangingPunct="1">
              <a:lnSpc>
                <a:spcPct val="90000"/>
              </a:lnSpc>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893052E-0A97-4C64-B39F-20BD6A23756D}" type="slidenum">
              <a:rPr lang="ar-SA" altLang="fa-IR"/>
              <a:pPr eaLnBrk="1" hangingPunct="1"/>
              <a:t>129</a:t>
            </a:fld>
            <a:endParaRPr lang="en-US" altLang="fa-I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fa-IR" sz="4000" smtClean="0">
                <a:solidFill>
                  <a:srgbClr val="FF0000"/>
                </a:solidFill>
                <a:cs typeface="Titr" pitchFamily="2" charset="-78"/>
              </a:rPr>
              <a:t>2-ب) وحي در قرآن</a:t>
            </a:r>
            <a:endParaRPr lang="en-US" sz="4000" smtClean="0">
              <a:solidFill>
                <a:srgbClr val="FF0000"/>
              </a:solidFill>
              <a:cs typeface="Titr" pitchFamily="2" charset="-78"/>
            </a:endParaRPr>
          </a:p>
        </p:txBody>
      </p:sp>
      <p:sp>
        <p:nvSpPr>
          <p:cNvPr id="18435"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معاني وحي در قرآن:</a:t>
            </a:r>
          </a:p>
          <a:p>
            <a:pPr eaLnBrk="1" hangingPunct="1">
              <a:buFont typeface="Wingdings" panose="05000000000000000000" pitchFamily="2" charset="2"/>
              <a:buNone/>
              <a:defRPr/>
            </a:pPr>
            <a:r>
              <a:rPr lang="fa-IR" smtClean="0">
                <a:cs typeface="Nazanin" pitchFamily="2" charset="-78"/>
              </a:rPr>
              <a:t>1- اشاره پنهاني</a:t>
            </a:r>
          </a:p>
          <a:p>
            <a:pPr eaLnBrk="1" hangingPunct="1">
              <a:buFont typeface="Wingdings" panose="05000000000000000000" pitchFamily="2" charset="2"/>
              <a:buNone/>
              <a:defRPr/>
            </a:pPr>
            <a:r>
              <a:rPr lang="fa-IR" smtClean="0">
                <a:cs typeface="Nazanin" pitchFamily="2" charset="-78"/>
              </a:rPr>
              <a:t>2- هدايت غريزي</a:t>
            </a:r>
          </a:p>
          <a:p>
            <a:pPr eaLnBrk="1" hangingPunct="1">
              <a:buFont typeface="Wingdings" panose="05000000000000000000" pitchFamily="2" charset="2"/>
              <a:buNone/>
              <a:defRPr/>
            </a:pPr>
            <a:r>
              <a:rPr lang="fa-IR" smtClean="0">
                <a:cs typeface="Nazanin" pitchFamily="2" charset="-78"/>
              </a:rPr>
              <a:t>3- الهام</a:t>
            </a:r>
          </a:p>
          <a:p>
            <a:pPr eaLnBrk="1" hangingPunct="1">
              <a:buFont typeface="Wingdings" panose="05000000000000000000" pitchFamily="2" charset="2"/>
              <a:buNone/>
              <a:defRPr/>
            </a:pPr>
            <a:r>
              <a:rPr lang="fa-IR" smtClean="0">
                <a:cs typeface="Nazanin" pitchFamily="2" charset="-78"/>
              </a:rPr>
              <a:t>4- وحي تشريعي</a:t>
            </a:r>
          </a:p>
          <a:p>
            <a:pPr eaLnBrk="1" hangingPunct="1">
              <a:buFont typeface="Wingdings" panose="05000000000000000000" pitchFamily="2" charset="2"/>
              <a:buNone/>
              <a:defRPr/>
            </a:pPr>
            <a:endParaRPr lang="en-US"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9F1640C-5AD5-4AC4-A235-D2F1DE5BAF8C}" type="slidenum">
              <a:rPr lang="ar-SA" altLang="fa-IR"/>
              <a:pPr eaLnBrk="1" hangingPunct="1"/>
              <a:t>13</a:t>
            </a:fld>
            <a:endParaRPr lang="en-US" altLang="fa-IR"/>
          </a:p>
        </p:txBody>
      </p:sp>
      <p:pic>
        <p:nvPicPr>
          <p:cNvPr id="15365"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141663"/>
            <a:ext cx="27368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3600" b="1" smtClean="0">
                <a:solidFill>
                  <a:srgbClr val="FF0000"/>
                </a:solidFill>
                <a:cs typeface="Titr" pitchFamily="2" charset="-78"/>
              </a:rPr>
              <a:t>2-</a:t>
            </a:r>
            <a:r>
              <a:rPr lang="fa-IR" sz="3600" smtClean="0">
                <a:solidFill>
                  <a:srgbClr val="FF0000"/>
                </a:solidFill>
                <a:cs typeface="Titr" pitchFamily="2" charset="-78"/>
              </a:rPr>
              <a:t> </a:t>
            </a:r>
            <a:r>
              <a:rPr lang="fa-IR" sz="3600" b="1" smtClean="0">
                <a:solidFill>
                  <a:srgbClr val="FF0000"/>
                </a:solidFill>
                <a:cs typeface="Titr" pitchFamily="2" charset="-78"/>
              </a:rPr>
              <a:t>امامت</a:t>
            </a:r>
            <a:r>
              <a:rPr lang="fa-IR" sz="3600" smtClean="0">
                <a:solidFill>
                  <a:srgbClr val="FF0000"/>
                </a:solidFill>
                <a:cs typeface="Titr" pitchFamily="2" charset="-78"/>
              </a:rPr>
              <a:t> </a:t>
            </a:r>
            <a:r>
              <a:rPr lang="fa-IR" sz="3600" b="1" smtClean="0">
                <a:solidFill>
                  <a:srgbClr val="FF0000"/>
                </a:solidFill>
                <a:cs typeface="Titr" pitchFamily="2" charset="-78"/>
              </a:rPr>
              <a:t>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4- در بسياري از اين روايات، عنواني كه پيامبر به آنها ميدهد خليفه است.</a:t>
            </a:r>
          </a:p>
          <a:p>
            <a:pPr rtl="0" eaLnBrk="1" hangingPunct="1">
              <a:buFont typeface="Wingdings" panose="05000000000000000000" pitchFamily="2" charset="2"/>
              <a:buNone/>
              <a:defRPr/>
            </a:pPr>
            <a:r>
              <a:rPr lang="fa-IR" smtClean="0">
                <a:cs typeface="Nazanin" pitchFamily="2" charset="-78"/>
              </a:rPr>
              <a:t>5- در برخي روايات عنوان والي و امير نيز به آنان داده شده است.</a:t>
            </a:r>
          </a:p>
          <a:p>
            <a:pPr rtl="0" eaLnBrk="1" hangingPunct="1">
              <a:buFont typeface="Wingdings" panose="05000000000000000000" pitchFamily="2" charset="2"/>
              <a:buNone/>
              <a:defRPr/>
            </a:pPr>
            <a:r>
              <a:rPr lang="fa-IR" smtClean="0">
                <a:cs typeface="Nazanin" pitchFamily="2" charset="-78"/>
              </a:rPr>
              <a:t>6- درباره اينكه منظور پيامبر از اين دوازده مرد قرشي چه كساني هستند منابع روايي اهل سنت ساكت اند.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algn="ctr" rtl="0" eaLnBrk="1" hangingPunct="1">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7D32BF6-20BF-4505-96ED-F16CD55B80A8}" type="slidenum">
              <a:rPr lang="ar-SA" altLang="fa-IR"/>
              <a:pPr eaLnBrk="1" hangingPunct="1"/>
              <a:t>130</a:t>
            </a:fld>
            <a:endParaRPr lang="en-US" altLang="fa-IR"/>
          </a:p>
        </p:txBody>
      </p:sp>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7- درباره مهدي موعود و اينكه تنها امام قرشي و علوي در آخر زمان است كه بر اساس كتاب و سنت، جهان را پر از عدل خواهد كرد، جاي مناقشه قابل توجهي نيست.</a:t>
            </a:r>
          </a:p>
          <a:p>
            <a:pPr rtl="0" eaLnBrk="1" hangingPunct="1">
              <a:buFont typeface="Wingdings" panose="05000000000000000000" pitchFamily="2" charset="2"/>
              <a:buNone/>
              <a:defRPr/>
            </a:pPr>
            <a:r>
              <a:rPr lang="fa-IR" sz="2800" smtClean="0">
                <a:cs typeface="Nazanin" pitchFamily="2" charset="-78"/>
              </a:rPr>
              <a:t>8- در رواياتي كه از طريق خاندان پيامبر و مذهب اهل بيت به دست ما رسيده، نمونه هايي از اين شواهد مي توان يافت.</a:t>
            </a:r>
          </a:p>
          <a:p>
            <a:pPr rtl="0" eaLnBrk="1" hangingPunct="1">
              <a:buFont typeface="Wingdings" panose="05000000000000000000" pitchFamily="2" charset="2"/>
              <a:buNone/>
              <a:defRPr/>
            </a:pPr>
            <a:r>
              <a:rPr lang="fa-IR" sz="2800" smtClean="0">
                <a:cs typeface="Nazanin" pitchFamily="2" charset="-78"/>
              </a:rPr>
              <a:t>9- عارف بزرگ قرن هفتم محي الدين ابن عربي بر اساس نقل عارف فقيه نامي اهل سنت، عبدالوهاب شعراني به همه نام هاي آنان اشاره كرده است.</a:t>
            </a:r>
          </a:p>
          <a:p>
            <a:pPr rtl="0" eaLnBrk="1" hangingPunct="1">
              <a:buFont typeface="Wingdings" panose="05000000000000000000" pitchFamily="2" charset="2"/>
              <a:buNone/>
              <a:defRPr/>
            </a:pPr>
            <a:endParaRPr lang="fa-IR" b="1" smtClean="0">
              <a:solidFill>
                <a:srgbClr val="99CC00"/>
              </a:solidFill>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8BCBFB7-5DC4-4ED1-AFE3-D45647EFE41C}" type="slidenum">
              <a:rPr lang="ar-SA" altLang="fa-IR"/>
              <a:pPr eaLnBrk="1" hangingPunct="1"/>
              <a:t>131</a:t>
            </a:fld>
            <a:endParaRPr lang="en-US" altLang="fa-IR"/>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b="1" smtClean="0">
              <a:solidFill>
                <a:srgbClr val="99CC00"/>
              </a:solidFill>
              <a:cs typeface="Nazanin" pitchFamily="2" charset="-78"/>
            </a:endParaRPr>
          </a:p>
          <a:p>
            <a:pPr rtl="0" eaLnBrk="1" hangingPunct="1">
              <a:buFont typeface="Wingdings" panose="05000000000000000000" pitchFamily="2" charset="2"/>
              <a:buNone/>
              <a:defRPr/>
            </a:pPr>
            <a:r>
              <a:rPr lang="fa-IR" sz="2800" smtClean="0">
                <a:cs typeface="Nazanin" pitchFamily="2" charset="-78"/>
              </a:rPr>
              <a:t>10- شرح بسياري از ائمه تا امام رضا به تفضيل در كتاب اهل تسنن آمده است.</a:t>
            </a:r>
          </a:p>
          <a:p>
            <a:pPr rtl="0" eaLnBrk="1" hangingPunct="1">
              <a:buFont typeface="Wingdings" panose="05000000000000000000" pitchFamily="2" charset="2"/>
              <a:buNone/>
              <a:defRPr/>
            </a:pPr>
            <a:r>
              <a:rPr lang="fa-IR" sz="2800" smtClean="0">
                <a:cs typeface="Nazanin" pitchFamily="2" charset="-78"/>
              </a:rPr>
              <a:t>11- اطلاعات تفضيلي درباره امامت و شرح حال آنان، مخصوص منابع حديثي، كلامي و تاريخي شيعه است.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1DA8FD5-6F43-441A-A83A-EC4BA7B1034B}" type="slidenum">
              <a:rPr lang="ar-SA" altLang="fa-IR"/>
              <a:pPr eaLnBrk="1" hangingPunct="1"/>
              <a:t>132</a:t>
            </a:fld>
            <a:endParaRPr lang="en-US" altLang="fa-IR"/>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12- </a:t>
            </a:r>
            <a:r>
              <a:rPr lang="fa-IR" b="1" smtClean="0">
                <a:solidFill>
                  <a:srgbClr val="99CC00"/>
                </a:solidFill>
                <a:cs typeface="Nazanin" pitchFamily="2" charset="-78"/>
              </a:rPr>
              <a:t>شيخ مفيد</a:t>
            </a:r>
            <a:r>
              <a:rPr lang="fa-IR" sz="2800" smtClean="0">
                <a:cs typeface="Nazanin" pitchFamily="2" charset="-78"/>
              </a:rPr>
              <a:t> پس از بيان اعتقاد شيعه در باره تعداد امامان و اسامي آنها، فشرده اي از عقايد شيعه درباره شأن و منزلت امامان را به قرار ذيل فهرست كرده است:</a:t>
            </a:r>
          </a:p>
          <a:p>
            <a:pPr rtl="0" eaLnBrk="1" hangingPunct="1">
              <a:buFont typeface="Wingdings" panose="05000000000000000000" pitchFamily="2" charset="2"/>
              <a:buNone/>
              <a:defRPr/>
            </a:pPr>
            <a:r>
              <a:rPr lang="fa-IR" sz="2800" smtClean="0">
                <a:cs typeface="Nazanin" pitchFamily="2" charset="-78"/>
              </a:rPr>
              <a:t>((آنان اولي الامرهايي هستند كه خداوند به اطاعتشان فرمان داده است؛ آنان شاهدان اعمال مردم اند...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9E1592A-8AD1-4E6A-A22B-3078245C9DAB}" type="slidenum">
              <a:rPr lang="ar-SA" altLang="fa-IR"/>
              <a:pPr eaLnBrk="1" hangingPunct="1"/>
              <a:t>133</a:t>
            </a:fld>
            <a:endParaRPr lang="en-US" altLang="fa-IR"/>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mtClean="0">
                <a:cs typeface="Nazanin" pitchFamily="2" charset="-78"/>
              </a:rPr>
              <a:t>آنان گنجينه هاي علم الهي و ترجمان وحي و اركان يكتا پرستي اند؛ آنان از خطا و لغزش مصون و معصوم اند؛ آنان كساني هستند كه خداوند؛ پليدي را از وجودشان زدوده و به راستي پاكشان ساخته است. آنان داراي معجزات و نشانه هاي الهي اند؛ آنان سبب آسايش زمينيان هستند، چنان كه ستارگان؛ امان آسمانيانند؛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02ED5DB-8B25-4123-8496-5F214A5BB492}" type="slidenum">
              <a:rPr lang="ar-SA" altLang="fa-IR"/>
              <a:pPr eaLnBrk="1" hangingPunct="1"/>
              <a:t>134</a:t>
            </a:fld>
            <a:endParaRPr lang="en-US" altLang="fa-IR"/>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آنان بندگان گرامي خدايند كه هيچ گاه در گفتار، بر او پيشي نمي گيرند، در رفتار، فرمانبردار او هستند.</a:t>
            </a:r>
          </a:p>
          <a:p>
            <a:pPr rtl="0" eaLnBrk="1" hangingPunct="1">
              <a:buFont typeface="Wingdings" panose="05000000000000000000" pitchFamily="2" charset="2"/>
              <a:buNone/>
              <a:defRPr/>
            </a:pPr>
            <a:r>
              <a:rPr lang="fa-IR" smtClean="0">
                <a:cs typeface="Nazanin" pitchFamily="2" charset="-78"/>
              </a:rPr>
              <a:t>دوستي شان ايمان و دشمني شان كفر است. فرمان آنان فرمان خداي بزرگ و نهي شان نهي خداي متعال است و پيروي شان پيروي خداي تعالي است.))</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E91DC8B-C202-466F-A4BD-C7DA8A83A8ED}" type="slidenum">
              <a:rPr lang="ar-SA" altLang="fa-IR"/>
              <a:pPr eaLnBrk="1" hangingPunct="1"/>
              <a:t>135</a:t>
            </a:fld>
            <a:endParaRPr lang="en-US" altLang="fa-IR"/>
          </a:p>
        </p:txBody>
      </p:sp>
    </p:spTree>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دوم</a:t>
            </a:r>
            <a:endParaRPr lang="en-US" sz="2800" smtClean="0">
              <a:solidFill>
                <a:srgbClr val="99CC00"/>
              </a:solidFill>
              <a:cs typeface="Titr" pitchFamily="2" charset="-78"/>
            </a:endParaRPr>
          </a:p>
        </p:txBody>
      </p:sp>
      <p:sp>
        <p:nvSpPr>
          <p:cNvPr id="256003" name="Rectangle 3"/>
          <p:cNvSpPr>
            <a:spLocks noGrp="1" noChangeArrowheads="1"/>
          </p:cNvSpPr>
          <p:nvPr>
            <p:ph idx="1"/>
          </p:nvPr>
        </p:nvSpPr>
        <p:spPr>
          <a:xfrm>
            <a:off x="468313" y="1844675"/>
            <a:ext cx="8229600" cy="4525963"/>
          </a:xfrm>
        </p:spPr>
        <p:txBody>
          <a:bodyPr>
            <a:normAutofit fontScale="92500" lnSpcReduction="10000"/>
          </a:bodyPr>
          <a:lstStyle/>
          <a:p>
            <a:pPr marL="609600" indent="-609600" eaLnBrk="1" hangingPunct="1">
              <a:buFont typeface="Wingdings" panose="05000000000000000000" pitchFamily="2" charset="2"/>
              <a:buNone/>
              <a:defRPr/>
            </a:pPr>
            <a:r>
              <a:rPr lang="fa-IR" sz="2800" smtClean="0">
                <a:cs typeface="Nazanin" pitchFamily="2" charset="-78"/>
              </a:rPr>
              <a:t>3- مهدويت</a:t>
            </a:r>
          </a:p>
          <a:p>
            <a:pPr marL="609600" indent="-609600" eaLnBrk="1" hangingPunct="1">
              <a:buFont typeface="Wingdings" panose="05000000000000000000" pitchFamily="2" charset="2"/>
              <a:buNone/>
              <a:defRPr/>
            </a:pPr>
            <a:r>
              <a:rPr lang="fa-IR" sz="2800" smtClean="0">
                <a:cs typeface="Nazanin" pitchFamily="2" charset="-78"/>
              </a:rPr>
              <a:t>الف) مباني مهدويت</a:t>
            </a:r>
          </a:p>
          <a:p>
            <a:pPr marL="609600" indent="-609600" eaLnBrk="1" hangingPunct="1">
              <a:buFont typeface="Wingdings" panose="05000000000000000000" pitchFamily="2" charset="2"/>
              <a:buNone/>
              <a:defRPr/>
            </a:pPr>
            <a:r>
              <a:rPr lang="fa-IR" sz="2800" smtClean="0">
                <a:cs typeface="Nazanin" pitchFamily="2" charset="-78"/>
              </a:rPr>
              <a:t>1) بشارت اديان پيش از اسلام</a:t>
            </a:r>
          </a:p>
          <a:p>
            <a:pPr marL="609600" indent="-609600" eaLnBrk="1" hangingPunct="1">
              <a:buFont typeface="Wingdings" panose="05000000000000000000" pitchFamily="2" charset="2"/>
              <a:buNone/>
              <a:defRPr/>
            </a:pPr>
            <a:r>
              <a:rPr lang="fa-IR" sz="2800" smtClean="0">
                <a:cs typeface="Nazanin" pitchFamily="2" charset="-78"/>
              </a:rPr>
              <a:t>2) بشارت قرآن كريم </a:t>
            </a:r>
          </a:p>
          <a:p>
            <a:pPr marL="609600" indent="-609600" eaLnBrk="1" hangingPunct="1">
              <a:buFont typeface="Wingdings" panose="05000000000000000000" pitchFamily="2" charset="2"/>
              <a:buNone/>
              <a:defRPr/>
            </a:pPr>
            <a:r>
              <a:rPr lang="fa-IR" sz="2800" smtClean="0">
                <a:cs typeface="Nazanin" pitchFamily="2" charset="-78"/>
              </a:rPr>
              <a:t>3) فلسفه خلقت و بعثت</a:t>
            </a:r>
          </a:p>
          <a:p>
            <a:pPr marL="609600" indent="-609600" eaLnBrk="1" hangingPunct="1">
              <a:buFont typeface="Wingdings" panose="05000000000000000000" pitchFamily="2" charset="2"/>
              <a:buNone/>
              <a:defRPr/>
            </a:pPr>
            <a:r>
              <a:rPr lang="fa-IR" sz="2800" smtClean="0">
                <a:cs typeface="Nazanin" pitchFamily="2" charset="-78"/>
              </a:rPr>
              <a:t>ب) موعود اسلام</a:t>
            </a:r>
          </a:p>
          <a:p>
            <a:pPr marL="609600" indent="-609600" eaLnBrk="1" hangingPunct="1">
              <a:buFont typeface="Wingdings" panose="05000000000000000000" pitchFamily="2" charset="2"/>
              <a:buAutoNum type="arabicParenR"/>
              <a:defRPr/>
            </a:pPr>
            <a:r>
              <a:rPr lang="fa-IR" sz="2800" smtClean="0">
                <a:cs typeface="Nazanin" pitchFamily="2" charset="-78"/>
              </a:rPr>
              <a:t>غيبت امام مهدي</a:t>
            </a:r>
          </a:p>
          <a:p>
            <a:pPr marL="609600" indent="-609600" eaLnBrk="1" hangingPunct="1">
              <a:buFont typeface="Wingdings" panose="05000000000000000000" pitchFamily="2" charset="2"/>
              <a:buAutoNum type="arabicParenR"/>
              <a:defRPr/>
            </a:pPr>
            <a:r>
              <a:rPr lang="fa-IR" sz="2800" smtClean="0">
                <a:cs typeface="Nazanin" pitchFamily="2" charset="-78"/>
              </a:rPr>
              <a:t>راز غيبت امام مهدي</a:t>
            </a:r>
          </a:p>
          <a:p>
            <a:pPr marL="609600" indent="-609600" eaLnBrk="1" hangingPunct="1">
              <a:buFont typeface="Wingdings" panose="05000000000000000000" pitchFamily="2" charset="2"/>
              <a:buAutoNum type="arabicParenR"/>
              <a:defRPr/>
            </a:pPr>
            <a:r>
              <a:rPr lang="fa-IR" sz="2800" smtClean="0">
                <a:cs typeface="Nazanin" pitchFamily="2" charset="-78"/>
              </a:rPr>
              <a:t> طول عمر امام مهدي</a:t>
            </a:r>
          </a:p>
          <a:p>
            <a:pPr marL="609600" indent="-609600" eaLnBrk="1" hangingPunct="1">
              <a:buFont typeface="Wingdings" panose="05000000000000000000" pitchFamily="2" charset="2"/>
              <a:buAutoNum type="arabicParenR"/>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6EFA273-5D8B-4695-A02B-7E65844D186F}" type="slidenum">
              <a:rPr lang="ar-SA" altLang="fa-IR"/>
              <a:pPr eaLnBrk="1" hangingPunct="1"/>
              <a:t>136</a:t>
            </a:fld>
            <a:endParaRPr lang="en-US" altLang="fa-IR"/>
          </a:p>
        </p:txBody>
      </p:sp>
      <p:sp>
        <p:nvSpPr>
          <p:cNvPr id="140293" name="WordArt 4"/>
          <p:cNvSpPr>
            <a:spLocks noChangeArrowheads="1" noChangeShapeType="1" noTextEdit="1"/>
          </p:cNvSpPr>
          <p:nvPr/>
        </p:nvSpPr>
        <p:spPr bwMode="auto">
          <a:xfrm>
            <a:off x="684213" y="5084763"/>
            <a:ext cx="2447925"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sz="2800" smtClean="0">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يهود، دركتاب مقدس عبراني عنوان مسيح ، تداعي گر نجات بخشي رسالت مدار است.</a:t>
            </a:r>
          </a:p>
          <a:p>
            <a:pPr rtl="0" eaLnBrk="1" hangingPunct="1">
              <a:buFont typeface="Wingdings" panose="05000000000000000000" pitchFamily="2" charset="2"/>
              <a:buNone/>
              <a:defRPr/>
            </a:pPr>
            <a:r>
              <a:rPr lang="fa-IR" sz="2800" smtClean="0">
                <a:cs typeface="Nazanin" pitchFamily="2" charset="-78"/>
              </a:rPr>
              <a:t>بنابر باور يهود آن زمان كه مسيح بيايد، پادشاهي خدا بر زمين مستقر خواهد شد و همه ملتها به اورشليم باز خواهند گشت.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BEDCFDF-2C7A-4E90-B563-B20F33AFF387}" type="slidenum">
              <a:rPr lang="ar-SA" altLang="fa-IR"/>
              <a:pPr eaLnBrk="1" hangingPunct="1"/>
              <a:t>137</a:t>
            </a:fld>
            <a:endParaRPr lang="en-US" altLang="fa-IR"/>
          </a:p>
        </p:txBody>
      </p:sp>
      <p:pic>
        <p:nvPicPr>
          <p:cNvPr id="141316"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sz="2800" smtClean="0">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هندو شخصيتي به نام كلكي در پايان دوره سياهي كه تمام دنيا را ستم و تاريكي گرفته سوار بر اسبي سپيد و شمشيري آخته  و شهاب گون ظهور ميكند تا شرارت و ستم را ريشه بركند و عدالت و فضيلت را بر قرار سازد.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20A382E-D4A2-4EF7-90D6-A80F1296C8FD}" type="slidenum">
              <a:rPr lang="ar-SA" altLang="fa-IR"/>
              <a:pPr eaLnBrk="1" hangingPunct="1"/>
              <a:t>138</a:t>
            </a:fld>
            <a:endParaRPr lang="en-US" altLang="fa-IR"/>
          </a:p>
        </p:txBody>
      </p:sp>
      <p:pic>
        <p:nvPicPr>
          <p:cNvPr id="142340"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بودا منجي موعود  در آيين بودا، با مفهوم ميتريه تبيين مي گردد. كه اين واژه به معناي مهربان است. در الهيات بودايي، او را بوداي پنجم و آخرين بودا مي دانند كه هنوز نيامده است او خواهد آمد تا همگان را نجات دهد.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29AEE02-4B1B-4BD6-8067-EAFD767F69FF}" type="slidenum">
              <a:rPr lang="ar-SA" altLang="fa-IR"/>
              <a:pPr eaLnBrk="1" hangingPunct="1"/>
              <a:t>139</a:t>
            </a:fld>
            <a:endParaRPr lang="en-US" altLang="fa-IR"/>
          </a:p>
        </p:txBody>
      </p:sp>
      <p:pic>
        <p:nvPicPr>
          <p:cNvPr id="143364"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cs typeface="Nazanin" pitchFamily="2" charset="-78"/>
              </a:rPr>
              <a:t>طبق آيات قرآن راههاي ارتباط پيامبران با خدا </a:t>
            </a:r>
          </a:p>
          <a:p>
            <a:pPr eaLnBrk="1" hangingPunct="1">
              <a:buFont typeface="Wingdings" panose="05000000000000000000" pitchFamily="2" charset="2"/>
              <a:buNone/>
              <a:defRPr/>
            </a:pPr>
            <a:r>
              <a:rPr lang="fa-IR" b="1" smtClean="0">
                <a:cs typeface="Nazanin" pitchFamily="2" charset="-78"/>
              </a:rPr>
              <a:t>منحصر</a:t>
            </a:r>
            <a:r>
              <a:rPr lang="fa-IR" b="1" smtClean="0">
                <a:solidFill>
                  <a:srgbClr val="99CC00"/>
                </a:solidFill>
                <a:cs typeface="Titr" pitchFamily="2" charset="-78"/>
              </a:rPr>
              <a:t>(وحي</a:t>
            </a:r>
            <a:r>
              <a:rPr lang="fa-IR" b="1" smtClean="0">
                <a:solidFill>
                  <a:srgbClr val="99CC00"/>
                </a:solidFill>
                <a:cs typeface="Nazanin" pitchFamily="2" charset="-78"/>
              </a:rPr>
              <a:t> </a:t>
            </a:r>
            <a:r>
              <a:rPr lang="fa-IR" b="1" smtClean="0">
                <a:solidFill>
                  <a:srgbClr val="99CC00"/>
                </a:solidFill>
                <a:cs typeface="Titr" pitchFamily="2" charset="-78"/>
              </a:rPr>
              <a:t>نبوي و ارسالي)</a:t>
            </a:r>
            <a:r>
              <a:rPr lang="fa-IR" b="1" smtClean="0">
                <a:cs typeface="Nazanin" pitchFamily="2" charset="-78"/>
              </a:rPr>
              <a:t> به سه راه بوده است:</a:t>
            </a:r>
          </a:p>
          <a:p>
            <a:pPr eaLnBrk="1" hangingPunct="1">
              <a:buFont typeface="Wingdings" panose="05000000000000000000" pitchFamily="2" charset="2"/>
              <a:buNone/>
              <a:defRPr/>
            </a:pPr>
            <a:r>
              <a:rPr lang="fa-IR" smtClean="0">
                <a:cs typeface="Nazanin" pitchFamily="2" charset="-78"/>
              </a:rPr>
              <a:t>1- وحي مستقيم</a:t>
            </a:r>
          </a:p>
          <a:p>
            <a:pPr eaLnBrk="1" hangingPunct="1">
              <a:buFont typeface="Wingdings" panose="05000000000000000000" pitchFamily="2" charset="2"/>
              <a:buNone/>
              <a:defRPr/>
            </a:pPr>
            <a:r>
              <a:rPr lang="fa-IR" smtClean="0">
                <a:cs typeface="Nazanin" pitchFamily="2" charset="-78"/>
              </a:rPr>
              <a:t>2- ايجاد صورت از پشت حجاب</a:t>
            </a:r>
          </a:p>
          <a:p>
            <a:pPr eaLnBrk="1" hangingPunct="1">
              <a:buFont typeface="Wingdings" panose="05000000000000000000" pitchFamily="2" charset="2"/>
              <a:buNone/>
              <a:defRPr/>
            </a:pPr>
            <a:r>
              <a:rPr lang="fa-IR" smtClean="0">
                <a:cs typeface="Nazanin" pitchFamily="2" charset="-78"/>
              </a:rPr>
              <a:t>3- القاي وحي به وسيله فرشته</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endParaRPr lang="en-US"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429FAF9-E848-4C07-BAB0-A5E2B6674C1B}" type="slidenum">
              <a:rPr lang="ar-SA" altLang="fa-IR"/>
              <a:pPr eaLnBrk="1" hangingPunct="1"/>
              <a:t>14</a:t>
            </a:fld>
            <a:endParaRPr lang="en-US" altLang="fa-IR"/>
          </a:p>
        </p:txBody>
      </p:sp>
      <p:pic>
        <p:nvPicPr>
          <p:cNvPr id="16388"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357563"/>
            <a:ext cx="22320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زرتشت، موضوع نجات بخش با مفهوم سوشينت گره خورده است كه به معناي سود رساننده است. اين مفهوم اشاره به كساني است كه به نوبت در رأس هر هزاره از واپسين هزاره روزگار مي آيند تا پليدي را ريشه كن و جهان را نو كنند.مهمترين آنها، آخرينشان است.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D9C5B85-0CC0-42EC-B9D5-43E310A6DE84}" type="slidenum">
              <a:rPr lang="ar-SA" altLang="fa-IR"/>
              <a:pPr eaLnBrk="1" hangingPunct="1"/>
              <a:t>140</a:t>
            </a:fld>
            <a:endParaRPr lang="en-US" altLang="fa-IR"/>
          </a:p>
        </p:txBody>
      </p:sp>
      <p:pic>
        <p:nvPicPr>
          <p:cNvPr id="144388"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idx="1"/>
          </p:nvPr>
        </p:nvSpPr>
        <p:spPr>
          <a:xfrm>
            <a:off x="1042988"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مسيح ، انديشه موعود در سه گونه نشان داده شده است كه گونه دوم براي ما مهم است</a:t>
            </a:r>
          </a:p>
          <a:p>
            <a:pPr rtl="0" eaLnBrk="1" hangingPunct="1">
              <a:buFont typeface="Wingdings" panose="05000000000000000000" pitchFamily="2" charset="2"/>
              <a:buNone/>
              <a:defRPr/>
            </a:pPr>
            <a:r>
              <a:rPr lang="fa-IR" sz="2800" smtClean="0">
                <a:cs typeface="Nazanin" pitchFamily="2" charset="-78"/>
              </a:rPr>
              <a:t>1- همان انديشه موعود يهودي است كه عيساي ناصري نقش مسيح نجات بخش را ايفا مي كند.</a:t>
            </a:r>
          </a:p>
          <a:p>
            <a:pPr rtl="0" eaLnBrk="1" hangingPunct="1">
              <a:buFont typeface="Wingdings" panose="05000000000000000000" pitchFamily="2" charset="2"/>
              <a:buNone/>
              <a:defRPr/>
            </a:pPr>
            <a:r>
              <a:rPr lang="fa-IR" sz="2800" smtClean="0">
                <a:cs typeface="Nazanin" pitchFamily="2" charset="-78"/>
              </a:rPr>
              <a:t>2- نويد رجعت عيسي به مثابه داور جهان در اخر زمان</a:t>
            </a:r>
          </a:p>
          <a:p>
            <a:pPr rtl="0" eaLnBrk="1" hangingPunct="1">
              <a:buFont typeface="Wingdings" panose="05000000000000000000" pitchFamily="2" charset="2"/>
              <a:buNone/>
              <a:defRPr/>
            </a:pPr>
            <a:r>
              <a:rPr lang="fa-IR" sz="2800" smtClean="0">
                <a:cs typeface="Nazanin" pitchFamily="2" charset="-78"/>
              </a:rPr>
              <a:t>3- سخن از شخص ديگري است كه خود عيسي مسيح وعده آمدنش را مي دهد. </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DAF11A5-B2B4-471F-A572-230CE6C6C723}" type="slidenum">
              <a:rPr lang="ar-SA" altLang="fa-IR"/>
              <a:pPr eaLnBrk="1" hangingPunct="1"/>
              <a:t>141</a:t>
            </a:fld>
            <a:endParaRPr lang="en-US" altLang="fa-IR"/>
          </a:p>
        </p:txBody>
      </p:sp>
      <p:pic>
        <p:nvPicPr>
          <p:cNvPr id="145412"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2- بشارت قرآن كريم</a:t>
            </a:r>
          </a:p>
          <a:p>
            <a:pPr rtl="0" eaLnBrk="1" hangingPunct="1">
              <a:buFont typeface="Wingdings" panose="05000000000000000000" pitchFamily="2" charset="2"/>
              <a:buNone/>
              <a:defRPr/>
            </a:pPr>
            <a:r>
              <a:rPr lang="fa-IR" sz="2800" smtClean="0">
                <a:cs typeface="Nazanin" pitchFamily="2" charset="-78"/>
              </a:rPr>
              <a:t>در قرآن كريم وعده داده شده است كه روزي حق پرستان و صالحان جهان، وارثان زمين خواهند شد و قدرت و حكومت جهاني را به دست خواهند گرفت و اسلام بر همه اديان چيره خواهد شد.</a:t>
            </a:r>
          </a:p>
          <a:p>
            <a:pPr rtl="0" eaLnBrk="1" hangingPunct="1">
              <a:buFont typeface="Wingdings" panose="05000000000000000000" pitchFamily="2" charset="2"/>
              <a:buNone/>
              <a:defRPr/>
            </a:pPr>
            <a:r>
              <a:rPr lang="fa-IR" sz="2800" smtClean="0">
                <a:cs typeface="Nazanin" pitchFamily="2" charset="-78"/>
              </a:rPr>
              <a:t>در آيات 21 سوره انبياء و 28 سوره قصص به اين موضوع اشاره شده است.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0EFB14-880D-499A-BA2F-AFC22D17060D}" type="slidenum">
              <a:rPr lang="ar-SA" altLang="fa-IR"/>
              <a:pPr eaLnBrk="1" hangingPunct="1"/>
              <a:t>142</a:t>
            </a:fld>
            <a:endParaRPr lang="en-US" altLang="fa-IR"/>
          </a:p>
        </p:txBody>
      </p:sp>
      <p:pic>
        <p:nvPicPr>
          <p:cNvPr id="146436"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3- فلسفه خلقت و بعثت</a:t>
            </a:r>
          </a:p>
          <a:p>
            <a:pPr rtl="0" eaLnBrk="1" hangingPunct="1">
              <a:buFont typeface="Wingdings" panose="05000000000000000000" pitchFamily="2" charset="2"/>
              <a:buNone/>
              <a:defRPr/>
            </a:pPr>
            <a:r>
              <a:rPr lang="fa-IR" sz="2800" smtClean="0">
                <a:cs typeface="Nazanin" pitchFamily="2" charset="-78"/>
              </a:rPr>
              <a:t>هدف اساسي بعثت پيامبران كامل كردن شرايط رشد و تكامل آگاهانه براي انسانهاست كه با قرارگرفتن وحي در دسترس مردم، تحقق مي يابد. اگر اين حقيقت را كه اسلام آخرين دين آسماني است، حضرت محمد(ص) آخرين پيامبر خداست، و تا ابد، آيين و پيامبر ديگري نخواهد آمد، نتيجه مي گيريم:</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DDE5811-90FB-41AE-B6CC-3D97B5FF6566}" type="slidenum">
              <a:rPr lang="ar-SA" altLang="fa-IR"/>
              <a:pPr eaLnBrk="1" hangingPunct="1"/>
              <a:t>143</a:t>
            </a:fld>
            <a:endParaRPr lang="en-US" altLang="fa-IR"/>
          </a:p>
        </p:txBody>
      </p:sp>
      <p:pic>
        <p:nvPicPr>
          <p:cNvPr id="147460"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3- فلسفه خلقت و بعثت</a:t>
            </a:r>
          </a:p>
          <a:p>
            <a:pPr rtl="0" eaLnBrk="1" hangingPunct="1">
              <a:buFont typeface="Wingdings" panose="05000000000000000000" pitchFamily="2" charset="2"/>
              <a:buNone/>
              <a:defRPr/>
            </a:pPr>
            <a:r>
              <a:rPr lang="fa-IR" sz="2800" smtClean="0">
                <a:cs typeface="Nazanin" pitchFamily="2" charset="-78"/>
              </a:rPr>
              <a:t>اولاً، تحقق مشيت الهي و هدف بعثت تنها در قلمرو اين دين و چارچوب قرآن و سنت، عملي خواهد شد.</a:t>
            </a:r>
          </a:p>
          <a:p>
            <a:pPr rtl="0" eaLnBrk="1" hangingPunct="1">
              <a:buFont typeface="Wingdings" panose="05000000000000000000" pitchFamily="2" charset="2"/>
              <a:buNone/>
              <a:defRPr/>
            </a:pPr>
            <a:r>
              <a:rPr lang="fa-IR" sz="2800" smtClean="0">
                <a:cs typeface="Nazanin" pitchFamily="2" charset="-78"/>
              </a:rPr>
              <a:t>ثانياً، رهبري ديني از ميان پيروان همين پيامبر همين دين بر پا مي شود.</a:t>
            </a:r>
          </a:p>
          <a:p>
            <a:pPr rtl="0" eaLnBrk="1" hangingPunct="1">
              <a:buFont typeface="Wingdings" panose="05000000000000000000" pitchFamily="2" charset="2"/>
              <a:buNone/>
              <a:defRPr/>
            </a:pPr>
            <a:r>
              <a:rPr lang="fa-IR" sz="2800" smtClean="0">
                <a:cs typeface="Nazanin" pitchFamily="2" charset="-78"/>
              </a:rPr>
              <a:t>ثالثاً، از آنجا كه او رهبري حكومت جهاني صالحان را بر عهده خواهد داشت، كاملترين و صالحترين انسانها و به مفهوم دقيق كلمه، مهدي و هدايت يافته خواهد بود.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D282B1A-F50E-4EE9-9242-9843C3BF155D}" type="slidenum">
              <a:rPr lang="ar-SA" altLang="fa-IR"/>
              <a:pPr eaLnBrk="1" hangingPunct="1"/>
              <a:t>144</a:t>
            </a:fld>
            <a:endParaRPr lang="en-US" altLang="fa-IR"/>
          </a:p>
        </p:txBody>
      </p:sp>
      <p:pic>
        <p:nvPicPr>
          <p:cNvPr id="148484"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موعود اسلام</a:t>
            </a:r>
          </a:p>
          <a:p>
            <a:pPr rtl="0" eaLnBrk="1" hangingPunct="1">
              <a:buFont typeface="Wingdings" panose="05000000000000000000" pitchFamily="2" charset="2"/>
              <a:buNone/>
              <a:defRPr/>
            </a:pPr>
            <a:r>
              <a:rPr lang="fa-IR" b="1" smtClean="0">
                <a:solidFill>
                  <a:srgbClr val="99CC00"/>
                </a:solidFill>
                <a:cs typeface="Nazanin" pitchFamily="2" charset="-78"/>
              </a:rPr>
              <a:t>1- غيبت امام مهدي (عج)</a:t>
            </a:r>
          </a:p>
          <a:p>
            <a:pPr rtl="0" eaLnBrk="1" hangingPunct="1">
              <a:buFont typeface="Wingdings" panose="05000000000000000000" pitchFamily="2" charset="2"/>
              <a:buNone/>
              <a:defRPr/>
            </a:pPr>
            <a:r>
              <a:rPr lang="fa-IR" smtClean="0">
                <a:cs typeface="Nazanin" pitchFamily="2" charset="-78"/>
              </a:rPr>
              <a:t>سخنان پيامبر و اهل بيت درباره امام زمان (عج) از حدود دويست سال پيش از غيبت كبري و از اوايل قرن دوم هجري در نوشته هاي متعددي گردآوري شده است. اين نوشته ها كه به اصول مدونه شهرت يافتند، اساس كتب قرن 4 و 5 هجري را درباره غيبت تشكيل مي دهند.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579AE7A-5DC7-419C-98E6-433FCB0799B6}" type="slidenum">
              <a:rPr lang="ar-SA" altLang="fa-IR"/>
              <a:pPr eaLnBrk="1" hangingPunct="1"/>
              <a:t>145</a:t>
            </a:fld>
            <a:endParaRPr lang="en-US" altLang="fa-IR"/>
          </a:p>
        </p:txBody>
      </p:sp>
      <p:pic>
        <p:nvPicPr>
          <p:cNvPr id="149508"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3- مهدويت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ب- موعود اسلام</a:t>
            </a: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2- راز غيبت امام مهدي (عج)</a:t>
            </a:r>
          </a:p>
          <a:p>
            <a:pPr rtl="0" eaLnBrk="1" hangingPunct="1">
              <a:lnSpc>
                <a:spcPct val="90000"/>
              </a:lnSpc>
              <a:buFont typeface="Wingdings" panose="05000000000000000000" pitchFamily="2" charset="2"/>
              <a:buNone/>
              <a:defRPr/>
            </a:pPr>
            <a:r>
              <a:rPr lang="fa-IR" smtClean="0">
                <a:cs typeface="Nazanin" pitchFamily="2" charset="-78"/>
              </a:rPr>
              <a:t>از روايات مي توان دريافت كه اولاً، غيبت حجج الهي از سنتهاي جاري خدا بوده، ثانياً، غيبت اولياي الهي جزئي از امور غيبي است كه هر خدا باور دينداري بايد به آن ايمان داشته باشد، ثالثاً، راز و حكمت واقعي غيبت مهدي (عج) را تنها خدا مي داند و به اولياي الهي نيز اجازه افشاي آن داده نشده است.</a:t>
            </a: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8427CD0-1191-4143-894F-7012569906AB}" type="slidenum">
              <a:rPr lang="ar-SA" altLang="fa-IR"/>
              <a:pPr eaLnBrk="1" hangingPunct="1"/>
              <a:t>146</a:t>
            </a:fld>
            <a:endParaRPr lang="en-US" altLang="fa-IR"/>
          </a:p>
        </p:txBody>
      </p:sp>
      <p:pic>
        <p:nvPicPr>
          <p:cNvPr id="150532"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3- مهدويت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ب- موعود اسلام</a:t>
            </a: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3- طول عمر امام مهدي (عج)</a:t>
            </a:r>
          </a:p>
          <a:p>
            <a:pPr rtl="0" eaLnBrk="1" hangingPunct="1">
              <a:lnSpc>
                <a:spcPct val="90000"/>
              </a:lnSpc>
              <a:buFont typeface="Wingdings" panose="05000000000000000000" pitchFamily="2" charset="2"/>
              <a:buNone/>
              <a:defRPr/>
            </a:pPr>
            <a:r>
              <a:rPr lang="fa-IR" smtClean="0">
                <a:cs typeface="Nazanin" pitchFamily="2" charset="-78"/>
              </a:rPr>
              <a:t>اگر عمر طولاني حضرت بر خلاف قوانين طبيعي شناخته شده باشد، دستگاه مهدويت از اسرارالهي و معجزه اي از معجزات مكرر تاريخ اديان و پيامبران است. همانطور كه در قرآن در سوره كهف خفتن 300 ساله اصحاب كهف و در سوره عنكبوت در آيه 14 عمر نوح 950 سال امده است.</a:t>
            </a: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28865C0-B097-4AE3-A140-7A34CDC680BA}" type="slidenum">
              <a:rPr lang="ar-SA" altLang="fa-IR"/>
              <a:pPr eaLnBrk="1" hangingPunct="1"/>
              <a:t>147</a:t>
            </a:fld>
            <a:endParaRPr lang="en-US" altLang="fa-IR"/>
          </a:p>
        </p:txBody>
      </p:sp>
      <p:pic>
        <p:nvPicPr>
          <p:cNvPr id="151556"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سوم</a:t>
            </a:r>
            <a:endParaRPr lang="en-US" sz="2800" smtClean="0">
              <a:solidFill>
                <a:srgbClr val="99CC00"/>
              </a:solidFill>
              <a:cs typeface="Titr" pitchFamily="2" charset="-78"/>
            </a:endParaRPr>
          </a:p>
        </p:txBody>
      </p:sp>
      <p:sp>
        <p:nvSpPr>
          <p:cNvPr id="257027" name="Rectangle 3"/>
          <p:cNvSpPr>
            <a:spLocks noGrp="1" noChangeArrowheads="1"/>
          </p:cNvSpPr>
          <p:nvPr>
            <p:ph idx="1"/>
          </p:nvPr>
        </p:nvSpPr>
        <p:spPr>
          <a:xfrm>
            <a:off x="685800" y="1773238"/>
            <a:ext cx="7931150" cy="3908425"/>
          </a:xfrm>
        </p:spPr>
        <p:txBody>
          <a:bodyPr>
            <a:normAutofit fontScale="92500" lnSpcReduction="10000"/>
          </a:bodyPr>
          <a:lstStyle/>
          <a:p>
            <a:pPr eaLnBrk="1" hangingPunct="1">
              <a:buFont typeface="Wingdings" panose="05000000000000000000" pitchFamily="2" charset="2"/>
              <a:buNone/>
              <a:defRPr/>
            </a:pPr>
            <a:r>
              <a:rPr lang="fa-IR" sz="2400" smtClean="0">
                <a:cs typeface="Nazanin" pitchFamily="2" charset="-78"/>
              </a:rPr>
              <a:t>1- مناصب حضرت رسول </a:t>
            </a:r>
          </a:p>
          <a:p>
            <a:pPr eaLnBrk="1" hangingPunct="1">
              <a:buFont typeface="Wingdings" panose="05000000000000000000" pitchFamily="2" charset="2"/>
              <a:buNone/>
              <a:defRPr/>
            </a:pPr>
            <a:r>
              <a:rPr lang="fa-IR" sz="2400" smtClean="0">
                <a:cs typeface="Nazanin" pitchFamily="2" charset="-78"/>
              </a:rPr>
              <a:t>2- وظايف در عصر غيبت</a:t>
            </a:r>
          </a:p>
          <a:p>
            <a:pPr eaLnBrk="1" hangingPunct="1">
              <a:buFont typeface="Wingdings" panose="05000000000000000000" pitchFamily="2" charset="2"/>
              <a:buNone/>
              <a:defRPr/>
            </a:pPr>
            <a:r>
              <a:rPr lang="fa-IR" sz="2400" smtClean="0">
                <a:cs typeface="Nazanin" pitchFamily="2" charset="-78"/>
              </a:rPr>
              <a:t>3- ضرورت نصب جانشين</a:t>
            </a:r>
          </a:p>
          <a:p>
            <a:pPr eaLnBrk="1" hangingPunct="1">
              <a:buFont typeface="Wingdings" panose="05000000000000000000" pitchFamily="2" charset="2"/>
              <a:buNone/>
              <a:defRPr/>
            </a:pPr>
            <a:r>
              <a:rPr lang="fa-IR" sz="2400" smtClean="0">
                <a:cs typeface="Nazanin" pitchFamily="2" charset="-78"/>
              </a:rPr>
              <a:t>4- تاريخچه ولايت</a:t>
            </a:r>
          </a:p>
          <a:p>
            <a:pPr eaLnBrk="1" hangingPunct="1">
              <a:buFont typeface="Wingdings" panose="05000000000000000000" pitchFamily="2" charset="2"/>
              <a:buNone/>
              <a:defRPr/>
            </a:pPr>
            <a:r>
              <a:rPr lang="fa-IR" sz="2400" smtClean="0">
                <a:cs typeface="Nazanin" pitchFamily="2" charset="-78"/>
              </a:rPr>
              <a:t>الف) ولايت تا آغاز غيبت</a:t>
            </a:r>
          </a:p>
          <a:p>
            <a:pPr eaLnBrk="1" hangingPunct="1">
              <a:buFont typeface="Wingdings" panose="05000000000000000000" pitchFamily="2" charset="2"/>
              <a:buNone/>
              <a:defRPr/>
            </a:pPr>
            <a:r>
              <a:rPr lang="fa-IR" sz="2400" smtClean="0">
                <a:cs typeface="Nazanin" pitchFamily="2" charset="-78"/>
              </a:rPr>
              <a:t>ب) ولايت در عصر غيبت</a:t>
            </a:r>
          </a:p>
          <a:p>
            <a:pPr eaLnBrk="1" hangingPunct="1">
              <a:buFont typeface="Wingdings" panose="05000000000000000000" pitchFamily="2" charset="2"/>
              <a:buNone/>
              <a:defRPr/>
            </a:pPr>
            <a:r>
              <a:rPr lang="fa-IR" sz="2400" smtClean="0">
                <a:cs typeface="Nazanin" pitchFamily="2" charset="-78"/>
              </a:rPr>
              <a:t>5- ماهيت و شرايط ولايت</a:t>
            </a:r>
          </a:p>
          <a:p>
            <a:pPr eaLnBrk="1" hangingPunct="1">
              <a:buFont typeface="Wingdings" panose="05000000000000000000" pitchFamily="2" charset="2"/>
              <a:buNone/>
              <a:defRPr/>
            </a:pPr>
            <a:r>
              <a:rPr lang="fa-IR" sz="2400" smtClean="0">
                <a:cs typeface="Nazanin" pitchFamily="2" charset="-78"/>
              </a:rPr>
              <a:t>الف) ولايت چيست؟</a:t>
            </a:r>
          </a:p>
          <a:p>
            <a:pPr eaLnBrk="1" hangingPunct="1">
              <a:buFont typeface="Wingdings" panose="05000000000000000000" pitchFamily="2" charset="2"/>
              <a:buNone/>
              <a:defRPr/>
            </a:pPr>
            <a:r>
              <a:rPr lang="fa-IR" sz="2400" smtClean="0">
                <a:cs typeface="Nazanin" pitchFamily="2" charset="-78"/>
              </a:rPr>
              <a:t>ب) فقيه كيست؟</a:t>
            </a: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4062B1-8CAD-4F4A-A0E2-E0CCF690539F}" type="slidenum">
              <a:rPr lang="ar-SA" altLang="fa-IR"/>
              <a:pPr eaLnBrk="1" hangingPunct="1"/>
              <a:t>148</a:t>
            </a:fld>
            <a:endParaRPr lang="en-US" altLang="fa-IR"/>
          </a:p>
        </p:txBody>
      </p:sp>
      <p:sp>
        <p:nvSpPr>
          <p:cNvPr id="152581" name="WordArt 4"/>
          <p:cNvSpPr>
            <a:spLocks noChangeArrowheads="1" noChangeShapeType="1" noTextEdit="1"/>
          </p:cNvSpPr>
          <p:nvPr/>
        </p:nvSpPr>
        <p:spPr bwMode="auto">
          <a:xfrm>
            <a:off x="684213" y="5084763"/>
            <a:ext cx="3240087"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مرجعيت و ولايت در عصر غيبت</a:t>
            </a:r>
          </a:p>
        </p:txBody>
      </p:sp>
    </p:spTree>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684213" y="1557338"/>
            <a:ext cx="7772400" cy="1470025"/>
          </a:xfrm>
        </p:spPr>
        <p:txBody>
          <a:bodyPr/>
          <a:lstStyle/>
          <a:p>
            <a:pPr eaLnBrk="1" hangingPunct="1">
              <a:defRPr/>
            </a:pPr>
            <a:r>
              <a:rPr lang="fa-IR" smtClean="0">
                <a:cs typeface="Nazanin" pitchFamily="2" charset="-78"/>
              </a:rPr>
              <a:t>بخش سوم</a:t>
            </a:r>
            <a:endParaRPr lang="en-US" smtClean="0">
              <a:cs typeface="Nazanin" pitchFamily="2" charset="-78"/>
            </a:endParaRPr>
          </a:p>
        </p:txBody>
      </p:sp>
      <p:sp>
        <p:nvSpPr>
          <p:cNvPr id="191491"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6"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EC673CF-E207-46C8-8A55-6CE82F416DC1}" type="slidenum">
              <a:rPr lang="ar-SA" altLang="fa-IR"/>
              <a:pPr eaLnBrk="1" hangingPunct="1"/>
              <a:t>149</a:t>
            </a:fld>
            <a:endParaRPr lang="en-US" altLang="fa-IR"/>
          </a:p>
        </p:txBody>
      </p:sp>
      <p:sp>
        <p:nvSpPr>
          <p:cNvPr id="153605" name="WordArt 4"/>
          <p:cNvSpPr>
            <a:spLocks noChangeArrowheads="1" noChangeShapeType="1" noTextEdit="1"/>
          </p:cNvSpPr>
          <p:nvPr/>
        </p:nvSpPr>
        <p:spPr bwMode="auto">
          <a:xfrm>
            <a:off x="2916238" y="34290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مرجعيت و ولايت در عصر غيبت</a:t>
            </a:r>
          </a:p>
        </p:txBody>
      </p:sp>
    </p:spTree>
    <p:custDataLst>
      <p:tags r:id="rId1"/>
    </p:custData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تعريف وحي در مباحث اعتقادي و كلامي:</a:t>
            </a:r>
          </a:p>
          <a:p>
            <a:pPr rtl="0" eaLnBrk="1" hangingPunct="1">
              <a:buFont typeface="Wingdings" panose="05000000000000000000" pitchFamily="2" charset="2"/>
              <a:buNone/>
              <a:defRPr/>
            </a:pPr>
            <a:r>
              <a:rPr lang="fa-IR" smtClean="0">
                <a:cs typeface="Nazanin" pitchFamily="2" charset="-78"/>
              </a:rPr>
              <a:t>عبارت است از تفهيم يك سلسله حقايق و معارف از سوي </a:t>
            </a:r>
          </a:p>
          <a:p>
            <a:pPr rtl="0" eaLnBrk="1" hangingPunct="1">
              <a:buFont typeface="Wingdings" panose="05000000000000000000" pitchFamily="2" charset="2"/>
              <a:buNone/>
              <a:defRPr/>
            </a:pPr>
            <a:r>
              <a:rPr lang="fa-IR" smtClean="0">
                <a:cs typeface="Nazanin" pitchFamily="2" charset="-78"/>
              </a:rPr>
              <a:t>خداوند به انسانهاي برگزيده براي هدايت مردم، از راه ديگري</a:t>
            </a:r>
          </a:p>
          <a:p>
            <a:pPr rtl="0" eaLnBrk="1" hangingPunct="1">
              <a:buFont typeface="Wingdings" panose="05000000000000000000" pitchFamily="2" charset="2"/>
              <a:buNone/>
              <a:defRPr/>
            </a:pPr>
            <a:r>
              <a:rPr lang="fa-IR" smtClean="0">
                <a:cs typeface="Nazanin" pitchFamily="2" charset="-78"/>
              </a:rPr>
              <a:t> غير از راههاي عمومي و شناخته شده معرفت همچون حس، </a:t>
            </a:r>
          </a:p>
          <a:p>
            <a:pPr rtl="0" eaLnBrk="1" hangingPunct="1">
              <a:buFont typeface="Wingdings" panose="05000000000000000000" pitchFamily="2" charset="2"/>
              <a:buNone/>
              <a:defRPr/>
            </a:pPr>
            <a:r>
              <a:rPr lang="fa-IR" smtClean="0">
                <a:cs typeface="Nazanin" pitchFamily="2" charset="-78"/>
              </a:rPr>
              <a:t>تجربه و عقل و حدس و شهود عرفاني.</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D24F291-C414-4C90-AA59-F1D975675973}" type="slidenum">
              <a:rPr lang="ar-SA" altLang="fa-IR"/>
              <a:pPr eaLnBrk="1" hangingPunct="1"/>
              <a:t>15</a:t>
            </a:fld>
            <a:endParaRPr lang="en-US" altLang="fa-IR"/>
          </a:p>
        </p:txBody>
      </p:sp>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مناصب رسول</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mtClean="0">
                <a:cs typeface="Nazanin" pitchFamily="2" charset="-78"/>
              </a:rPr>
              <a:t>رسول خدا علاوه بر منصب رسالت و مرجع ديني، داراي ولايت نيز بودند.</a:t>
            </a:r>
          </a:p>
          <a:p>
            <a:pPr rtl="0" eaLnBrk="1" hangingPunct="1">
              <a:buFont typeface="Wingdings" panose="05000000000000000000" pitchFamily="2" charset="2"/>
              <a:buNone/>
              <a:defRPr/>
            </a:pPr>
            <a:r>
              <a:rPr lang="fa-IR" smtClean="0">
                <a:cs typeface="Nazanin" pitchFamily="2" charset="-78"/>
              </a:rPr>
              <a:t>شيعه بر اين باور است كه حضرت پيامبر در دو مسئوليت اخير خويش، جانشين دارد و اين تكاليف را بر عهده امامان معصوم گذاشته است. امامان معصوم همان كساني هستند كه علم خود را وام دار كسب يا اجتهاد نيستند.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D7484A2-D034-4906-853A-484BB97707DC}" type="slidenum">
              <a:rPr lang="ar-SA" altLang="fa-IR"/>
              <a:pPr eaLnBrk="1" hangingPunct="1"/>
              <a:t>150</a:t>
            </a:fld>
            <a:endParaRPr lang="en-US" altLang="fa-IR"/>
          </a:p>
        </p:txBody>
      </p:sp>
    </p:spTree>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وظايف عصر غيبت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mtClean="0">
                <a:cs typeface="Nazanin" pitchFamily="2" charset="-78"/>
              </a:rPr>
              <a:t>مهمترين پرسش در دوران غيبت كبرا، پس از تبيين علل غيبت، تكليف ولايت در اين عصر است. سوالاتي كه مطرح مي شوند:</a:t>
            </a:r>
          </a:p>
          <a:p>
            <a:pPr rtl="0" eaLnBrk="1" hangingPunct="1">
              <a:buFont typeface="Wingdings" panose="05000000000000000000" pitchFamily="2" charset="2"/>
              <a:buNone/>
              <a:defRPr/>
            </a:pPr>
            <a:r>
              <a:rPr lang="fa-IR" smtClean="0">
                <a:cs typeface="Nazanin" pitchFamily="2" charset="-78"/>
              </a:rPr>
              <a:t>1- آيا امامان معصوم و به ويژه امام غايب، مردمان را در اين دوران بلا تكليف رها مي كنند؟ </a:t>
            </a:r>
          </a:p>
          <a:p>
            <a:pPr rtl="0" eaLnBrk="1" hangingPunct="1">
              <a:buFont typeface="Wingdings" panose="05000000000000000000" pitchFamily="2" charset="2"/>
              <a:buNone/>
              <a:defRPr/>
            </a:pPr>
            <a:r>
              <a:rPr lang="fa-IR" smtClean="0">
                <a:cs typeface="Nazanin" pitchFamily="2" charset="-78"/>
              </a:rPr>
              <a:t>2- مردم اين عصر در تبيين و تفسير آموزه هاي ديني و رهبري خويش به چه كسي بايد رجوع كنند؟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E640FA3-B372-46E3-93B8-D3F7C953ECBA}" type="slidenum">
              <a:rPr lang="ar-SA" altLang="fa-IR"/>
              <a:pPr eaLnBrk="1" hangingPunct="1"/>
              <a:t>151</a:t>
            </a:fld>
            <a:endParaRPr lang="en-US" altLang="fa-IR"/>
          </a:p>
        </p:txBody>
      </p:sp>
      <p:pic>
        <p:nvPicPr>
          <p:cNvPr id="155652"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وظايف عصر غيبت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3- آيا جانشين الهي براي امام معصوم متصور است تا وظايف آنان را انجام دهد؟</a:t>
            </a:r>
          </a:p>
          <a:p>
            <a:pPr rtl="0" eaLnBrk="1" hangingPunct="1">
              <a:buFont typeface="Wingdings" panose="05000000000000000000" pitchFamily="2" charset="2"/>
              <a:buNone/>
              <a:defRPr/>
            </a:pPr>
            <a:r>
              <a:rPr lang="fa-IR" smtClean="0">
                <a:cs typeface="Nazanin" pitchFamily="2" charset="-78"/>
              </a:rPr>
              <a:t>4- تفاوت رهبران غير معصوم با امامان معصوم چيست؟</a:t>
            </a:r>
          </a:p>
          <a:p>
            <a:pPr rtl="0" eaLnBrk="1" hangingPunct="1">
              <a:buFont typeface="Wingdings" panose="05000000000000000000" pitchFamily="2" charset="2"/>
              <a:buNone/>
              <a:defRPr/>
            </a:pPr>
            <a:r>
              <a:rPr lang="fa-IR" smtClean="0">
                <a:cs typeface="Nazanin" pitchFamily="2" charset="-78"/>
              </a:rPr>
              <a:t>علاوه بر ريشه يابي تاريخي موضوع و بررسي نصوص معتبر، تأملات كلامي و نظري نيز مي تواند در روشن شدن برخي از ابعاد قضيه در رسيدن به پاسخ منطقي مؤثر باشد.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265D817-07CD-4674-94EF-16DBF8ACB0E3}" type="slidenum">
              <a:rPr lang="ar-SA" altLang="fa-IR"/>
              <a:pPr eaLnBrk="1" hangingPunct="1"/>
              <a:t>152</a:t>
            </a:fld>
            <a:endParaRPr lang="en-US" altLang="fa-IR"/>
          </a:p>
        </p:txBody>
      </p:sp>
      <p:pic>
        <p:nvPicPr>
          <p:cNvPr id="156676"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a:t>
            </a:r>
            <a:r>
              <a:rPr lang="fa-IR" smtClean="0">
                <a:solidFill>
                  <a:srgbClr val="FF0000"/>
                </a:solidFill>
                <a:cs typeface="Titr" pitchFamily="2" charset="-78"/>
              </a:rPr>
              <a:t> </a:t>
            </a:r>
            <a:r>
              <a:rPr lang="fa-IR" b="1" smtClean="0">
                <a:solidFill>
                  <a:srgbClr val="FF0000"/>
                </a:solidFill>
                <a:cs typeface="Titr" pitchFamily="2" charset="-78"/>
              </a:rPr>
              <a:t>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متكلمان شيعي </a:t>
            </a:r>
            <a:r>
              <a:rPr lang="fa-IR" b="1" smtClean="0">
                <a:solidFill>
                  <a:srgbClr val="99CC00"/>
                </a:solidFill>
                <a:cs typeface="Nazanin" pitchFamily="2" charset="-78"/>
              </a:rPr>
              <a:t>(چون شيخ مفيد و سيد مرتضي)</a:t>
            </a:r>
            <a:r>
              <a:rPr lang="fa-IR" smtClean="0">
                <a:cs typeface="Nazanin" pitchFamily="2" charset="-78"/>
              </a:rPr>
              <a:t> بر اين باورند كه بر پيامبر (ص) نيز به مقتضاي حكمت واجب بوده است تا امر امت را بدون تكليف رها نكرده، جانشيني براي خود تعيين كند. بي شك چنين امري درباره آخرين امام شيعي مطرح مي شود كه پيش از غيبت كبرا، سفارش هايي را مطرح كند.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BCBC23-2CB2-490A-9639-24A060340459}" type="slidenum">
              <a:rPr lang="ar-SA" altLang="fa-IR"/>
              <a:pPr eaLnBrk="1" hangingPunct="1"/>
              <a:t>153</a:t>
            </a:fld>
            <a:endParaRPr lang="en-US" altLang="fa-IR"/>
          </a:p>
        </p:txBody>
      </p:sp>
    </p:spTree>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مي توان استدلال كرد كه رياست و سرپرستي جامعه ضروري است و گريزي از آن نيست. از سوي ديگر نمي توان اين امر را به مردم واگذار كرد زيرا:</a:t>
            </a:r>
          </a:p>
          <a:p>
            <a:pPr rtl="0" eaLnBrk="1" hangingPunct="1">
              <a:buFont typeface="Wingdings" panose="05000000000000000000" pitchFamily="2" charset="2"/>
              <a:buNone/>
              <a:defRPr/>
            </a:pPr>
            <a:r>
              <a:rPr lang="fa-IR" smtClean="0">
                <a:cs typeface="Nazanin" pitchFamily="2" charset="-78"/>
              </a:rPr>
              <a:t>1- منشأ نزاع و اختلاف، و منجر به هرج و مرج مي گردد.</a:t>
            </a:r>
          </a:p>
          <a:p>
            <a:pPr rtl="0" eaLnBrk="1" hangingPunct="1">
              <a:buFont typeface="Wingdings" panose="05000000000000000000" pitchFamily="2" charset="2"/>
              <a:buNone/>
              <a:defRPr/>
            </a:pPr>
            <a:r>
              <a:rPr lang="fa-IR" smtClean="0">
                <a:cs typeface="Nazanin" pitchFamily="2" charset="-78"/>
              </a:rPr>
              <a:t>2- اتصاف جانشين به صفاتي لازم دارد </a:t>
            </a: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9850BA9-7DD1-4F76-9C31-597B4B120BB5}" type="slidenum">
              <a:rPr lang="ar-SA" altLang="fa-IR"/>
              <a:pPr eaLnBrk="1" hangingPunct="1"/>
              <a:t>154</a:t>
            </a:fld>
            <a:endParaRPr lang="en-US" altLang="fa-IR"/>
          </a:p>
        </p:txBody>
      </p:sp>
      <p:pic>
        <p:nvPicPr>
          <p:cNvPr id="158724"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در تعيين امام معصوم صفاتي چون عصمت و اعلميت باعث مي شد كه انتخاب امام، در وراي صلاحيت انتخاب مردم قرار مي گيرد، با اين حال در جانشين امام نيز، به رغم عدم اشتراك عصمت، لازم است حداقل شرايط عمومي جانشينان اعلام گردد. </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3F6BD0A-B9F1-49C0-81BA-424BC33EC62E}" type="slidenum">
              <a:rPr lang="ar-SA" altLang="fa-IR"/>
              <a:pPr eaLnBrk="1" hangingPunct="1"/>
              <a:t>155</a:t>
            </a:fld>
            <a:endParaRPr lang="en-US" altLang="fa-IR"/>
          </a:p>
        </p:txBody>
      </p:sp>
      <p:pic>
        <p:nvPicPr>
          <p:cNvPr id="159748"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45C252A-F133-498B-88A8-B6A0EC399302}" type="slidenum">
              <a:rPr lang="ar-SA" altLang="fa-IR"/>
              <a:pPr eaLnBrk="1" hangingPunct="1"/>
              <a:t>156</a:t>
            </a:fld>
            <a:endParaRPr lang="en-US" altLang="fa-IR"/>
          </a:p>
        </p:txBody>
      </p:sp>
      <p:sp>
        <p:nvSpPr>
          <p:cNvPr id="198660" name="AutoShape 4"/>
          <p:cNvSpPr>
            <a:spLocks noChangeArrowheads="1"/>
          </p:cNvSpPr>
          <p:nvPr/>
        </p:nvSpPr>
        <p:spPr bwMode="auto">
          <a:xfrm rot="206223">
            <a:off x="1692275" y="1703388"/>
            <a:ext cx="6623050" cy="5140325"/>
          </a:xfrm>
          <a:prstGeom prst="irregularSeal2">
            <a:avLst/>
          </a:prstGeom>
          <a:gradFill rotWithShape="1">
            <a:gsLst>
              <a:gs pos="0">
                <a:srgbClr val="99CC00">
                  <a:gamma/>
                  <a:shade val="46275"/>
                  <a:invGamma/>
                </a:srgbClr>
              </a:gs>
              <a:gs pos="100000">
                <a:srgbClr val="99CC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defRPr/>
            </a:pPr>
            <a:r>
              <a:rPr lang="fa-IR" b="1">
                <a:effectLst>
                  <a:outerShdw blurRad="38100" dist="38100" dir="2700000" algn="tl">
                    <a:srgbClr val="000000"/>
                  </a:outerShdw>
                </a:effectLst>
                <a:latin typeface="Tahoma" pitchFamily="34" charset="0"/>
                <a:cs typeface="Titr" pitchFamily="2" charset="-78"/>
              </a:rPr>
              <a:t>سيره عملي غيبت صغرا حاكي از اهتمام به اين امر،</a:t>
            </a:r>
          </a:p>
          <a:p>
            <a:pPr algn="ctr">
              <a:defRPr/>
            </a:pPr>
            <a:r>
              <a:rPr lang="fa-IR" b="1">
                <a:effectLst>
                  <a:outerShdw blurRad="38100" dist="38100" dir="2700000" algn="tl">
                    <a:srgbClr val="000000"/>
                  </a:outerShdw>
                </a:effectLst>
                <a:latin typeface="Tahoma" pitchFamily="34" charset="0"/>
                <a:cs typeface="Titr" pitchFamily="2" charset="-78"/>
              </a:rPr>
              <a:t> با نصب نواب اربعه بوده است</a:t>
            </a:r>
            <a:r>
              <a:rPr lang="fa-IR" b="1">
                <a:effectLst>
                  <a:outerShdw blurRad="38100" dist="38100" dir="2700000" algn="tl">
                    <a:srgbClr val="000000"/>
                  </a:outerShdw>
                </a:effectLst>
                <a:latin typeface="Tahoma" pitchFamily="34" charset="0"/>
                <a:cs typeface="Arial" charset="0"/>
              </a:rPr>
              <a:t>.</a:t>
            </a:r>
            <a:endParaRPr lang="en-US" b="1">
              <a:effectLst>
                <a:outerShdw blurRad="38100" dist="38100" dir="2700000" algn="tl">
                  <a:srgbClr val="000000"/>
                </a:outerShdw>
              </a:effectLst>
              <a:latin typeface="Tahoma" pitchFamily="34" charset="0"/>
              <a:cs typeface="Arial" charset="0"/>
            </a:endParaRPr>
          </a:p>
        </p:txBody>
      </p:sp>
    </p:spTree>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800"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400" smtClean="0">
              <a:cs typeface="Nazanin" pitchFamily="2" charset="-78"/>
            </a:endParaRP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با توجه به شواهد و قرائن تاريخي و حديثي، مي توان پيشينه تاريخي ولايت را در زمان پيامبر و امامان معصوم جستجو كرد.</a:t>
            </a:r>
          </a:p>
          <a:p>
            <a:pPr rtl="0" eaLnBrk="1" hangingPunct="1">
              <a:buFont typeface="Wingdings" panose="05000000000000000000" pitchFamily="2" charset="2"/>
              <a:buNone/>
              <a:defRPr/>
            </a:pPr>
            <a:r>
              <a:rPr lang="fa-IR" sz="2800" smtClean="0">
                <a:cs typeface="Nazanin" pitchFamily="2" charset="-78"/>
              </a:rPr>
              <a:t>مسلمانان از همان صدر اسلام با دو مسئله اساسي روبرو بوده اند:</a:t>
            </a:r>
          </a:p>
          <a:p>
            <a:pPr rtl="0" eaLnBrk="1" hangingPunct="1">
              <a:buFont typeface="Wingdings" panose="05000000000000000000" pitchFamily="2" charset="2"/>
              <a:buNone/>
              <a:defRPr/>
            </a:pPr>
            <a:r>
              <a:rPr lang="fa-IR" sz="2800" smtClean="0">
                <a:cs typeface="Nazanin" pitchFamily="2" charset="-78"/>
              </a:rPr>
              <a:t>1- غيبت پيامبر و عدم حضور ايشان در بسياري از شهرها</a:t>
            </a:r>
          </a:p>
          <a:p>
            <a:pPr rtl="0" eaLnBrk="1" hangingPunct="1">
              <a:buFont typeface="Wingdings" panose="05000000000000000000" pitchFamily="2" charset="2"/>
              <a:buNone/>
              <a:defRPr/>
            </a:pPr>
            <a:r>
              <a:rPr lang="fa-IR" sz="2800" smtClean="0">
                <a:cs typeface="Nazanin" pitchFamily="2" charset="-78"/>
              </a:rPr>
              <a:t>2- نياز مبرم به احكام و دستورات اجتماعي و فردي</a:t>
            </a:r>
          </a:p>
          <a:p>
            <a:pPr rtl="0" eaLnBrk="1" hangingPunct="1">
              <a:buFont typeface="Wingdings" panose="05000000000000000000" pitchFamily="2" charset="2"/>
              <a:buNone/>
              <a:defRPr/>
            </a:pPr>
            <a:r>
              <a:rPr lang="fa-IR" sz="2800" smtClean="0">
                <a:cs typeface="Nazanin" pitchFamily="2" charset="-78"/>
              </a:rPr>
              <a:t>چنين مسئله اي اقتضاء مي كرد كه پيامبر كساني را آموزش دهد و در شهرهاي مختلف متصدي امور مردم گرداند.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434A6A1-3C9E-4CEA-BF50-D9C4A3186F5D}" type="slidenum">
              <a:rPr lang="ar-SA" altLang="fa-IR"/>
              <a:pPr eaLnBrk="1" hangingPunct="1"/>
              <a:t>157</a:t>
            </a:fld>
            <a:endParaRPr lang="en-US" altLang="fa-IR"/>
          </a:p>
        </p:txBody>
      </p:sp>
    </p:spTree>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پيامبر اعظم ولايت عالمان به سنت را بر جامعه، عقلاً و شرعاً لازم مي دانست و مي فرمود:</a:t>
            </a:r>
          </a:p>
          <a:p>
            <a:pPr rtl="0" eaLnBrk="1" hangingPunct="1">
              <a:buFont typeface="Wingdings" panose="05000000000000000000" pitchFamily="2" charset="2"/>
              <a:buNone/>
              <a:defRPr/>
            </a:pPr>
            <a:r>
              <a:rPr lang="fa-IR" smtClean="0">
                <a:cs typeface="Nazanin" pitchFamily="2" charset="-78"/>
              </a:rPr>
              <a:t>((جانشينان من كساني هستند كه پس از من، راويان احاديث و سنت من اند.))</a:t>
            </a:r>
          </a:p>
          <a:p>
            <a:pPr rtl="0" eaLnBrk="1" hangingPunct="1">
              <a:buFont typeface="Wingdings" panose="05000000000000000000" pitchFamily="2" charset="2"/>
              <a:buNone/>
              <a:defRPr/>
            </a:pPr>
            <a:r>
              <a:rPr lang="fa-IR" smtClean="0">
                <a:cs typeface="Nazanin" pitchFamily="2" charset="-78"/>
              </a:rPr>
              <a:t>بر اساس ديدگاه پيامبر فقيهان امانت داران پيامبران هستند و وارث انبيا بوده و از علم آنها ارث مي برند.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A10D65B-60DF-4BBC-9674-0461037C3E77}" type="slidenum">
              <a:rPr lang="ar-SA" altLang="fa-IR"/>
              <a:pPr eaLnBrk="1" hangingPunct="1"/>
              <a:t>158</a:t>
            </a:fld>
            <a:endParaRPr lang="en-US" altLang="fa-IR"/>
          </a:p>
        </p:txBody>
      </p:sp>
    </p:spTree>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بينش سياسي پيامبر مبتني بر ولايت بود، براي مقابله با آنچه كه خود آن را سلطنت مي دانست، تبيين كرد و فرمود:</a:t>
            </a:r>
          </a:p>
          <a:p>
            <a:pPr rtl="0" eaLnBrk="1" hangingPunct="1">
              <a:buFont typeface="Wingdings" panose="05000000000000000000" pitchFamily="2" charset="2"/>
              <a:buNone/>
              <a:defRPr/>
            </a:pPr>
            <a:r>
              <a:rPr lang="fa-IR" smtClean="0">
                <a:cs typeface="Nazanin" pitchFamily="2" charset="-78"/>
              </a:rPr>
              <a:t>((فقيهان، امين پيامبران اند تا زماني كه وارد دستگاه سلطنتي نشده باشند.))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432F669-E89C-42D6-BD67-DAFD787E1C54}" type="slidenum">
              <a:rPr lang="ar-SA" altLang="fa-IR"/>
              <a:pPr eaLnBrk="1" hangingPunct="1"/>
              <a:t>159</a:t>
            </a:fld>
            <a:endParaRPr lang="en-US" altLang="fa-I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نظريه شيخ مفيد:</a:t>
            </a:r>
            <a:r>
              <a:rPr lang="fa-IR" smtClean="0">
                <a:solidFill>
                  <a:srgbClr val="99CC00"/>
                </a:solidFill>
                <a:cs typeface="Titr" pitchFamily="2" charset="-78"/>
              </a:rPr>
              <a:t> </a:t>
            </a:r>
          </a:p>
          <a:p>
            <a:pPr rtl="0" eaLnBrk="1" hangingPunct="1">
              <a:buFont typeface="Wingdings" panose="05000000000000000000" pitchFamily="2" charset="2"/>
              <a:buNone/>
              <a:defRPr/>
            </a:pPr>
            <a:r>
              <a:rPr lang="fa-IR" smtClean="0">
                <a:cs typeface="Nazanin" pitchFamily="2" charset="-78"/>
              </a:rPr>
              <a:t>... حقايقي كه در رويا به انسانها القا ميشود و همچنين علومي كه پس از پيامبر اكرم(ص) به امامان معصوم ارائه و القا شده است، نام وحي بر اينها اطلاق نمي گردد، زيرا مسلمانان اتفاق نظر دارند كه پس از پيامبر(ص) بر كسي وحي نخواهد شد.</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A8A3ABA-0FCB-48D9-94B1-0B73E54C3AE9}" type="slidenum">
              <a:rPr lang="ar-SA" altLang="fa-IR"/>
              <a:pPr eaLnBrk="1" hangingPunct="1"/>
              <a:t>16</a:t>
            </a:fld>
            <a:endParaRPr lang="en-US" altLang="fa-IR"/>
          </a:p>
        </p:txBody>
      </p:sp>
    </p:spTree>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امام حسين (ع) معتقد است كه همه مردم در جامعه از نظر وظايف يكسان نيستند، بلكه نخبگان جامعه داراي وظيفه اي مظاعف و در نتيجه عقوبتي مظاعف اند. حق حكومت را از آن عالمان الهي مي داند كه ما امروز آنها را به عنوان فقيه مي شناسيم.</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8F8E4F9-D06C-4907-AA2D-07CF5095B4D6}" type="slidenum">
              <a:rPr lang="ar-SA" altLang="fa-IR"/>
              <a:pPr eaLnBrk="1" hangingPunct="1"/>
              <a:t>160</a:t>
            </a:fld>
            <a:endParaRPr lang="en-US" altLang="fa-IR"/>
          </a:p>
        </p:txBody>
      </p:sp>
    </p:spTree>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پيامبر از ميان فقيهان، نخبگان آنها را كه همان امامان معصوم بودند، به عنوان جانشينان خاص خود، و فقيهان غير معصوم را به عنوان جانشينان عام معرفي كرده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A05ECAC-55E5-4CA5-96DC-73047A6A32B8}" type="slidenum">
              <a:rPr lang="ar-SA" altLang="fa-IR"/>
              <a:pPr eaLnBrk="1" hangingPunct="1"/>
              <a:t>161</a:t>
            </a:fld>
            <a:endParaRPr lang="en-US" altLang="fa-IR"/>
          </a:p>
        </p:txBody>
      </p:sp>
    </p:spTree>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تا آغاز غيبت (ع)</a:t>
            </a:r>
          </a:p>
          <a:p>
            <a:pPr rtl="0" eaLnBrk="1" hangingPunct="1">
              <a:buFont typeface="Wingdings" panose="05000000000000000000" pitchFamily="2" charset="2"/>
              <a:buNone/>
              <a:defRPr/>
            </a:pPr>
            <a:r>
              <a:rPr lang="fa-IR" smtClean="0">
                <a:cs typeface="Nazanin" pitchFamily="2" charset="-78"/>
              </a:rPr>
              <a:t>از نيمه دوم سده نخستين (امام باقر و امام صادق عليهم السلام) تا آغاز غيبت را بايد سالهاي بالندگي نظريه ولايت دانست. 6600 كتاب حاصل فعاليت آكادميك چهارهزار شاگرد نخبه مكتب صادقين بود كه كتاب هاي فقهي آنها به اصول چهارصد گانه معروف بودند.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8204990-6404-4F0D-B4B7-B404AD697907}" type="slidenum">
              <a:rPr lang="ar-SA" altLang="fa-IR"/>
              <a:pPr eaLnBrk="1" hangingPunct="1"/>
              <a:t>162</a:t>
            </a:fld>
            <a:endParaRPr lang="en-US" altLang="fa-IR"/>
          </a:p>
        </p:txBody>
      </p:sp>
    </p:spTree>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تا آغاز غيبت (ع)</a:t>
            </a:r>
          </a:p>
          <a:p>
            <a:pPr rtl="0" eaLnBrk="1" hangingPunct="1">
              <a:buFont typeface="Wingdings" panose="05000000000000000000" pitchFamily="2" charset="2"/>
              <a:buNone/>
              <a:defRPr/>
            </a:pPr>
            <a:r>
              <a:rPr lang="fa-IR" smtClean="0">
                <a:cs typeface="Nazanin" pitchFamily="2" charset="-78"/>
              </a:rPr>
              <a:t>در اين زمان طبقه فقيهان به صورت رسمي شكل گرفت.</a:t>
            </a:r>
          </a:p>
          <a:p>
            <a:pPr rtl="0" eaLnBrk="1" hangingPunct="1">
              <a:buFont typeface="Wingdings" panose="05000000000000000000" pitchFamily="2" charset="2"/>
              <a:buNone/>
              <a:defRPr/>
            </a:pPr>
            <a:r>
              <a:rPr lang="fa-IR" smtClean="0">
                <a:cs typeface="Nazanin" pitchFamily="2" charset="-78"/>
              </a:rPr>
              <a:t>امام صادق درباره زراره فرمود:</a:t>
            </a:r>
          </a:p>
          <a:p>
            <a:pPr rtl="0" eaLnBrk="1" hangingPunct="1">
              <a:buFont typeface="Wingdings" panose="05000000000000000000" pitchFamily="2" charset="2"/>
              <a:buNone/>
              <a:defRPr/>
            </a:pPr>
            <a:r>
              <a:rPr lang="fa-IR" smtClean="0">
                <a:cs typeface="Nazanin" pitchFamily="2" charset="-78"/>
              </a:rPr>
              <a:t>((اگر زراره نبود، احاديث پدرم از بين مي رفت.))</a:t>
            </a:r>
          </a:p>
          <a:p>
            <a:pPr rtl="0" eaLnBrk="1" hangingPunct="1">
              <a:buFont typeface="Wingdings" panose="05000000000000000000" pitchFamily="2" charset="2"/>
              <a:buNone/>
              <a:defRPr/>
            </a:pPr>
            <a:r>
              <a:rPr lang="fa-IR" smtClean="0">
                <a:cs typeface="Nazanin" pitchFamily="2" charset="-78"/>
              </a:rPr>
              <a:t>آن حضرت درباره هشام فرمودند:</a:t>
            </a:r>
          </a:p>
          <a:p>
            <a:pPr rtl="0" eaLnBrk="1" hangingPunct="1">
              <a:buFont typeface="Wingdings" panose="05000000000000000000" pitchFamily="2" charset="2"/>
              <a:buNone/>
              <a:defRPr/>
            </a:pPr>
            <a:r>
              <a:rPr lang="fa-IR" smtClean="0">
                <a:cs typeface="Nazanin" pitchFamily="2" charset="-78"/>
              </a:rPr>
              <a:t>((هر كس از آثار او پيروي كند، از ما پيروي كرده است و هر كس با او مخالفت كند، با ما مخالفت كرده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8B59471-9011-48FF-B176-620FCBBD1788}" type="slidenum">
              <a:rPr lang="ar-SA" altLang="fa-IR"/>
              <a:pPr eaLnBrk="1" hangingPunct="1"/>
              <a:t>163</a:t>
            </a:fld>
            <a:endParaRPr lang="en-US" altLang="fa-IR"/>
          </a:p>
        </p:txBody>
      </p:sp>
    </p:spTree>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در اين دوران نقش عالمان ديني و سنت اجتهاد برجسته تر گرديد. در فرهنگ شيعي، در غياب امامان، مهمترين وظيفه، يعني تفسير دين بر دوش عالمان و مجتهدان گذارده شده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AA02214-B7BC-4283-8096-C7A9353B7978}" type="slidenum">
              <a:rPr lang="ar-SA" altLang="fa-IR"/>
              <a:pPr eaLnBrk="1" hangingPunct="1"/>
              <a:t>164</a:t>
            </a:fld>
            <a:endParaRPr lang="en-US" altLang="fa-IR"/>
          </a:p>
        </p:txBody>
      </p:sp>
    </p:spTree>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r>
              <a:rPr lang="fa-IR" smtClean="0">
                <a:cs typeface="Nazanin" pitchFamily="2" charset="-78"/>
              </a:rPr>
              <a:t>در سالهاي غيبت صغرا، نايبان خاص، نقش سرپرستي و رهبري  امت را زير نظر امام بر عهده داشتند. امام پس از پايان نايب چهارم، نايب ديگري معرفي نكردند .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414916-E381-4925-9A1E-90AFD6C129EA}" type="slidenum">
              <a:rPr lang="ar-SA" altLang="fa-IR"/>
              <a:pPr eaLnBrk="1" hangingPunct="1"/>
              <a:t>165</a:t>
            </a:fld>
            <a:endParaRPr lang="en-US" altLang="fa-IR"/>
          </a:p>
        </p:txBody>
      </p:sp>
    </p:spTree>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 در پاسخ نامه اسحاق بن يعقوب كه از امام زمان (عج)   پرسيده بود در زمان عدم دسترسي به شما، تكليف ما چيست و به چه كسي بايد رجوع كنيم؟ امام  عالمان دين را مرجع همة امور و حجت خود بر مردم معرفي كردند.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A3C258A-8537-4798-804D-2503860D47F5}" type="slidenum">
              <a:rPr lang="ar-SA" altLang="fa-IR"/>
              <a:pPr eaLnBrk="1" hangingPunct="1"/>
              <a:t>166</a:t>
            </a:fld>
            <a:endParaRPr lang="en-US" altLang="fa-IR"/>
          </a:p>
        </p:txBody>
      </p:sp>
    </p:spTree>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شيخ مفيد مي فرمايد:</a:t>
            </a:r>
          </a:p>
          <a:p>
            <a:pPr rtl="0" eaLnBrk="1" hangingPunct="1">
              <a:buFont typeface="Wingdings" panose="05000000000000000000" pitchFamily="2" charset="2"/>
              <a:buNone/>
              <a:defRPr/>
            </a:pPr>
            <a:r>
              <a:rPr lang="fa-IR" smtClean="0">
                <a:cs typeface="Nazanin" pitchFamily="2" charset="-78"/>
              </a:rPr>
              <a:t>((اقامه حدود و احكام جزايي اسلام، مربوط به حاكم اسلامي است كه از سوي خداوند نصب مي شود و آنان همان امامام معصوم از نسل پيامبر هستند و كساني كه ائمه آنان را به عنوان امير نصب كنند..))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2FCCBEA-9D19-4CEC-A936-EFA628998746}" type="slidenum">
              <a:rPr lang="ar-SA" altLang="fa-IR"/>
              <a:pPr eaLnBrk="1" hangingPunct="1"/>
              <a:t>167</a:t>
            </a:fld>
            <a:endParaRPr lang="en-US" altLang="fa-IR"/>
          </a:p>
        </p:txBody>
      </p:sp>
    </p:spTree>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شهيد اول محمد بن مكي:</a:t>
            </a:r>
          </a:p>
          <a:p>
            <a:pPr rtl="0" eaLnBrk="1" hangingPunct="1">
              <a:buFont typeface="Wingdings" panose="05000000000000000000" pitchFamily="2" charset="2"/>
              <a:buNone/>
              <a:defRPr/>
            </a:pPr>
            <a:r>
              <a:rPr lang="fa-IR" smtClean="0">
                <a:cs typeface="Nazanin" pitchFamily="2" charset="-78"/>
              </a:rPr>
              <a:t>((اجراي حدود و تعزيرات در صلاحيت امام معصوم و نايب اوست.))</a:t>
            </a:r>
          </a:p>
          <a:p>
            <a:pPr rtl="0" eaLnBrk="1" hangingPunct="1">
              <a:buFont typeface="Wingdings" panose="05000000000000000000" pitchFamily="2" charset="2"/>
              <a:buNone/>
              <a:defRPr/>
            </a:pPr>
            <a:r>
              <a:rPr lang="fa-IR" smtClean="0">
                <a:cs typeface="Nazanin" pitchFamily="2" charset="-78"/>
              </a:rPr>
              <a:t>شهيد ثاني زين الدين بن علي:</a:t>
            </a:r>
          </a:p>
          <a:p>
            <a:pPr rtl="0" eaLnBrk="1" hangingPunct="1">
              <a:buFont typeface="Wingdings" panose="05000000000000000000" pitchFamily="2" charset="2"/>
              <a:buNone/>
              <a:defRPr/>
            </a:pPr>
            <a:r>
              <a:rPr lang="fa-IR" smtClean="0">
                <a:cs typeface="Nazanin" pitchFamily="2" charset="-78"/>
              </a:rPr>
              <a:t>((فقيه عادل امامي مذهب كه همه شرايط فتوا را داشته باشد، نايب و نماينده از سوي امام معصوم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D3523BF-515A-48CE-BF78-6A511254E850}" type="slidenum">
              <a:rPr lang="ar-SA" altLang="fa-IR"/>
              <a:pPr eaLnBrk="1" hangingPunct="1"/>
              <a:t>168</a:t>
            </a:fld>
            <a:endParaRPr lang="en-US" altLang="fa-IR"/>
          </a:p>
        </p:txBody>
      </p:sp>
    </p:spTree>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مرحوم ملا احمد نراقي در كتاب عوائدالايام اشاره كرده که فقيه بر دو امر ولايت دارد:</a:t>
            </a:r>
          </a:p>
          <a:p>
            <a:pPr rtl="0" eaLnBrk="1" hangingPunct="1">
              <a:buFont typeface="Wingdings" panose="05000000000000000000" pitchFamily="2" charset="2"/>
              <a:buNone/>
              <a:defRPr/>
            </a:pPr>
            <a:r>
              <a:rPr lang="fa-IR" smtClean="0">
                <a:cs typeface="Nazanin" pitchFamily="2" charset="-78"/>
              </a:rPr>
              <a:t>1- بر آنچه كه پيامبر و امام ولايت دارند، مگر مواردي كه به اجماع و نص از حوزه ولايت فقيه خارج شود.</a:t>
            </a:r>
          </a:p>
          <a:p>
            <a:pPr rtl="0" eaLnBrk="1" hangingPunct="1">
              <a:buFont typeface="Wingdings" panose="05000000000000000000" pitchFamily="2" charset="2"/>
              <a:buNone/>
              <a:defRPr/>
            </a:pPr>
            <a:r>
              <a:rPr lang="fa-IR" smtClean="0">
                <a:cs typeface="Nazanin" pitchFamily="2" charset="-78"/>
              </a:rPr>
              <a:t>2- هر عملي كه به دين و دنياي مردم مربوط باشد و ناگزير بايد انجام گيرد، چه عقلاً و چه عادتاً.</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C568A01-541F-4630-8036-E74D3593AB43}" type="slidenum">
              <a:rPr lang="ar-SA" altLang="fa-IR"/>
              <a:pPr eaLnBrk="1" hangingPunct="1"/>
              <a:t>169</a:t>
            </a:fld>
            <a:endParaRPr lang="en-US" altLang="fa-I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نظريه علامه طباطبايي:</a:t>
            </a:r>
          </a:p>
          <a:p>
            <a:pPr rtl="0" eaLnBrk="1" hangingPunct="1">
              <a:buFont typeface="Wingdings" panose="05000000000000000000" pitchFamily="2" charset="2"/>
              <a:buNone/>
              <a:defRPr/>
            </a:pPr>
            <a:r>
              <a:rPr lang="fa-IR" smtClean="0">
                <a:cs typeface="Nazanin" pitchFamily="2" charset="-78"/>
              </a:rPr>
              <a:t>ادب ديني در اسلام اقتضا مي كند كه وحي بر غير از رابطه اي كه ميان خداوند و فرستادگان او وجود دارد، اطلاق نگردد.</a:t>
            </a:r>
          </a:p>
          <a:p>
            <a:pPr rtl="0" eaLnBrk="1" hangingPunct="1">
              <a:buFont typeface="Wingdings" panose="05000000000000000000" pitchFamily="2" charset="2"/>
              <a:buNone/>
              <a:defRPr/>
            </a:pPr>
            <a:r>
              <a:rPr lang="fa-IR" smtClean="0">
                <a:cs typeface="Nazanin" pitchFamily="2" charset="-78"/>
              </a:rPr>
              <a:t>وحي آموزه ويژه اي است كه از ناحيه خداوند سبحان به برخي از انسانهاي برگزيده اضافه مي شود....</a:t>
            </a:r>
            <a:r>
              <a:rPr lang="fa-IR" smtClean="0"/>
              <a:t> </a:t>
            </a:r>
          </a:p>
          <a:p>
            <a:pPr eaLnBrk="1" hangingPunct="1">
              <a:buFont typeface="Wingdings" panose="05000000000000000000" pitchFamily="2" charset="2"/>
              <a:buNone/>
              <a:defRPr/>
            </a:pPr>
            <a:endParaRPr lang="en-US"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FF71A8E-D3F8-41AB-8ED4-01C8FF7D941C}" type="slidenum">
              <a:rPr lang="ar-SA" altLang="fa-IR"/>
              <a:pPr eaLnBrk="1" hangingPunct="1"/>
              <a:t>17</a:t>
            </a:fld>
            <a:endParaRPr lang="en-US" altLang="fa-IR"/>
          </a:p>
        </p:txBody>
      </p:sp>
      <p:pic>
        <p:nvPicPr>
          <p:cNvPr id="19460"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چيست؟</a:t>
            </a:r>
          </a:p>
          <a:p>
            <a:pPr rtl="0" eaLnBrk="1" hangingPunct="1">
              <a:buFont typeface="Wingdings" panose="05000000000000000000" pitchFamily="2" charset="2"/>
              <a:buNone/>
              <a:defRPr/>
            </a:pPr>
            <a:r>
              <a:rPr lang="fa-IR" smtClean="0">
                <a:cs typeface="Nazanin" pitchFamily="2" charset="-78"/>
              </a:rPr>
              <a:t>واژه ولايت در معاني حب و دوستي، نصرت و ياري، متابعت و پيروي، سلطنت و چيرگي، رهبري و سرپرستي به كار رفته است.</a:t>
            </a:r>
          </a:p>
          <a:p>
            <a:pPr rtl="0" eaLnBrk="1" hangingPunct="1">
              <a:buFont typeface="Wingdings" panose="05000000000000000000" pitchFamily="2" charset="2"/>
              <a:buNone/>
              <a:defRPr/>
            </a:pPr>
            <a:r>
              <a:rPr lang="fa-IR" smtClean="0">
                <a:cs typeface="Nazanin" pitchFamily="2" charset="-78"/>
              </a:rPr>
              <a:t>هنگامي كه واژه ولايت، درباره فقيه به كار مي رود، به معناي زمامداري و سرپرستي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B9969B1-EB41-45DA-90A3-D9FCE7549FC4}" type="slidenum">
              <a:rPr lang="ar-SA" altLang="fa-IR"/>
              <a:pPr eaLnBrk="1" hangingPunct="1"/>
              <a:t>170</a:t>
            </a:fld>
            <a:endParaRPr lang="en-US" altLang="fa-IR"/>
          </a:p>
        </p:txBody>
      </p:sp>
    </p:spTree>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ولايت چيست؟</a:t>
            </a:r>
          </a:p>
          <a:p>
            <a:pPr rtl="0" eaLnBrk="1" hangingPunct="1">
              <a:lnSpc>
                <a:spcPct val="90000"/>
              </a:lnSpc>
              <a:buFont typeface="Wingdings" panose="05000000000000000000" pitchFamily="2" charset="2"/>
              <a:buNone/>
              <a:defRPr/>
            </a:pPr>
            <a:r>
              <a:rPr lang="fa-IR" smtClean="0">
                <a:cs typeface="Nazanin" pitchFamily="2" charset="-78"/>
              </a:rPr>
              <a:t>اقسام ولايت از معني سرپرستي و زمامداري:</a:t>
            </a:r>
          </a:p>
          <a:p>
            <a:pPr rtl="0" eaLnBrk="1" hangingPunct="1">
              <a:lnSpc>
                <a:spcPct val="90000"/>
              </a:lnSpc>
              <a:buFont typeface="Wingdings" panose="05000000000000000000" pitchFamily="2" charset="2"/>
              <a:buNone/>
              <a:defRPr/>
            </a:pPr>
            <a:r>
              <a:rPr lang="fa-IR" smtClean="0">
                <a:cs typeface="Nazanin" pitchFamily="2" charset="-78"/>
              </a:rPr>
              <a:t>1- ولايت تكويني: سرپرستي موجودات جهان و عالم خارج و تصرف عيني در آنها؛ مانند ولايت نفس بر قواي دروني خودش.</a:t>
            </a:r>
          </a:p>
          <a:p>
            <a:pPr rtl="0" eaLnBrk="1" hangingPunct="1">
              <a:lnSpc>
                <a:spcPct val="90000"/>
              </a:lnSpc>
              <a:buFont typeface="Wingdings" panose="05000000000000000000" pitchFamily="2" charset="2"/>
              <a:buNone/>
              <a:defRPr/>
            </a:pPr>
            <a:r>
              <a:rPr lang="fa-IR" smtClean="0">
                <a:cs typeface="Nazanin" pitchFamily="2" charset="-78"/>
              </a:rPr>
              <a:t>2- ولايت بر تشريع: ولايت بر قانونگذاري احكام دين است؛ يعني اينكه كسي حق جعل اصول و احكام شرعي را داشته باشد.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2BE115C-900B-44F2-A445-4DB25F4ABE5E}" type="slidenum">
              <a:rPr lang="ar-SA" altLang="fa-IR"/>
              <a:pPr eaLnBrk="1" hangingPunct="1"/>
              <a:t>171</a:t>
            </a:fld>
            <a:endParaRPr lang="en-US" altLang="fa-IR"/>
          </a:p>
        </p:txBody>
      </p:sp>
    </p:spTree>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چيست؟</a:t>
            </a:r>
          </a:p>
          <a:p>
            <a:pPr rtl="0" eaLnBrk="1" hangingPunct="1">
              <a:buFont typeface="Wingdings" panose="05000000000000000000" pitchFamily="2" charset="2"/>
              <a:buNone/>
              <a:defRPr/>
            </a:pPr>
            <a:r>
              <a:rPr lang="fa-IR" smtClean="0">
                <a:cs typeface="Nazanin" pitchFamily="2" charset="-78"/>
              </a:rPr>
              <a:t>اقسام ولايت از معني سرپرستي و زمامداري:</a:t>
            </a:r>
          </a:p>
          <a:p>
            <a:pPr rtl="0" eaLnBrk="1" hangingPunct="1">
              <a:buFont typeface="Wingdings" panose="05000000000000000000" pitchFamily="2" charset="2"/>
              <a:buNone/>
              <a:defRPr/>
            </a:pPr>
            <a:r>
              <a:rPr lang="fa-IR" smtClean="0">
                <a:cs typeface="Nazanin" pitchFamily="2" charset="-78"/>
              </a:rPr>
              <a:t>3- ولايت بر مردم: ولايت و سرپرستي امور در محدوده و چارچوب قانون الهي. كه در لسان آيات و روايات و همچنين در عرف فقيهان در دو مورد به كار فته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2AD684F-5758-4833-9859-703247AA2930}" type="slidenum">
              <a:rPr lang="ar-SA" altLang="fa-IR"/>
              <a:pPr eaLnBrk="1" hangingPunct="1"/>
              <a:t>172</a:t>
            </a:fld>
            <a:endParaRPr lang="en-US" altLang="fa-IR"/>
          </a:p>
        </p:txBody>
      </p:sp>
    </p:spTree>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sz="3600" b="1" smtClean="0">
                <a:solidFill>
                  <a:srgbClr val="FF0000"/>
                </a:solidFill>
                <a:cs typeface="Titr" pitchFamily="2" charset="-78"/>
              </a:rPr>
              <a:t>5- ماهيت و شرايط ولايت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r>
              <a:rPr lang="fa-IR" smtClean="0">
                <a:cs typeface="Nazanin" pitchFamily="2" charset="-78"/>
              </a:rPr>
              <a:t>3- ولايت بر مردم:</a:t>
            </a:r>
          </a:p>
          <a:p>
            <a:pPr eaLnBrk="1" hangingPunct="1">
              <a:lnSpc>
                <a:spcPct val="90000"/>
              </a:lnSpc>
              <a:buClr>
                <a:srgbClr val="FF0000"/>
              </a:buClr>
              <a:buFont typeface="Wingdings" panose="05000000000000000000" pitchFamily="2" charset="2"/>
              <a:buChar char="v"/>
              <a:defRPr/>
            </a:pPr>
            <a:r>
              <a:rPr lang="fa-IR" smtClean="0">
                <a:cs typeface="Nazanin" pitchFamily="2" charset="-78"/>
              </a:rPr>
              <a:t>ولايت بر محجوران: در جامعه كساني هستند كه بر اثر ناتواني علمي يا عدم حضور، قادر به ادارة امور خود نبوده و نيازمند سرپرستي ديگران هستند.</a:t>
            </a:r>
          </a:p>
          <a:p>
            <a:pPr eaLnBrk="1" hangingPunct="1">
              <a:lnSpc>
                <a:spcPct val="90000"/>
              </a:lnSpc>
              <a:buClr>
                <a:srgbClr val="FF0000"/>
              </a:buClr>
              <a:buFont typeface="Wingdings" panose="05000000000000000000" pitchFamily="2" charset="2"/>
              <a:buChar char="v"/>
              <a:defRPr/>
            </a:pPr>
            <a:r>
              <a:rPr lang="fa-IR" smtClean="0">
                <a:cs typeface="Nazanin" pitchFamily="2" charset="-78"/>
              </a:rPr>
              <a:t>ولايت بر خردمندان: تصدي بر امور جامعه اسلامي و حق تصرف در مسايل سياسي، اقتصادي، فرهنگي، حقوقي و خلاصه همة مسائل اجتماعي است. </a:t>
            </a:r>
          </a:p>
          <a:p>
            <a:pPr rtl="0" eaLnBrk="1" hangingPunct="1">
              <a:lnSpc>
                <a:spcPct val="90000"/>
              </a:lnSpc>
              <a:buClr>
                <a:srgbClr val="FF0000"/>
              </a:buClr>
              <a:buFont typeface="Wingdings" panose="05000000000000000000" pitchFamily="2" charset="2"/>
              <a:buChar char="v"/>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12680E-D949-4187-A274-F12389013D2A}" type="slidenum">
              <a:rPr lang="ar-SA" altLang="fa-IR"/>
              <a:pPr eaLnBrk="1" hangingPunct="1"/>
              <a:t>173</a:t>
            </a:fld>
            <a:endParaRPr lang="en-US" altLang="fa-IR"/>
          </a:p>
        </p:txBody>
      </p:sp>
    </p:spTree>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مقصود از فقيه، در بحث ولايت فقيه، مجتهد جامع الشرايط است. فقيه داراي سه ويژگي است:</a:t>
            </a:r>
          </a:p>
          <a:p>
            <a:pPr rtl="0" eaLnBrk="1" hangingPunct="1">
              <a:buFont typeface="Wingdings" panose="05000000000000000000" pitchFamily="2" charset="2"/>
              <a:buNone/>
              <a:defRPr/>
            </a:pPr>
            <a:r>
              <a:rPr lang="fa-IR" smtClean="0">
                <a:cs typeface="Nazanin" pitchFamily="2" charset="-78"/>
              </a:rPr>
              <a:t>1- اجتهاد مطلق:فقيه بايد در همه ابواب فقه اعم از عبادات، سياسات و معاملات مجتهد باشد. با استفاده از طرح استدلالي امام خميني (قدس سره) استفاده مي شود كه شرط لازم، فقاهت است نه افقهيت و اعلميت.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616054-E8C1-43CD-92AC-EA1B57CAAB23}" type="slidenum">
              <a:rPr lang="ar-SA" altLang="fa-IR"/>
              <a:pPr eaLnBrk="1" hangingPunct="1"/>
              <a:t>174</a:t>
            </a:fld>
            <a:endParaRPr lang="en-US" altLang="fa-IR"/>
          </a:p>
        </p:txBody>
      </p:sp>
    </p:spTree>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فقيه داراي سه ويژگي است:</a:t>
            </a:r>
          </a:p>
          <a:p>
            <a:pPr rtl="0" eaLnBrk="1" hangingPunct="1">
              <a:buFont typeface="Wingdings" panose="05000000000000000000" pitchFamily="2" charset="2"/>
              <a:buNone/>
              <a:defRPr/>
            </a:pPr>
            <a:r>
              <a:rPr lang="fa-IR" smtClean="0">
                <a:cs typeface="Nazanin" pitchFamily="2" charset="-78"/>
              </a:rPr>
              <a:t>2- عدالت مطلق: فقيه جامع الشرايط كسي است كه افزون بر كمال عقل نظري، در ناحيه عقل عملي نيز به مقدار ممكن كامل باشد. فقيه بايد مطيع تمايلات و هواهاي نفساني نباشد و گناهي از او سر نزند.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2482302-078B-41F1-A662-E12928FB699B}" type="slidenum">
              <a:rPr lang="ar-SA" altLang="fa-IR"/>
              <a:pPr eaLnBrk="1" hangingPunct="1"/>
              <a:t>175</a:t>
            </a:fld>
            <a:endParaRPr lang="en-US" altLang="fa-IR"/>
          </a:p>
        </p:txBody>
      </p:sp>
    </p:spTree>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lnSpc>
                <a:spcPct val="90000"/>
              </a:lnSpc>
              <a:buFont typeface="Wingdings" panose="05000000000000000000" pitchFamily="2" charset="2"/>
              <a:buNone/>
              <a:defRPr/>
            </a:pPr>
            <a:r>
              <a:rPr lang="fa-IR" smtClean="0">
                <a:cs typeface="Nazanin" pitchFamily="2" charset="-78"/>
              </a:rPr>
              <a:t>فقيه داراي سه ويژگي است:</a:t>
            </a:r>
          </a:p>
          <a:p>
            <a:pPr rtl="0" eaLnBrk="1" hangingPunct="1">
              <a:lnSpc>
                <a:spcPct val="90000"/>
              </a:lnSpc>
              <a:buFont typeface="Wingdings" panose="05000000000000000000" pitchFamily="2" charset="2"/>
              <a:buNone/>
              <a:defRPr/>
            </a:pPr>
            <a:r>
              <a:rPr lang="fa-IR" smtClean="0">
                <a:cs typeface="Nazanin" pitchFamily="2" charset="-78"/>
              </a:rPr>
              <a:t>3- قدرت مديريت و رهبري: بايد بينش سياسي و اجتماعي، تسلط بر ساز و كارهاي اجرايي، آگاهي از خواسته ها و نيازمنديهاي عصر خويش، آگاهي از شرايط زمان خود، شجاعت، قدرت اراده، قاطعيت در تصميم گيري و هنر و استعداد مديريت كه زمينه استحقاق حاكميت حكومت را فراهم مي سازد، باشد.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C6155DB-6220-44E9-8F06-7291DA725234}" type="slidenum">
              <a:rPr lang="ar-SA" altLang="fa-IR"/>
              <a:pPr eaLnBrk="1" hangingPunct="1"/>
              <a:t>176</a:t>
            </a:fld>
            <a:endParaRPr lang="en-US" altLang="fa-IR"/>
          </a:p>
        </p:txBody>
      </p:sp>
    </p:spTree>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پيامبر اكرم (ص) فرمودند:</a:t>
            </a:r>
          </a:p>
          <a:p>
            <a:pPr rtl="0" eaLnBrk="1" hangingPunct="1">
              <a:buFont typeface="Wingdings" panose="05000000000000000000" pitchFamily="2" charset="2"/>
              <a:buNone/>
              <a:defRPr/>
            </a:pPr>
            <a:r>
              <a:rPr lang="fa-IR" smtClean="0">
                <a:cs typeface="Nazanin" pitchFamily="2" charset="-78"/>
              </a:rPr>
              <a:t>((امامت و زمامداري شايسته نيست، مگر براي كسي كه سه ويژگي داشته باشد: تقوايي كه او را از گناهان باز دارد؛ حلمي كه باعث كنترل غضبش شود؛ حسن الولايه بر زير دستان به گونه اي كه براي آنان همانند پدر مهربان باشد))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4CBF425-CD45-40B1-913E-A57DC245F357}" type="slidenum">
              <a:rPr lang="ar-SA" altLang="fa-IR"/>
              <a:pPr eaLnBrk="1" hangingPunct="1"/>
              <a:t>177</a:t>
            </a:fld>
            <a:endParaRPr lang="en-US" altLang="fa-IR"/>
          </a:p>
        </p:txBody>
      </p:sp>
    </p:spTree>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اميرالمؤمنين (ع)، علي نيز مي فرمايد:</a:t>
            </a:r>
          </a:p>
          <a:p>
            <a:pPr rtl="0" eaLnBrk="1" hangingPunct="1">
              <a:buFont typeface="Wingdings" panose="05000000000000000000" pitchFamily="2" charset="2"/>
              <a:buNone/>
              <a:defRPr/>
            </a:pPr>
            <a:r>
              <a:rPr lang="fa-IR" smtClean="0">
                <a:cs typeface="Nazanin" pitchFamily="2" charset="-78"/>
              </a:rPr>
              <a:t>((سزاوارترين مردم به امر خلافت، تواناترين آنان به انجام آن و داناترين آنان به دستورات خداوند در امور مربوط به خلافت و حكومت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A2E5B83-9C8C-4311-93F2-CBD800658C5E}" type="slidenum">
              <a:rPr lang="ar-SA" altLang="fa-IR"/>
              <a:pPr eaLnBrk="1" hangingPunct="1"/>
              <a:t>178</a:t>
            </a:fld>
            <a:endParaRPr lang="en-US" altLang="fa-IR"/>
          </a:p>
        </p:txBody>
      </p:sp>
    </p:spTree>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در قانون اساسي ج. ا. ايران، ويژگي هاي رهبر، چنين بيان شده است:</a:t>
            </a:r>
          </a:p>
          <a:p>
            <a:pPr rtl="0" eaLnBrk="1" hangingPunct="1">
              <a:buFont typeface="Wingdings" panose="05000000000000000000" pitchFamily="2" charset="2"/>
              <a:buNone/>
              <a:defRPr/>
            </a:pPr>
            <a:r>
              <a:rPr lang="fa-IR" smtClean="0">
                <a:cs typeface="Nazanin" pitchFamily="2" charset="-78"/>
              </a:rPr>
              <a:t>1- صلاحيت علمي لازم براي افتاء در ابواب مختلف فقه؛</a:t>
            </a:r>
          </a:p>
          <a:p>
            <a:pPr rtl="0" eaLnBrk="1" hangingPunct="1">
              <a:buFont typeface="Wingdings" panose="05000000000000000000" pitchFamily="2" charset="2"/>
              <a:buNone/>
              <a:defRPr/>
            </a:pPr>
            <a:r>
              <a:rPr lang="fa-IR" smtClean="0">
                <a:cs typeface="Nazanin" pitchFamily="2" charset="-78"/>
              </a:rPr>
              <a:t>2- عدالت و تقواي لازم براي رهبري امت اسلام؛</a:t>
            </a:r>
          </a:p>
          <a:p>
            <a:pPr rtl="0" eaLnBrk="1" hangingPunct="1">
              <a:buFont typeface="Wingdings" panose="05000000000000000000" pitchFamily="2" charset="2"/>
              <a:buNone/>
              <a:defRPr/>
            </a:pPr>
            <a:r>
              <a:rPr lang="fa-IR" smtClean="0">
                <a:cs typeface="Nazanin" pitchFamily="2" charset="-78"/>
              </a:rPr>
              <a:t>3- بينش صحيح سياسي و اجتماعي، تدبير، شجاعت، مديريت و قدرت كافي براي رهبري.</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01E189C-B51F-4DEF-8356-C70ECEC47738}" type="slidenum">
              <a:rPr lang="ar-SA" altLang="fa-IR"/>
              <a:pPr eaLnBrk="1" hangingPunct="1"/>
              <a:t>179</a:t>
            </a:fld>
            <a:endParaRPr lang="en-US" altLang="fa-I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68313" y="836613"/>
            <a:ext cx="8229600" cy="5178425"/>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تفاوت وحي با نبوغ :</a:t>
            </a:r>
          </a:p>
          <a:p>
            <a:pPr eaLnBrk="1" hangingPunct="1">
              <a:buFont typeface="Wingdings" panose="05000000000000000000" pitchFamily="2" charset="2"/>
              <a:buNone/>
              <a:defRPr/>
            </a:pPr>
            <a:endParaRPr lang="fa-IR" b="1" smtClean="0">
              <a:solidFill>
                <a:srgbClr val="99CC00"/>
              </a:solidFill>
              <a:cs typeface="Titr" pitchFamily="2" charset="-78"/>
            </a:endParaRPr>
          </a:p>
          <a:p>
            <a:pPr rtl="0" eaLnBrk="1" hangingPunct="1">
              <a:buFont typeface="Wingdings" panose="05000000000000000000" pitchFamily="2" charset="2"/>
              <a:buNone/>
              <a:defRPr/>
            </a:pPr>
            <a:r>
              <a:rPr lang="fa-IR" smtClean="0">
                <a:cs typeface="Nazanin" pitchFamily="2" charset="-78"/>
              </a:rPr>
              <a:t>وحي آموزه ويژه اي است كه از ناحيه خداوند سبحان به برخي انسانهاي برگزيده اضافه مي شود ولي نبوغ‏، قدرت شديد ذهني است كه برخي افراد را بدون نياز به طي مراحل علمي لازم و معمول، به درك حقايق توفيق مي دهد.</a:t>
            </a:r>
          </a:p>
          <a:p>
            <a:pPr eaLnBrk="1" hangingPunct="1">
              <a:buFont typeface="Wingdings" panose="05000000000000000000" pitchFamily="2" charset="2"/>
              <a:buNone/>
              <a:defRPr/>
            </a:pPr>
            <a:endParaRPr lang="fa-IR" smtClean="0"/>
          </a:p>
          <a:p>
            <a:pPr eaLnBrk="1" hangingPunct="1">
              <a:buFont typeface="Wingdings" panose="05000000000000000000" pitchFamily="2" charset="2"/>
              <a:buNone/>
              <a:defRPr/>
            </a:pPr>
            <a:endParaRPr lang="en-US" smtClean="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44DB3A5-B408-4EEE-B633-32C13D9A1BAD}" type="slidenum">
              <a:rPr lang="ar-SA" altLang="fa-IR"/>
              <a:pPr eaLnBrk="1" hangingPunct="1"/>
              <a:t>18</a:t>
            </a:fld>
            <a:endParaRPr lang="en-US" altLang="fa-IR"/>
          </a:p>
        </p:txBody>
      </p:sp>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سوم</a:t>
            </a:r>
            <a:endParaRPr lang="en-US" sz="2800" smtClean="0">
              <a:solidFill>
                <a:srgbClr val="99CC00"/>
              </a:solidFill>
              <a:cs typeface="Titr" pitchFamily="2" charset="-78"/>
            </a:endParaRPr>
          </a:p>
        </p:txBody>
      </p:sp>
      <p:sp>
        <p:nvSpPr>
          <p:cNvPr id="258051" name="Rectangle 3"/>
          <p:cNvSpPr>
            <a:spLocks noGrp="1" noChangeArrowheads="1"/>
          </p:cNvSpPr>
          <p:nvPr>
            <p:ph idx="1"/>
          </p:nvPr>
        </p:nvSpPr>
        <p:spPr>
          <a:xfrm>
            <a:off x="468313" y="1844675"/>
            <a:ext cx="8229600" cy="4525963"/>
          </a:xfrm>
        </p:spPr>
        <p:txBody>
          <a:bodyPr>
            <a:normAutofit fontScale="85000" lnSpcReduction="20000"/>
          </a:bodyPr>
          <a:lstStyle/>
          <a:p>
            <a:pPr eaLnBrk="1" hangingPunct="1">
              <a:buFont typeface="Wingdings" panose="05000000000000000000" pitchFamily="2" charset="2"/>
              <a:buNone/>
              <a:defRPr/>
            </a:pPr>
            <a:r>
              <a:rPr lang="fa-IR" sz="2000" smtClean="0">
                <a:cs typeface="Nazanin" pitchFamily="2" charset="-78"/>
              </a:rPr>
              <a:t>6- ضرورت ولايت فقيه</a:t>
            </a:r>
          </a:p>
          <a:p>
            <a:pPr eaLnBrk="1" hangingPunct="1">
              <a:buFont typeface="Wingdings" panose="05000000000000000000" pitchFamily="2" charset="2"/>
              <a:buNone/>
              <a:defRPr/>
            </a:pPr>
            <a:r>
              <a:rPr lang="fa-IR" sz="2000" smtClean="0">
                <a:cs typeface="Nazanin" pitchFamily="2" charset="-78"/>
              </a:rPr>
              <a:t>الف) ضرورت عقلي ولايت</a:t>
            </a:r>
          </a:p>
          <a:p>
            <a:pPr eaLnBrk="1" hangingPunct="1">
              <a:buFont typeface="Wingdings" panose="05000000000000000000" pitchFamily="2" charset="2"/>
              <a:buNone/>
              <a:defRPr/>
            </a:pPr>
            <a:r>
              <a:rPr lang="fa-IR" sz="2000" smtClean="0">
                <a:cs typeface="Nazanin" pitchFamily="2" charset="-78"/>
              </a:rPr>
              <a:t>ب) دلايل نقلي ولايت</a:t>
            </a:r>
          </a:p>
          <a:p>
            <a:pPr eaLnBrk="1" hangingPunct="1">
              <a:buFont typeface="Wingdings" panose="05000000000000000000" pitchFamily="2" charset="2"/>
              <a:buNone/>
              <a:defRPr/>
            </a:pPr>
            <a:r>
              <a:rPr lang="fa-IR" sz="2000" smtClean="0">
                <a:cs typeface="Nazanin" pitchFamily="2" charset="-78"/>
              </a:rPr>
              <a:t>7- ولايت مطلقه فقيه </a:t>
            </a:r>
          </a:p>
          <a:p>
            <a:pPr eaLnBrk="1" hangingPunct="1">
              <a:buFont typeface="Wingdings" panose="05000000000000000000" pitchFamily="2" charset="2"/>
              <a:buNone/>
              <a:defRPr/>
            </a:pPr>
            <a:r>
              <a:rPr lang="fa-IR" sz="2000" smtClean="0">
                <a:cs typeface="Nazanin" pitchFamily="2" charset="-78"/>
              </a:rPr>
              <a:t>الف) تعريف ولايت مطلقه</a:t>
            </a:r>
          </a:p>
          <a:p>
            <a:pPr eaLnBrk="1" hangingPunct="1">
              <a:buFont typeface="Wingdings" panose="05000000000000000000" pitchFamily="2" charset="2"/>
              <a:buNone/>
              <a:defRPr/>
            </a:pPr>
            <a:r>
              <a:rPr lang="fa-IR" sz="2000" smtClean="0">
                <a:cs typeface="Nazanin" pitchFamily="2" charset="-78"/>
              </a:rPr>
              <a:t>ب) ادله ولايت مطلقه</a:t>
            </a:r>
          </a:p>
          <a:p>
            <a:pPr eaLnBrk="1" hangingPunct="1">
              <a:buFont typeface="Wingdings" panose="05000000000000000000" pitchFamily="2" charset="2"/>
              <a:buNone/>
              <a:defRPr/>
            </a:pPr>
            <a:r>
              <a:rPr lang="fa-IR" sz="2000" smtClean="0">
                <a:cs typeface="Nazanin" pitchFamily="2" charset="-78"/>
              </a:rPr>
              <a:t>8- مشروعيت ولايت فقيه</a:t>
            </a:r>
          </a:p>
          <a:p>
            <a:pPr eaLnBrk="1" hangingPunct="1">
              <a:buFont typeface="Wingdings" panose="05000000000000000000" pitchFamily="2" charset="2"/>
              <a:buNone/>
              <a:defRPr/>
            </a:pPr>
            <a:r>
              <a:rPr lang="fa-IR" sz="2000" smtClean="0">
                <a:cs typeface="Nazanin" pitchFamily="2" charset="-78"/>
              </a:rPr>
              <a:t>الف) منشا مشروعيت حكومت</a:t>
            </a:r>
          </a:p>
          <a:p>
            <a:pPr eaLnBrk="1" hangingPunct="1">
              <a:buFont typeface="Wingdings" panose="05000000000000000000" pitchFamily="2" charset="2"/>
              <a:buNone/>
              <a:defRPr/>
            </a:pPr>
            <a:r>
              <a:rPr lang="fa-IR" sz="2000" smtClean="0">
                <a:cs typeface="Nazanin" pitchFamily="2" charset="-78"/>
              </a:rPr>
              <a:t>ب) مشروعيت ولايت فقيه</a:t>
            </a:r>
          </a:p>
          <a:p>
            <a:pPr eaLnBrk="1" hangingPunct="1">
              <a:buFont typeface="Wingdings" panose="05000000000000000000" pitchFamily="2" charset="2"/>
              <a:buNone/>
              <a:defRPr/>
            </a:pPr>
            <a:r>
              <a:rPr lang="fa-IR" sz="2000" smtClean="0">
                <a:cs typeface="Nazanin" pitchFamily="2" charset="-78"/>
              </a:rPr>
              <a:t>9- ولايت و دموكراسي</a:t>
            </a:r>
          </a:p>
          <a:p>
            <a:pPr eaLnBrk="1" hangingPunct="1">
              <a:buFont typeface="Wingdings" panose="05000000000000000000" pitchFamily="2" charset="2"/>
              <a:buNone/>
              <a:defRPr/>
            </a:pPr>
            <a:r>
              <a:rPr lang="fa-IR" sz="2000" smtClean="0">
                <a:cs typeface="Nazanin" pitchFamily="2" charset="-78"/>
              </a:rPr>
              <a:t>الف) مباني نظريه انتصاب</a:t>
            </a:r>
          </a:p>
          <a:p>
            <a:pPr eaLnBrk="1" hangingPunct="1">
              <a:buFont typeface="Wingdings" panose="05000000000000000000" pitchFamily="2" charset="2"/>
              <a:buNone/>
              <a:defRPr/>
            </a:pPr>
            <a:r>
              <a:rPr lang="fa-IR" sz="2000" smtClean="0">
                <a:cs typeface="Nazanin" pitchFamily="2" charset="-78"/>
              </a:rPr>
              <a:t>ب) جايگاه مردم در نظام ولايي</a:t>
            </a:r>
          </a:p>
          <a:p>
            <a:pPr eaLnBrk="1" hangingPunct="1">
              <a:buFont typeface="Wingdings" panose="05000000000000000000" pitchFamily="2" charset="2"/>
              <a:buNone/>
              <a:defRPr/>
            </a:pPr>
            <a:r>
              <a:rPr lang="fa-IR" sz="2000" smtClean="0">
                <a:cs typeface="Nazanin" pitchFamily="2" charset="-78"/>
              </a:rPr>
              <a:t>ج) حكومت ديني و دموكراسي</a:t>
            </a:r>
          </a:p>
          <a:p>
            <a:pPr eaLnBrk="1" hangingPunct="1">
              <a:buFont typeface="Wingdings" panose="05000000000000000000" pitchFamily="2" charset="2"/>
              <a:buNone/>
              <a:defRPr/>
            </a:pPr>
            <a:endParaRPr lang="en-US" sz="20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CA0C91E-08FB-4791-AB7F-4E390D5BACD1}" type="slidenum">
              <a:rPr lang="ar-SA" altLang="fa-IR"/>
              <a:pPr eaLnBrk="1" hangingPunct="1"/>
              <a:t>180</a:t>
            </a:fld>
            <a:endParaRPr lang="en-US" altLang="fa-IR"/>
          </a:p>
        </p:txBody>
      </p:sp>
      <p:sp>
        <p:nvSpPr>
          <p:cNvPr id="185349" name="WordArt 4"/>
          <p:cNvSpPr>
            <a:spLocks noChangeArrowheads="1" noChangeShapeType="1" noTextEdit="1"/>
          </p:cNvSpPr>
          <p:nvPr/>
        </p:nvSpPr>
        <p:spPr bwMode="auto">
          <a:xfrm>
            <a:off x="684213" y="5084763"/>
            <a:ext cx="338296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مرجعيت و ولايت در عصر غيبت</a:t>
            </a:r>
          </a:p>
        </p:txBody>
      </p:sp>
    </p:spTree>
  </p:cSld>
  <p:clrMapOvr>
    <a:masterClrMapping/>
  </p:clrMapOvr>
  <p:transition>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ضرورت عقلي ولايت</a:t>
            </a:r>
          </a:p>
          <a:p>
            <a:pPr rtl="0" eaLnBrk="1" hangingPunct="1">
              <a:lnSpc>
                <a:spcPct val="90000"/>
              </a:lnSpc>
              <a:buFont typeface="Wingdings" panose="05000000000000000000" pitchFamily="2" charset="2"/>
              <a:buNone/>
              <a:defRPr/>
            </a:pPr>
            <a:r>
              <a:rPr lang="fa-IR" smtClean="0">
                <a:cs typeface="Nazanin" pitchFamily="2" charset="-78"/>
              </a:rPr>
              <a:t>1- نياز جامعه بشري به دين و قانون الهي؛ </a:t>
            </a:r>
          </a:p>
          <a:p>
            <a:pPr rtl="0" eaLnBrk="1" hangingPunct="1">
              <a:lnSpc>
                <a:spcPct val="90000"/>
              </a:lnSpc>
              <a:buFont typeface="Wingdings" panose="05000000000000000000" pitchFamily="2" charset="2"/>
              <a:buNone/>
              <a:defRPr/>
            </a:pPr>
            <a:r>
              <a:rPr lang="fa-IR" smtClean="0">
                <a:cs typeface="Nazanin" pitchFamily="2" charset="-78"/>
              </a:rPr>
              <a:t>2- نياز به تبيين و تفسير قانون وحي؛ امكان ابهام و اختلاف در قوانين وجود دارد و بنابراين هميشه قوانين نيازمند تفسيرند.</a:t>
            </a:r>
          </a:p>
          <a:p>
            <a:pPr rtl="0" eaLnBrk="1" hangingPunct="1">
              <a:lnSpc>
                <a:spcPct val="90000"/>
              </a:lnSpc>
              <a:buFont typeface="Wingdings" panose="05000000000000000000" pitchFamily="2" charset="2"/>
              <a:buNone/>
              <a:defRPr/>
            </a:pPr>
            <a:r>
              <a:rPr lang="fa-IR" smtClean="0">
                <a:cs typeface="Nazanin" pitchFamily="2" charset="-78"/>
              </a:rPr>
              <a:t>3- احكام و قوانين اجتماعي اسلاممانند احكام عبادي، ابدي و جاودانه اند.</a:t>
            </a:r>
          </a:p>
          <a:p>
            <a:pPr rtl="0" eaLnBrk="1" hangingPunct="1">
              <a:lnSpc>
                <a:spcPct val="90000"/>
              </a:lnSpc>
              <a:buFont typeface="Wingdings" panose="05000000000000000000" pitchFamily="2" charset="2"/>
              <a:buNone/>
              <a:defRPr/>
            </a:pPr>
            <a:r>
              <a:rPr lang="fa-IR" smtClean="0">
                <a:cs typeface="Nazanin" pitchFamily="2" charset="-78"/>
              </a:rPr>
              <a:t>4- لزوم احياء و اجراي قوانين اجتماعي دين؛</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3C107E7-AE33-4472-A349-02D1AD2CCBD4}" type="slidenum">
              <a:rPr lang="ar-SA" altLang="fa-IR"/>
              <a:pPr eaLnBrk="1" hangingPunct="1"/>
              <a:t>181</a:t>
            </a:fld>
            <a:endParaRPr lang="en-US" altLang="fa-IR"/>
          </a:p>
        </p:txBody>
      </p:sp>
      <p:pic>
        <p:nvPicPr>
          <p:cNvPr id="186372"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براي اثبات مشروعيت ولايت فقيه، افزون بر دلايل عقلي، به احاديث فراواني استناد شده است. كه به روشني مبين انتصاب فقيهان و دين شناسان در دوران غيبت براي زمامداري و رهبري امت اسلامي است.</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7E9A4E1-8C63-435F-8933-3D85B6022972}" type="slidenum">
              <a:rPr lang="ar-SA" altLang="fa-IR"/>
              <a:pPr eaLnBrk="1" hangingPunct="1"/>
              <a:t>182</a:t>
            </a:fld>
            <a:endParaRPr lang="en-US" altLang="fa-IR"/>
          </a:p>
        </p:txBody>
      </p:sp>
      <p:pic>
        <p:nvPicPr>
          <p:cNvPr id="187396"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1- امام صادق (ع) در پاسخ اين پرسش كه آيا در مسائل اختلافي كه نيازمند داوري و قضاوت است، مي توان به سلطان (حاكم غير ديني) و قضاوت منصوب از سوي او رجوع كرد، مراجعه به آنان را، رجوع به طاغوت دانسته و به شدت منع كرده و عالمان ديني را به عنوان حاكم بر جامعه اسلامي معرفي مي كند.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5E3FCED-A9EF-49CF-A68B-369AACA47CAD}" type="slidenum">
              <a:rPr lang="ar-SA" altLang="fa-IR"/>
              <a:pPr eaLnBrk="1" hangingPunct="1"/>
              <a:t>183</a:t>
            </a:fld>
            <a:endParaRPr lang="en-US" altLang="fa-IR"/>
          </a:p>
        </p:txBody>
      </p:sp>
      <p:pic>
        <p:nvPicPr>
          <p:cNvPr id="188420"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2- پيامبر اكرم فرمودند: (( خدايا جانشيان مرا مورد رحمت خويش قرار ده)) از آن حضرت پرسيدند كه جانشينان شما چه كساني هستند؟ فرمود: ((آنان كه پس از من مي آيند و حديث و سنت مرا روايت مي كنند.))</a:t>
            </a:r>
          </a:p>
          <a:p>
            <a:pPr rtl="0" eaLnBrk="1" hangingPunct="1">
              <a:buFont typeface="Wingdings" panose="05000000000000000000" pitchFamily="2" charset="2"/>
              <a:buNone/>
              <a:defRPr/>
            </a:pPr>
            <a:r>
              <a:rPr lang="fa-IR" smtClean="0">
                <a:cs typeface="Nazanin" pitchFamily="2" charset="-78"/>
              </a:rPr>
              <a:t>منظور از راويان حديث، ناقلان حديث نيست و معنا ي عميق تري دارد.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90DFE01-E473-4BA8-A262-8604BA8AAA3A}" type="slidenum">
              <a:rPr lang="ar-SA" altLang="fa-IR"/>
              <a:pPr eaLnBrk="1" hangingPunct="1"/>
              <a:t>184</a:t>
            </a:fld>
            <a:endParaRPr lang="en-US" altLang="fa-IR"/>
          </a:p>
        </p:txBody>
      </p:sp>
      <p:pic>
        <p:nvPicPr>
          <p:cNvPr id="189444"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a:t>
            </a:r>
            <a:r>
              <a:rPr lang="fa-IR" smtClean="0">
                <a:solidFill>
                  <a:srgbClr val="FF0000"/>
                </a:solidFill>
                <a:cs typeface="Titr" pitchFamily="2" charset="-78"/>
              </a:rPr>
              <a:t> </a:t>
            </a:r>
            <a:r>
              <a:rPr lang="fa-IR" b="1" smtClean="0">
                <a:solidFill>
                  <a:srgbClr val="FF0000"/>
                </a:solidFill>
                <a:cs typeface="Titr" pitchFamily="2" charset="-78"/>
              </a:rPr>
              <a:t>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3- امام زمان (عج) در پاسخ به نامه يكي از يارن خود، دربارة وظيفة شيعيان در رويدادها و حوادثي كه پيش مي آيد، مي فرمايد:</a:t>
            </a:r>
          </a:p>
          <a:p>
            <a:pPr rtl="0" eaLnBrk="1" hangingPunct="1">
              <a:buFont typeface="Wingdings" panose="05000000000000000000" pitchFamily="2" charset="2"/>
              <a:buNone/>
              <a:defRPr/>
            </a:pPr>
            <a:r>
              <a:rPr lang="fa-IR" smtClean="0">
                <a:cs typeface="Nazanin" pitchFamily="2" charset="-78"/>
              </a:rPr>
              <a:t>((در رويدادهايي كه پيش مي آيد، به راويان حديث ما مراجعه كنيد؛ زيرا آنان حجت من بر شما هستند، و من حجت خدا بر آنانم.))</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3F47363-024D-4502-81CE-41C0B1D2A985}" type="slidenum">
              <a:rPr lang="ar-SA" altLang="fa-IR"/>
              <a:pPr eaLnBrk="1" hangingPunct="1"/>
              <a:t>185</a:t>
            </a:fld>
            <a:endParaRPr lang="en-US" altLang="fa-IR"/>
          </a:p>
        </p:txBody>
      </p:sp>
      <p:pic>
        <p:nvPicPr>
          <p:cNvPr id="190468"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ولايت فقيه مطلقه فقيه، در واقع بحث بر سر حدود و حيطة اختيارات و محدودة حق حاكميت و تصرف فقيه در امور اجتماعي مردم است.. فقيهي كه از ديدگاه شيعه، به نيابت از امام معصوم حق رهبري و ولايت دارد.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8279570-63D5-43A0-ADDC-E5B3E3737C89}" type="slidenum">
              <a:rPr lang="ar-SA" altLang="fa-IR"/>
              <a:pPr eaLnBrk="1" hangingPunct="1"/>
              <a:t>186</a:t>
            </a:fld>
            <a:endParaRPr lang="en-US" altLang="fa-IR"/>
          </a:p>
        </p:txBody>
      </p:sp>
      <p:pic>
        <p:nvPicPr>
          <p:cNvPr id="191492"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lnSpc>
                <a:spcPct val="90000"/>
              </a:lnSpc>
              <a:buFont typeface="Wingdings" panose="05000000000000000000" pitchFamily="2" charset="2"/>
              <a:buNone/>
              <a:defRPr/>
            </a:pPr>
            <a:r>
              <a:rPr lang="fa-IR" smtClean="0">
                <a:cs typeface="Nazanin" pitchFamily="2" charset="-78"/>
              </a:rPr>
              <a:t>درباره گسترة ولايت فقيه در ميان فقهاي شيعه بر سر دو موضوع اتفاق نظر است:</a:t>
            </a:r>
          </a:p>
          <a:p>
            <a:pPr rtl="0" eaLnBrk="1" hangingPunct="1">
              <a:lnSpc>
                <a:spcPct val="90000"/>
              </a:lnSpc>
              <a:buFont typeface="Wingdings" panose="05000000000000000000" pitchFamily="2" charset="2"/>
              <a:buNone/>
              <a:defRPr/>
            </a:pPr>
            <a:r>
              <a:rPr lang="fa-IR" smtClean="0">
                <a:cs typeface="Nazanin" pitchFamily="2" charset="-78"/>
              </a:rPr>
              <a:t>1- فتوا دادن در اين مقام، فقيه احكام ديني و مسائل شرعي را با استمداد از منابع استخراج كرده و در اختيار مردم قرار مي دهد.</a:t>
            </a:r>
          </a:p>
          <a:p>
            <a:pPr rtl="0" eaLnBrk="1" hangingPunct="1">
              <a:lnSpc>
                <a:spcPct val="90000"/>
              </a:lnSpc>
              <a:buFont typeface="Wingdings" panose="05000000000000000000" pitchFamily="2" charset="2"/>
              <a:buNone/>
              <a:defRPr/>
            </a:pPr>
            <a:r>
              <a:rPr lang="fa-IR" smtClean="0">
                <a:cs typeface="Nazanin" pitchFamily="2" charset="-78"/>
              </a:rPr>
              <a:t>2- قضاوت در اين جايگاه، فقيه با دانستن احكام حقوقي به اختلاف هاي مردم و اجراي حدود الهي مي پردازد.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82C1F6A-59E1-499D-9EC1-6C577C330A16}" type="slidenum">
              <a:rPr lang="ar-SA" altLang="fa-IR"/>
              <a:pPr eaLnBrk="1" hangingPunct="1"/>
              <a:t>187</a:t>
            </a:fld>
            <a:endParaRPr lang="en-US" altLang="fa-IR"/>
          </a:p>
        </p:txBody>
      </p:sp>
      <p:pic>
        <p:nvPicPr>
          <p:cNvPr id="192516"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lnSpc>
                <a:spcPct val="90000"/>
              </a:lnSpc>
              <a:buFont typeface="Wingdings" panose="05000000000000000000" pitchFamily="2" charset="2"/>
              <a:buNone/>
              <a:defRPr/>
            </a:pPr>
            <a:r>
              <a:rPr lang="fa-IR" smtClean="0">
                <a:cs typeface="Nazanin" pitchFamily="2" charset="-78"/>
              </a:rPr>
              <a:t>در بحث ولايت به معناي تصميم گيري و تصرف در امور مردم ديدگاه هايي وجود دارد:</a:t>
            </a:r>
          </a:p>
          <a:p>
            <a:pPr rtl="0" eaLnBrk="1" hangingPunct="1">
              <a:lnSpc>
                <a:spcPct val="90000"/>
              </a:lnSpc>
              <a:buFont typeface="Wingdings" panose="05000000000000000000" pitchFamily="2" charset="2"/>
              <a:buNone/>
              <a:defRPr/>
            </a:pPr>
            <a:r>
              <a:rPr lang="fa-IR" smtClean="0">
                <a:cs typeface="Nazanin" pitchFamily="2" charset="-78"/>
              </a:rPr>
              <a:t>1- ولايت در اموري كه نياز به ولي دارد، ولي متولي خاصي ندارد و شارع راضي نيست اين امور بدون سرپرست بماند.</a:t>
            </a:r>
          </a:p>
          <a:p>
            <a:pPr rtl="0" eaLnBrk="1" hangingPunct="1">
              <a:lnSpc>
                <a:spcPct val="90000"/>
              </a:lnSpc>
              <a:buFont typeface="Wingdings" panose="05000000000000000000" pitchFamily="2" charset="2"/>
              <a:buNone/>
              <a:defRPr/>
            </a:pPr>
            <a:r>
              <a:rPr lang="fa-IR" smtClean="0">
                <a:cs typeface="Nazanin" pitchFamily="2" charset="-78"/>
              </a:rPr>
              <a:t>2- ولايت بر همة امور عمومي مسلمانان، به معناي حكومت و تدبير همة شئون سياسي و اجتماعي و ولايت بر اموال و اشخاص به اقتضاي حكومت.</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74959F5-2C03-432F-8C46-61111F4079D0}" type="slidenum">
              <a:rPr lang="ar-SA" altLang="fa-IR"/>
              <a:pPr eaLnBrk="1" hangingPunct="1"/>
              <a:t>188</a:t>
            </a:fld>
            <a:endParaRPr lang="en-US" altLang="fa-IR"/>
          </a:p>
        </p:txBody>
      </p:sp>
      <p:pic>
        <p:nvPicPr>
          <p:cNvPr id="193540"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3- مسائل و مصالحي كه در دايرة زندگي خصوصي افراد قرار دارد و هيچ گونه ارتباطي با حوزة عمومي نمي يابد، تحت ولايت مطلقه فقيه قرار نمي گيرد، اگر بتوان چنين اموري را زندگي اجتماعي يافت.</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5BD0CDD-E378-46D8-87A3-2E154D8A364B}" type="slidenum">
              <a:rPr lang="ar-SA" altLang="fa-IR"/>
              <a:pPr eaLnBrk="1" hangingPunct="1"/>
              <a:t>189</a:t>
            </a:fld>
            <a:endParaRPr lang="en-US" altLang="fa-IR"/>
          </a:p>
        </p:txBody>
      </p:sp>
      <p:pic>
        <p:nvPicPr>
          <p:cNvPr id="194564"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971550" y="765175"/>
            <a:ext cx="7543800" cy="4402138"/>
          </a:xfrm>
        </p:spPr>
        <p:txBody>
          <a:bodyPr/>
          <a:lstStyle/>
          <a:p>
            <a:pPr rtl="0" eaLnBrk="1" hangingPunct="1">
              <a:buFont typeface="Wingdings" panose="05000000000000000000" pitchFamily="2" charset="2"/>
              <a:buNone/>
              <a:defRPr/>
            </a:pPr>
            <a:r>
              <a:rPr lang="fa-IR" b="1" smtClean="0">
                <a:solidFill>
                  <a:srgbClr val="99CC00"/>
                </a:solidFill>
                <a:cs typeface="Titr" pitchFamily="2" charset="-78"/>
              </a:rPr>
              <a:t>تفاوت وحي با كشف و شهود:</a:t>
            </a:r>
          </a:p>
          <a:p>
            <a:pPr rtl="0" eaLnBrk="1" hangingPunct="1">
              <a:buFont typeface="Wingdings" panose="05000000000000000000" pitchFamily="2" charset="2"/>
              <a:buNone/>
              <a:defRPr/>
            </a:pPr>
            <a:endParaRPr lang="fa-IR" smtClean="0">
              <a:solidFill>
                <a:srgbClr val="99CC00"/>
              </a:solidFill>
              <a:cs typeface="Titr"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انسان اگر مدتي نفس را رياضت دهد، حقايقي در عمق جان خود مي يابد ولي اين حقايق را از كسي دريافت        نمي كند‏، بر خلاف وحي، پيامبر تنها گيرنده و پيام است و خود مخاطبي است كه كسي براي او سخن ميگويد.</a:t>
            </a:r>
            <a:r>
              <a:rPr lang="fa-IR" smtClean="0"/>
              <a:t> </a:t>
            </a:r>
          </a:p>
          <a:p>
            <a:pPr rtl="0" eaLnBrk="1" hangingPunct="1">
              <a:buFont typeface="Wingdings" panose="05000000000000000000" pitchFamily="2" charset="2"/>
              <a:buNone/>
              <a:defRPr/>
            </a:pPr>
            <a:endParaRPr lang="en-US" smtClean="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1BA0536-32E2-4936-B2BB-E170F2026C0A}" type="slidenum">
              <a:rPr lang="ar-SA" altLang="fa-IR"/>
              <a:pPr eaLnBrk="1" hangingPunct="1"/>
              <a:t>19</a:t>
            </a:fld>
            <a:endParaRPr lang="en-US" altLang="fa-IR"/>
          </a:p>
        </p:txBody>
      </p:sp>
    </p:spTree>
  </p:cSld>
  <p:clrMapOvr>
    <a:masterClrMapping/>
  </p:clrMapOvr>
  <p:transition>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امام خميني در كتاب البيع خود مي نويسند:</a:t>
            </a:r>
          </a:p>
          <a:p>
            <a:pPr rtl="0" eaLnBrk="1" hangingPunct="1">
              <a:buFont typeface="Wingdings" panose="05000000000000000000" pitchFamily="2" charset="2"/>
              <a:buNone/>
              <a:defRPr/>
            </a:pPr>
            <a:r>
              <a:rPr lang="fa-IR" smtClean="0">
                <a:cs typeface="Nazanin" pitchFamily="2" charset="-78"/>
              </a:rPr>
              <a:t>((... تمام اختياراتي كه براي پيامبر و امامان است، ازاموري كه به حكومت و سياست باز مي گردد، براي فقيه نيز ثابت است و فرق گذاشتن ميان ولايت آنان معقول نيست،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r>
              <a:rPr lang="fa-IR" smtClean="0">
                <a:cs typeface="Nazanin" pitchFamily="2" charset="-78"/>
              </a:rPr>
              <a:t>ادامه صفحه بعد</a:t>
            </a:r>
          </a:p>
          <a:p>
            <a:pPr algn="ctr" rtl="0" eaLnBrk="1" hangingPunct="1">
              <a:buFont typeface="Wingdings" panose="05000000000000000000" pitchFamily="2" charset="2"/>
              <a:buNone/>
              <a:defRPr/>
            </a:pPr>
            <a:endParaRPr lang="fa-IR"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3E2A88C-E260-4EED-A75A-7AA932618A73}" type="slidenum">
              <a:rPr lang="ar-SA" altLang="fa-IR"/>
              <a:pPr eaLnBrk="1" hangingPunct="1"/>
              <a:t>190</a:t>
            </a:fld>
            <a:endParaRPr lang="en-US" altLang="fa-IR"/>
          </a:p>
        </p:txBody>
      </p:sp>
      <p:sp>
        <p:nvSpPr>
          <p:cNvPr id="235524" name="AutoShape 4"/>
          <p:cNvSpPr>
            <a:spLocks noChangeArrowheads="1"/>
          </p:cNvSpPr>
          <p:nvPr/>
        </p:nvSpPr>
        <p:spPr bwMode="auto">
          <a:xfrm rot="16200000">
            <a:off x="2843213" y="4941888"/>
            <a:ext cx="863600"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1">
            <a:gsLst>
              <a:gs pos="0">
                <a:srgbClr val="99CC00">
                  <a:gamma/>
                  <a:shade val="46275"/>
                  <a:invGamma/>
                </a:srgbClr>
              </a:gs>
              <a:gs pos="100000">
                <a:srgbClr val="99CC00"/>
              </a:gs>
            </a:gsLst>
            <a:lin ang="5400000" scaled="1"/>
          </a:gra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en-US">
              <a:cs typeface="Arial" charset="0"/>
            </a:endParaRPr>
          </a:p>
        </p:txBody>
      </p:sp>
      <p:pic>
        <p:nvPicPr>
          <p:cNvPr id="195589"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زيرا والي و حاكم هر كه باشد، مجري احكام شريعت و اقامه كننده حدود الهي و دريافت كننده خراج و ساير ماليات و تصرف كنندة در آنها بر حسب صلاح مسلمانان است.))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958A61-D408-4676-B742-1CF457ED66A6}" type="slidenum">
              <a:rPr lang="ar-SA" altLang="fa-IR"/>
              <a:pPr eaLnBrk="1" hangingPunct="1"/>
              <a:t>191</a:t>
            </a:fld>
            <a:endParaRPr lang="en-US" altLang="fa-IR"/>
          </a:p>
        </p:txBody>
      </p:sp>
      <p:pic>
        <p:nvPicPr>
          <p:cNvPr id="196612"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ادله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بر اساس ضرورت عقلي، جامع ديني همچون جوامع ديگر، نيازمند حكومت و رهبري است و اساساً پذيرش حكومت، مستلزم پذيرش اختيارات مطلقه است؛ زيرا فقيه جامع الشرايط در زمان غيبت امام زمان جانشين او و متولي دين و مجري قوانين ديني است .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32E44C-13A1-4712-8ED1-D4193850B2E4}" type="slidenum">
              <a:rPr lang="ar-SA" altLang="fa-IR"/>
              <a:pPr eaLnBrk="1" hangingPunct="1"/>
              <a:t>192</a:t>
            </a:fld>
            <a:endParaRPr lang="en-US" altLang="fa-IR"/>
          </a:p>
        </p:txBody>
      </p:sp>
      <p:pic>
        <p:nvPicPr>
          <p:cNvPr id="197636"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8- مشروعيت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منشأ مشروعيت حكومت</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با توجه به آيات قرآن مالكيت ذاتاً و اصالتاً حق خداوند است مگر آنكه اين حق به شخصي واگذار شده باشد كه از اين رو تئوري حاكميت الهي تثبيت مي گردد.</a:t>
            </a:r>
          </a:p>
          <a:p>
            <a:pPr rtl="0" eaLnBrk="1" hangingPunct="1">
              <a:buFont typeface="Wingdings" panose="05000000000000000000" pitchFamily="2" charset="2"/>
              <a:buNone/>
              <a:defRPr/>
            </a:pPr>
            <a:r>
              <a:rPr lang="fa-IR" smtClean="0">
                <a:cs typeface="Nazanin" pitchFamily="2" charset="-78"/>
              </a:rPr>
              <a:t>آيه 36 سوره احزاب: ((و هيچ مرد و زن مومني رادر كاري كه خدا و رسول حكم كنند اراده و اختياري نيست.))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A724300-E350-4169-ACA2-DA326488529F}" type="slidenum">
              <a:rPr lang="ar-SA" altLang="fa-IR"/>
              <a:pPr eaLnBrk="1" hangingPunct="1"/>
              <a:t>193</a:t>
            </a:fld>
            <a:endParaRPr lang="en-US" altLang="fa-IR"/>
          </a:p>
        </p:txBody>
      </p:sp>
      <p:pic>
        <p:nvPicPr>
          <p:cNvPr id="198660"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8- مشروعيت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منشأ مشروعيت حكومت</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امام خميني مي فرمايد:</a:t>
            </a:r>
          </a:p>
          <a:p>
            <a:pPr rtl="0" eaLnBrk="1" hangingPunct="1">
              <a:buFont typeface="Wingdings" panose="05000000000000000000" pitchFamily="2" charset="2"/>
              <a:buNone/>
              <a:defRPr/>
            </a:pPr>
            <a:r>
              <a:rPr lang="fa-IR" smtClean="0">
                <a:cs typeface="Nazanin" pitchFamily="2" charset="-78"/>
              </a:rPr>
              <a:t>((ولايت به حكم عقل، مخصوص ذات باري تعالي است. تنها اوست كه حاكميت بالذات دارد؛ حاكميتي كه مستند به جعل ديگران نيست و اصالتاً حق دارد براي انسانها و ادارة امورشان تدبير كنند... . ديگران تنها با جعل و نصب او ميتوانند متصدي امر ولايت گردند.))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8B02199-217E-4376-95CF-E73563C7F89F}" type="slidenum">
              <a:rPr lang="ar-SA" altLang="fa-IR"/>
              <a:pPr eaLnBrk="1" hangingPunct="1"/>
              <a:t>194</a:t>
            </a:fld>
            <a:endParaRPr lang="en-US" altLang="fa-IR"/>
          </a:p>
        </p:txBody>
      </p:sp>
      <p:pic>
        <p:nvPicPr>
          <p:cNvPr id="199684"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8- مشروعيت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مشروعيت ولايت فقيه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در عصر غيبت، فقيهان واجد شرايط به صورت نصب عام از سوي امام معصوم (ع)  به ولايت و حكومت منصوب شده اند؛ بنابراين مشروعيت حاكميت فقيه، تنها از ناحية شارع مقدس است و مردم نقشي در مشروعيت ندارند.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2C57953-76FF-4536-B040-7F1F63391CC0}" type="slidenum">
              <a:rPr lang="ar-SA" altLang="fa-IR"/>
              <a:pPr eaLnBrk="1" hangingPunct="1"/>
              <a:t>195</a:t>
            </a:fld>
            <a:endParaRPr lang="en-US" altLang="fa-IR"/>
          </a:p>
        </p:txBody>
      </p:sp>
      <p:pic>
        <p:nvPicPr>
          <p:cNvPr id="200708"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مباني نظريه انتصاب</a:t>
            </a:r>
            <a:r>
              <a:rPr lang="fa-IR" smtClean="0">
                <a:solidFill>
                  <a:srgbClr val="99CC00"/>
                </a:solidFill>
                <a:cs typeface="Nazanin" pitchFamily="2" charset="-78"/>
              </a:rPr>
              <a:t> </a:t>
            </a:r>
          </a:p>
          <a:p>
            <a:pPr rtl="0" eaLnBrk="1" hangingPunct="1">
              <a:lnSpc>
                <a:spcPct val="90000"/>
              </a:lnSpc>
              <a:buFont typeface="Wingdings" panose="05000000000000000000" pitchFamily="2" charset="2"/>
              <a:buNone/>
              <a:defRPr/>
            </a:pPr>
            <a:r>
              <a:rPr lang="fa-IR" smtClean="0">
                <a:cs typeface="Nazanin" pitchFamily="2" charset="-78"/>
              </a:rPr>
              <a:t>نخستين فقيهي كه فقيهي استدلال عقلي در اين زمينه نمود آيت الله بروجردي بودند:</a:t>
            </a:r>
          </a:p>
          <a:p>
            <a:pPr rtl="0" eaLnBrk="1" hangingPunct="1">
              <a:lnSpc>
                <a:spcPct val="90000"/>
              </a:lnSpc>
              <a:buFont typeface="Wingdings" panose="05000000000000000000" pitchFamily="2" charset="2"/>
              <a:buNone/>
              <a:defRPr/>
            </a:pPr>
            <a:r>
              <a:rPr lang="fa-IR" smtClean="0">
                <a:cs typeface="Nazanin" pitchFamily="2" charset="-78"/>
              </a:rPr>
              <a:t>1- در جامعه همواره اموري وجود دارد كه مربوط به فرد خاصي نيست؛ بلكه از امور عمومي و اجتماعي است و حفظ نظام جامعه بدان وابسته است. مانند قضاوت و داوري، سرپرستي اموال غايبان و نابالغان، حفظ نظام داخلي جامعه و... كه از وظايف رهبر است.</a:t>
            </a:r>
          </a:p>
          <a:p>
            <a:pPr algn="ct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E1BFF4-38A5-4C2B-843C-E5FC36ECF6D3}" type="slidenum">
              <a:rPr lang="ar-SA" altLang="fa-IR"/>
              <a:pPr eaLnBrk="1" hangingPunct="1"/>
              <a:t>196</a:t>
            </a:fld>
            <a:endParaRPr lang="en-US" altLang="fa-IR"/>
          </a:p>
        </p:txBody>
      </p:sp>
    </p:spTree>
  </p:cSld>
  <p:clrMapOvr>
    <a:masterClrMapping/>
  </p:clrMapOvr>
  <p:transition>
    <p:rand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مباني نظريه انتصاب</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2- بررسي قوانين و احكام دين اسلام، ترديدي باقي نمي گذارد كه اسلام، ديني اجتماعي و سياسي و ديني است و احكام آن به اعمال عبادي محض، كه هدف آن تكامل فرد و تامين سعادت اخروي است، منحصر نيست.</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6DA3BB7-D804-40D5-9A24-AEFF625C2911}" type="slidenum">
              <a:rPr lang="ar-SA" altLang="fa-IR"/>
              <a:pPr eaLnBrk="1" hangingPunct="1"/>
              <a:t>197</a:t>
            </a:fld>
            <a:endParaRPr lang="en-US" altLang="fa-IR"/>
          </a:p>
        </p:txBody>
      </p:sp>
    </p:spTree>
  </p:cSld>
  <p:clrMapOvr>
    <a:masterClrMapping/>
  </p:clrMapOvr>
  <p:transition>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مباني نظريه انتصاب</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3- بدون ترديد در دين اسلام سياست گذاري كلان كشور و تأمين نيازمندي هاي اجتماعي، از امور معنوي شئون مربوط به تبليغ احكام و ارشاد مسلمانان جدا نبوده؛ بلكه از همان صدر اسلام سياست با ديانت عجين بوده است.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D4F7B2-C607-4A55-B991-48832FEBF97E}" type="slidenum">
              <a:rPr lang="ar-SA" altLang="fa-IR"/>
              <a:pPr eaLnBrk="1" hangingPunct="1"/>
              <a:t>198</a:t>
            </a:fld>
            <a:endParaRPr lang="en-US" altLang="fa-IR"/>
          </a:p>
        </p:txBody>
      </p:sp>
    </p:spTree>
  </p:cSld>
  <p:clrMapOvr>
    <a:masterClrMapping/>
  </p:clrMapOvr>
  <p:transition>
    <p:random/>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جايگاه مردم در نظام ولايي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نقش مردم تنها در كارآمدي نظام و اجراي منويات رهبري خلاصه نمي شود؛ بلكه آنها هستند كه با گزينش فقيه واجد شرايط به شيوة مستقيم يا غير مستقيم؛ مصداق ولي امر و زمامدار جامعه را تعيين مي كنند.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93E817F-1816-4B42-976B-EC34C254A8AD}" type="slidenum">
              <a:rPr lang="ar-SA" altLang="fa-IR"/>
              <a:pPr eaLnBrk="1" hangingPunct="1"/>
              <a:t>199</a:t>
            </a:fld>
            <a:endParaRPr lang="en-US" altLang="fa-I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899592" y="2489200"/>
            <a:ext cx="6343201" cy="3530600"/>
          </a:xfrm>
        </p:spPr>
        <p:txBody>
          <a:bodyPr/>
          <a:lstStyle/>
          <a:p>
            <a:pPr algn="ctr" eaLnBrk="1" hangingPunct="1">
              <a:buFont typeface="Wingdings" panose="05000000000000000000" pitchFamily="2" charset="2"/>
              <a:buNone/>
              <a:defRPr/>
            </a:pPr>
            <a:r>
              <a:rPr lang="fa-IR" dirty="0" smtClean="0">
                <a:cs typeface="Titr" pitchFamily="2" charset="-78"/>
              </a:rPr>
              <a:t>          </a:t>
            </a:r>
          </a:p>
          <a:p>
            <a:pPr algn="ctr" eaLnBrk="1" hangingPunct="1">
              <a:buFont typeface="Wingdings" panose="05000000000000000000" pitchFamily="2" charset="2"/>
              <a:buNone/>
              <a:defRPr/>
            </a:pPr>
            <a:r>
              <a:rPr lang="fa-IR" dirty="0" smtClean="0">
                <a:cs typeface="Titr" pitchFamily="2" charset="-78"/>
              </a:rPr>
              <a:t>      </a:t>
            </a:r>
          </a:p>
          <a:p>
            <a:pPr algn="ctr" eaLnBrk="1" hangingPunct="1">
              <a:buFont typeface="Wingdings" panose="05000000000000000000" pitchFamily="2" charset="2"/>
              <a:buNone/>
              <a:defRPr/>
            </a:pPr>
            <a:r>
              <a:rPr lang="fa-IR" dirty="0" smtClean="0">
                <a:cs typeface="Titr" pitchFamily="2" charset="-78"/>
              </a:rPr>
              <a:t>      </a:t>
            </a:r>
          </a:p>
          <a:p>
            <a:pPr algn="ctr" eaLnBrk="1" hangingPunct="1">
              <a:buFont typeface="Wingdings" panose="05000000000000000000" pitchFamily="2" charset="2"/>
              <a:buNone/>
              <a:defRPr/>
            </a:pPr>
            <a:endParaRPr lang="fa-IR" dirty="0" smtClean="0">
              <a:cs typeface="Titr" pitchFamily="2" charset="-78"/>
            </a:endParaRPr>
          </a:p>
          <a:p>
            <a:pPr algn="ctr" eaLnBrk="1" hangingPunct="1">
              <a:buFont typeface="Wingdings" panose="05000000000000000000" pitchFamily="2" charset="2"/>
              <a:buNone/>
              <a:defRPr/>
            </a:pPr>
            <a:r>
              <a:rPr lang="fa-IR" dirty="0" smtClean="0">
                <a:cs typeface="Titr" pitchFamily="2" charset="-78"/>
              </a:rPr>
              <a:t>       </a:t>
            </a:r>
            <a:endParaRPr lang="en-US" dirty="0" smtClean="0">
              <a:cs typeface="Titr"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784BDC4-22B4-4128-A44A-D51DDFBDD235}" type="slidenum">
              <a:rPr lang="ar-SA" altLang="fa-IR"/>
              <a:pPr eaLnBrk="1" hangingPunct="1"/>
              <a:t>2</a:t>
            </a:fld>
            <a:endParaRPr lang="en-US" altLang="fa-IR"/>
          </a:p>
        </p:txBody>
      </p:sp>
      <p:sp>
        <p:nvSpPr>
          <p:cNvPr id="3" name="Rectangle 2"/>
          <p:cNvSpPr/>
          <p:nvPr/>
        </p:nvSpPr>
        <p:spPr>
          <a:xfrm>
            <a:off x="1835696" y="679573"/>
            <a:ext cx="5240537" cy="1323439"/>
          </a:xfrm>
          <a:prstGeom prst="rect">
            <a:avLst/>
          </a:prstGeom>
        </p:spPr>
        <p:txBody>
          <a:bodyPr wrap="none">
            <a:spAutoFit/>
          </a:bodyPr>
          <a:lstStyle/>
          <a:p>
            <a:r>
              <a:rPr lang="fa-IR" sz="8000" b="1" dirty="0" smtClean="0">
                <a:solidFill>
                  <a:schemeClr val="accent5">
                    <a:lumMod val="40000"/>
                    <a:lumOff val="60000"/>
                  </a:schemeClr>
                </a:solidFill>
                <a:latin typeface="Arial" charset="0"/>
                <a:cs typeface="Titr" pitchFamily="2" charset="-78"/>
              </a:rPr>
              <a:t>اندیشه اسلامی 2</a:t>
            </a:r>
            <a:endParaRPr lang="fa-IR" sz="8000" dirty="0">
              <a:solidFill>
                <a:schemeClr val="accent5">
                  <a:lumMod val="40000"/>
                  <a:lumOff val="60000"/>
                </a:schemeClr>
              </a:solidFill>
            </a:endParaRPr>
          </a:p>
        </p:txBody>
      </p:sp>
      <p:sp>
        <p:nvSpPr>
          <p:cNvPr id="4" name="Rectangle 3"/>
          <p:cNvSpPr/>
          <p:nvPr/>
        </p:nvSpPr>
        <p:spPr>
          <a:xfrm>
            <a:off x="3165488" y="3546614"/>
            <a:ext cx="4600939" cy="2062103"/>
          </a:xfrm>
          <a:prstGeom prst="rect">
            <a:avLst/>
          </a:prstGeom>
        </p:spPr>
        <p:txBody>
          <a:bodyPr wrap="none">
            <a:spAutoFit/>
          </a:bodyPr>
          <a:lstStyle/>
          <a:p>
            <a:pPr algn="ctr"/>
            <a:r>
              <a:rPr lang="fa-IR" sz="4800" b="1" dirty="0" smtClean="0">
                <a:solidFill>
                  <a:srgbClr val="FFC000"/>
                </a:solidFill>
                <a:latin typeface="Arial" charset="0"/>
                <a:cs typeface="Titr" pitchFamily="2" charset="-78"/>
              </a:rPr>
              <a:t>خلاصه درس اندیشه اسلامی </a:t>
            </a:r>
            <a:r>
              <a:rPr lang="fa-IR" sz="4800" b="1" dirty="0" smtClean="0">
                <a:solidFill>
                  <a:srgbClr val="FFC000"/>
                </a:solidFill>
                <a:latin typeface="Arial" charset="0"/>
                <a:cs typeface="Titr" pitchFamily="2" charset="-78"/>
              </a:rPr>
              <a:t>2</a:t>
            </a:r>
            <a:endParaRPr lang="fa-IR" sz="4800" b="1" dirty="0">
              <a:solidFill>
                <a:srgbClr val="FFC000"/>
              </a:solidFill>
              <a:latin typeface="Arial" charset="0"/>
              <a:cs typeface="Titr" pitchFamily="2" charset="-78"/>
            </a:endParaRPr>
          </a:p>
          <a:p>
            <a:pPr algn="ctr"/>
            <a:endParaRPr lang="fa-IR" sz="4000" b="1" dirty="0" smtClean="0">
              <a:solidFill>
                <a:srgbClr val="FFC000"/>
              </a:solidFill>
              <a:latin typeface="Arial" charset="0"/>
              <a:cs typeface="Titr" pitchFamily="2" charset="-78"/>
            </a:endParaRPr>
          </a:p>
          <a:p>
            <a:pPr algn="ctr"/>
            <a:r>
              <a:rPr lang="fa-IR" sz="4000" b="1" dirty="0" smtClean="0">
                <a:solidFill>
                  <a:srgbClr val="FFC000"/>
                </a:solidFill>
                <a:latin typeface="Arial" charset="0"/>
                <a:cs typeface="Titr" pitchFamily="2" charset="-78"/>
              </a:rPr>
              <a:t>دکتر محمد ادیب نیا</a:t>
            </a:r>
            <a:endParaRPr lang="fa-IR" sz="4000" dirty="0">
              <a:solidFill>
                <a:srgbClr val="FFC000"/>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تفاوت وحي با تجربه ديني:</a:t>
            </a:r>
          </a:p>
          <a:p>
            <a:pPr eaLnBrk="1" hangingPunct="1">
              <a:buFont typeface="Wingdings" panose="05000000000000000000" pitchFamily="2" charset="2"/>
              <a:buNone/>
              <a:defRPr/>
            </a:pPr>
            <a:endParaRPr lang="fa-IR" b="1" smtClean="0">
              <a:solidFill>
                <a:srgbClr val="99CC00"/>
              </a:solidFill>
              <a:cs typeface="Titr" pitchFamily="2" charset="-78"/>
            </a:endParaRPr>
          </a:p>
          <a:p>
            <a:pPr rtl="0" eaLnBrk="1" hangingPunct="1">
              <a:buFont typeface="Wingdings" panose="05000000000000000000" pitchFamily="2" charset="2"/>
              <a:buNone/>
              <a:defRPr/>
            </a:pPr>
            <a:r>
              <a:rPr lang="fa-IR" smtClean="0">
                <a:cs typeface="Nazanin" pitchFamily="2" charset="-78"/>
              </a:rPr>
              <a:t>وحي بر خلاف تصور رايج در ميان برخي فرقه هاي </a:t>
            </a:r>
          </a:p>
          <a:p>
            <a:pPr rtl="0" eaLnBrk="1" hangingPunct="1">
              <a:buFont typeface="Wingdings" panose="05000000000000000000" pitchFamily="2" charset="2"/>
              <a:buNone/>
              <a:defRPr/>
            </a:pPr>
            <a:r>
              <a:rPr lang="fa-IR" smtClean="0">
                <a:cs typeface="Nazanin" pitchFamily="2" charset="-78"/>
              </a:rPr>
              <a:t>مسيحيت كه آن را با تجربه ديني قياس كرده و مي گويند:</a:t>
            </a:r>
          </a:p>
          <a:p>
            <a:pPr rtl="0" eaLnBrk="1" hangingPunct="1">
              <a:buFont typeface="Wingdings" panose="05000000000000000000" pitchFamily="2" charset="2"/>
              <a:buNone/>
              <a:defRPr/>
            </a:pPr>
            <a:r>
              <a:rPr lang="fa-IR" smtClean="0">
                <a:cs typeface="Nazanin" pitchFamily="2" charset="-78"/>
              </a:rPr>
              <a:t> كتاب مقدس تفسير اموري است كه عيسي(ع) در كشف و</a:t>
            </a:r>
          </a:p>
          <a:p>
            <a:pPr rtl="0" eaLnBrk="1" hangingPunct="1">
              <a:buFont typeface="Wingdings" panose="05000000000000000000" pitchFamily="2" charset="2"/>
              <a:buNone/>
              <a:defRPr/>
            </a:pPr>
            <a:r>
              <a:rPr lang="fa-IR" smtClean="0">
                <a:cs typeface="Nazanin" pitchFamily="2" charset="-78"/>
              </a:rPr>
              <a:t> شهود خود يافته است، از هرگونه دخالت ذهن پيامبر در بيان آن، خالي است. </a:t>
            </a:r>
            <a:endParaRPr lang="en-US" smtClean="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45F1928-E3A7-44A9-97AA-ECAB3C47B6A2}" type="slidenum">
              <a:rPr lang="ar-SA" altLang="fa-IR"/>
              <a:pPr eaLnBrk="1" hangingPunct="1"/>
              <a:t>20</a:t>
            </a:fld>
            <a:endParaRPr lang="en-US" altLang="fa-IR"/>
          </a:p>
        </p:txBody>
      </p:sp>
    </p:spTree>
  </p:cSld>
  <p:clrMapOvr>
    <a:masterClrMapping/>
  </p:clrMapOvr>
  <p:transition>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جايگاه مردم در نظام ولايي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امام خميني در صحيفة نور مي فرمايند:</a:t>
            </a:r>
          </a:p>
          <a:p>
            <a:pPr rtl="0" eaLnBrk="1" hangingPunct="1">
              <a:buFont typeface="Wingdings" panose="05000000000000000000" pitchFamily="2" charset="2"/>
              <a:buNone/>
              <a:defRPr/>
            </a:pPr>
            <a:r>
              <a:rPr lang="fa-IR" smtClean="0">
                <a:cs typeface="Nazanin" pitchFamily="2" charset="-78"/>
              </a:rPr>
              <a:t>((حكومت اسلامي، حكومتي است كه اولاً صددرصد متكي به آراي ملت باشد؛ به شيوه اي كه فرد ايراني احساس كند با رأي خود و كشور خود را مي سازد و چون اكثريت قاطع اين ملت مسلمان اند، پس بايد موازين و قواعد اسلامي در همة زمينه ها رعايت شود.))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A59E83-5565-474D-A833-90B2A4866514}" type="slidenum">
              <a:rPr lang="ar-SA" altLang="fa-IR"/>
              <a:pPr eaLnBrk="1" hangingPunct="1"/>
              <a:t>200</a:t>
            </a:fld>
            <a:endParaRPr lang="en-US" altLang="fa-IR"/>
          </a:p>
        </p:txBody>
      </p:sp>
    </p:spTree>
  </p:cSld>
  <p:clrMapOvr>
    <a:masterClrMapping/>
  </p:clrMapOvr>
  <p:transition>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1- اعتقاد به ناسازگاري به دليل جانبداري از دين.</a:t>
            </a:r>
          </a:p>
          <a:p>
            <a:pPr rtl="0" eaLnBrk="1" hangingPunct="1">
              <a:buFont typeface="Wingdings" panose="05000000000000000000" pitchFamily="2" charset="2"/>
              <a:buNone/>
              <a:defRPr/>
            </a:pPr>
            <a:r>
              <a:rPr lang="fa-IR" smtClean="0">
                <a:cs typeface="Nazanin" pitchFamily="2" charset="-78"/>
              </a:rPr>
              <a:t>2- اعتقاد به ناسازگاري براي جانبداري از دموكراسي</a:t>
            </a:r>
          </a:p>
          <a:p>
            <a:pPr rtl="0" eaLnBrk="1" hangingPunct="1">
              <a:buFont typeface="Wingdings" panose="05000000000000000000" pitchFamily="2" charset="2"/>
              <a:buNone/>
              <a:defRPr/>
            </a:pPr>
            <a:r>
              <a:rPr lang="fa-IR" smtClean="0">
                <a:cs typeface="Nazanin" pitchFamily="2" charset="-78"/>
              </a:rPr>
              <a:t>3- سازگاري مشروط</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D37CE78-30E9-4BBD-B8DD-BBF05A5A12C1}" type="slidenum">
              <a:rPr lang="ar-SA" altLang="fa-IR"/>
              <a:pPr eaLnBrk="1" hangingPunct="1"/>
              <a:t>201</a:t>
            </a:fld>
            <a:endParaRPr lang="en-US" altLang="fa-IR"/>
          </a:p>
        </p:txBody>
      </p:sp>
    </p:spTree>
  </p:cSld>
  <p:clrMapOvr>
    <a:masterClrMapping/>
  </p:clrMapOvr>
  <p:transition>
    <p:random/>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گروه اول كه دغدغه دين وارزش هاي ديني را دارند، اساساً خداسالاري و مردم سالاري را در واگرايي و تناقضي آشكار مي بينند‏ و از اينكه با جهل و هوس بشري با شرع و ارادة حكيمانه الهي، در تعارض بيفتد، بيمناك اند.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A87945A-E084-4878-A13F-C385BCBB9587}" type="slidenum">
              <a:rPr lang="ar-SA" altLang="fa-IR"/>
              <a:pPr eaLnBrk="1" hangingPunct="1"/>
              <a:t>202</a:t>
            </a:fld>
            <a:endParaRPr lang="en-US" altLang="fa-IR"/>
          </a:p>
        </p:txBody>
      </p:sp>
    </p:spTree>
  </p:cSld>
  <p:clrMapOvr>
    <a:masterClrMapping/>
  </p:clrMapOvr>
  <p:transition>
    <p:random/>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گروه دوم كه جانبدار دموكراسي هستند، دين سكولاريزه نشده را تهديدي بر نقش آفريني اراده جمعي و انتخابگري انسان مي دانند.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CB03686-7140-46D9-A7DC-84820D54E575}" type="slidenum">
              <a:rPr lang="ar-SA" altLang="fa-IR"/>
              <a:pPr eaLnBrk="1" hangingPunct="1"/>
              <a:t>203</a:t>
            </a:fld>
            <a:endParaRPr lang="en-US" altLang="fa-IR"/>
          </a:p>
        </p:txBody>
      </p:sp>
    </p:spTree>
  </p:cSld>
  <p:clrMapOvr>
    <a:masterClrMapping/>
  </p:clrMapOvr>
  <p:transition>
    <p:rand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گروه سوم، طرح سازگاري مشروط را مطرح كرده اند و متعقد به نوعي مردم سالاري ديني شده اند.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052DA34-F4D6-4486-9699-6559B849F51D}" type="slidenum">
              <a:rPr lang="ar-SA" altLang="fa-IR"/>
              <a:pPr eaLnBrk="1" hangingPunct="1"/>
              <a:t>204</a:t>
            </a:fld>
            <a:endParaRPr lang="en-US" altLang="fa-IR"/>
          </a:p>
        </p:txBody>
      </p:sp>
    </p:spTree>
  </p:cSld>
  <p:clrMapOvr>
    <a:masterClrMapping/>
  </p:clrMapOvr>
  <p:transition>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b="1" smtClean="0">
              <a:solidFill>
                <a:srgbClr val="FF0000"/>
              </a:solidFill>
              <a:cs typeface="Titr"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نگاه و تقسيم بندي كلي واژه دموكراسي:</a:t>
            </a:r>
          </a:p>
          <a:p>
            <a:pPr rtl="0" eaLnBrk="1" hangingPunct="1">
              <a:buFont typeface="Wingdings" panose="05000000000000000000" pitchFamily="2" charset="2"/>
              <a:buNone/>
              <a:defRPr/>
            </a:pPr>
            <a:r>
              <a:rPr lang="fa-IR" smtClean="0">
                <a:cs typeface="Nazanin" pitchFamily="2" charset="-78"/>
              </a:rPr>
              <a:t>1- رويكرد ها و قرائت هايي كه دموكراسي را نوعي هدف و ارزش مي دانند. در دموكراسي، به مثابه ارزش، مردم هر قانوني را وضع كنند، معتبر و لازم الاجرا خواهد بود و بايد محترم شناخته شود.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6716E07-625A-4332-84DD-1AC41B742A3F}" type="slidenum">
              <a:rPr lang="ar-SA" altLang="fa-IR"/>
              <a:pPr eaLnBrk="1" hangingPunct="1"/>
              <a:t>205</a:t>
            </a:fld>
            <a:endParaRPr lang="en-US" altLang="fa-IR"/>
          </a:p>
        </p:txBody>
      </p:sp>
    </p:spTree>
  </p:cSld>
  <p:clrMapOvr>
    <a:masterClrMapping/>
  </p:clrMapOvr>
  <p:transition>
    <p:rand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2- دموكراسي به مثابه يك روش براي توزيع قدرت سياسي و ابزار سازگاري صوري براي تصميم گيري است. به عقيده ليبرال ها دموكراسي تنها يك روش براي تصميم گيري در چارچوب قوانين و ارزش هاي ليبراليسم به شمار    مي آيد.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D9AB92D-2FDC-4B79-B359-04A64F964919}" type="slidenum">
              <a:rPr lang="ar-SA" altLang="fa-IR"/>
              <a:pPr eaLnBrk="1" hangingPunct="1"/>
              <a:t>206</a:t>
            </a:fld>
            <a:endParaRPr lang="en-US" altLang="fa-IR"/>
          </a:p>
        </p:txBody>
      </p:sp>
    </p:spTree>
  </p:cSld>
  <p:clrMapOvr>
    <a:masterClrMapping/>
  </p:clrMapOvr>
  <p:transition>
    <p:random/>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نظريه سازگار كردن دين با دموكراسي با اعتقاد به مضمون و محتواي ديني و ساختار و قالب دموكراتيك كوشيده است تا حكومت ديني و دموكراسي را در كنار هم بنشاند و به اصطلاح دين را با مقتضيات زمانه سازگار نمايد.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9B51C0-CE10-4EFF-B77D-2E1B62831E8C}" type="slidenum">
              <a:rPr lang="ar-SA" altLang="fa-IR"/>
              <a:pPr eaLnBrk="1" hangingPunct="1"/>
              <a:t>207</a:t>
            </a:fld>
            <a:endParaRPr lang="en-US" altLang="fa-IR"/>
          </a:p>
        </p:txBody>
      </p:sp>
    </p:spTree>
  </p:cSld>
  <p:clrMapOvr>
    <a:masterClrMapping/>
  </p:clrMapOvr>
  <p:transition>
    <p:rand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5"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64A7344-834F-460C-A9FC-56609E5A6C57}" type="slidenum">
              <a:rPr lang="ar-SA" altLang="fa-IR"/>
              <a:pPr eaLnBrk="1" hangingPunct="1"/>
              <a:t>208</a:t>
            </a:fld>
            <a:endParaRPr lang="en-US" altLang="fa-IR"/>
          </a:p>
        </p:txBody>
      </p:sp>
      <p:sp>
        <p:nvSpPr>
          <p:cNvPr id="214020" name="WordArt 4"/>
          <p:cNvSpPr>
            <a:spLocks noChangeArrowheads="1" noChangeShapeType="1" noTextEdit="1"/>
          </p:cNvSpPr>
          <p:nvPr/>
        </p:nvSpPr>
        <p:spPr bwMode="auto">
          <a:xfrm>
            <a:off x="2916238" y="34290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نتيجه گيري</a:t>
            </a:r>
          </a:p>
        </p:txBody>
      </p:sp>
    </p:spTree>
    <p:custDataLst>
      <p:tags r:id="rId1"/>
    </p:custDataLst>
  </p:cSld>
  <p:clrMapOvr>
    <a:masterClrMapping/>
  </p:clrMapOvr>
  <p:transition>
    <p:random/>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نتيجه گيري بصورت استخراج كليدي درس</a:t>
            </a:r>
          </a:p>
          <a:p>
            <a:pPr algn="ctr" rtl="0" eaLnBrk="1" hangingPunct="1">
              <a:buFont typeface="Wingdings" panose="05000000000000000000" pitchFamily="2" charset="2"/>
              <a:buNone/>
              <a:defRPr/>
            </a:pPr>
            <a:endParaRPr lang="fa-IR" smtClean="0">
              <a:solidFill>
                <a:srgbClr val="FF0000"/>
              </a:solidFill>
              <a:cs typeface="Titr" pitchFamily="2" charset="-78"/>
            </a:endParaRPr>
          </a:p>
          <a:p>
            <a:pPr algn="ct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800" smtClean="0">
                <a:cs typeface="Nazanin" pitchFamily="2" charset="-78"/>
              </a:rPr>
              <a:t>مباحث دين شناسي از ضروري ترين بحثهايي است كه با جوانب مختلف زندگي انسان ارتباط مي يابد. برخي از دانشجويان عزيز در مورد مسائل گوناگون دين شناسي شبهات از سويي و عطش روز افزوني براي درك حقايق و معنويات داشته باشد لذا با مطالعه اين اثر مي تواند به بخشي از سؤالاتش پاسخ دهد.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1D39F7F-A406-4443-BEBA-449C66F4E93B}" type="slidenum">
              <a:rPr lang="ar-SA" altLang="fa-IR"/>
              <a:pPr eaLnBrk="1" hangingPunct="1"/>
              <a:t>209</a:t>
            </a:fld>
            <a:endParaRPr lang="en-US" altLang="fa-I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effectLst>
            <a:outerShdw dist="107763" dir="13500000" algn="ctr" rotWithShape="0">
              <a:schemeClr val="bg2">
                <a:alpha val="50000"/>
              </a:schemeClr>
            </a:outerShdw>
          </a:effectLst>
        </p:spPr>
        <p:txBody>
          <a:bodyPr/>
          <a:lstStyle/>
          <a:p>
            <a:pPr eaLnBrk="1" hangingPunct="1">
              <a:defRPr/>
            </a:pPr>
            <a:r>
              <a:rPr lang="fa-IR" sz="4000" smtClean="0">
                <a:solidFill>
                  <a:srgbClr val="FF0000"/>
                </a:solidFill>
                <a:cs typeface="Titr" pitchFamily="2" charset="-78"/>
              </a:rPr>
              <a:t>ج)ضرورت وحي و پيامبري</a:t>
            </a:r>
            <a:endParaRPr lang="en-US" sz="4000" smtClean="0">
              <a:solidFill>
                <a:srgbClr val="FF0000"/>
              </a:solidFill>
              <a:cs typeface="Titr" pitchFamily="2" charset="-78"/>
            </a:endParaRPr>
          </a:p>
        </p:txBody>
      </p:sp>
      <p:sp>
        <p:nvSpPr>
          <p:cNvPr id="26627" name="Rectangle 3"/>
          <p:cNvSpPr>
            <a:spLocks noGrp="1" noChangeArrowheads="1"/>
          </p:cNvSpPr>
          <p:nvPr>
            <p:ph idx="1"/>
          </p:nvPr>
        </p:nvSpPr>
        <p:spPr>
          <a:xfrm>
            <a:off x="611188" y="1989138"/>
            <a:ext cx="8229600" cy="5472112"/>
          </a:xfrm>
        </p:spPr>
        <p:txBody>
          <a:bodyPr>
            <a:normAutofit lnSpcReduction="10000"/>
          </a:bodyPr>
          <a:lstStyle/>
          <a:p>
            <a:pPr eaLnBrk="1" hangingPunct="1">
              <a:lnSpc>
                <a:spcPct val="80000"/>
              </a:lnSpc>
              <a:buFont typeface="Wingdings" panose="05000000000000000000" pitchFamily="2" charset="2"/>
              <a:buNone/>
              <a:defRPr/>
            </a:pPr>
            <a:r>
              <a:rPr lang="fa-IR" b="1" smtClean="0">
                <a:solidFill>
                  <a:srgbClr val="99CC00"/>
                </a:solidFill>
                <a:cs typeface="Titr" pitchFamily="2" charset="-78"/>
              </a:rPr>
              <a:t>1- ج) صفات خداوند</a:t>
            </a:r>
          </a:p>
          <a:p>
            <a:pPr eaLnBrk="1" hangingPunct="1">
              <a:lnSpc>
                <a:spcPct val="80000"/>
              </a:lnSpc>
              <a:buFont typeface="Wingdings" panose="05000000000000000000" pitchFamily="2" charset="2"/>
              <a:buNone/>
              <a:defRPr/>
            </a:pPr>
            <a:r>
              <a:rPr lang="fa-IR" sz="2400" smtClean="0">
                <a:cs typeface="Nazanin" pitchFamily="2" charset="-78"/>
              </a:rPr>
              <a:t>خداوند حكيم است و حكمت از صفات ذاتي خداست. حكمت خداوند اقتضا </a:t>
            </a:r>
          </a:p>
          <a:p>
            <a:pPr eaLnBrk="1" hangingPunct="1">
              <a:lnSpc>
                <a:spcPct val="80000"/>
              </a:lnSpc>
              <a:buFont typeface="Wingdings" panose="05000000000000000000" pitchFamily="2" charset="2"/>
              <a:buNone/>
              <a:defRPr/>
            </a:pPr>
            <a:r>
              <a:rPr lang="fa-IR" sz="2400" smtClean="0">
                <a:cs typeface="Nazanin" pitchFamily="2" charset="-78"/>
              </a:rPr>
              <a:t>مي كند كه سفيراني را براي هدايت خلق به سوي مردم گسيل دارد و نظر</a:t>
            </a:r>
          </a:p>
          <a:p>
            <a:pPr eaLnBrk="1" hangingPunct="1">
              <a:lnSpc>
                <a:spcPct val="80000"/>
              </a:lnSpc>
              <a:buFont typeface="Wingdings" panose="05000000000000000000" pitchFamily="2" charset="2"/>
              <a:buNone/>
              <a:defRPr/>
            </a:pPr>
            <a:r>
              <a:rPr lang="fa-IR" sz="2400" smtClean="0">
                <a:cs typeface="Nazanin" pitchFamily="2" charset="-78"/>
              </a:rPr>
              <a:t> آنان را به هدف مطلوب راهنمايي كند. </a:t>
            </a:r>
            <a:endParaRPr lang="fa-IR" sz="3600" b="1" smtClean="0">
              <a:solidFill>
                <a:srgbClr val="99CC00"/>
              </a:solidFill>
              <a:cs typeface="Titr" pitchFamily="2" charset="-78"/>
            </a:endParaRPr>
          </a:p>
          <a:p>
            <a:pPr eaLnBrk="1" hangingPunct="1">
              <a:lnSpc>
                <a:spcPct val="80000"/>
              </a:lnSpc>
              <a:buFont typeface="Wingdings" panose="05000000000000000000" pitchFamily="2" charset="2"/>
              <a:buNone/>
              <a:defRPr/>
            </a:pPr>
            <a:endParaRPr lang="fa-IR" b="1" smtClean="0">
              <a:solidFill>
                <a:srgbClr val="99CC00"/>
              </a:solidFill>
              <a:cs typeface="Titr" pitchFamily="2" charset="-78"/>
            </a:endParaRPr>
          </a:p>
          <a:p>
            <a:pPr eaLnBrk="1" hangingPunct="1">
              <a:lnSpc>
                <a:spcPct val="80000"/>
              </a:lnSpc>
              <a:buFont typeface="Wingdings" panose="05000000000000000000" pitchFamily="2" charset="2"/>
              <a:buNone/>
              <a:defRPr/>
            </a:pPr>
            <a:r>
              <a:rPr lang="fa-IR" b="1" smtClean="0">
                <a:solidFill>
                  <a:srgbClr val="99CC00"/>
                </a:solidFill>
                <a:cs typeface="Titr" pitchFamily="2" charset="-78"/>
              </a:rPr>
              <a:t>2- ج) جاودانگي انسان</a:t>
            </a:r>
          </a:p>
          <a:p>
            <a:pPr rtl="0" eaLnBrk="1" hangingPunct="1">
              <a:lnSpc>
                <a:spcPct val="80000"/>
              </a:lnSpc>
              <a:buFont typeface="Wingdings" panose="05000000000000000000" pitchFamily="2" charset="2"/>
              <a:buNone/>
              <a:defRPr/>
            </a:pPr>
            <a:r>
              <a:rPr lang="fa-IR" sz="2400" smtClean="0">
                <a:cs typeface="Nazanin" pitchFamily="2" charset="-78"/>
              </a:rPr>
              <a:t>انسان در زندگي اين جهاني كمتر نيازمند وحي است. اصل سعادت و كمال ابدي و زندگي جاودان انسان، نياز بشر به وحي را آشكارتر و ملموس تر مي كند.</a:t>
            </a:r>
          </a:p>
          <a:p>
            <a:pPr eaLnBrk="1" hangingPunct="1">
              <a:lnSpc>
                <a:spcPct val="80000"/>
              </a:lnSpc>
              <a:buFont typeface="Wingdings" panose="05000000000000000000" pitchFamily="2" charset="2"/>
              <a:buNone/>
              <a:defRPr/>
            </a:pPr>
            <a:endParaRPr lang="fa-IR" sz="24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r>
              <a:rPr lang="fa-IR" sz="2400" smtClean="0"/>
              <a:t> </a:t>
            </a:r>
            <a:endParaRPr lang="en-US" sz="240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B41CA9-C2B9-4AB6-AB76-5FD76F8D4879}" type="slidenum">
              <a:rPr lang="ar-SA" altLang="fa-IR"/>
              <a:pPr eaLnBrk="1" hangingPunct="1"/>
              <a:t>21</a:t>
            </a:fld>
            <a:endParaRPr lang="en-US" altLang="fa-IR"/>
          </a:p>
        </p:txBody>
      </p:sp>
    </p:spTree>
  </p:cSld>
  <p:clrMapOvr>
    <a:masterClrMapping/>
  </p:clrMapOvr>
  <p:transition>
    <p:random/>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نتيجه گيري بصورت استخراج كليدي درس</a:t>
            </a:r>
          </a:p>
          <a:p>
            <a:pPr algn="ctr" rtl="0" eaLnBrk="1" hangingPunct="1">
              <a:buFont typeface="Wingdings" panose="05000000000000000000" pitchFamily="2" charset="2"/>
              <a:buNone/>
              <a:defRPr/>
            </a:pPr>
            <a:endParaRPr lang="fa-IR" smtClean="0">
              <a:solidFill>
                <a:srgbClr val="FF0000"/>
              </a:solidFill>
              <a:cs typeface="Titr" pitchFamily="2" charset="-78"/>
            </a:endParaRPr>
          </a:p>
          <a:p>
            <a:pPr algn="ct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800" smtClean="0">
                <a:cs typeface="Nazanin" pitchFamily="2" charset="-78"/>
              </a:rPr>
              <a:t>مباحث مختلف دين پژوهي موجود در اين اثر به تعميق باورهاي ديني دانشجو از طريق مطالعه و كنكاش عقلي و نقلي كمك زيادي مي كند در نتيجه موجب تقويت بالندگي ديني و فرهنگي در ميان دانشجويان مسلمان شده و از عناصري كه عقايد او را دستخوش تزلزل مي كند ايمني مي بخشد.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E72C5F1-4E0A-4388-A34F-016E214BFEE7}" type="slidenum">
              <a:rPr lang="ar-SA" altLang="fa-IR"/>
              <a:pPr eaLnBrk="1" hangingPunct="1"/>
              <a:t>210</a:t>
            </a:fld>
            <a:endParaRPr lang="en-US" altLang="fa-IR"/>
          </a:p>
        </p:txBody>
      </p:sp>
    </p:spTree>
  </p:cSld>
  <p:clrMapOvr>
    <a:masterClrMapping/>
  </p:clrMapOvr>
  <p:transition>
    <p:random/>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p:txBody>
          <a:bodyPr/>
          <a:lstStyle/>
          <a:p>
            <a:pPr eaLnBrk="1" hangingPunct="1">
              <a:buFont typeface="Wingdings" panose="05000000000000000000" pitchFamily="2" charset="2"/>
              <a:buNone/>
              <a:defRPr/>
            </a:pPr>
            <a:endParaRPr lang="fa-IR" dirty="0" smtClean="0"/>
          </a:p>
          <a:p>
            <a:pPr eaLnBrk="1" hangingPunct="1">
              <a:buFont typeface="Wingdings" panose="05000000000000000000" pitchFamily="2" charset="2"/>
              <a:buNone/>
              <a:defRPr/>
            </a:pPr>
            <a:endParaRPr lang="fa-IR" dirty="0" smtClean="0"/>
          </a:p>
          <a:p>
            <a:pPr algn="ctr" eaLnBrk="1" hangingPunct="1">
              <a:buFont typeface="Wingdings" panose="05000000000000000000" pitchFamily="2" charset="2"/>
              <a:buNone/>
              <a:defRPr/>
            </a:pPr>
            <a:r>
              <a:rPr lang="fa-IR" sz="6000" dirty="0" smtClean="0">
                <a:cs typeface="Titr" pitchFamily="2" charset="-78"/>
              </a:rPr>
              <a:t>آرزومند موفقیت شما</a:t>
            </a:r>
          </a:p>
          <a:p>
            <a:pPr algn="ctr" eaLnBrk="1" hangingPunct="1">
              <a:buFont typeface="Wingdings" panose="05000000000000000000" pitchFamily="2" charset="2"/>
              <a:buNone/>
              <a:defRPr/>
            </a:pPr>
            <a:r>
              <a:rPr lang="fa-IR" sz="4400" dirty="0" smtClean="0">
                <a:cs typeface="Titr" pitchFamily="2" charset="-78"/>
              </a:rPr>
              <a:t>دکتر محمد ادیب نیا</a:t>
            </a:r>
            <a:endParaRPr lang="en-US" sz="4400" dirty="0" smtClean="0">
              <a:cs typeface="Titr"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99614D2-9548-481A-9AC6-34FFEAF39056}" type="slidenum">
              <a:rPr lang="ar-SA" altLang="fa-IR"/>
              <a:pPr eaLnBrk="1" hangingPunct="1"/>
              <a:t>211</a:t>
            </a:fld>
            <a:endParaRPr lang="en-US" altLang="fa-I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066800" y="196850"/>
            <a:ext cx="7543800" cy="1431925"/>
          </a:xfrm>
        </p:spPr>
        <p:txBody>
          <a:bodyPr anchorCtr="0"/>
          <a:lstStyle/>
          <a:p>
            <a:pPr eaLnBrk="1" hangingPunct="1">
              <a:defRPr/>
            </a:pPr>
            <a:r>
              <a:rPr lang="fa-IR" sz="4000" smtClean="0">
                <a:solidFill>
                  <a:srgbClr val="FF0000"/>
                </a:solidFill>
                <a:cs typeface="Titr" pitchFamily="2" charset="-78"/>
              </a:rPr>
              <a:t>ج)ضرورت وحي و پيامبري</a:t>
            </a:r>
            <a:endParaRPr lang="en-US" sz="4000" smtClean="0">
              <a:solidFill>
                <a:srgbClr val="FF0000"/>
              </a:solidFill>
              <a:cs typeface="Titr" pitchFamily="2" charset="-78"/>
            </a:endParaRPr>
          </a:p>
        </p:txBody>
      </p:sp>
      <p:graphicFrame>
        <p:nvGraphicFramePr>
          <p:cNvPr id="2" name="Diagram 1"/>
          <p:cNvGraphicFramePr/>
          <p:nvPr/>
        </p:nvGraphicFramePr>
        <p:xfrm>
          <a:off x="900113" y="1981200"/>
          <a:ext cx="7710487" cy="411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7D59759-14C6-4773-877D-E19383B199E4}" type="slidenum">
              <a:rPr lang="ar-SA" altLang="fa-IR"/>
              <a:pPr eaLnBrk="1" hangingPunct="1"/>
              <a:t>22</a:t>
            </a:fld>
            <a:endParaRPr lang="en-US" altLang="fa-I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066800" y="908050"/>
            <a:ext cx="7543800" cy="5187950"/>
          </a:xfrm>
        </p:spPr>
        <p:txBody>
          <a:bodyPr/>
          <a:lstStyle/>
          <a:p>
            <a:pPr eaLnBrk="1" hangingPunct="1">
              <a:buFont typeface="Wingdings" panose="05000000000000000000" pitchFamily="2" charset="2"/>
              <a:buNone/>
              <a:defRPr/>
            </a:pPr>
            <a:r>
              <a:rPr lang="fa-IR" sz="2800" b="1" smtClean="0">
                <a:solidFill>
                  <a:srgbClr val="FF0000"/>
                </a:solidFill>
                <a:cs typeface="Titr" pitchFamily="2" charset="-78"/>
              </a:rPr>
              <a:t>مجموع مطالب آلكسيس كارل درباره شناخت انسان:</a:t>
            </a:r>
          </a:p>
          <a:p>
            <a:pPr eaLnBrk="1" hangingPunct="1">
              <a:buFont typeface="Wingdings" panose="05000000000000000000" pitchFamily="2" charset="2"/>
              <a:buNone/>
              <a:defRPr/>
            </a:pPr>
            <a:endParaRPr lang="fa-IR" sz="2800" smtClean="0">
              <a:solidFill>
                <a:srgbClr val="FF0000"/>
              </a:solidFill>
              <a:cs typeface="Titr" pitchFamily="2" charset="-78"/>
            </a:endParaRP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mtClean="0">
                <a:cs typeface="Nazanin" pitchFamily="2" charset="-78"/>
              </a:rPr>
              <a:t>1- علم در شناخت انسان، تاكنون پيشرفتي نداشته است.</a:t>
            </a:r>
          </a:p>
          <a:p>
            <a:pPr eaLnBrk="1" hangingPunct="1">
              <a:buFont typeface="Wingdings" panose="05000000000000000000" pitchFamily="2" charset="2"/>
              <a:buNone/>
              <a:defRPr/>
            </a:pPr>
            <a:r>
              <a:rPr lang="fa-IR" smtClean="0">
                <a:cs typeface="Nazanin" pitchFamily="2" charset="-78"/>
              </a:rPr>
              <a:t>2- روشي در دست نيست كه بتواند انسان را در اجزا و در</a:t>
            </a:r>
          </a:p>
          <a:p>
            <a:pPr eaLnBrk="1" hangingPunct="1">
              <a:buFont typeface="Wingdings" panose="05000000000000000000" pitchFamily="2" charset="2"/>
              <a:buNone/>
              <a:defRPr/>
            </a:pPr>
            <a:r>
              <a:rPr lang="fa-IR" smtClean="0">
                <a:cs typeface="Nazanin" pitchFamily="2" charset="-78"/>
              </a:rPr>
              <a:t> مجموعه و روابطش با محيط خارج بشناسد.</a:t>
            </a:r>
          </a:p>
          <a:p>
            <a:pPr eaLnBrk="1" hangingPunct="1">
              <a:buFont typeface="Wingdings" panose="05000000000000000000" pitchFamily="2" charset="2"/>
              <a:buNone/>
              <a:defRPr/>
            </a:pPr>
            <a:r>
              <a:rPr lang="fa-IR" smtClean="0">
                <a:cs typeface="Nazanin" pitchFamily="2" charset="-78"/>
              </a:rPr>
              <a:t>3- انساني را كه متخصصان علوم معرفي مي كنند، شبحي ساخته و پرداخته تكنيك هاي همان علم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892F179-3559-4BF8-B467-8A87837ADA1D}" type="slidenum">
              <a:rPr lang="ar-SA" altLang="fa-IR"/>
              <a:pPr eaLnBrk="1" hangingPunct="1"/>
              <a:t>23</a:t>
            </a:fld>
            <a:endParaRPr lang="en-US" altLang="fa-I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Nazanin" pitchFamily="2" charset="-78"/>
              </a:rPr>
              <a:t>3ـ ج) حدود عقل بشري</a:t>
            </a:r>
          </a:p>
          <a:p>
            <a:pPr rtl="0" eaLnBrk="1" hangingPunct="1">
              <a:buFont typeface="Wingdings" panose="05000000000000000000" pitchFamily="2" charset="2"/>
              <a:buNone/>
              <a:defRPr/>
            </a:pPr>
            <a:r>
              <a:rPr lang="fa-IR" smtClean="0">
                <a:cs typeface="Nazanin" pitchFamily="2" charset="-78"/>
              </a:rPr>
              <a:t>انسان با عقل خويش مي تواند بسياري از معارف نظري نظير مسائل مربوط به جهان بيني خويش را اثبات كند. همچنين برخي اصول اخلاقي نظير خوبي عدل و بدي ظلم تشخيص دهد ولي با اين حال عقل بشر داراي محدوديت هاي فراوني است.</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B426B0-3BB2-4354-87B9-FA9D86CA8998}" type="slidenum">
              <a:rPr lang="ar-SA" altLang="fa-IR"/>
              <a:pPr eaLnBrk="1" hangingPunct="1"/>
              <a:t>24</a:t>
            </a:fld>
            <a:endParaRPr lang="en-US" altLang="fa-I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محدوديت هاي عقل:</a:t>
            </a:r>
          </a:p>
          <a:p>
            <a:pPr eaLnBrk="1" hangingPunct="1">
              <a:buFont typeface="Wingdings" panose="05000000000000000000" pitchFamily="2" charset="2"/>
              <a:buNone/>
              <a:defRPr/>
            </a:pPr>
            <a:r>
              <a:rPr lang="fa-IR" smtClean="0">
                <a:cs typeface="Nazanin" pitchFamily="2" charset="-78"/>
              </a:rPr>
              <a:t>1- احكام عقل، كلي و اجمالي است.</a:t>
            </a:r>
          </a:p>
          <a:p>
            <a:pPr eaLnBrk="1" hangingPunct="1">
              <a:buFont typeface="Wingdings" panose="05000000000000000000" pitchFamily="2" charset="2"/>
              <a:buNone/>
              <a:defRPr/>
            </a:pPr>
            <a:r>
              <a:rPr lang="fa-IR" smtClean="0">
                <a:cs typeface="Nazanin" pitchFamily="2" charset="-78"/>
              </a:rPr>
              <a:t>2- عقل در تشخيص آثار اخروي رفتارهاي انساني ناتوان است.</a:t>
            </a:r>
          </a:p>
          <a:p>
            <a:pPr eaLnBrk="1" hangingPunct="1">
              <a:buFont typeface="Wingdings" panose="05000000000000000000" pitchFamily="2" charset="2"/>
              <a:buNone/>
              <a:defRPr/>
            </a:pPr>
            <a:r>
              <a:rPr lang="fa-IR" smtClean="0">
                <a:cs typeface="Nazanin" pitchFamily="2" charset="-78"/>
              </a:rPr>
              <a:t>3- عقل در مرحله تشخيص و عمل آسيب پذير است.</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8D93E58-4E99-49D7-A952-25AF04CB3199}" type="slidenum">
              <a:rPr lang="ar-SA" altLang="fa-IR"/>
              <a:pPr eaLnBrk="1" hangingPunct="1"/>
              <a:t>25</a:t>
            </a:fld>
            <a:endParaRPr lang="en-US" altLang="fa-I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nchorCtr="0"/>
          <a:lstStyle/>
          <a:p>
            <a:pPr eaLnBrk="1" hangingPunct="1">
              <a:defRPr/>
            </a:pPr>
            <a:r>
              <a:rPr lang="fa-IR" sz="4000" smtClean="0">
                <a:solidFill>
                  <a:srgbClr val="FF0000"/>
                </a:solidFill>
                <a:cs typeface="Titr" pitchFamily="2" charset="-78"/>
              </a:rPr>
              <a:t>ج)ضرورت وحي و پيامبري</a:t>
            </a:r>
            <a:endParaRPr lang="en-US" sz="4000" smtClean="0">
              <a:solidFill>
                <a:srgbClr val="FF0000"/>
              </a:solidFill>
              <a:cs typeface="Titr" pitchFamily="2" charset="-78"/>
            </a:endParaRPr>
          </a:p>
        </p:txBody>
      </p:sp>
      <p:sp>
        <p:nvSpPr>
          <p:cNvPr id="32771"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4-ج) شبهه منكران</a:t>
            </a:r>
          </a:p>
          <a:p>
            <a:pPr rtl="0" eaLnBrk="1" hangingPunct="1">
              <a:buFont typeface="Wingdings" panose="05000000000000000000" pitchFamily="2" charset="2"/>
              <a:buNone/>
              <a:defRPr/>
            </a:pPr>
            <a:r>
              <a:rPr lang="fa-IR" smtClean="0">
                <a:cs typeface="Nazanin" pitchFamily="2" charset="-78"/>
              </a:rPr>
              <a:t>شبهه : طرفداران اين شبهه ميگويند”وقتي آموزه هاي وحياني و آنچه را كه پيامبران به بشر عرضه كرده اند مطالعه مي كنيم، از دو حال بيرون نيست يا موافق مدركات و احكام عقلي است يا متضاد و مخالف با عقل و برهان هاي عقلي است.“</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2E7C532-393F-4622-9CA7-593EEDCCED57}" type="slidenum">
              <a:rPr lang="ar-SA" altLang="fa-IR"/>
              <a:pPr eaLnBrk="1" hangingPunct="1"/>
              <a:t>26</a:t>
            </a:fld>
            <a:endParaRPr lang="en-US" altLang="fa-I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403350" y="1989138"/>
            <a:ext cx="7543800" cy="4114800"/>
          </a:xfrm>
        </p:spPr>
        <p:txBody>
          <a:bodyPr/>
          <a:lstStyle/>
          <a:p>
            <a:pPr rtl="0" eaLnBrk="1" hangingPunct="1">
              <a:buFont typeface="Wingdings" panose="05000000000000000000" pitchFamily="2" charset="2"/>
              <a:buNone/>
              <a:defRPr/>
            </a:pPr>
            <a:r>
              <a:rPr lang="fa-IR" b="1" smtClean="0">
                <a:solidFill>
                  <a:srgbClr val="99CC00"/>
                </a:solidFill>
                <a:cs typeface="Titr" pitchFamily="2" charset="-78"/>
              </a:rPr>
              <a:t>حالت اول شبهه:</a:t>
            </a:r>
            <a:r>
              <a:rPr lang="fa-IR" smtClean="0"/>
              <a:t> </a:t>
            </a:r>
            <a:r>
              <a:rPr lang="fa-IR" smtClean="0">
                <a:cs typeface="Nazanin" pitchFamily="2" charset="-78"/>
              </a:rPr>
              <a:t>اگر چنين بود يعني اين گزاره ها و تعاليم بوسيله وحي در اختيار ما قرار نمي گرفت‏، عقل به تنهايي آنها درك كرده و درباره آنها حكم صادر مي كرد، كه در اينصورت عقل ما از وجود پيامبران بي نياز         مي گردد.</a:t>
            </a:r>
          </a:p>
          <a:p>
            <a:pPr rtl="0" eaLnBrk="1" hangingPunct="1">
              <a:buFont typeface="Wingdings" panose="05000000000000000000" pitchFamily="2" charset="2"/>
              <a:buNone/>
              <a:defRPr/>
            </a:pPr>
            <a:r>
              <a:rPr lang="fa-IR" b="1" smtClean="0">
                <a:solidFill>
                  <a:srgbClr val="99CC00"/>
                </a:solidFill>
                <a:cs typeface="Titr" pitchFamily="2" charset="-78"/>
              </a:rPr>
              <a:t>حالت دوم شبهه:</a:t>
            </a:r>
            <a:r>
              <a:rPr lang="fa-IR" smtClean="0"/>
              <a:t> </a:t>
            </a:r>
            <a:r>
              <a:rPr lang="fa-IR" smtClean="0">
                <a:cs typeface="Nazanin" pitchFamily="2" charset="-78"/>
              </a:rPr>
              <a:t>اگر مخالف عقل و برهان هاي عقلي باشد كه در اينصورت مردود است و قابل پذيرش نخواهد بود.</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24CB540-3CD8-4793-B723-891039E30E49}" type="slidenum">
              <a:rPr lang="ar-SA" altLang="fa-IR"/>
              <a:pPr eaLnBrk="1" hangingPunct="1"/>
              <a:t>27</a:t>
            </a:fld>
            <a:endParaRPr lang="en-US" altLang="fa-I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پاسخ شبهه:</a:t>
            </a:r>
            <a:r>
              <a:rPr lang="fa-IR" smtClean="0"/>
              <a:t> </a:t>
            </a:r>
            <a:r>
              <a:rPr lang="fa-IR" smtClean="0">
                <a:latin typeface="PMingLiU" pitchFamily="18" charset="-120"/>
                <a:cs typeface="Nazanin" pitchFamily="2" charset="-78"/>
              </a:rPr>
              <a:t>گزاره ها و تعاليم وحياني بر حسب فرض به سه دسته تقسيم مي شوند:</a:t>
            </a:r>
          </a:p>
          <a:p>
            <a:pPr eaLnBrk="1" hangingPunct="1">
              <a:buFont typeface="Wingdings" panose="05000000000000000000" pitchFamily="2" charset="2"/>
              <a:buNone/>
              <a:defRPr/>
            </a:pPr>
            <a:r>
              <a:rPr lang="fa-IR" smtClean="0">
                <a:latin typeface="PMingLiU" pitchFamily="18" charset="-120"/>
                <a:cs typeface="Nazanin" pitchFamily="2" charset="-78"/>
              </a:rPr>
              <a:t>1- موافق عقل بشري</a:t>
            </a:r>
          </a:p>
          <a:p>
            <a:pPr eaLnBrk="1" hangingPunct="1">
              <a:buFont typeface="Wingdings" panose="05000000000000000000" pitchFamily="2" charset="2"/>
              <a:buNone/>
              <a:defRPr/>
            </a:pPr>
            <a:r>
              <a:rPr lang="fa-IR" smtClean="0">
                <a:latin typeface="PMingLiU" pitchFamily="18" charset="-120"/>
                <a:cs typeface="Nazanin" pitchFamily="2" charset="-78"/>
              </a:rPr>
              <a:t>2- گزاره هاي خردستيز</a:t>
            </a:r>
          </a:p>
          <a:p>
            <a:pPr eaLnBrk="1" hangingPunct="1">
              <a:buFont typeface="Wingdings" panose="05000000000000000000" pitchFamily="2" charset="2"/>
              <a:buNone/>
              <a:defRPr/>
            </a:pPr>
            <a:r>
              <a:rPr lang="fa-IR" smtClean="0">
                <a:latin typeface="PMingLiU" pitchFamily="18" charset="-120"/>
                <a:cs typeface="Nazanin" pitchFamily="2" charset="-78"/>
              </a:rPr>
              <a:t>3- گزاره ها و آموزه هاي فراحسي و فراعقلي</a:t>
            </a:r>
            <a:endParaRPr lang="en-US" smtClean="0">
              <a:latin typeface="PMingLiU" pitchFamily="18" charset="-12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30B3B58-9DE0-4055-A0AC-1BC0091D3C12}" type="slidenum">
              <a:rPr lang="ar-SA" altLang="fa-IR"/>
              <a:pPr eaLnBrk="1" hangingPunct="1"/>
              <a:t>28</a:t>
            </a:fld>
            <a:endParaRPr lang="en-US" altLang="fa-I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1- موافق عقل بشري:</a:t>
            </a:r>
          </a:p>
          <a:p>
            <a:pPr eaLnBrk="1" hangingPunct="1">
              <a:buFont typeface="Wingdings" panose="05000000000000000000" pitchFamily="2" charset="2"/>
              <a:buNone/>
              <a:defRPr/>
            </a:pPr>
            <a:r>
              <a:rPr lang="fa-IR" smtClean="0">
                <a:cs typeface="Nazanin" pitchFamily="2" charset="-78"/>
              </a:rPr>
              <a:t>شمول وحي بر تعاليمي كه عقل نيز به صورت مستقل آن را </a:t>
            </a:r>
          </a:p>
          <a:p>
            <a:pPr eaLnBrk="1" hangingPunct="1">
              <a:buFont typeface="Wingdings" panose="05000000000000000000" pitchFamily="2" charset="2"/>
              <a:buNone/>
              <a:defRPr/>
            </a:pPr>
            <a:r>
              <a:rPr lang="fa-IR" smtClean="0">
                <a:cs typeface="Nazanin" pitchFamily="2" charset="-78"/>
              </a:rPr>
              <a:t>درك مي كند، مستلزم لغويت نيست، زيرا تاييد دانسته هاي </a:t>
            </a:r>
          </a:p>
          <a:p>
            <a:pPr eaLnBrk="1" hangingPunct="1">
              <a:buFont typeface="Wingdings" panose="05000000000000000000" pitchFamily="2" charset="2"/>
              <a:buNone/>
              <a:defRPr/>
            </a:pPr>
            <a:r>
              <a:rPr lang="fa-IR" smtClean="0">
                <a:cs typeface="Nazanin" pitchFamily="2" charset="-78"/>
              </a:rPr>
              <a:t>عقلي از سوي وحي، سبب مي شود كه آدمي به صحت و</a:t>
            </a:r>
          </a:p>
          <a:p>
            <a:pPr eaLnBrk="1" hangingPunct="1">
              <a:buFont typeface="Wingdings" panose="05000000000000000000" pitchFamily="2" charset="2"/>
              <a:buNone/>
              <a:defRPr/>
            </a:pPr>
            <a:r>
              <a:rPr lang="fa-IR" smtClean="0">
                <a:cs typeface="Nazanin" pitchFamily="2" charset="-78"/>
              </a:rPr>
              <a:t> شناخت و داوري عقل خود اطمينان بيشتري يابد و احتمال</a:t>
            </a:r>
          </a:p>
          <a:p>
            <a:pPr eaLnBrk="1" hangingPunct="1">
              <a:buFont typeface="Wingdings" panose="05000000000000000000" pitchFamily="2" charset="2"/>
              <a:buNone/>
              <a:defRPr/>
            </a:pPr>
            <a:r>
              <a:rPr lang="fa-IR" smtClean="0">
                <a:cs typeface="Nazanin" pitchFamily="2" charset="-78"/>
              </a:rPr>
              <a:t> خطاي عقل را منتفي بداند.</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EA1541E-B650-4A12-B151-D70357F86FD4}" type="slidenum">
              <a:rPr lang="ar-SA" altLang="fa-IR"/>
              <a:pPr eaLnBrk="1" hangingPunct="1"/>
              <a:t>29</a:t>
            </a:fld>
            <a:endParaRPr lang="en-US" altLang="fa-I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468313" y="1988840"/>
            <a:ext cx="8229600" cy="4177010"/>
          </a:xfrm>
        </p:spPr>
        <p:txBody>
          <a:bodyPr/>
          <a:lstStyle/>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r>
              <a:rPr lang="fa-IR" sz="5400" dirty="0" smtClean="0">
                <a:cs typeface="Nazanin" pitchFamily="2" charset="-78"/>
              </a:rPr>
              <a:t>دين شناسي</a:t>
            </a:r>
          </a:p>
          <a:p>
            <a:pPr eaLnBrk="1" hangingPunct="1">
              <a:buFont typeface="Wingdings" panose="05000000000000000000" pitchFamily="2" charset="2"/>
              <a:buNone/>
              <a:defRPr/>
            </a:pPr>
            <a:r>
              <a:rPr lang="fa-IR" sz="5400" dirty="0" smtClean="0">
                <a:cs typeface="Nazanin" pitchFamily="2" charset="-78"/>
              </a:rPr>
              <a:t>نبوت </a:t>
            </a:r>
          </a:p>
          <a:p>
            <a:pPr eaLnBrk="1" hangingPunct="1">
              <a:buFont typeface="Wingdings" panose="05000000000000000000" pitchFamily="2" charset="2"/>
              <a:buNone/>
              <a:defRPr/>
            </a:pPr>
            <a:r>
              <a:rPr lang="fa-IR" sz="5400" dirty="0" smtClean="0">
                <a:cs typeface="Nazanin" pitchFamily="2" charset="-78"/>
              </a:rPr>
              <a:t>امامت</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E0F5528-1B34-483D-879E-0125CC6F6D19}" type="slidenum">
              <a:rPr lang="ar-SA" altLang="fa-IR"/>
              <a:pPr eaLnBrk="1" hangingPunct="1"/>
              <a:t>3</a:t>
            </a:fld>
            <a:endParaRPr lang="en-US" altLang="fa-IR"/>
          </a:p>
        </p:txBody>
      </p:sp>
      <p:sp>
        <p:nvSpPr>
          <p:cNvPr id="2" name="Rectangle 1"/>
          <p:cNvSpPr/>
          <p:nvPr/>
        </p:nvSpPr>
        <p:spPr>
          <a:xfrm>
            <a:off x="3491880" y="764704"/>
            <a:ext cx="2401619" cy="923330"/>
          </a:xfrm>
          <a:prstGeom prst="rect">
            <a:avLst/>
          </a:prstGeom>
        </p:spPr>
        <p:txBody>
          <a:bodyPr wrap="none">
            <a:spAutoFit/>
          </a:bodyPr>
          <a:lstStyle/>
          <a:p>
            <a:pPr eaLnBrk="1" hangingPunct="1">
              <a:buFont typeface="Wingdings" panose="05000000000000000000" pitchFamily="2" charset="2"/>
              <a:buNone/>
              <a:defRPr/>
            </a:pPr>
            <a:r>
              <a:rPr lang="fa-IR" sz="5400" b="1" dirty="0">
                <a:solidFill>
                  <a:srgbClr val="99CC00"/>
                </a:solidFill>
                <a:cs typeface="Titr" pitchFamily="2" charset="-78"/>
              </a:rPr>
              <a:t>اهداف </a:t>
            </a:r>
            <a:r>
              <a:rPr lang="fa-IR" sz="5400" b="1" dirty="0" smtClean="0">
                <a:solidFill>
                  <a:srgbClr val="99CC00"/>
                </a:solidFill>
                <a:cs typeface="Titr" pitchFamily="2" charset="-78"/>
              </a:rPr>
              <a:t>كلی</a:t>
            </a:r>
            <a:endParaRPr lang="fa-IR" sz="5400" b="1" dirty="0">
              <a:solidFill>
                <a:srgbClr val="99CC00"/>
              </a:solidFill>
              <a:cs typeface="Titr" pitchFamily="2" charset="-78"/>
            </a:endParaRPr>
          </a:p>
        </p:txBody>
      </p:sp>
    </p:spTree>
    <p:custDataLst>
      <p:tags r:id="rId1"/>
    </p:custData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2- گزاره هاي خردستيز</a:t>
            </a:r>
          </a:p>
          <a:p>
            <a:pPr rtl="0" eaLnBrk="1" hangingPunct="1">
              <a:buFont typeface="Wingdings" panose="05000000000000000000" pitchFamily="2" charset="2"/>
              <a:buNone/>
              <a:defRPr/>
            </a:pPr>
            <a:r>
              <a:rPr lang="fa-IR" smtClean="0">
                <a:cs typeface="Nazanin" pitchFamily="2" charset="-78"/>
              </a:rPr>
              <a:t>گزاره هايي كه نه فوق عقل، بلكه ضد عقل هستند، يعني با اصول قاطع عقلي ناسازگارند، اين دسته از گزاره ها در زمره تعاليم آسماني نخواهند بود.</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E5A6399-A6C2-4C53-9DB6-67462AEC56E2}" type="slidenum">
              <a:rPr lang="ar-SA" altLang="fa-IR"/>
              <a:pPr eaLnBrk="1" hangingPunct="1"/>
              <a:t>30</a:t>
            </a:fld>
            <a:endParaRPr lang="en-US" altLang="fa-I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3- گزاره ها و آموزه هاي فراحسي و فراعقلي</a:t>
            </a:r>
          </a:p>
          <a:p>
            <a:pPr eaLnBrk="1" hangingPunct="1">
              <a:buFont typeface="Wingdings" panose="05000000000000000000" pitchFamily="2" charset="2"/>
              <a:buNone/>
              <a:defRPr/>
            </a:pPr>
            <a:endParaRPr lang="fa-IR" smtClean="0">
              <a:solidFill>
                <a:srgbClr val="99CC00"/>
              </a:solidFill>
              <a:cs typeface="Titr" pitchFamily="2" charset="-78"/>
            </a:endParaRPr>
          </a:p>
          <a:p>
            <a:pPr rtl="0" eaLnBrk="1" hangingPunct="1">
              <a:buFont typeface="Wingdings" panose="05000000000000000000" pitchFamily="2" charset="2"/>
              <a:buNone/>
              <a:defRPr/>
            </a:pPr>
            <a:r>
              <a:rPr lang="fa-IR" smtClean="0">
                <a:solidFill>
                  <a:srgbClr val="FF0000"/>
                </a:solidFill>
              </a:rPr>
              <a:t>الف)</a:t>
            </a:r>
            <a:r>
              <a:rPr lang="fa-IR" smtClean="0"/>
              <a:t> </a:t>
            </a:r>
            <a:r>
              <a:rPr lang="fa-IR" smtClean="0">
                <a:cs typeface="Nazanin" pitchFamily="2" charset="-78"/>
              </a:rPr>
              <a:t>عقل انسان به گونه اي احساس مي كند كه مي تواند تبيين و توضيح عقلاني از تعاليم وحياني از خود ارائه دهد، يا فلسفه فرامين الهي را درك كند.</a:t>
            </a:r>
          </a:p>
          <a:p>
            <a:pPr rtl="0" eaLnBrk="1" hangingPunct="1">
              <a:buFont typeface="Wingdings" panose="05000000000000000000" pitchFamily="2" charset="2"/>
              <a:buNone/>
              <a:defRPr/>
            </a:pPr>
            <a:r>
              <a:rPr lang="fa-IR" smtClean="0">
                <a:solidFill>
                  <a:srgbClr val="FF0000"/>
                </a:solidFill>
                <a:cs typeface="Nazanin" pitchFamily="2" charset="-78"/>
              </a:rPr>
              <a:t>ب)</a:t>
            </a:r>
            <a:r>
              <a:rPr lang="fa-IR" smtClean="0">
                <a:cs typeface="Nazanin" pitchFamily="2" charset="-78"/>
              </a:rPr>
              <a:t> عقل قادر به تحليل و درك تعاليم و فرمان هاي فراعقلي نيست.</a:t>
            </a:r>
          </a:p>
          <a:p>
            <a:pPr rtl="0"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9DF4636-0428-4343-8549-1EFAB370FFBA}" type="slidenum">
              <a:rPr lang="ar-SA" altLang="fa-IR"/>
              <a:pPr eaLnBrk="1" hangingPunct="1"/>
              <a:t>31</a:t>
            </a:fld>
            <a:endParaRPr lang="en-US" altLang="fa-I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ادامه عناوين بخش</a:t>
            </a:r>
            <a:r>
              <a:rPr lang="fa-IR" sz="4000" smtClean="0">
                <a:solidFill>
                  <a:srgbClr val="FF0000"/>
                </a:solidFill>
                <a:cs typeface="Titr" pitchFamily="2" charset="-78"/>
              </a:rPr>
              <a:t> </a:t>
            </a:r>
            <a:r>
              <a:rPr lang="fa-IR" sz="2800" smtClean="0">
                <a:solidFill>
                  <a:srgbClr val="99CC00"/>
                </a:solidFill>
                <a:cs typeface="Titr" pitchFamily="2" charset="-78"/>
              </a:rPr>
              <a:t>يكم</a:t>
            </a:r>
            <a:endParaRPr lang="en-US" sz="2800" smtClean="0">
              <a:solidFill>
                <a:srgbClr val="99CC00"/>
              </a:solidFill>
              <a:cs typeface="Titr" pitchFamily="2" charset="-78"/>
            </a:endParaRPr>
          </a:p>
        </p:txBody>
      </p:sp>
      <p:sp>
        <p:nvSpPr>
          <p:cNvPr id="6147"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2- رابطه علم و دين</a:t>
            </a:r>
          </a:p>
          <a:p>
            <a:pPr eaLnBrk="1" hangingPunct="1">
              <a:buFont typeface="Wingdings" panose="05000000000000000000" pitchFamily="2" charset="2"/>
              <a:buNone/>
              <a:defRPr/>
            </a:pPr>
            <a:r>
              <a:rPr lang="fa-IR" sz="2800" smtClean="0">
                <a:cs typeface="Nazanin" pitchFamily="2" charset="-78"/>
              </a:rPr>
              <a:t>الف)نظريه تعارض علم و دين</a:t>
            </a:r>
          </a:p>
          <a:p>
            <a:pPr eaLnBrk="1" hangingPunct="1">
              <a:buFont typeface="Wingdings" panose="05000000000000000000" pitchFamily="2" charset="2"/>
              <a:buNone/>
              <a:defRPr/>
            </a:pPr>
            <a:r>
              <a:rPr lang="fa-IR" sz="2800" smtClean="0">
                <a:cs typeface="Nazanin" pitchFamily="2" charset="-78"/>
              </a:rPr>
              <a:t>ب)نظريه تمايز علم و دين</a:t>
            </a:r>
          </a:p>
          <a:p>
            <a:pPr eaLnBrk="1" hangingPunct="1">
              <a:buFont typeface="Wingdings" panose="05000000000000000000" pitchFamily="2" charset="2"/>
              <a:buNone/>
              <a:defRPr/>
            </a:pPr>
            <a:r>
              <a:rPr lang="fa-IR" sz="2800" smtClean="0">
                <a:cs typeface="Nazanin" pitchFamily="2" charset="-78"/>
              </a:rPr>
              <a:t>1-ب) استقلال در زبان</a:t>
            </a:r>
          </a:p>
          <a:p>
            <a:pPr eaLnBrk="1" hangingPunct="1">
              <a:buFont typeface="Wingdings" panose="05000000000000000000" pitchFamily="2" charset="2"/>
              <a:buNone/>
              <a:defRPr/>
            </a:pPr>
            <a:r>
              <a:rPr lang="fa-IR" sz="2800" smtClean="0">
                <a:cs typeface="Nazanin" pitchFamily="2" charset="-78"/>
              </a:rPr>
              <a:t>2-ب) تمايز در روش و موضوع</a:t>
            </a:r>
          </a:p>
          <a:p>
            <a:pPr eaLnBrk="1" hangingPunct="1">
              <a:buFont typeface="Wingdings" panose="05000000000000000000" pitchFamily="2" charset="2"/>
              <a:buNone/>
              <a:defRPr/>
            </a:pPr>
            <a:r>
              <a:rPr lang="fa-IR" sz="2800" smtClean="0">
                <a:cs typeface="Nazanin" pitchFamily="2" charset="-78"/>
              </a:rPr>
              <a:t>ج)نظريه تعامل علم و دين</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BFA5718-8D7A-444A-A6F8-77E069995EC1}" type="slidenum">
              <a:rPr lang="ar-SA" altLang="fa-IR"/>
              <a:pPr eaLnBrk="1" hangingPunct="1"/>
              <a:t>32</a:t>
            </a:fld>
            <a:endParaRPr lang="en-US" altLang="fa-I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765175"/>
            <a:ext cx="8229600" cy="1143000"/>
          </a:xfrm>
          <a:effectLst>
            <a:outerShdw dist="107763" dir="13500000" algn="ctr" rotWithShape="0">
              <a:schemeClr val="bg2">
                <a:alpha val="50000"/>
              </a:schemeClr>
            </a:outerShdw>
          </a:effectLst>
        </p:spPr>
        <p:txBody>
          <a:bodyPr/>
          <a:lstStyle/>
          <a:p>
            <a:pPr eaLnBrk="1" hangingPunct="1">
              <a:defRPr/>
            </a:pPr>
            <a:r>
              <a:rPr lang="fa-IR" sz="4000" smtClean="0">
                <a:solidFill>
                  <a:srgbClr val="FF0000"/>
                </a:solidFill>
                <a:cs typeface="Titr" pitchFamily="2" charset="-78"/>
              </a:rPr>
              <a:t>2- رابطه علم و دين</a:t>
            </a:r>
            <a:r>
              <a:rPr lang="fa-IR" sz="4000" smtClean="0">
                <a:solidFill>
                  <a:srgbClr val="FF0000"/>
                </a:solidFill>
                <a:cs typeface="Nazanin" pitchFamily="2" charset="-78"/>
              </a:rPr>
              <a:t/>
            </a:r>
            <a:br>
              <a:rPr lang="fa-IR" sz="4000" smtClean="0">
                <a:solidFill>
                  <a:srgbClr val="FF0000"/>
                </a:solidFill>
                <a:cs typeface="Nazanin" pitchFamily="2" charset="-78"/>
              </a:rPr>
            </a:br>
            <a:endParaRPr lang="en-US" sz="4000" smtClean="0">
              <a:solidFill>
                <a:srgbClr val="FF0000"/>
              </a:solidFill>
              <a:cs typeface="Nazanin" pitchFamily="2" charset="-78"/>
            </a:endParaRPr>
          </a:p>
        </p:txBody>
      </p:sp>
      <p:sp>
        <p:nvSpPr>
          <p:cNvPr id="35843" name="Rectangle 3"/>
          <p:cNvSpPr>
            <a:spLocks noGrp="1" noChangeArrowheads="1"/>
          </p:cNvSpPr>
          <p:nvPr>
            <p:ph idx="1"/>
          </p:nvPr>
        </p:nvSpPr>
        <p:spPr/>
        <p:txBody>
          <a:bodyPr/>
          <a:lstStyle/>
          <a:p>
            <a:pPr rtl="0" eaLnBrk="1" hangingPunct="1">
              <a:buFont typeface="Wingdings" panose="05000000000000000000" pitchFamily="2" charset="2"/>
              <a:buNone/>
              <a:defRPr/>
            </a:pPr>
            <a:r>
              <a:rPr lang="fa-IR" smtClean="0">
                <a:cs typeface="Nazanin" pitchFamily="2" charset="-78"/>
              </a:rPr>
              <a:t>دستاوردهاي عقل بشري پاسخگوي نيازها و انتظارات انسان نيست و از تامين سعادت راستين او ناتوان است بنابراين چاره اي جز  ياري خواهي و بهره گيري از وحي و تعاليم آسماني نيست.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خداوند با علم به اين نياز، همه انسانها را با فرستادن پيامبران، به زندگي معقول و پاك رهنمون نموده است</a:t>
            </a:r>
            <a:endParaRPr lang="en-US" smtClean="0">
              <a:solidFill>
                <a:srgbClr val="99CC00"/>
              </a:solidFill>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6D841C2-C80B-40F2-951F-E4F97B9228F2}" type="slidenum">
              <a:rPr lang="ar-SA" altLang="fa-IR"/>
              <a:pPr eaLnBrk="1" hangingPunct="1"/>
              <a:t>33</a:t>
            </a:fld>
            <a:endParaRPr lang="en-US" altLang="fa-I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971550" y="692150"/>
            <a:ext cx="7543800" cy="5329238"/>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الف)نظريه تعارض علم و دين: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mtClean="0">
                <a:cs typeface="Nazanin" pitchFamily="2" charset="-78"/>
              </a:rPr>
              <a:t>دو تحول مهم در قرن 17 و 19 ميلادي در كيهان شناسي و زيست شناسي ميان متكلمان مسيحي و صاحب نظران درگرفت :</a:t>
            </a:r>
          </a:p>
          <a:p>
            <a:pPr eaLnBrk="1" hangingPunct="1">
              <a:buFont typeface="Wingdings" panose="05000000000000000000" pitchFamily="2" charset="2"/>
              <a:buNone/>
              <a:defRPr/>
            </a:pPr>
            <a:r>
              <a:rPr lang="fa-IR" smtClean="0">
                <a:cs typeface="Nazanin" pitchFamily="2" charset="-78"/>
              </a:rPr>
              <a:t>تحول اول: دفاع شجاعانه گاليله از نظريه خورشيد مركزي كپرينگ و تلاش او براي بسط اين نظريه به عنوان يك واقعيت بود.</a:t>
            </a:r>
          </a:p>
          <a:p>
            <a:pPr eaLnBrk="1" hangingPunct="1">
              <a:buFont typeface="Wingdings" panose="05000000000000000000" pitchFamily="2" charset="2"/>
              <a:buNone/>
              <a:defRPr/>
            </a:pPr>
            <a:r>
              <a:rPr lang="fa-IR" smtClean="0">
                <a:cs typeface="Nazanin" pitchFamily="2" charset="-78"/>
              </a:rPr>
              <a:t>تحول دوم: بحث درباره خلقت و تكامل در سال 1859م. كه ميان عالمان كليسا و دانشمندان در گرفت</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B4107EE-AE45-484A-9D64-808E4F172560}" type="slidenum">
              <a:rPr lang="ar-SA" altLang="fa-IR"/>
              <a:pPr eaLnBrk="1" hangingPunct="1"/>
              <a:t>34</a:t>
            </a:fld>
            <a:endParaRPr lang="en-US" altLang="fa-I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066800" y="981075"/>
            <a:ext cx="7543800" cy="5114925"/>
          </a:xfrm>
        </p:spPr>
        <p:txBody>
          <a:bodyPr/>
          <a:lstStyle/>
          <a:p>
            <a:pPr eaLnBrk="1" hangingPunct="1">
              <a:lnSpc>
                <a:spcPct val="90000"/>
              </a:lnSpc>
              <a:buFont typeface="Wingdings" panose="05000000000000000000" pitchFamily="2" charset="2"/>
              <a:buNone/>
              <a:defRPr/>
            </a:pPr>
            <a:r>
              <a:rPr lang="fa-IR" b="1" smtClean="0">
                <a:solidFill>
                  <a:srgbClr val="99CC00"/>
                </a:solidFill>
                <a:cs typeface="Titr" pitchFamily="2" charset="-78"/>
              </a:rPr>
              <a:t>نظريه داروين (كتاب تبار انسان)</a:t>
            </a:r>
          </a:p>
          <a:p>
            <a:pPr eaLnBrk="1" hangingPunct="1">
              <a:lnSpc>
                <a:spcPct val="90000"/>
              </a:lnSpc>
              <a:buFont typeface="Wingdings" panose="05000000000000000000" pitchFamily="2" charset="2"/>
              <a:buNone/>
              <a:defRPr/>
            </a:pPr>
            <a:r>
              <a:rPr lang="fa-IR" smtClean="0"/>
              <a:t>  </a:t>
            </a:r>
          </a:p>
          <a:p>
            <a:pPr rtl="0" eaLnBrk="1" hangingPunct="1">
              <a:lnSpc>
                <a:spcPct val="90000"/>
              </a:lnSpc>
              <a:buFont typeface="Wingdings" panose="05000000000000000000" pitchFamily="2" charset="2"/>
              <a:buNone/>
              <a:defRPr/>
            </a:pPr>
            <a:r>
              <a:rPr lang="fa-IR" smtClean="0">
                <a:cs typeface="Nazanin" pitchFamily="2" charset="-78"/>
              </a:rPr>
              <a:t>الف- تغييرات كوچك و ظاهرا تصادفي، در ميان افراد يك نوع پديد مي آيد.</a:t>
            </a:r>
          </a:p>
          <a:p>
            <a:pPr rtl="0" eaLnBrk="1" hangingPunct="1">
              <a:lnSpc>
                <a:spcPct val="90000"/>
              </a:lnSpc>
              <a:buFont typeface="Wingdings" panose="05000000000000000000" pitchFamily="2" charset="2"/>
              <a:buNone/>
              <a:defRPr/>
            </a:pPr>
            <a:r>
              <a:rPr lang="fa-IR" smtClean="0">
                <a:cs typeface="Nazanin" pitchFamily="2" charset="-78"/>
              </a:rPr>
              <a:t>ب- در رقابت و تنازعي كه ميان افراد يك نوع يا انواع گوناگون در يك محيط پديد مي آيد، تغييرات ياد شده، امتيازهاي نامحسوس ايجاد مي كنند.</a:t>
            </a:r>
          </a:p>
          <a:p>
            <a:pPr rtl="0" eaLnBrk="1" hangingPunct="1">
              <a:lnSpc>
                <a:spcPct val="90000"/>
              </a:lnSpc>
              <a:buFont typeface="Wingdings" panose="05000000000000000000" pitchFamily="2" charset="2"/>
              <a:buNone/>
              <a:defRPr/>
            </a:pPr>
            <a:r>
              <a:rPr lang="fa-IR" smtClean="0">
                <a:cs typeface="Nazanin" pitchFamily="2" charset="-78"/>
              </a:rPr>
              <a:t>ج- افرادي كه داراي اين امتيازات هستندد، بيشتر عمر كرده و زادوولد بيشتري دارند، اين تغييرات در دراز مدت و به انتخاب طبيعي صورت مي گيرد.</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7C9B89-0029-4697-A29C-7FE7CB0FE4D2}" type="slidenum">
              <a:rPr lang="ar-SA" altLang="fa-IR"/>
              <a:pPr eaLnBrk="1" hangingPunct="1"/>
              <a:t>35</a:t>
            </a:fld>
            <a:endParaRPr lang="en-US" altLang="fa-IR"/>
          </a:p>
        </p:txBody>
      </p:sp>
      <p:pic>
        <p:nvPicPr>
          <p:cNvPr id="36868" name="Picture 5" descr="244px-Hw-darw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3375"/>
            <a:ext cx="18716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9750" y="476250"/>
            <a:ext cx="8229600" cy="1143000"/>
          </a:xfrm>
        </p:spPr>
        <p:txBody>
          <a:bodyPr/>
          <a:lstStyle/>
          <a:p>
            <a:pPr eaLnBrk="1" hangingPunct="1">
              <a:defRPr/>
            </a:pPr>
            <a:r>
              <a:rPr lang="fa-IR" sz="2800" smtClean="0">
                <a:solidFill>
                  <a:srgbClr val="99CC00"/>
                </a:solidFill>
                <a:cs typeface="Titr" pitchFamily="2" charset="-78"/>
              </a:rPr>
              <a:t>علل و عوامل تاريخي طرح نظريه تعارض ميان علم و دين:</a:t>
            </a:r>
            <a:r>
              <a:rPr lang="fa-IR" sz="2800" smtClean="0"/>
              <a:t/>
            </a:r>
            <a:br>
              <a:rPr lang="fa-IR" sz="2800" smtClean="0"/>
            </a:br>
            <a:endParaRPr lang="en-US" sz="2800" smtClean="0"/>
          </a:p>
        </p:txBody>
      </p:sp>
      <p:sp>
        <p:nvSpPr>
          <p:cNvPr id="38915" name="Rectangle 3"/>
          <p:cNvSpPr>
            <a:spLocks noGrp="1" noChangeArrowheads="1"/>
          </p:cNvSpPr>
          <p:nvPr>
            <p:ph idx="1"/>
          </p:nvPr>
        </p:nvSpPr>
        <p:spPr>
          <a:xfrm>
            <a:off x="611188" y="2060575"/>
            <a:ext cx="8229600" cy="4530725"/>
          </a:xfrm>
        </p:spPr>
        <p:txBody>
          <a:bodyPr/>
          <a:lstStyle/>
          <a:p>
            <a:pPr rtl="0" eaLnBrk="1" hangingPunct="1">
              <a:buFont typeface="Wingdings" panose="05000000000000000000" pitchFamily="2" charset="2"/>
              <a:buNone/>
              <a:defRPr/>
            </a:pPr>
            <a:r>
              <a:rPr lang="fa-IR" sz="3600" smtClean="0">
                <a:cs typeface="Nazanin" pitchFamily="2" charset="-78"/>
              </a:rPr>
              <a:t>1- به عقيده بسياري از صاحبنظران، اساسا بسياري از اين تعارض ها و رويارويي ها ميان علم و دين نبوده است،   بلكه جنگ ميان ساينتيسم و الاهيات قرون وسطايي  بوده كه در ظاهر به جنگ ميان علم و دين</a:t>
            </a:r>
            <a:r>
              <a:rPr lang="fa-IR" sz="3600" smtClean="0">
                <a:solidFill>
                  <a:srgbClr val="99CC00"/>
                </a:solidFill>
                <a:cs typeface="Nazanin" pitchFamily="2" charset="-78"/>
              </a:rPr>
              <a:t> </a:t>
            </a:r>
            <a:r>
              <a:rPr lang="fa-IR" sz="3600" smtClean="0">
                <a:solidFill>
                  <a:srgbClr val="99CC00"/>
                </a:solidFill>
                <a:cs typeface="Titr" pitchFamily="2" charset="-78"/>
                <a:hlinkClick r:id="rId2" action="ppaction://hlinkpres?slideindex=34&amp;slidetitle=Slide 34"/>
              </a:rPr>
              <a:t>شهرت</a:t>
            </a:r>
            <a:r>
              <a:rPr lang="fa-IR" sz="3600" smtClean="0">
                <a:cs typeface="Nazanin" pitchFamily="2" charset="-78"/>
              </a:rPr>
              <a:t> يافته است.</a:t>
            </a:r>
            <a:endParaRPr lang="en-US" sz="36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1D3D77F-6380-4CF8-8237-06A8EEA609F5}" type="slidenum">
              <a:rPr lang="ar-SA" altLang="fa-IR"/>
              <a:pPr eaLnBrk="1" hangingPunct="1"/>
              <a:t>36</a:t>
            </a:fld>
            <a:endParaRPr lang="en-US" altLang="fa-I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066800" y="1268413"/>
            <a:ext cx="7543800" cy="4827587"/>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عللي كه در پيدايش اين شهرت نقش داشته اند: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الف- مردم عادي و عامي، ميان گرايشها و معتقدات حقيقي دين و آداب و رسوم و ظواهري كه از سوي دستگاههاي ديني ترويج مي شود، فرق نمي گذارند.</a:t>
            </a:r>
          </a:p>
          <a:p>
            <a:pPr rtl="0"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82532FF-A9AA-45E4-B329-C5DC2DE9D311}" type="slidenum">
              <a:rPr lang="ar-SA" altLang="fa-IR"/>
              <a:pPr eaLnBrk="1" hangingPunct="1"/>
              <a:t>37</a:t>
            </a:fld>
            <a:endParaRPr lang="en-US" altLang="fa-I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idx="1"/>
          </p:nvPr>
        </p:nvSpPr>
        <p:spPr>
          <a:xfrm>
            <a:off x="1066800" y="1268413"/>
            <a:ext cx="7543800" cy="4827587"/>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عللي كه در پيدايش اين شهرت نقش داشته اند: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ب- در ميان ارباب مذاهب و عالمان ديني، بودند كساني كه هرگاه، انديشه هاي رايج آنان، و نه مباني و ضروريات دين، مورد انتقاد قرار مي گرفت، چنين وانمود مي كردند كه دين مورد حمله قرار گرفته است.</a:t>
            </a:r>
          </a:p>
          <a:p>
            <a:pPr rtl="0" eaLnBrk="1" hangingPunct="1">
              <a:buFont typeface="Wingdings" panose="05000000000000000000" pitchFamily="2" charset="2"/>
              <a:buNone/>
              <a:defRPr/>
            </a:pPr>
            <a:r>
              <a:rPr lang="fa-IR" smtClean="0">
                <a:cs typeface="Nazanin" pitchFamily="2" charset="-78"/>
              </a:rPr>
              <a:t>ج- در ميان اهل علم و قلم نيز كساني به چشم مي خوردند كه در نوشته ها و اظهارات خود، اغراضي غير از حقيقت يابي و كنجكاوي دارند.</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FB1B771-DA47-45D2-AC6D-42987ACF8D96}" type="slidenum">
              <a:rPr lang="ar-SA" altLang="fa-IR"/>
              <a:pPr eaLnBrk="1" hangingPunct="1"/>
              <a:t>38</a:t>
            </a:fld>
            <a:endParaRPr lang="en-US" altLang="fa-I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nchorCtr="0"/>
          <a:lstStyle/>
          <a:p>
            <a:pPr eaLnBrk="1" hangingPunct="1">
              <a:defRPr/>
            </a:pPr>
            <a:r>
              <a:rPr lang="fa-IR" sz="2400" smtClean="0">
                <a:solidFill>
                  <a:srgbClr val="FF0000"/>
                </a:solidFill>
                <a:cs typeface="Titr" pitchFamily="2" charset="-78"/>
              </a:rPr>
              <a:t>علل و عوامل تاريخي طرح نظريه تعارض ميان علم و دين:</a:t>
            </a:r>
            <a:br>
              <a:rPr lang="fa-IR" sz="2400" smtClean="0">
                <a:solidFill>
                  <a:srgbClr val="FF0000"/>
                </a:solidFill>
                <a:cs typeface="Titr" pitchFamily="2" charset="-78"/>
              </a:rPr>
            </a:br>
            <a:endParaRPr lang="en-US" sz="2400" smtClean="0">
              <a:solidFill>
                <a:srgbClr val="FF0000"/>
              </a:solidFill>
              <a:cs typeface="Titr" pitchFamily="2" charset="-78"/>
            </a:endParaRPr>
          </a:p>
        </p:txBody>
      </p:sp>
      <p:sp>
        <p:nvSpPr>
          <p:cNvPr id="39939" name="Rectangle 3"/>
          <p:cNvSpPr>
            <a:spLocks noGrp="1" noChangeArrowheads="1"/>
          </p:cNvSpPr>
          <p:nvPr>
            <p:ph idx="1"/>
          </p:nvPr>
        </p:nvSpPr>
        <p:spPr/>
        <p:txBody>
          <a:bodyPr/>
          <a:lstStyle/>
          <a:p>
            <a:pPr rtl="0" eaLnBrk="1" hangingPunct="1">
              <a:buFont typeface="Wingdings" panose="05000000000000000000" pitchFamily="2" charset="2"/>
              <a:buNone/>
              <a:defRPr/>
            </a:pPr>
            <a:r>
              <a:rPr lang="fa-IR" smtClean="0">
                <a:cs typeface="Nazanin" pitchFamily="2" charset="-78"/>
              </a:rPr>
              <a:t>2- با آن هويت راستيني كه علم دارد، نمي توان بشريت را در پوشش هويت كاذبي كه گروههاي يادشده از علم مي سازند، فريب داد و اين واقعيت را ناديده گرفت كه بسياري از متفكران بزرگ قرن ها، مردان مذهبي بوده اند.</a:t>
            </a:r>
            <a:r>
              <a:rPr lang="fa-IR" smtClean="0"/>
              <a:t> </a:t>
            </a:r>
          </a:p>
          <a:p>
            <a:pPr eaLnBrk="1" hangingPunct="1">
              <a:buFont typeface="Wingdings" panose="05000000000000000000" pitchFamily="2" charset="2"/>
              <a:buNone/>
              <a:defRPr/>
            </a:pPr>
            <a:endParaRPr lang="en-US"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0BA8F2D-7EF4-4F39-8359-C9193400DB19}" type="slidenum">
              <a:rPr lang="ar-SA" altLang="fa-IR"/>
              <a:pPr eaLnBrk="1" hangingPunct="1"/>
              <a:t>39</a:t>
            </a:fld>
            <a:endParaRPr lang="en-US" altLang="fa-I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idx="1"/>
          </p:nvPr>
        </p:nvSpPr>
        <p:spPr>
          <a:xfrm>
            <a:off x="467544" y="1916832"/>
            <a:ext cx="8229600" cy="4609058"/>
          </a:xfrm>
        </p:spPr>
        <p:txBody>
          <a:bodyPr>
            <a:normAutofit fontScale="92500" lnSpcReduction="10000"/>
          </a:bodyPr>
          <a:lstStyle/>
          <a:p>
            <a:pPr eaLnBrk="1" hangingPunct="1">
              <a:lnSpc>
                <a:spcPct val="80000"/>
              </a:lnSpc>
              <a:buFont typeface="Wingdings" panose="05000000000000000000" pitchFamily="2" charset="2"/>
              <a:buNone/>
              <a:defRPr/>
            </a:pPr>
            <a:r>
              <a:rPr lang="fa-IR" sz="2800" dirty="0" smtClean="0">
                <a:cs typeface="Nazanin" pitchFamily="2" charset="-78"/>
              </a:rPr>
              <a:t>آشنايي دانشجو با:</a:t>
            </a:r>
          </a:p>
          <a:p>
            <a:pPr eaLnBrk="1" hangingPunct="1">
              <a:lnSpc>
                <a:spcPct val="80000"/>
              </a:lnSpc>
              <a:buFont typeface="Wingdings" panose="05000000000000000000" pitchFamily="2" charset="2"/>
              <a:buNone/>
              <a:defRPr/>
            </a:pPr>
            <a:r>
              <a:rPr lang="fa-IR" sz="2800" dirty="0" smtClean="0">
                <a:cs typeface="Nazanin" pitchFamily="2" charset="-78"/>
              </a:rPr>
              <a:t>1- وحي و پيامبري</a:t>
            </a:r>
          </a:p>
          <a:p>
            <a:pPr eaLnBrk="1" hangingPunct="1">
              <a:lnSpc>
                <a:spcPct val="80000"/>
              </a:lnSpc>
              <a:buFont typeface="Wingdings" panose="05000000000000000000" pitchFamily="2" charset="2"/>
              <a:buNone/>
              <a:defRPr/>
            </a:pPr>
            <a:r>
              <a:rPr lang="fa-IR" sz="2800" dirty="0" smtClean="0">
                <a:cs typeface="Nazanin" pitchFamily="2" charset="-78"/>
              </a:rPr>
              <a:t>2- رابطه علم و دين</a:t>
            </a:r>
          </a:p>
          <a:p>
            <a:pPr eaLnBrk="1" hangingPunct="1">
              <a:lnSpc>
                <a:spcPct val="80000"/>
              </a:lnSpc>
              <a:buFont typeface="Wingdings" panose="05000000000000000000" pitchFamily="2" charset="2"/>
              <a:buNone/>
              <a:defRPr/>
            </a:pPr>
            <a:r>
              <a:rPr lang="fa-IR" sz="2800" dirty="0" smtClean="0">
                <a:cs typeface="Nazanin" pitchFamily="2" charset="-78"/>
              </a:rPr>
              <a:t>3- صنعت در قرآن</a:t>
            </a:r>
          </a:p>
          <a:p>
            <a:pPr eaLnBrk="1" hangingPunct="1">
              <a:lnSpc>
                <a:spcPct val="80000"/>
              </a:lnSpc>
              <a:buFont typeface="Wingdings" panose="05000000000000000000" pitchFamily="2" charset="2"/>
              <a:buNone/>
              <a:defRPr/>
            </a:pPr>
            <a:r>
              <a:rPr lang="fa-IR" sz="2800" dirty="0" smtClean="0">
                <a:cs typeface="Nazanin" pitchFamily="2" charset="-78"/>
              </a:rPr>
              <a:t>4- اعجاز قرآن</a:t>
            </a:r>
          </a:p>
          <a:p>
            <a:pPr eaLnBrk="1" hangingPunct="1">
              <a:lnSpc>
                <a:spcPct val="80000"/>
              </a:lnSpc>
              <a:buFont typeface="Wingdings" panose="05000000000000000000" pitchFamily="2" charset="2"/>
              <a:buNone/>
              <a:defRPr/>
            </a:pPr>
            <a:r>
              <a:rPr lang="fa-IR" sz="2800" dirty="0" smtClean="0">
                <a:cs typeface="Nazanin" pitchFamily="2" charset="-78"/>
              </a:rPr>
              <a:t>5- خاتميت</a:t>
            </a:r>
          </a:p>
          <a:p>
            <a:pPr eaLnBrk="1" hangingPunct="1">
              <a:lnSpc>
                <a:spcPct val="80000"/>
              </a:lnSpc>
              <a:buFont typeface="Wingdings" panose="05000000000000000000" pitchFamily="2" charset="2"/>
              <a:buNone/>
              <a:defRPr/>
            </a:pPr>
            <a:r>
              <a:rPr lang="fa-IR" sz="2800" dirty="0" smtClean="0">
                <a:cs typeface="Nazanin" pitchFamily="2" charset="-78"/>
              </a:rPr>
              <a:t>6- اسلام و متقاضيان زمان</a:t>
            </a:r>
          </a:p>
          <a:p>
            <a:pPr eaLnBrk="1" hangingPunct="1">
              <a:lnSpc>
                <a:spcPct val="80000"/>
              </a:lnSpc>
              <a:buFont typeface="Wingdings" panose="05000000000000000000" pitchFamily="2" charset="2"/>
              <a:buNone/>
              <a:defRPr/>
            </a:pPr>
            <a:r>
              <a:rPr lang="fa-IR" sz="2800" dirty="0" smtClean="0">
                <a:cs typeface="Nazanin" pitchFamily="2" charset="-78"/>
              </a:rPr>
              <a:t>7- قلمرو دين</a:t>
            </a:r>
          </a:p>
          <a:p>
            <a:pPr eaLnBrk="1" hangingPunct="1">
              <a:lnSpc>
                <a:spcPct val="80000"/>
              </a:lnSpc>
              <a:buFont typeface="Wingdings" panose="05000000000000000000" pitchFamily="2" charset="2"/>
              <a:buNone/>
              <a:defRPr/>
            </a:pPr>
            <a:r>
              <a:rPr lang="fa-IR" sz="2800" dirty="0" smtClean="0">
                <a:cs typeface="Nazanin" pitchFamily="2" charset="-78"/>
              </a:rPr>
              <a:t>8- تعدد اديان</a:t>
            </a:r>
          </a:p>
          <a:p>
            <a:pPr eaLnBrk="1" hangingPunct="1">
              <a:lnSpc>
                <a:spcPct val="80000"/>
              </a:lnSpc>
              <a:buFont typeface="Wingdings" panose="05000000000000000000" pitchFamily="2" charset="2"/>
              <a:buNone/>
              <a:defRPr/>
            </a:pPr>
            <a:r>
              <a:rPr lang="fa-IR" sz="2800" dirty="0" smtClean="0">
                <a:cs typeface="Nazanin" pitchFamily="2" charset="-78"/>
              </a:rPr>
              <a:t>9- امامت و رهبري</a:t>
            </a:r>
          </a:p>
          <a:p>
            <a:pPr eaLnBrk="1" hangingPunct="1">
              <a:lnSpc>
                <a:spcPct val="80000"/>
              </a:lnSpc>
              <a:buFont typeface="Wingdings" panose="05000000000000000000" pitchFamily="2" charset="2"/>
              <a:buNone/>
              <a:defRPr/>
            </a:pPr>
            <a:r>
              <a:rPr lang="fa-IR" sz="2800" dirty="0" smtClean="0">
                <a:cs typeface="Nazanin" pitchFamily="2" charset="-78"/>
              </a:rPr>
              <a:t>10- مرجعيت و ولايت در عصر غيبت</a:t>
            </a:r>
          </a:p>
          <a:p>
            <a:pPr eaLnBrk="1" hangingPunct="1">
              <a:lnSpc>
                <a:spcPct val="80000"/>
              </a:lnSpc>
              <a:buFont typeface="Wingdings" panose="05000000000000000000" pitchFamily="2" charset="2"/>
              <a:buNone/>
              <a:defRPr/>
            </a:pPr>
            <a:endParaRPr lang="en-US" sz="2800"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F753053-AC46-483D-AC67-D484755E65C3}" type="slidenum">
              <a:rPr lang="ar-SA" altLang="fa-IR"/>
              <a:pPr eaLnBrk="1" hangingPunct="1"/>
              <a:t>4</a:t>
            </a:fld>
            <a:endParaRPr lang="en-US" altLang="fa-IR"/>
          </a:p>
        </p:txBody>
      </p:sp>
      <p:sp>
        <p:nvSpPr>
          <p:cNvPr id="2" name="Rectangle 1"/>
          <p:cNvSpPr/>
          <p:nvPr/>
        </p:nvSpPr>
        <p:spPr>
          <a:xfrm>
            <a:off x="3131840" y="1062309"/>
            <a:ext cx="2694969" cy="720197"/>
          </a:xfrm>
          <a:prstGeom prst="rect">
            <a:avLst/>
          </a:prstGeom>
        </p:spPr>
        <p:txBody>
          <a:bodyPr wrap="none">
            <a:spAutoFit/>
          </a:bodyPr>
          <a:lstStyle/>
          <a:p>
            <a:pPr eaLnBrk="1" hangingPunct="1">
              <a:lnSpc>
                <a:spcPct val="80000"/>
              </a:lnSpc>
              <a:buFont typeface="Wingdings" panose="05000000000000000000" pitchFamily="2" charset="2"/>
              <a:buNone/>
              <a:defRPr/>
            </a:pPr>
            <a:r>
              <a:rPr lang="fa-IR" sz="4800" b="1" dirty="0">
                <a:solidFill>
                  <a:srgbClr val="99CC00"/>
                </a:solidFill>
                <a:cs typeface="Titr" pitchFamily="2" charset="-78"/>
              </a:rPr>
              <a:t>اهداف </a:t>
            </a:r>
            <a:r>
              <a:rPr lang="fa-IR" sz="4800" b="1" dirty="0" smtClean="0">
                <a:solidFill>
                  <a:srgbClr val="99CC00"/>
                </a:solidFill>
                <a:cs typeface="Titr" pitchFamily="2" charset="-78"/>
              </a:rPr>
              <a:t>رفتاری</a:t>
            </a:r>
            <a:endParaRPr lang="fa-IR" sz="4800" b="1" dirty="0">
              <a:solidFill>
                <a:srgbClr val="99CC00"/>
              </a:solidFill>
              <a:cs typeface="Titr" pitchFamily="2" charset="-78"/>
            </a:endParaRPr>
          </a:p>
        </p:txBody>
      </p:sp>
    </p:spTree>
    <p:custDataLst>
      <p:tags r:id="rId1"/>
    </p:custData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nchorCtr="0"/>
          <a:lstStyle/>
          <a:p>
            <a:pPr eaLnBrk="1" hangingPunct="1">
              <a:defRPr/>
            </a:pPr>
            <a:r>
              <a:rPr lang="fa-IR" sz="2400" smtClean="0">
                <a:solidFill>
                  <a:srgbClr val="FF0000"/>
                </a:solidFill>
                <a:cs typeface="Titr" pitchFamily="2" charset="-78"/>
              </a:rPr>
              <a:t>علل و عوامل تاريخي طرح نظريه تعارض ميان علم و دين:</a:t>
            </a:r>
            <a:br>
              <a:rPr lang="fa-IR" sz="2400" smtClean="0">
                <a:solidFill>
                  <a:srgbClr val="FF0000"/>
                </a:solidFill>
                <a:cs typeface="Titr" pitchFamily="2" charset="-78"/>
              </a:rPr>
            </a:br>
            <a:endParaRPr lang="en-US" sz="2400" smtClean="0">
              <a:solidFill>
                <a:srgbClr val="FF0000"/>
              </a:solidFill>
              <a:cs typeface="Titr" pitchFamily="2" charset="-78"/>
            </a:endParaRPr>
          </a:p>
        </p:txBody>
      </p:sp>
      <p:sp>
        <p:nvSpPr>
          <p:cNvPr id="50178" name="Rectangle 2"/>
          <p:cNvSpPr>
            <a:spLocks noGrp="1" noChangeArrowheads="1"/>
          </p:cNvSpPr>
          <p:nvPr>
            <p:ph idx="1"/>
          </p:nvPr>
        </p:nvSpPr>
        <p:spPr/>
        <p:txBody>
          <a:bodyPr/>
          <a:lstStyle/>
          <a:p>
            <a:pPr rtl="0" eaLnBrk="1" hangingPunct="1">
              <a:buFont typeface="Wingdings" panose="05000000000000000000" pitchFamily="2" charset="2"/>
              <a:buNone/>
              <a:defRPr/>
            </a:pPr>
            <a:r>
              <a:rPr lang="fa-IR" smtClean="0">
                <a:cs typeface="Nazanin" pitchFamily="2" charset="-78"/>
              </a:rPr>
              <a:t>3- اين بحث بيشتر در جهان مسيحي و غرب مجال رشد داشته اما در جهان اسلام به دليل عدم تحريف قرآن و گواهي تاريخ علوم در بستر تمدن اسلامي كمتر مجالي براي طرخ اين بحث بوده است. و اساساً يكي از كارهاي مهم انبيا و اولياي الهي آموزش و ترويج حقايق عالم بوده است.</a:t>
            </a:r>
            <a:endParaRPr lang="fa-IR" smtClean="0"/>
          </a:p>
          <a:p>
            <a:pPr eaLnBrk="1" hangingPunct="1">
              <a:buFont typeface="Wingdings" panose="05000000000000000000" pitchFamily="2" charset="2"/>
              <a:buNone/>
              <a:defRPr/>
            </a:pPr>
            <a:endParaRPr lang="en-US"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D9E445-582B-4DB9-9D01-27B104CEFAFB}" type="slidenum">
              <a:rPr lang="ar-SA" altLang="fa-IR"/>
              <a:pPr eaLnBrk="1" hangingPunct="1"/>
              <a:t>40</a:t>
            </a:fld>
            <a:endParaRPr lang="en-US" altLang="fa-I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1"/>
          </p:nvPr>
        </p:nvSpPr>
        <p:spPr/>
        <p:txBody>
          <a:bodyPr/>
          <a:lstStyle/>
          <a:p>
            <a:pPr rtl="0" eaLnBrk="1" hangingPunct="1">
              <a:buFont typeface="Wingdings" panose="05000000000000000000" pitchFamily="2" charset="2"/>
              <a:buNone/>
              <a:defRPr/>
            </a:pPr>
            <a:r>
              <a:rPr lang="fa-IR" b="1" smtClean="0">
                <a:solidFill>
                  <a:srgbClr val="FF0000"/>
                </a:solidFill>
                <a:cs typeface="Titr" pitchFamily="2" charset="-78"/>
              </a:rPr>
              <a:t>ب)نظريه تمايز علم و دين:</a:t>
            </a:r>
          </a:p>
          <a:p>
            <a:pPr rtl="0" eaLnBrk="1" hangingPunct="1">
              <a:buFont typeface="Wingdings" panose="05000000000000000000" pitchFamily="2" charset="2"/>
              <a:buNone/>
              <a:defRPr/>
            </a:pPr>
            <a:r>
              <a:rPr lang="fa-IR" smtClean="0">
                <a:cs typeface="Nazanin" pitchFamily="2" charset="-78"/>
              </a:rPr>
              <a:t>مدافعان اين نظريه تمايز استقلال كامل علم و دين به اين اعتقاد دارند كه روش علمي تنها روش ممكن در شناخت واقع نيست.</a:t>
            </a:r>
          </a:p>
          <a:p>
            <a:pPr rtl="0" eaLnBrk="1" hangingPunct="1">
              <a:buFont typeface="Wingdings" panose="05000000000000000000" pitchFamily="2" charset="2"/>
              <a:buNone/>
              <a:defRPr/>
            </a:pPr>
            <a:r>
              <a:rPr lang="fa-IR" smtClean="0">
                <a:cs typeface="Nazanin" pitchFamily="2" charset="-78"/>
              </a:rPr>
              <a:t>تعميم نارواي مفاهيم علمي و تبديل كردن يك شيوه به اصلي كلي، نظير اين قاعده كه روش هاي تجربي و حسي تنها روش قابل اعتماد در فهم و تبيين واقعيت است، نارواست.</a:t>
            </a:r>
          </a:p>
          <a:p>
            <a:pPr eaLnBrk="1" hangingPunct="1">
              <a:buFont typeface="Wingdings" panose="05000000000000000000" pitchFamily="2" charset="2"/>
              <a:buNone/>
              <a:defRPr/>
            </a:pPr>
            <a:r>
              <a:rPr lang="fa-IR" smtClean="0">
                <a:cs typeface="Nazanin" pitchFamily="2" charset="-78"/>
              </a:rPr>
              <a:t> </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DF1819F-2489-439B-97C1-79C15C7848E2}" type="slidenum">
              <a:rPr lang="ar-SA" altLang="fa-IR"/>
              <a:pPr eaLnBrk="1" hangingPunct="1"/>
              <a:t>41</a:t>
            </a:fld>
            <a:endParaRPr lang="en-US" altLang="fa-I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FF0000"/>
                </a:solidFill>
                <a:cs typeface="Titr" pitchFamily="2" charset="-78"/>
              </a:rPr>
              <a:t>نتايج مشابه در نظريه تمايز علم و دين</a:t>
            </a:r>
          </a:p>
          <a:p>
            <a:pPr eaLnBrk="1" hangingPunct="1">
              <a:buFont typeface="Wingdings" panose="05000000000000000000" pitchFamily="2" charset="2"/>
              <a:buNone/>
              <a:defRPr/>
            </a:pPr>
            <a:r>
              <a:rPr lang="fa-IR" smtClean="0">
                <a:cs typeface="Nazanin" pitchFamily="2" charset="-78"/>
              </a:rPr>
              <a:t>1- استقلال زبان: برخي معتقدند كه علم و دين تمايز موجود در زبان هريك، منطق و عملكردهاي خاص خويش را دارند.</a:t>
            </a:r>
          </a:p>
          <a:p>
            <a:pPr eaLnBrk="1" hangingPunct="1">
              <a:buFont typeface="Wingdings" panose="05000000000000000000" pitchFamily="2" charset="2"/>
              <a:buNone/>
              <a:defRPr/>
            </a:pPr>
            <a:r>
              <a:rPr lang="fa-IR" smtClean="0">
                <a:cs typeface="Nazanin" pitchFamily="2" charset="-78"/>
              </a:rPr>
              <a:t>2- تمايز در روش و موضوع: برخي معتقدند كه علم و دين مي بايست كاملاً جدا و مستقل از يكديگر باشند.</a:t>
            </a:r>
          </a:p>
          <a:p>
            <a:pPr eaLnBrk="1" hangingPunct="1">
              <a:buFont typeface="Wingdings" panose="05000000000000000000" pitchFamily="2" charset="2"/>
              <a:buNone/>
              <a:defRPr/>
            </a:pPr>
            <a:r>
              <a:rPr lang="fa-IR" smtClean="0">
                <a:cs typeface="Nazanin" pitchFamily="2" charset="-78"/>
              </a:rPr>
              <a:t> </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90F6ABB-7770-48F4-BF08-9B92C45729CE}" type="slidenum">
              <a:rPr lang="ar-SA" altLang="fa-IR"/>
              <a:pPr eaLnBrk="1" hangingPunct="1"/>
              <a:t>42</a:t>
            </a:fld>
            <a:endParaRPr lang="en-US" altLang="fa-I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p:txBody>
          <a:bodyPr/>
          <a:lstStyle/>
          <a:p>
            <a:pPr eaLnBrk="1" hangingPunct="1">
              <a:lnSpc>
                <a:spcPct val="90000"/>
              </a:lnSpc>
              <a:buFont typeface="Wingdings" panose="05000000000000000000" pitchFamily="2" charset="2"/>
              <a:buNone/>
              <a:defRPr/>
            </a:pPr>
            <a:r>
              <a:rPr lang="fa-IR" b="1" smtClean="0">
                <a:solidFill>
                  <a:srgbClr val="FF0000"/>
                </a:solidFill>
                <a:cs typeface="Titr" pitchFamily="2" charset="-78"/>
              </a:rPr>
              <a:t>نقد نظريه تمايز علم و دين</a:t>
            </a:r>
          </a:p>
          <a:p>
            <a:pPr eaLnBrk="1" hangingPunct="1">
              <a:lnSpc>
                <a:spcPct val="90000"/>
              </a:lnSpc>
              <a:buFont typeface="Wingdings" panose="05000000000000000000" pitchFamily="2" charset="2"/>
              <a:buNone/>
              <a:defRPr/>
            </a:pPr>
            <a:r>
              <a:rPr lang="fa-IR" smtClean="0">
                <a:cs typeface="Nazanin" pitchFamily="2" charset="-78"/>
              </a:rPr>
              <a:t>اشكال اين ديدگاه ناديده گرفتن بخشي از زبان دين است كه حقايق طبيعي را بيان مي كند. علم و دين به رغم تعلقات گوناگون شان، به يك جهان طبيعت مي نگرند.</a:t>
            </a:r>
          </a:p>
          <a:p>
            <a:pPr eaLnBrk="1" hangingPunct="1">
              <a:lnSpc>
                <a:spcPct val="90000"/>
              </a:lnSpc>
              <a:buFont typeface="Wingdings" panose="05000000000000000000" pitchFamily="2" charset="2"/>
              <a:buNone/>
              <a:defRPr/>
            </a:pPr>
            <a:r>
              <a:rPr lang="fa-IR" smtClean="0">
                <a:cs typeface="Nazanin" pitchFamily="2" charset="-78"/>
              </a:rPr>
              <a:t>بقره آيه 85:</a:t>
            </a:r>
          </a:p>
          <a:p>
            <a:pPr eaLnBrk="1" hangingPunct="1">
              <a:lnSpc>
                <a:spcPct val="90000"/>
              </a:lnSpc>
              <a:buFont typeface="Wingdings" panose="05000000000000000000" pitchFamily="2" charset="2"/>
              <a:buNone/>
              <a:defRPr/>
            </a:pPr>
            <a:r>
              <a:rPr lang="fa-IR" smtClean="0">
                <a:cs typeface="Nazanin" pitchFamily="2" charset="-78"/>
              </a:rPr>
              <a:t>((چرا به برخي احكام ايمان آورده ايد و به بعضي كافر مي شويد، پس جزاي چنين مردم بد كردار چيست؟...))</a:t>
            </a:r>
          </a:p>
          <a:p>
            <a:pPr eaLnBrk="1" hangingPunct="1">
              <a:lnSpc>
                <a:spcPct val="90000"/>
              </a:lnSpc>
              <a:buFont typeface="Wingdings" panose="05000000000000000000" pitchFamily="2" charset="2"/>
              <a:buNone/>
              <a:defRPr/>
            </a:pPr>
            <a:endParaRPr lang="fa-IR" smtClean="0">
              <a:cs typeface="Nazanin" pitchFamily="2" charset="-78"/>
            </a:endParaRPr>
          </a:p>
          <a:p>
            <a:pPr eaLnBrk="1" hangingPunct="1">
              <a:lnSpc>
                <a:spcPct val="90000"/>
              </a:lnSpc>
              <a:buFont typeface="Wingdings" panose="05000000000000000000" pitchFamily="2" charset="2"/>
              <a:buNone/>
              <a:defRPr/>
            </a:pPr>
            <a:r>
              <a:rPr lang="fa-IR" smtClean="0">
                <a:cs typeface="Nazanin" pitchFamily="2" charset="-78"/>
              </a:rPr>
              <a:t> </a:t>
            </a:r>
          </a:p>
          <a:p>
            <a:pPr eaLnBrk="1" hangingPunct="1">
              <a:lnSpc>
                <a:spcPct val="90000"/>
              </a:lnSpc>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6EF0945-16CC-4F5E-956D-D3166BBAA873}" type="slidenum">
              <a:rPr lang="ar-SA" altLang="fa-IR"/>
              <a:pPr eaLnBrk="1" hangingPunct="1"/>
              <a:t>43</a:t>
            </a:fld>
            <a:endParaRPr lang="en-US" altLang="fa-I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p:txBody>
          <a:bodyPr/>
          <a:lstStyle/>
          <a:p>
            <a:pPr rtl="0" eaLnBrk="1" hangingPunct="1">
              <a:buFont typeface="Wingdings" panose="05000000000000000000" pitchFamily="2" charset="2"/>
              <a:buNone/>
              <a:defRPr/>
            </a:pPr>
            <a:r>
              <a:rPr lang="fa-IR" b="1" smtClean="0">
                <a:solidFill>
                  <a:srgbClr val="FF0000"/>
                </a:solidFill>
                <a:cs typeface="Titr" pitchFamily="2" charset="-78"/>
              </a:rPr>
              <a:t>ج)نظريه تعامل علم و دين:</a:t>
            </a:r>
          </a:p>
          <a:p>
            <a:pPr rtl="0" eaLnBrk="1" hangingPunct="1">
              <a:buFont typeface="Wingdings" panose="05000000000000000000" pitchFamily="2" charset="2"/>
              <a:buNone/>
              <a:defRPr/>
            </a:pPr>
            <a:r>
              <a:rPr lang="fa-IR" smtClean="0">
                <a:cs typeface="Nazanin" pitchFamily="2" charset="-78"/>
              </a:rPr>
              <a:t>طرفدارن اين گروه را به دو دسته تقسيم مي كنند:</a:t>
            </a:r>
          </a:p>
          <a:p>
            <a:pPr rtl="0" eaLnBrk="1" hangingPunct="1">
              <a:buFont typeface="Wingdings" panose="05000000000000000000" pitchFamily="2" charset="2"/>
              <a:buNone/>
              <a:defRPr/>
            </a:pPr>
            <a:r>
              <a:rPr lang="fa-IR" smtClean="0">
                <a:cs typeface="Nazanin" pitchFamily="2" charset="-78"/>
              </a:rPr>
              <a:t>كساني كه كه در ناحيه روش و پيش فرض ها، از حمايت غير مستقيم علم و دين از يكديگر سخن گفته اند و گروه ديگر درباره آموزه و دستاوردها و نظريات است و علم و دين را در محتوا، مكمل يكديگر مي دانند.</a:t>
            </a:r>
          </a:p>
          <a:p>
            <a:pPr eaLnBrk="1" hangingPunct="1">
              <a:buFont typeface="Wingdings" panose="05000000000000000000" pitchFamily="2" charset="2"/>
              <a:buNone/>
              <a:defRPr/>
            </a:pPr>
            <a:r>
              <a:rPr lang="fa-IR" smtClean="0">
                <a:cs typeface="Nazanin" pitchFamily="2" charset="-78"/>
              </a:rPr>
              <a:t> </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FDDE3B2-0C0C-4C3A-95B8-D915CA7CD97E}" type="slidenum">
              <a:rPr lang="ar-SA" altLang="fa-IR"/>
              <a:pPr eaLnBrk="1" hangingPunct="1"/>
              <a:t>44</a:t>
            </a:fld>
            <a:endParaRPr lang="en-US" altLang="fa-I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457200" y="620713"/>
            <a:ext cx="8229600" cy="5510212"/>
          </a:xfrm>
        </p:spPr>
        <p:txBody>
          <a:bodyPr/>
          <a:lstStyle/>
          <a:p>
            <a:pPr algn="ctr" eaLnBrk="1" hangingPunct="1">
              <a:buFont typeface="Wingdings" panose="05000000000000000000" pitchFamily="2" charset="2"/>
              <a:buNone/>
              <a:defRPr/>
            </a:pPr>
            <a:r>
              <a:rPr lang="fa-IR" smtClean="0">
                <a:solidFill>
                  <a:srgbClr val="FF0000"/>
                </a:solidFill>
                <a:cs typeface="Titr" pitchFamily="2" charset="-78"/>
              </a:rPr>
              <a:t> </a:t>
            </a:r>
            <a:r>
              <a:rPr lang="fa-IR" sz="2400" b="1" smtClean="0">
                <a:solidFill>
                  <a:srgbClr val="99CC00"/>
                </a:solidFill>
                <a:cs typeface="Titr" pitchFamily="2" charset="-78"/>
              </a:rPr>
              <a:t>براي حل تعارض هاي ظاهري و احتمالي ميان برخي از داده هاي علم ودين مي توان روش ديگري پيشنهاد كرد:</a:t>
            </a:r>
          </a:p>
          <a:p>
            <a:pPr eaLnBrk="1" hangingPunct="1">
              <a:buFont typeface="Wingdings" panose="05000000000000000000" pitchFamily="2" charset="2"/>
              <a:buNone/>
              <a:defRPr/>
            </a:pPr>
            <a:endParaRPr lang="fa-IR" sz="2400" smtClean="0">
              <a:solidFill>
                <a:srgbClr val="99CC00"/>
              </a:solidFill>
              <a:cs typeface="Titr" pitchFamily="2" charset="-78"/>
            </a:endParaRPr>
          </a:p>
          <a:p>
            <a:pPr eaLnBrk="1" hangingPunct="1">
              <a:buFont typeface="Wingdings" panose="05000000000000000000" pitchFamily="2" charset="2"/>
              <a:buNone/>
              <a:defRPr/>
            </a:pPr>
            <a:r>
              <a:rPr lang="fa-IR" smtClean="0">
                <a:cs typeface="Nazanin" pitchFamily="2" charset="-78"/>
              </a:rPr>
              <a:t>1- مفاد گزاره هاي ديني و علمي، ظني و غير يقيني باشد.</a:t>
            </a:r>
          </a:p>
          <a:p>
            <a:pPr eaLnBrk="1" hangingPunct="1">
              <a:buFont typeface="Wingdings" panose="05000000000000000000" pitchFamily="2" charset="2"/>
              <a:buNone/>
              <a:defRPr/>
            </a:pPr>
            <a:r>
              <a:rPr lang="fa-IR" smtClean="0">
                <a:cs typeface="Nazanin" pitchFamily="2" charset="-78"/>
              </a:rPr>
              <a:t>2- مفاد اين گزاره ها هر دو يقيني باشند.</a:t>
            </a:r>
          </a:p>
          <a:p>
            <a:pPr eaLnBrk="1" hangingPunct="1">
              <a:buFont typeface="Wingdings" panose="05000000000000000000" pitchFamily="2" charset="2"/>
              <a:buNone/>
              <a:defRPr/>
            </a:pPr>
            <a:r>
              <a:rPr lang="fa-IR" smtClean="0">
                <a:cs typeface="Nazanin" pitchFamily="2" charset="-78"/>
              </a:rPr>
              <a:t>3- گزاره هاي علمي، يقيني و گزاره هاي ديني، ظن آور باشند.</a:t>
            </a:r>
          </a:p>
          <a:p>
            <a:pPr eaLnBrk="1" hangingPunct="1">
              <a:buFont typeface="Wingdings" panose="05000000000000000000" pitchFamily="2" charset="2"/>
              <a:buNone/>
              <a:defRPr/>
            </a:pPr>
            <a:r>
              <a:rPr lang="fa-IR" smtClean="0">
                <a:cs typeface="Nazanin" pitchFamily="2" charset="-78"/>
              </a:rPr>
              <a:t>4- گزاره هاي ديني، يقيني و گزاره هاي علمي، ظن آور باشند.  </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8AF0DCE-8A65-4214-A74A-610C8E5B6491}" type="slidenum">
              <a:rPr lang="ar-SA" altLang="fa-IR"/>
              <a:pPr eaLnBrk="1" hangingPunct="1"/>
              <a:t>45</a:t>
            </a:fld>
            <a:endParaRPr lang="en-US" altLang="fa-I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ادامه عناوين بخش</a:t>
            </a:r>
            <a:r>
              <a:rPr lang="fa-IR" sz="4000" smtClean="0">
                <a:solidFill>
                  <a:srgbClr val="FF0000"/>
                </a:solidFill>
                <a:cs typeface="Titr" pitchFamily="2" charset="-78"/>
              </a:rPr>
              <a:t> </a:t>
            </a:r>
            <a:r>
              <a:rPr lang="fa-IR" sz="2800" smtClean="0">
                <a:solidFill>
                  <a:srgbClr val="99CC00"/>
                </a:solidFill>
                <a:cs typeface="Titr" pitchFamily="2" charset="-78"/>
              </a:rPr>
              <a:t>يكم</a:t>
            </a:r>
            <a:endParaRPr lang="en-US" sz="2800" smtClean="0">
              <a:solidFill>
                <a:srgbClr val="99CC00"/>
              </a:solidFill>
              <a:cs typeface="Titr" pitchFamily="2" charset="-78"/>
            </a:endParaRPr>
          </a:p>
        </p:txBody>
      </p:sp>
      <p:sp>
        <p:nvSpPr>
          <p:cNvPr id="108547"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sz="2800" smtClean="0">
                <a:cs typeface="Nazanin" pitchFamily="2" charset="-78"/>
              </a:rPr>
              <a:t>3- صنعت در قرآن</a:t>
            </a:r>
          </a:p>
          <a:p>
            <a:pPr eaLnBrk="1" hangingPunct="1">
              <a:buFont typeface="Wingdings" panose="05000000000000000000" pitchFamily="2" charset="2"/>
              <a:buNone/>
              <a:defRPr/>
            </a:pPr>
            <a:r>
              <a:rPr lang="fa-IR" sz="2800" smtClean="0">
                <a:cs typeface="Nazanin" pitchFamily="2" charset="-78"/>
              </a:rPr>
              <a:t>الف)تكنولوژي اطلاعات</a:t>
            </a:r>
          </a:p>
          <a:p>
            <a:pPr eaLnBrk="1" hangingPunct="1">
              <a:buFont typeface="Wingdings" panose="05000000000000000000" pitchFamily="2" charset="2"/>
              <a:buNone/>
              <a:defRPr/>
            </a:pPr>
            <a:r>
              <a:rPr lang="fa-IR" sz="2800" smtClean="0">
                <a:cs typeface="Nazanin" pitchFamily="2" charset="-78"/>
              </a:rPr>
              <a:t>1- از طريق موجودات پرنده هوايي</a:t>
            </a:r>
          </a:p>
          <a:p>
            <a:pPr eaLnBrk="1" hangingPunct="1">
              <a:buFont typeface="Wingdings" panose="05000000000000000000" pitchFamily="2" charset="2"/>
              <a:buNone/>
              <a:defRPr/>
            </a:pPr>
            <a:r>
              <a:rPr lang="fa-IR" sz="2800" smtClean="0">
                <a:cs typeface="Nazanin" pitchFamily="2" charset="-78"/>
              </a:rPr>
              <a:t>2- فرمولهاي حاكم جمع بندي اطلاعات </a:t>
            </a:r>
          </a:p>
          <a:p>
            <a:pPr eaLnBrk="1" hangingPunct="1">
              <a:buFont typeface="Wingdings" panose="05000000000000000000" pitchFamily="2" charset="2"/>
              <a:buNone/>
              <a:defRPr/>
            </a:pPr>
            <a:r>
              <a:rPr lang="fa-IR" sz="2800" smtClean="0">
                <a:cs typeface="Nazanin" pitchFamily="2" charset="-78"/>
              </a:rPr>
              <a:t>3- محافظت اطلاعات از وحي</a:t>
            </a:r>
          </a:p>
          <a:p>
            <a:pPr eaLnBrk="1" hangingPunct="1">
              <a:buFont typeface="Wingdings" panose="05000000000000000000" pitchFamily="2" charset="2"/>
              <a:buNone/>
              <a:defRPr/>
            </a:pPr>
            <a:r>
              <a:rPr lang="fa-IR" sz="2800" smtClean="0">
                <a:cs typeface="Nazanin" pitchFamily="2" charset="-78"/>
              </a:rPr>
              <a:t>ب) صنايع هوايي</a:t>
            </a:r>
          </a:p>
          <a:p>
            <a:pPr eaLnBrk="1" hangingPunct="1">
              <a:buFont typeface="Wingdings" panose="05000000000000000000" pitchFamily="2" charset="2"/>
              <a:buNone/>
              <a:defRPr/>
            </a:pPr>
            <a:r>
              <a:rPr lang="fa-IR" sz="2800" smtClean="0">
                <a:cs typeface="Nazanin" pitchFamily="2" charset="-78"/>
              </a:rPr>
              <a:t>1- حاضر كردن تخت بلقيس</a:t>
            </a:r>
          </a:p>
          <a:p>
            <a:pPr eaLnBrk="1" hangingPunct="1">
              <a:buFont typeface="Wingdings" panose="05000000000000000000" pitchFamily="2" charset="2"/>
              <a:buNone/>
              <a:defRPr/>
            </a:pPr>
            <a:r>
              <a:rPr lang="fa-IR" sz="2800" smtClean="0">
                <a:cs typeface="Nazanin" pitchFamily="2" charset="-78"/>
              </a:rPr>
              <a:t>2- مدل گيري از پرندگان</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F6EA9C-4EE4-4FD8-AD69-E00CD38D9E3E}" type="slidenum">
              <a:rPr lang="ar-SA" altLang="fa-IR"/>
              <a:pPr eaLnBrk="1" hangingPunct="1"/>
              <a:t>46</a:t>
            </a:fld>
            <a:endParaRPr lang="en-US" altLang="fa-I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395288" y="404813"/>
            <a:ext cx="8229600" cy="6192837"/>
          </a:xfrm>
        </p:spPr>
        <p:txBody>
          <a:bodyPr>
            <a:normAutofit lnSpcReduction="10000"/>
          </a:bodyPr>
          <a:lstStyle/>
          <a:p>
            <a:pPr eaLnBrk="1" hangingPunct="1">
              <a:buFont typeface="Wingdings" panose="05000000000000000000" pitchFamily="2" charset="2"/>
              <a:buNone/>
              <a:defRPr/>
            </a:pPr>
            <a:r>
              <a:rPr lang="fa-IR" sz="2400" smtClean="0">
                <a:cs typeface="Nazanin" pitchFamily="2" charset="-78"/>
              </a:rPr>
              <a:t>ج) صنايع دريايي</a:t>
            </a:r>
          </a:p>
          <a:p>
            <a:pPr eaLnBrk="1" hangingPunct="1">
              <a:buFont typeface="Wingdings" panose="05000000000000000000" pitchFamily="2" charset="2"/>
              <a:buNone/>
              <a:defRPr/>
            </a:pPr>
            <a:r>
              <a:rPr lang="fa-IR" sz="2400" smtClean="0">
                <a:cs typeface="Nazanin" pitchFamily="2" charset="-78"/>
              </a:rPr>
              <a:t>1- صنعت كشتي سازي</a:t>
            </a:r>
          </a:p>
          <a:p>
            <a:pPr eaLnBrk="1" hangingPunct="1">
              <a:buFont typeface="Wingdings" panose="05000000000000000000" pitchFamily="2" charset="2"/>
              <a:buNone/>
              <a:defRPr/>
            </a:pPr>
            <a:r>
              <a:rPr lang="fa-IR" sz="2400" smtClean="0">
                <a:cs typeface="Nazanin" pitchFamily="2" charset="-78"/>
              </a:rPr>
              <a:t>2- تكنولوژي هدايت كشتي</a:t>
            </a:r>
          </a:p>
          <a:p>
            <a:pPr eaLnBrk="1" hangingPunct="1">
              <a:buFont typeface="Wingdings" panose="05000000000000000000" pitchFamily="2" charset="2"/>
              <a:buNone/>
              <a:defRPr/>
            </a:pPr>
            <a:r>
              <a:rPr lang="fa-IR" sz="2400" smtClean="0">
                <a:cs typeface="Nazanin" pitchFamily="2" charset="-78"/>
              </a:rPr>
              <a:t>3- صنايع صيادي و غواصي</a:t>
            </a:r>
          </a:p>
          <a:p>
            <a:pPr eaLnBrk="1" hangingPunct="1">
              <a:buFont typeface="Wingdings" panose="05000000000000000000" pitchFamily="2" charset="2"/>
              <a:buNone/>
              <a:defRPr/>
            </a:pPr>
            <a:r>
              <a:rPr lang="fa-IR" sz="2400" smtClean="0">
                <a:cs typeface="Nazanin" pitchFamily="2" charset="-78"/>
              </a:rPr>
              <a:t>4- صنعت شناورهاي زير دريايي</a:t>
            </a:r>
          </a:p>
          <a:p>
            <a:pPr eaLnBrk="1" hangingPunct="1">
              <a:buFont typeface="Wingdings" panose="05000000000000000000" pitchFamily="2" charset="2"/>
              <a:buNone/>
              <a:defRPr/>
            </a:pPr>
            <a:r>
              <a:rPr lang="fa-IR" sz="2400" smtClean="0">
                <a:cs typeface="Nazanin" pitchFamily="2" charset="-78"/>
              </a:rPr>
              <a:t>5- صنعت جهانگردي و گردشگري</a:t>
            </a:r>
          </a:p>
          <a:p>
            <a:pPr eaLnBrk="1" hangingPunct="1">
              <a:buFont typeface="Wingdings" panose="05000000000000000000" pitchFamily="2" charset="2"/>
              <a:buNone/>
              <a:defRPr/>
            </a:pPr>
            <a:r>
              <a:rPr lang="fa-IR" sz="2400" smtClean="0">
                <a:cs typeface="Nazanin" pitchFamily="2" charset="-78"/>
              </a:rPr>
              <a:t>د) تكنولوژي بادي</a:t>
            </a:r>
          </a:p>
          <a:p>
            <a:pPr eaLnBrk="1" hangingPunct="1">
              <a:buFont typeface="Wingdings" panose="05000000000000000000" pitchFamily="2" charset="2"/>
              <a:buNone/>
              <a:defRPr/>
            </a:pPr>
            <a:r>
              <a:rPr lang="fa-IR" sz="2400" smtClean="0">
                <a:cs typeface="Nazanin" pitchFamily="2" charset="-78"/>
              </a:rPr>
              <a:t>1- جابجايي ابرهاي باران زا</a:t>
            </a:r>
          </a:p>
          <a:p>
            <a:pPr eaLnBrk="1" hangingPunct="1">
              <a:buFont typeface="Wingdings" panose="05000000000000000000" pitchFamily="2" charset="2"/>
              <a:buNone/>
              <a:defRPr/>
            </a:pPr>
            <a:r>
              <a:rPr lang="fa-IR" sz="2400" smtClean="0">
                <a:cs typeface="Nazanin" pitchFamily="2" charset="-78"/>
              </a:rPr>
              <a:t>2- هلاكت مردم مجرم</a:t>
            </a:r>
          </a:p>
          <a:p>
            <a:pPr eaLnBrk="1" hangingPunct="1">
              <a:buFont typeface="Wingdings" panose="05000000000000000000" pitchFamily="2" charset="2"/>
              <a:buNone/>
              <a:defRPr/>
            </a:pPr>
            <a:r>
              <a:rPr lang="fa-IR" sz="2400" smtClean="0">
                <a:cs typeface="Nazanin" pitchFamily="2" charset="-78"/>
              </a:rPr>
              <a:t>3- باردار كردن طبيعت</a:t>
            </a:r>
          </a:p>
          <a:p>
            <a:pPr eaLnBrk="1" hangingPunct="1">
              <a:buFont typeface="Wingdings" panose="05000000000000000000" pitchFamily="2" charset="2"/>
              <a:buNone/>
              <a:defRPr/>
            </a:pPr>
            <a:r>
              <a:rPr lang="fa-IR" sz="2400" smtClean="0">
                <a:cs typeface="Nazanin" pitchFamily="2" charset="-78"/>
              </a:rPr>
              <a:t>ه) صنايع عمراني</a:t>
            </a:r>
          </a:p>
          <a:p>
            <a:pPr eaLnBrk="1" hangingPunct="1">
              <a:buFont typeface="Wingdings" panose="05000000000000000000" pitchFamily="2" charset="2"/>
              <a:buNone/>
              <a:defRPr/>
            </a:pPr>
            <a:r>
              <a:rPr lang="fa-IR" sz="2400" smtClean="0">
                <a:cs typeface="Nazanin" pitchFamily="2" charset="-78"/>
              </a:rPr>
              <a:t>1- صنعت سد سازي ذوالقرنين</a:t>
            </a:r>
          </a:p>
          <a:p>
            <a:pPr eaLnBrk="1" hangingPunct="1">
              <a:buFont typeface="Wingdings" panose="05000000000000000000" pitchFamily="2" charset="2"/>
              <a:buNone/>
              <a:defRPr/>
            </a:pPr>
            <a:r>
              <a:rPr lang="fa-IR" sz="2400" smtClean="0">
                <a:cs typeface="Nazanin" pitchFamily="2" charset="-78"/>
              </a:rPr>
              <a:t>2- تكنولوژي ايجاد راه شوسه در ديا</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543CA4-E1D5-425F-BC00-7A1FC58938C9}" type="slidenum">
              <a:rPr lang="ar-SA" altLang="fa-IR"/>
              <a:pPr eaLnBrk="1" hangingPunct="1"/>
              <a:t>47</a:t>
            </a:fld>
            <a:endParaRPr lang="en-US" altLang="fa-I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mtClean="0">
                <a:cs typeface="Nazanin" pitchFamily="2" charset="-78"/>
              </a:rPr>
              <a:t>قرآن از حوادثي نام مي برد: رعد و برق ، واقعه بمباران هوايي طير ابابيل، تبديل شدن چوب به اژدها و... نگاه تكنيكي به حوادث ذكر شده برخي اشخاص را دچار شبهه كرده است.</a:t>
            </a:r>
          </a:p>
          <a:p>
            <a:pPr eaLnBrk="1" hangingPunct="1">
              <a:buFont typeface="Wingdings" panose="05000000000000000000" pitchFamily="2" charset="2"/>
              <a:buNone/>
              <a:defRPr/>
            </a:pPr>
            <a:r>
              <a:rPr lang="fa-IR" smtClean="0">
                <a:cs typeface="Nazanin" pitchFamily="2" charset="-78"/>
              </a:rPr>
              <a:t>1- برخي از اين امور از معجزات انبيا هستند و ربطي به تكنيك ندارند.</a:t>
            </a:r>
          </a:p>
          <a:p>
            <a:pPr eaLnBrk="1" hangingPunct="1">
              <a:buFont typeface="Wingdings" panose="05000000000000000000" pitchFamily="2" charset="2"/>
              <a:buNone/>
              <a:defRPr/>
            </a:pP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38ED69A-9256-4BBB-B30F-412EFC7E000A}" type="slidenum">
              <a:rPr lang="ar-SA" altLang="fa-IR"/>
              <a:pPr eaLnBrk="1" hangingPunct="1"/>
              <a:t>48</a:t>
            </a:fld>
            <a:endParaRPr lang="en-US" altLang="fa-I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p:txBody>
          <a:bodyPr/>
          <a:lstStyle/>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mtClean="0">
                <a:cs typeface="Nazanin" pitchFamily="2" charset="-78"/>
              </a:rPr>
              <a:t>2- قرآن كريم به بيان حوادث و صنايع موجود در زمان انبياء پرداخته پس چرا گفته مي شود كه براي دنياي امروز قرآن ارائه تكنيك نموده است.</a:t>
            </a:r>
          </a:p>
          <a:p>
            <a:pPr eaLnBrk="1" hangingPunct="1">
              <a:buFont typeface="Wingdings" panose="05000000000000000000" pitchFamily="2" charset="2"/>
              <a:buNone/>
              <a:defRPr/>
            </a:pPr>
            <a:r>
              <a:rPr lang="fa-IR" smtClean="0">
                <a:cs typeface="Nazanin" pitchFamily="2" charset="-78"/>
              </a:rPr>
              <a:t>3- آيات خلقت براي بيان عظمت و خلقت است. چه ربطي به صنعت و تكنولوژي امور دست ساز بشر دارد.</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D13E2C9-4FDC-4B14-AE4F-28AA5E7715EB}" type="slidenum">
              <a:rPr lang="ar-SA" altLang="fa-IR"/>
              <a:pPr eaLnBrk="1" hangingPunct="1"/>
              <a:t>49</a:t>
            </a:fld>
            <a:endParaRPr lang="en-US" altLang="fa-IR"/>
          </a:p>
        </p:txBody>
      </p:sp>
      <p:pic>
        <p:nvPicPr>
          <p:cNvPr id="5120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76250"/>
            <a:ext cx="3240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557338"/>
            <a:ext cx="7772400" cy="1470025"/>
          </a:xfrm>
        </p:spPr>
        <p:txBody>
          <a:bodyPr/>
          <a:lstStyle/>
          <a:p>
            <a:pPr eaLnBrk="1" hangingPunct="1">
              <a:defRPr/>
            </a:pPr>
            <a:r>
              <a:rPr lang="fa-IR" smtClean="0">
                <a:cs typeface="Nazanin" pitchFamily="2" charset="-78"/>
              </a:rPr>
              <a:t>بخش يكم</a:t>
            </a:r>
            <a:endParaRPr lang="en-US" smtClean="0">
              <a:cs typeface="Nazanin" pitchFamily="2" charset="-78"/>
            </a:endParaRPr>
          </a:p>
        </p:txBody>
      </p:sp>
      <p:sp>
        <p:nvSpPr>
          <p:cNvPr id="2051"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6"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39DFCAA-792F-4AC6-8938-1582E9D4E0B0}" type="slidenum">
              <a:rPr lang="ar-SA" altLang="fa-IR"/>
              <a:pPr eaLnBrk="1" hangingPunct="1"/>
              <a:t>5</a:t>
            </a:fld>
            <a:endParaRPr lang="en-US" altLang="fa-IR"/>
          </a:p>
        </p:txBody>
      </p:sp>
      <p:sp>
        <p:nvSpPr>
          <p:cNvPr id="8197" name="WordArt 4"/>
          <p:cNvSpPr>
            <a:spLocks noChangeArrowheads="1" noChangeShapeType="1" noTextEdit="1"/>
          </p:cNvSpPr>
          <p:nvPr/>
        </p:nvSpPr>
        <p:spPr bwMode="auto">
          <a:xfrm>
            <a:off x="2843213" y="32131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وحی </a:t>
            </a:r>
            <a:r>
              <a:rPr lang="fa-IR"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و </a:t>
            </a:r>
            <a:r>
              <a:rPr lang="fa-IR"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پیامبری</a:t>
            </a:r>
            <a:endParaRPr lang="fa-IR"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endParaRPr>
          </a:p>
        </p:txBody>
      </p:sp>
    </p:spTree>
    <p:custDataLst>
      <p:tags r:id="rId1"/>
    </p:custData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1116013" y="981075"/>
            <a:ext cx="7543800" cy="4827588"/>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الف – تكنولوژي اطلاعات</a:t>
            </a:r>
          </a:p>
          <a:p>
            <a:pPr eaLnBrk="1" hangingPunct="1">
              <a:buFont typeface="Wingdings" panose="05000000000000000000" pitchFamily="2" charset="2"/>
              <a:buNone/>
              <a:defRPr/>
            </a:pPr>
            <a:r>
              <a:rPr lang="fa-IR" smtClean="0">
                <a:cs typeface="Nazanin" pitchFamily="2" charset="-78"/>
              </a:rPr>
              <a:t>1- از طريق موجودات پرنده هوايي</a:t>
            </a:r>
          </a:p>
          <a:p>
            <a:pPr eaLnBrk="1" hangingPunct="1">
              <a:buFont typeface="Wingdings" panose="05000000000000000000" pitchFamily="2" charset="2"/>
              <a:buNone/>
              <a:defRPr/>
            </a:pPr>
            <a:r>
              <a:rPr lang="fa-IR" smtClean="0">
                <a:cs typeface="Nazanin" pitchFamily="2" charset="-78"/>
              </a:rPr>
              <a:t>2- فرمولهاي حاكم بر جمع بندي اطلاعات</a:t>
            </a:r>
          </a:p>
          <a:p>
            <a:pPr eaLnBrk="1" hangingPunct="1">
              <a:buFont typeface="Wingdings" panose="05000000000000000000" pitchFamily="2" charset="2"/>
              <a:buNone/>
              <a:defRPr/>
            </a:pPr>
            <a:r>
              <a:rPr lang="fa-IR" smtClean="0">
                <a:cs typeface="Nazanin" pitchFamily="2" charset="-78"/>
              </a:rPr>
              <a:t>3- محافظت از اطلاعات وحي</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13069D2-4381-48E5-81F5-44B3C6CB24D9}" type="slidenum">
              <a:rPr lang="ar-SA" altLang="fa-IR"/>
              <a:pPr eaLnBrk="1" hangingPunct="1"/>
              <a:t>50</a:t>
            </a:fld>
            <a:endParaRPr lang="en-US" altLang="fa-IR"/>
          </a:p>
        </p:txBody>
      </p:sp>
      <p:pic>
        <p:nvPicPr>
          <p:cNvPr id="5222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a:xfrm>
            <a:off x="1066800" y="1125538"/>
            <a:ext cx="7543800" cy="4970462"/>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ب- صنايع هوايي</a:t>
            </a:r>
          </a:p>
          <a:p>
            <a:pPr eaLnBrk="1" hangingPunct="1">
              <a:buFont typeface="Wingdings" panose="05000000000000000000" pitchFamily="2" charset="2"/>
              <a:buNone/>
              <a:defRPr/>
            </a:pPr>
            <a:r>
              <a:rPr lang="fa-IR" smtClean="0">
                <a:cs typeface="Nazanin" pitchFamily="2" charset="-78"/>
              </a:rPr>
              <a:t>1- حاضر كردن تخت بلقيس</a:t>
            </a:r>
          </a:p>
          <a:p>
            <a:pPr eaLnBrk="1" hangingPunct="1">
              <a:buFont typeface="Wingdings" panose="05000000000000000000" pitchFamily="2" charset="2"/>
              <a:buNone/>
              <a:defRPr/>
            </a:pPr>
            <a:r>
              <a:rPr lang="fa-IR" smtClean="0">
                <a:cs typeface="Nazanin" pitchFamily="2" charset="-78"/>
              </a:rPr>
              <a:t>2- مدل گيري از پرندگان</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8B5D519-FA58-4CBC-803D-36E9BE49163B}" type="slidenum">
              <a:rPr lang="ar-SA" altLang="fa-IR"/>
              <a:pPr eaLnBrk="1" hangingPunct="1"/>
              <a:t>51</a:t>
            </a:fld>
            <a:endParaRPr lang="en-US" altLang="fa-IR"/>
          </a:p>
        </p:txBody>
      </p:sp>
      <p:pic>
        <p:nvPicPr>
          <p:cNvPr id="5325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idx="1"/>
          </p:nvPr>
        </p:nvSpPr>
        <p:spPr>
          <a:xfrm>
            <a:off x="1066800" y="1268413"/>
            <a:ext cx="7543800" cy="4827587"/>
          </a:xfrm>
        </p:spPr>
        <p:txBody>
          <a:bodyPr>
            <a:normAutofit lnSpcReduction="10000"/>
          </a:bodyPr>
          <a:lstStyle/>
          <a:p>
            <a:pPr eaLnBrk="1" hangingPunct="1">
              <a:lnSpc>
                <a:spcPct val="90000"/>
              </a:lnSpc>
              <a:buFont typeface="Wingdings" panose="05000000000000000000" pitchFamily="2" charset="2"/>
              <a:buNone/>
              <a:defRPr/>
            </a:pPr>
            <a:r>
              <a:rPr lang="fa-IR" sz="2800" b="1" smtClean="0">
                <a:solidFill>
                  <a:srgbClr val="FF0000"/>
                </a:solidFill>
                <a:cs typeface="Titr" pitchFamily="2" charset="-78"/>
              </a:rPr>
              <a:t>3)صنعت در قرآن</a:t>
            </a:r>
          </a:p>
          <a:p>
            <a:pPr eaLnBrk="1" hangingPunct="1">
              <a:lnSpc>
                <a:spcPct val="90000"/>
              </a:lnSpc>
              <a:buFont typeface="Wingdings" panose="05000000000000000000" pitchFamily="2" charset="2"/>
              <a:buNone/>
              <a:defRPr/>
            </a:pPr>
            <a:endParaRPr lang="fa-IR" sz="2800" b="1" smtClean="0">
              <a:solidFill>
                <a:srgbClr val="FF00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lnSpc>
                <a:spcPct val="90000"/>
              </a:lnSpc>
              <a:buFont typeface="Wingdings" panose="05000000000000000000" pitchFamily="2" charset="2"/>
              <a:buNone/>
              <a:defRPr/>
            </a:pPr>
            <a:r>
              <a:rPr lang="fa-IR" sz="2800" smtClean="0">
                <a:cs typeface="Nazanin" pitchFamily="2" charset="-78"/>
              </a:rPr>
              <a:t>ج- صنايع دريايي</a:t>
            </a:r>
          </a:p>
          <a:p>
            <a:pPr eaLnBrk="1" hangingPunct="1">
              <a:lnSpc>
                <a:spcPct val="90000"/>
              </a:lnSpc>
              <a:buFont typeface="Wingdings" panose="05000000000000000000" pitchFamily="2" charset="2"/>
              <a:buNone/>
              <a:defRPr/>
            </a:pPr>
            <a:r>
              <a:rPr lang="fa-IR" sz="2800" smtClean="0">
                <a:cs typeface="Nazanin" pitchFamily="2" charset="-78"/>
              </a:rPr>
              <a:t>1- صنعت كشتي سازي</a:t>
            </a:r>
          </a:p>
          <a:p>
            <a:pPr eaLnBrk="1" hangingPunct="1">
              <a:lnSpc>
                <a:spcPct val="90000"/>
              </a:lnSpc>
              <a:buFont typeface="Wingdings" panose="05000000000000000000" pitchFamily="2" charset="2"/>
              <a:buNone/>
              <a:defRPr/>
            </a:pPr>
            <a:r>
              <a:rPr lang="fa-IR" sz="2800" smtClean="0">
                <a:cs typeface="Nazanin" pitchFamily="2" charset="-78"/>
              </a:rPr>
              <a:t>2- تكنولوژي هدايت كشتي</a:t>
            </a:r>
          </a:p>
          <a:p>
            <a:pPr eaLnBrk="1" hangingPunct="1">
              <a:lnSpc>
                <a:spcPct val="90000"/>
              </a:lnSpc>
              <a:buFont typeface="Wingdings" panose="05000000000000000000" pitchFamily="2" charset="2"/>
              <a:buNone/>
              <a:defRPr/>
            </a:pPr>
            <a:r>
              <a:rPr lang="fa-IR" sz="2800" smtClean="0">
                <a:cs typeface="Nazanin" pitchFamily="2" charset="-78"/>
              </a:rPr>
              <a:t>3- صنايع صيادي و غواصي</a:t>
            </a:r>
          </a:p>
          <a:p>
            <a:pPr eaLnBrk="1" hangingPunct="1">
              <a:lnSpc>
                <a:spcPct val="90000"/>
              </a:lnSpc>
              <a:buFont typeface="Wingdings" panose="05000000000000000000" pitchFamily="2" charset="2"/>
              <a:buNone/>
              <a:defRPr/>
            </a:pPr>
            <a:r>
              <a:rPr lang="fa-IR" sz="2800" smtClean="0">
                <a:cs typeface="Nazanin" pitchFamily="2" charset="-78"/>
              </a:rPr>
              <a:t>4- صنعت شناورهاي زير دريايي</a:t>
            </a:r>
          </a:p>
          <a:p>
            <a:pPr eaLnBrk="1" hangingPunct="1">
              <a:lnSpc>
                <a:spcPct val="90000"/>
              </a:lnSpc>
              <a:buFont typeface="Wingdings" panose="05000000000000000000" pitchFamily="2" charset="2"/>
              <a:buNone/>
              <a:defRPr/>
            </a:pPr>
            <a:r>
              <a:rPr lang="fa-IR" sz="2800" smtClean="0">
                <a:cs typeface="Nazanin" pitchFamily="2" charset="-78"/>
              </a:rPr>
              <a:t>5- صنعت جهانگردي و گردشگري</a:t>
            </a:r>
          </a:p>
          <a:p>
            <a:pPr eaLnBrk="1" hangingPunct="1">
              <a:lnSpc>
                <a:spcPct val="90000"/>
              </a:lnSpc>
              <a:buFont typeface="Wingdings" panose="05000000000000000000" pitchFamily="2" charset="2"/>
              <a:buNone/>
              <a:defRPr/>
            </a:pPr>
            <a:r>
              <a:rPr lang="fa-IR" sz="2800" smtClean="0">
                <a:cs typeface="Nazanin" pitchFamily="2" charset="-78"/>
              </a:rPr>
              <a:t> </a:t>
            </a: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F07559E-AC35-4A1D-94FF-9A62CF038D8B}" type="slidenum">
              <a:rPr lang="ar-SA" altLang="fa-IR"/>
              <a:pPr eaLnBrk="1" hangingPunct="1"/>
              <a:t>52</a:t>
            </a:fld>
            <a:endParaRPr lang="en-US" altLang="fa-IR"/>
          </a:p>
        </p:txBody>
      </p:sp>
      <p:pic>
        <p:nvPicPr>
          <p:cNvPr id="5427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1"/>
          </p:nvPr>
        </p:nvSpPr>
        <p:spPr>
          <a:xfrm>
            <a:off x="1066800" y="1052513"/>
            <a:ext cx="7543800" cy="5043487"/>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د- تكنولوژي باد</a:t>
            </a:r>
          </a:p>
          <a:p>
            <a:pPr eaLnBrk="1" hangingPunct="1">
              <a:buFont typeface="Wingdings" panose="05000000000000000000" pitchFamily="2" charset="2"/>
              <a:buNone/>
              <a:defRPr/>
            </a:pPr>
            <a:r>
              <a:rPr lang="fa-IR" smtClean="0">
                <a:cs typeface="Nazanin" pitchFamily="2" charset="-78"/>
              </a:rPr>
              <a:t>1- جا به جايي ابرهاي باران زا</a:t>
            </a:r>
          </a:p>
          <a:p>
            <a:pPr eaLnBrk="1" hangingPunct="1">
              <a:buFont typeface="Wingdings" panose="05000000000000000000" pitchFamily="2" charset="2"/>
              <a:buNone/>
              <a:defRPr/>
            </a:pPr>
            <a:r>
              <a:rPr lang="fa-IR" smtClean="0">
                <a:cs typeface="Nazanin" pitchFamily="2" charset="-78"/>
              </a:rPr>
              <a:t>2- هلاكت مردم مجرم</a:t>
            </a:r>
          </a:p>
          <a:p>
            <a:pPr eaLnBrk="1" hangingPunct="1">
              <a:buFont typeface="Wingdings" panose="05000000000000000000" pitchFamily="2" charset="2"/>
              <a:buNone/>
              <a:defRPr/>
            </a:pPr>
            <a:r>
              <a:rPr lang="fa-IR" smtClean="0">
                <a:cs typeface="Nazanin" pitchFamily="2" charset="-78"/>
              </a:rPr>
              <a:t>3- باردار كردن طبيعت</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A001A5D-27AC-4D9C-A840-AC5769C17EEE}" type="slidenum">
              <a:rPr lang="ar-SA" altLang="fa-IR"/>
              <a:pPr eaLnBrk="1" hangingPunct="1"/>
              <a:t>53</a:t>
            </a:fld>
            <a:endParaRPr lang="en-US" altLang="fa-IR"/>
          </a:p>
        </p:txBody>
      </p:sp>
      <p:pic>
        <p:nvPicPr>
          <p:cNvPr id="55300"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1066800" y="908050"/>
            <a:ext cx="7543800" cy="5187950"/>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ه- صنايع عمراني</a:t>
            </a:r>
          </a:p>
          <a:p>
            <a:pPr eaLnBrk="1" hangingPunct="1">
              <a:buFont typeface="Wingdings" panose="05000000000000000000" pitchFamily="2" charset="2"/>
              <a:buNone/>
              <a:defRPr/>
            </a:pPr>
            <a:r>
              <a:rPr lang="fa-IR" smtClean="0">
                <a:cs typeface="Nazanin" pitchFamily="2" charset="-78"/>
              </a:rPr>
              <a:t>1- صنعت سد سازي ذوالقرنين</a:t>
            </a:r>
          </a:p>
          <a:p>
            <a:pPr eaLnBrk="1" hangingPunct="1">
              <a:buFont typeface="Wingdings" panose="05000000000000000000" pitchFamily="2" charset="2"/>
              <a:buNone/>
              <a:defRPr/>
            </a:pPr>
            <a:r>
              <a:rPr lang="fa-IR" smtClean="0">
                <a:cs typeface="Nazanin" pitchFamily="2" charset="-78"/>
              </a:rPr>
              <a:t>2- تكنولوژي ايجاد راه شوسه در دريا</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90C7530-C9AE-4016-A6E2-3B6DC04680D9}" type="slidenum">
              <a:rPr lang="ar-SA" altLang="fa-IR"/>
              <a:pPr eaLnBrk="1" hangingPunct="1"/>
              <a:t>54</a:t>
            </a:fld>
            <a:endParaRPr lang="en-US" altLang="fa-IR"/>
          </a:p>
        </p:txBody>
      </p:sp>
      <p:pic>
        <p:nvPicPr>
          <p:cNvPr id="5632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 يك جمع بندي نهايي مي توان گفت:</a:t>
            </a:r>
          </a:p>
          <a:p>
            <a:pPr eaLnBrk="1" hangingPunct="1">
              <a:buFont typeface="Wingdings" panose="05000000000000000000" pitchFamily="2" charset="2"/>
              <a:buNone/>
              <a:defRPr/>
            </a:pPr>
            <a:r>
              <a:rPr lang="fa-IR" smtClean="0">
                <a:cs typeface="Nazanin" pitchFamily="2" charset="-78"/>
              </a:rPr>
              <a:t>1- قرآن تصريح به صنايع مختلفي دارد. برخي از اين صنايع در ضمن آيات اعجاز و آيات قيامت است و برخي در متن آيات خلقت و برخي خارج از اين سه حوزه است.</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DBE5226-0327-4A5B-8596-B91EAF42C988}" type="slidenum">
              <a:rPr lang="ar-SA" altLang="fa-IR"/>
              <a:pPr eaLnBrk="1" hangingPunct="1"/>
              <a:t>55</a:t>
            </a:fld>
            <a:endParaRPr lang="en-US" altLang="fa-IR"/>
          </a:p>
        </p:txBody>
      </p:sp>
      <p:pic>
        <p:nvPicPr>
          <p:cNvPr id="5734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 يك جمع بندي نهايي مي توان گفت:</a:t>
            </a:r>
          </a:p>
          <a:p>
            <a:pPr eaLnBrk="1" hangingPunct="1">
              <a:buFont typeface="Wingdings" panose="05000000000000000000" pitchFamily="2" charset="2"/>
              <a:buNone/>
              <a:defRPr/>
            </a:pPr>
            <a:r>
              <a:rPr lang="fa-IR" smtClean="0">
                <a:cs typeface="Nazanin" pitchFamily="2" charset="-78"/>
              </a:rPr>
              <a:t>2- از همه آيات مي توان براي توليد ايده هاي نو براي پارادايم تكنيكي وحي مدار استفاده كرد. در تكنيك وحي مدار تجارب بشري، زحمات عرفاني و كارگاهي در كنار ايده پردازي، ارزش گزاري و جهت دهي وحي به توليد تفكيك مي پردازد.</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3775032-7910-4B0E-A4CA-F7DDC7E00F4D}" type="slidenum">
              <a:rPr lang="ar-SA" altLang="fa-IR"/>
              <a:pPr eaLnBrk="1" hangingPunct="1"/>
              <a:t>56</a:t>
            </a:fld>
            <a:endParaRPr lang="en-US" altLang="fa-IR"/>
          </a:p>
        </p:txBody>
      </p:sp>
      <p:pic>
        <p:nvPicPr>
          <p:cNvPr id="5837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1066800" y="1052513"/>
            <a:ext cx="7543800" cy="5043487"/>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 يك جمع بندي نهايي مي توان گفت:</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3- در جهان سه پارادايم فكري براي توليد تكنيك وجود دارد كه با هم فرق دارند: الف- پارادايم صنعتي ب- پارادايم عرفاني ج- پارادايم كامل يا وحي مدار</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4C32A7A-57C2-46B7-BDBD-7AA6EB1EE18F}" type="slidenum">
              <a:rPr lang="ar-SA" altLang="fa-IR"/>
              <a:pPr eaLnBrk="1" hangingPunct="1"/>
              <a:t>57</a:t>
            </a:fld>
            <a:endParaRPr lang="en-US" altLang="fa-IR"/>
          </a:p>
        </p:txBody>
      </p:sp>
      <p:pic>
        <p:nvPicPr>
          <p:cNvPr id="5939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68313" y="692150"/>
            <a:ext cx="8229600" cy="5400675"/>
          </a:xfrm>
        </p:spPr>
        <p:txBody>
          <a:bodyPr>
            <a:normAutofit lnSpcReduction="10000"/>
          </a:bodyPr>
          <a:lstStyle/>
          <a:p>
            <a:pPr eaLnBrk="1" hangingPunct="1">
              <a:buFont typeface="Wingdings" panose="05000000000000000000" pitchFamily="2" charset="2"/>
              <a:buNone/>
              <a:defRPr/>
            </a:pPr>
            <a:r>
              <a:rPr lang="fa-IR" sz="2800" smtClean="0">
                <a:cs typeface="Nazanin" pitchFamily="2" charset="-78"/>
              </a:rPr>
              <a:t>4- قرآن، اعجاز و مصونيت از تحريف</a:t>
            </a:r>
          </a:p>
          <a:p>
            <a:pPr eaLnBrk="1" hangingPunct="1">
              <a:buFont typeface="Wingdings" panose="05000000000000000000" pitchFamily="2" charset="2"/>
              <a:buNone/>
              <a:defRPr/>
            </a:pPr>
            <a:r>
              <a:rPr lang="fa-IR" sz="2800" smtClean="0">
                <a:cs typeface="Nazanin" pitchFamily="2" charset="-78"/>
              </a:rPr>
              <a:t>الف) از سوي خدا بودن قرآن</a:t>
            </a:r>
          </a:p>
          <a:p>
            <a:pPr eaLnBrk="1" hangingPunct="1">
              <a:buFont typeface="Wingdings" panose="05000000000000000000" pitchFamily="2" charset="2"/>
              <a:buNone/>
              <a:defRPr/>
            </a:pPr>
            <a:r>
              <a:rPr lang="fa-IR" sz="2800" smtClean="0">
                <a:cs typeface="Nazanin" pitchFamily="2" charset="-78"/>
              </a:rPr>
              <a:t>1- فصاحت و بلاغت و نظم قرآن</a:t>
            </a:r>
          </a:p>
          <a:p>
            <a:pPr eaLnBrk="1" hangingPunct="1">
              <a:buFont typeface="Wingdings" panose="05000000000000000000" pitchFamily="2" charset="2"/>
              <a:buNone/>
              <a:defRPr/>
            </a:pPr>
            <a:r>
              <a:rPr lang="fa-IR" sz="2800" smtClean="0">
                <a:cs typeface="Nazanin" pitchFamily="2" charset="-78"/>
              </a:rPr>
              <a:t>2- امي بودن پيامبر</a:t>
            </a:r>
          </a:p>
          <a:p>
            <a:pPr eaLnBrk="1" hangingPunct="1">
              <a:buFont typeface="Wingdings" panose="05000000000000000000" pitchFamily="2" charset="2"/>
              <a:buNone/>
              <a:defRPr/>
            </a:pPr>
            <a:r>
              <a:rPr lang="fa-IR" sz="2800" smtClean="0">
                <a:cs typeface="Nazanin" pitchFamily="2" charset="-78"/>
              </a:rPr>
              <a:t>3- هماهنگي آيات</a:t>
            </a:r>
          </a:p>
          <a:p>
            <a:pPr eaLnBrk="1" hangingPunct="1">
              <a:buFont typeface="Wingdings" panose="05000000000000000000" pitchFamily="2" charset="2"/>
              <a:buNone/>
              <a:defRPr/>
            </a:pPr>
            <a:r>
              <a:rPr lang="fa-IR" sz="2800" smtClean="0">
                <a:cs typeface="Nazanin" pitchFamily="2" charset="-78"/>
              </a:rPr>
              <a:t>ب) مصونيت قرآن از تحريف</a:t>
            </a:r>
          </a:p>
          <a:p>
            <a:pPr eaLnBrk="1" hangingPunct="1">
              <a:buFont typeface="Wingdings" panose="05000000000000000000" pitchFamily="2" charset="2"/>
              <a:buNone/>
              <a:defRPr/>
            </a:pPr>
            <a:r>
              <a:rPr lang="fa-IR" sz="2800" smtClean="0">
                <a:cs typeface="Nazanin" pitchFamily="2" charset="-78"/>
              </a:rPr>
              <a:t>1- معناي تحريف</a:t>
            </a:r>
          </a:p>
          <a:p>
            <a:pPr eaLnBrk="1" hangingPunct="1">
              <a:buFont typeface="Wingdings" panose="05000000000000000000" pitchFamily="2" charset="2"/>
              <a:buNone/>
              <a:defRPr/>
            </a:pPr>
            <a:r>
              <a:rPr lang="fa-IR" sz="2800" smtClean="0">
                <a:cs typeface="Nazanin" pitchFamily="2" charset="-78"/>
              </a:rPr>
              <a:t>2- شواهد تاريخي</a:t>
            </a:r>
          </a:p>
          <a:p>
            <a:pPr eaLnBrk="1" hangingPunct="1">
              <a:buFont typeface="Wingdings" panose="05000000000000000000" pitchFamily="2" charset="2"/>
              <a:buNone/>
              <a:defRPr/>
            </a:pPr>
            <a:r>
              <a:rPr lang="fa-IR" sz="2800" smtClean="0">
                <a:cs typeface="Nazanin" pitchFamily="2" charset="-78"/>
              </a:rPr>
              <a:t>3- دلايل روايي</a:t>
            </a:r>
          </a:p>
          <a:p>
            <a:pPr eaLnBrk="1" hangingPunct="1">
              <a:buFont typeface="Wingdings" panose="05000000000000000000" pitchFamily="2" charset="2"/>
              <a:buNone/>
              <a:defRPr/>
            </a:pPr>
            <a:r>
              <a:rPr lang="fa-IR" sz="2800" smtClean="0">
                <a:cs typeface="Nazanin" pitchFamily="2" charset="-78"/>
              </a:rPr>
              <a:t>4- دلايل قرآني</a:t>
            </a:r>
          </a:p>
          <a:p>
            <a:pPr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FE02087-017C-460A-98BA-DEE2DFA880A8}" type="slidenum">
              <a:rPr lang="ar-SA" altLang="fa-IR"/>
              <a:pPr eaLnBrk="1" hangingPunct="1"/>
              <a:t>58</a:t>
            </a:fld>
            <a:endParaRPr lang="en-US" altLang="fa-I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457200" y="765175"/>
            <a:ext cx="8229600" cy="5365750"/>
          </a:xfrm>
        </p:spPr>
        <p:txBody>
          <a:bodyPr/>
          <a:lstStyle/>
          <a:p>
            <a:pPr eaLnBrk="1" hangingPunct="1">
              <a:lnSpc>
                <a:spcPct val="90000"/>
              </a:lnSpc>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lnSpc>
                <a:spcPct val="90000"/>
              </a:lnSpc>
              <a:buFont typeface="Wingdings" panose="05000000000000000000" pitchFamily="2" charset="2"/>
              <a:buNone/>
              <a:defRPr/>
            </a:pPr>
            <a:endParaRPr lang="fa-IR" sz="2400" b="1" smtClean="0">
              <a:solidFill>
                <a:srgbClr val="FF0000"/>
              </a:solidFill>
              <a:cs typeface="Titr" pitchFamily="2" charset="-78"/>
            </a:endParaRPr>
          </a:p>
          <a:p>
            <a:pPr algn="ctr" eaLnBrk="1" hangingPunct="1">
              <a:lnSpc>
                <a:spcPct val="90000"/>
              </a:lnSpc>
              <a:buFont typeface="Wingdings" panose="05000000000000000000" pitchFamily="2" charset="2"/>
              <a:buNone/>
              <a:defRPr/>
            </a:pPr>
            <a:endParaRPr lang="fa-IR" sz="2000" b="1" smtClean="0">
              <a:solidFill>
                <a:srgbClr val="FF0000"/>
              </a:solidFill>
              <a:cs typeface="Titr" pitchFamily="2" charset="-78"/>
            </a:endParaRPr>
          </a:p>
          <a:p>
            <a:pPr eaLnBrk="1" hangingPunct="1">
              <a:lnSpc>
                <a:spcPct val="90000"/>
              </a:lnSpc>
              <a:buFont typeface="Wingdings" panose="05000000000000000000" pitchFamily="2" charset="2"/>
              <a:buNone/>
              <a:defRPr/>
            </a:pPr>
            <a:r>
              <a:rPr lang="fa-IR" sz="2000" b="1" smtClean="0">
                <a:solidFill>
                  <a:srgbClr val="FF0000"/>
                </a:solidFill>
                <a:cs typeface="Titr" pitchFamily="2" charset="-78"/>
              </a:rPr>
              <a:t> </a:t>
            </a:r>
            <a:r>
              <a:rPr lang="fa-IR" sz="2000" b="1" smtClean="0">
                <a:solidFill>
                  <a:srgbClr val="99CC00"/>
                </a:solidFill>
                <a:cs typeface="Titr" pitchFamily="2" charset="-78"/>
              </a:rPr>
              <a:t>درشناخت قرآن از راههاي زير مي توان ياري گرفت:</a:t>
            </a:r>
          </a:p>
          <a:p>
            <a:pPr eaLnBrk="1" hangingPunct="1">
              <a:lnSpc>
                <a:spcPct val="90000"/>
              </a:lnSpc>
              <a:buFont typeface="Wingdings" panose="05000000000000000000" pitchFamily="2" charset="2"/>
              <a:buNone/>
              <a:defRPr/>
            </a:pPr>
            <a:r>
              <a:rPr lang="fa-IR" smtClean="0">
                <a:cs typeface="Nazanin" pitchFamily="2" charset="-78"/>
              </a:rPr>
              <a:t>1- مطالعه تاريخي و سند شناختي قرآن از جهت زمان، و نحوه پيدايش اثر و پديد آورنده آن.</a:t>
            </a:r>
          </a:p>
          <a:p>
            <a:pPr eaLnBrk="1" hangingPunct="1">
              <a:lnSpc>
                <a:spcPct val="90000"/>
              </a:lnSpc>
              <a:buFont typeface="Wingdings" panose="05000000000000000000" pitchFamily="2" charset="2"/>
              <a:buNone/>
              <a:defRPr/>
            </a:pPr>
            <a:r>
              <a:rPr lang="fa-IR" smtClean="0">
                <a:cs typeface="Nazanin" pitchFamily="2" charset="-78"/>
              </a:rPr>
              <a:t>2-مطالعه به لحاظ نقش آفريني قرآن در زندگي فردي و اجتماعي و علمي بشر، و ميزان اهتمام پيروان به قرائت، حفظ، نگهداري، تقديس و استنساخ و تكثير آن.</a:t>
            </a:r>
          </a:p>
          <a:p>
            <a:pPr eaLnBrk="1" hangingPunct="1">
              <a:lnSpc>
                <a:spcPct val="90000"/>
              </a:lnSpc>
              <a:buFont typeface="Wingdings" panose="05000000000000000000" pitchFamily="2" charset="2"/>
              <a:buNone/>
              <a:defRPr/>
            </a:pPr>
            <a:endParaRPr lang="fa-IR" smtClean="0">
              <a:cs typeface="Nazanin" pitchFamily="2" charset="-78"/>
            </a:endParaRPr>
          </a:p>
          <a:p>
            <a:pPr eaLnBrk="1" hangingPunct="1">
              <a:lnSpc>
                <a:spcPct val="90000"/>
              </a:lnSpc>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F72C613-EDD3-4B4A-89A2-68F57F4603F6}" type="slidenum">
              <a:rPr lang="ar-SA" altLang="fa-IR"/>
              <a:pPr eaLnBrk="1" hangingPunct="1"/>
              <a:t>59</a:t>
            </a:fld>
            <a:endParaRPr lang="en-US" altLang="fa-IR"/>
          </a:p>
        </p:txBody>
      </p:sp>
      <p:pic>
        <p:nvPicPr>
          <p:cNvPr id="6144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3375"/>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68313" y="908050"/>
            <a:ext cx="8229600" cy="5257800"/>
          </a:xfrm>
        </p:spPr>
        <p:txBody>
          <a:bodyPr>
            <a:normAutofit lnSpcReduction="10000"/>
          </a:bodyPr>
          <a:lstStyle/>
          <a:p>
            <a:pPr eaLnBrk="1" hangingPunct="1">
              <a:buFont typeface="Wingdings" panose="05000000000000000000" pitchFamily="2" charset="2"/>
              <a:buNone/>
              <a:defRPr/>
            </a:pPr>
            <a:r>
              <a:rPr lang="fa-IR" b="1" smtClean="0">
                <a:solidFill>
                  <a:srgbClr val="99CC00"/>
                </a:solidFill>
                <a:cs typeface="Titr" pitchFamily="2" charset="-78"/>
              </a:rPr>
              <a:t>1- تعريف و ضرورت نبوت</a:t>
            </a:r>
          </a:p>
          <a:p>
            <a:pPr eaLnBrk="1" hangingPunct="1">
              <a:buFont typeface="Wingdings" panose="05000000000000000000" pitchFamily="2" charset="2"/>
              <a:buNone/>
              <a:defRPr/>
            </a:pPr>
            <a:r>
              <a:rPr lang="fa-IR" sz="2800" smtClean="0">
                <a:cs typeface="Nazanin" pitchFamily="2" charset="-78"/>
              </a:rPr>
              <a:t>الف) معنا و مفهوم پيامبر</a:t>
            </a:r>
          </a:p>
          <a:p>
            <a:pPr eaLnBrk="1" hangingPunct="1">
              <a:buFont typeface="Wingdings" panose="05000000000000000000" pitchFamily="2" charset="2"/>
              <a:buNone/>
              <a:defRPr/>
            </a:pPr>
            <a:r>
              <a:rPr lang="fa-IR" sz="2800" smtClean="0">
                <a:cs typeface="Nazanin" pitchFamily="2" charset="-78"/>
              </a:rPr>
              <a:t>ب) معنا و مفهوم وحي</a:t>
            </a:r>
          </a:p>
          <a:p>
            <a:pPr eaLnBrk="1" hangingPunct="1">
              <a:buFont typeface="Wingdings" panose="05000000000000000000" pitchFamily="2" charset="2"/>
              <a:buNone/>
              <a:defRPr/>
            </a:pPr>
            <a:r>
              <a:rPr lang="fa-IR" sz="2800" smtClean="0">
                <a:cs typeface="Nazanin" pitchFamily="2" charset="-78"/>
              </a:rPr>
              <a:t>1-ب) معناي لغوي وحي</a:t>
            </a:r>
          </a:p>
          <a:p>
            <a:pPr eaLnBrk="1" hangingPunct="1">
              <a:buFont typeface="Wingdings" panose="05000000000000000000" pitchFamily="2" charset="2"/>
              <a:buNone/>
              <a:defRPr/>
            </a:pPr>
            <a:r>
              <a:rPr lang="fa-IR" sz="2800" smtClean="0">
                <a:cs typeface="Nazanin" pitchFamily="2" charset="-78"/>
              </a:rPr>
              <a:t>2-ب) وحي در قرآن</a:t>
            </a:r>
          </a:p>
          <a:p>
            <a:pPr eaLnBrk="1" hangingPunct="1">
              <a:buFont typeface="Wingdings" panose="05000000000000000000" pitchFamily="2" charset="2"/>
              <a:buNone/>
              <a:defRPr/>
            </a:pPr>
            <a:r>
              <a:rPr lang="fa-IR" sz="2800" smtClean="0">
                <a:cs typeface="Nazanin" pitchFamily="2" charset="-78"/>
              </a:rPr>
              <a:t>ج)ضرورت وحي و پيامبري</a:t>
            </a:r>
          </a:p>
          <a:p>
            <a:pPr eaLnBrk="1" hangingPunct="1">
              <a:buFont typeface="Wingdings" panose="05000000000000000000" pitchFamily="2" charset="2"/>
              <a:buNone/>
              <a:defRPr/>
            </a:pPr>
            <a:r>
              <a:rPr lang="fa-IR" sz="2800" smtClean="0">
                <a:cs typeface="Nazanin" pitchFamily="2" charset="-78"/>
              </a:rPr>
              <a:t>1- ج) صفات خداوند</a:t>
            </a:r>
          </a:p>
          <a:p>
            <a:pPr eaLnBrk="1" hangingPunct="1">
              <a:buFont typeface="Wingdings" panose="05000000000000000000" pitchFamily="2" charset="2"/>
              <a:buNone/>
              <a:defRPr/>
            </a:pPr>
            <a:r>
              <a:rPr lang="fa-IR" sz="2800" smtClean="0">
                <a:cs typeface="Nazanin" pitchFamily="2" charset="-78"/>
              </a:rPr>
              <a:t>2- ج) جاودانگي انسان</a:t>
            </a:r>
          </a:p>
          <a:p>
            <a:pPr eaLnBrk="1" hangingPunct="1">
              <a:buFont typeface="Wingdings" panose="05000000000000000000" pitchFamily="2" charset="2"/>
              <a:buNone/>
              <a:defRPr/>
            </a:pPr>
            <a:r>
              <a:rPr lang="fa-IR" sz="2800" smtClean="0">
                <a:cs typeface="Nazanin" pitchFamily="2" charset="-78"/>
              </a:rPr>
              <a:t>3ـ ج) حدود عقل بشري</a:t>
            </a:r>
          </a:p>
          <a:p>
            <a:pPr eaLnBrk="1" hangingPunct="1">
              <a:buFont typeface="Wingdings" panose="05000000000000000000" pitchFamily="2" charset="2"/>
              <a:buNone/>
              <a:defRPr/>
            </a:pPr>
            <a:r>
              <a:rPr lang="fa-IR" sz="2800" smtClean="0">
                <a:cs typeface="Nazanin" pitchFamily="2" charset="-78"/>
              </a:rPr>
              <a:t>4- ج)شبهه منكران</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2A1B2D6-5E4B-4A68-9061-FF094A0BD956}" type="slidenum">
              <a:rPr lang="ar-SA" altLang="fa-IR"/>
              <a:pPr eaLnBrk="1" hangingPunct="1"/>
              <a:t>6</a:t>
            </a:fld>
            <a:endParaRPr lang="en-US" altLang="fa-IR"/>
          </a:p>
        </p:txBody>
      </p:sp>
      <p:pic>
        <p:nvPicPr>
          <p:cNvPr id="922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2205038"/>
            <a:ext cx="28892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457200" y="692150"/>
            <a:ext cx="8229600" cy="5438775"/>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درشناخت قرآن از راههاي زير مي توان ياري گرفت:</a:t>
            </a:r>
          </a:p>
          <a:p>
            <a:pPr eaLnBrk="1" hangingPunct="1">
              <a:buFont typeface="Wingdings" panose="05000000000000000000" pitchFamily="2" charset="2"/>
              <a:buNone/>
              <a:defRPr/>
            </a:pPr>
            <a:r>
              <a:rPr lang="fa-IR" smtClean="0">
                <a:cs typeface="Nazanin" pitchFamily="2" charset="-78"/>
              </a:rPr>
              <a:t>3- مطالعه قرآن از نگاه صاحبنظران و قرآن شناسان.</a:t>
            </a:r>
          </a:p>
          <a:p>
            <a:pPr eaLnBrk="1" hangingPunct="1">
              <a:buFont typeface="Wingdings" panose="05000000000000000000" pitchFamily="2" charset="2"/>
              <a:buNone/>
              <a:defRPr/>
            </a:pPr>
            <a:r>
              <a:rPr lang="fa-IR" smtClean="0">
                <a:cs typeface="Nazanin" pitchFamily="2" charset="-78"/>
              </a:rPr>
              <a:t>4- مطالعه قرآن از نگاه قرآن.</a:t>
            </a:r>
          </a:p>
          <a:p>
            <a:pPr eaLnBrk="1" hangingPunct="1">
              <a:buFont typeface="Wingdings" panose="05000000000000000000" pitchFamily="2" charset="2"/>
              <a:buNone/>
              <a:defRPr/>
            </a:pPr>
            <a:r>
              <a:rPr lang="fa-IR" smtClean="0">
                <a:cs typeface="Nazanin" pitchFamily="2" charset="-78"/>
              </a:rPr>
              <a:t>5- مطالعه قرآن به اعتبار سازگاري و ناسازگاري آيات با يكديگر</a:t>
            </a:r>
          </a:p>
          <a:p>
            <a:pPr eaLnBrk="1" hangingPunct="1">
              <a:buFont typeface="Wingdings" panose="05000000000000000000" pitchFamily="2" charset="2"/>
              <a:buNone/>
              <a:defRPr/>
            </a:pPr>
            <a:r>
              <a:rPr lang="fa-IR" smtClean="0">
                <a:cs typeface="Nazanin" pitchFamily="2" charset="-78"/>
              </a:rPr>
              <a:t>6- مطالعه قران به اعتبار رعايت قواعد و صنايع ادبي در ساختار كلامي و لفظي آن(فصاحت و بلاغت)</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8CC4C2-F8E6-46A6-ACFE-61ABB32FFD42}" type="slidenum">
              <a:rPr lang="ar-SA" altLang="fa-IR"/>
              <a:pPr eaLnBrk="1" hangingPunct="1"/>
              <a:t>60</a:t>
            </a:fld>
            <a:endParaRPr lang="en-US" altLang="fa-IR"/>
          </a:p>
        </p:txBody>
      </p:sp>
      <p:pic>
        <p:nvPicPr>
          <p:cNvPr id="6246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457200" y="549275"/>
            <a:ext cx="8229600" cy="5581650"/>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از سوي خدا بودن قرآن</a:t>
            </a:r>
            <a:endParaRPr lang="fa-IR" b="1"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آياتي كه بيان دلايل از سوي خدا مي پردازند به دو دسته كلي:</a:t>
            </a:r>
          </a:p>
          <a:p>
            <a:pPr eaLnBrk="1" hangingPunct="1">
              <a:buFont typeface="Wingdings" panose="05000000000000000000" pitchFamily="2" charset="2"/>
              <a:buNone/>
              <a:defRPr/>
            </a:pPr>
            <a:r>
              <a:rPr lang="fa-IR" smtClean="0">
                <a:cs typeface="Nazanin" pitchFamily="2" charset="-78"/>
              </a:rPr>
              <a:t>1- آيات بيانگر دليل عقلي كه مجموعه اي آيات را آيات تحدي مي نامند.</a:t>
            </a:r>
          </a:p>
          <a:p>
            <a:pPr eaLnBrk="1" hangingPunct="1">
              <a:buFont typeface="Wingdings" panose="05000000000000000000" pitchFamily="2" charset="2"/>
              <a:buNone/>
              <a:defRPr/>
            </a:pPr>
            <a:r>
              <a:rPr lang="fa-IR" smtClean="0">
                <a:cs typeface="Nazanin" pitchFamily="2" charset="-78"/>
              </a:rPr>
              <a:t>2- آيات بيانگر نقلي بشارت پيامبران گذشته و كتابهاي آسماني پيشين را درباره بعثت پيامبر اسلام و نزول قران نقل مي كند.</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6F99AF-EB63-4261-9FCB-7CDCB8A4BBFD}" type="slidenum">
              <a:rPr lang="ar-SA" altLang="fa-IR"/>
              <a:pPr eaLnBrk="1" hangingPunct="1"/>
              <a:t>61</a:t>
            </a:fld>
            <a:endParaRPr lang="en-US" altLang="fa-IR"/>
          </a:p>
        </p:txBody>
      </p:sp>
      <p:pic>
        <p:nvPicPr>
          <p:cNvPr id="6349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457200" y="692150"/>
            <a:ext cx="8229600" cy="5438775"/>
          </a:xfrm>
        </p:spPr>
        <p:txBody>
          <a:bodyPr/>
          <a:lstStyle/>
          <a:p>
            <a:pPr eaLnBrk="1" hangingPunct="1">
              <a:buFont typeface="Wingdings" panose="05000000000000000000" pitchFamily="2" charset="2"/>
              <a:buNone/>
              <a:defRPr/>
            </a:pPr>
            <a:r>
              <a:rPr lang="fa-IR" sz="2400" smtClean="0">
                <a:solidFill>
                  <a:srgbClr val="FF0000"/>
                </a:solidFill>
                <a:cs typeface="Titr" pitchFamily="2" charset="-78"/>
              </a:rPr>
              <a:t>4</a:t>
            </a:r>
            <a:r>
              <a:rPr lang="fa-IR" sz="2400" b="1" smtClean="0">
                <a:solidFill>
                  <a:srgbClr val="FF0000"/>
                </a:solidFill>
                <a:cs typeface="Titr" pitchFamily="2" charset="-78"/>
              </a:rPr>
              <a:t>) قرآن، اعجاز و مصونيت از تحريف</a:t>
            </a: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algn="ct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از سوي خدا بودن قرآن</a:t>
            </a:r>
            <a:endParaRPr lang="fa-IR" b="1"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تقسيم بندي آيات تحدي:</a:t>
            </a:r>
          </a:p>
          <a:p>
            <a:pPr eaLnBrk="1" hangingPunct="1">
              <a:buFont typeface="Wingdings" panose="05000000000000000000" pitchFamily="2" charset="2"/>
              <a:buNone/>
              <a:defRPr/>
            </a:pPr>
            <a:r>
              <a:rPr lang="fa-IR" smtClean="0">
                <a:cs typeface="Nazanin" pitchFamily="2" charset="-78"/>
              </a:rPr>
              <a:t>1- فصاحت و بلاغت و نظم قرآن</a:t>
            </a:r>
          </a:p>
          <a:p>
            <a:pPr eaLnBrk="1" hangingPunct="1">
              <a:buFont typeface="Wingdings" panose="05000000000000000000" pitchFamily="2" charset="2"/>
              <a:buNone/>
              <a:defRPr/>
            </a:pPr>
            <a:r>
              <a:rPr lang="fa-IR" smtClean="0">
                <a:cs typeface="Nazanin" pitchFamily="2" charset="-78"/>
              </a:rPr>
              <a:t>2- امي بودن پيامبر</a:t>
            </a:r>
          </a:p>
          <a:p>
            <a:pPr eaLnBrk="1" hangingPunct="1">
              <a:buFont typeface="Wingdings" panose="05000000000000000000" pitchFamily="2" charset="2"/>
              <a:buNone/>
              <a:defRPr/>
            </a:pPr>
            <a:r>
              <a:rPr lang="fa-IR" smtClean="0">
                <a:cs typeface="Nazanin" pitchFamily="2" charset="-78"/>
              </a:rPr>
              <a:t>3- هماهنگي آيات</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5BEB6AD-D709-401B-B003-AE5CB679A873}" type="slidenum">
              <a:rPr lang="ar-SA" altLang="fa-IR"/>
              <a:pPr eaLnBrk="1" hangingPunct="1"/>
              <a:t>62</a:t>
            </a:fld>
            <a:endParaRPr lang="en-US" altLang="fa-IR"/>
          </a:p>
        </p:txBody>
      </p:sp>
      <p:pic>
        <p:nvPicPr>
          <p:cNvPr id="6451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1"/>
          </p:nvPr>
        </p:nvSpPr>
        <p:spPr>
          <a:xfrm>
            <a:off x="457200" y="836613"/>
            <a:ext cx="8229600" cy="5294312"/>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buFont typeface="Wingdings" panose="05000000000000000000" pitchFamily="2" charset="2"/>
              <a:buNone/>
              <a:defRPr/>
            </a:pPr>
            <a:endParaRPr lang="fa-IR" sz="2400" smtClean="0">
              <a:solidFill>
                <a:srgbClr val="FF0000"/>
              </a:solidFill>
              <a:cs typeface="Titr" pitchFamily="2" charset="-78"/>
            </a:endParaRP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مصونيت قرآن از تحريف</a:t>
            </a:r>
            <a:endParaRPr lang="fa-IR" b="1"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1- معناي تحريف:</a:t>
            </a:r>
          </a:p>
          <a:p>
            <a:pPr eaLnBrk="1" hangingPunct="1">
              <a:buFont typeface="Wingdings" panose="05000000000000000000" pitchFamily="2" charset="2"/>
              <a:buNone/>
              <a:defRPr/>
            </a:pPr>
            <a:r>
              <a:rPr lang="fa-IR" smtClean="0">
                <a:cs typeface="Nazanin" pitchFamily="2" charset="-78"/>
              </a:rPr>
              <a:t>تحريف از ريشه (حرف) به معناي لبه، كناره، مرز يك چيز، گرفته شده است و در لغت به معناي منحرف ساختن، مايل كردن و دگرگون نمودن آمده است و تحريف سخن به معناي ايجاد گونه اي دگرگوني در آن است. </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8E7A653-243D-476B-A83A-56D1A87F5131}" type="slidenum">
              <a:rPr lang="ar-SA" altLang="fa-IR"/>
              <a:pPr eaLnBrk="1" hangingPunct="1"/>
              <a:t>63</a:t>
            </a:fld>
            <a:endParaRPr lang="en-US" altLang="fa-IR"/>
          </a:p>
        </p:txBody>
      </p:sp>
      <p:pic>
        <p:nvPicPr>
          <p:cNvPr id="65540"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457200" y="765175"/>
            <a:ext cx="8229600" cy="5365750"/>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buFont typeface="Wingdings" panose="05000000000000000000" pitchFamily="2" charset="2"/>
              <a:buNone/>
              <a:defRPr/>
            </a:pPr>
            <a:r>
              <a:rPr lang="fa-IR" smtClean="0">
                <a:cs typeface="Nazanin" pitchFamily="2" charset="-78"/>
              </a:rPr>
              <a:t>2- شواهد تاريخي:</a:t>
            </a:r>
          </a:p>
          <a:p>
            <a:pPr eaLnBrk="1" hangingPunct="1">
              <a:buFont typeface="Wingdings" panose="05000000000000000000" pitchFamily="2" charset="2"/>
              <a:buNone/>
              <a:defRPr/>
            </a:pPr>
            <a:r>
              <a:rPr lang="fa-IR" smtClean="0">
                <a:cs typeface="Nazanin" pitchFamily="2" charset="-78"/>
              </a:rPr>
              <a:t>در تاريخي عدم تحريف قرآن، اموري چند مطرح است:</a:t>
            </a:r>
          </a:p>
          <a:p>
            <a:pPr eaLnBrk="1" hangingPunct="1">
              <a:buFont typeface="Wingdings" panose="05000000000000000000" pitchFamily="2" charset="2"/>
              <a:buNone/>
              <a:defRPr/>
            </a:pPr>
            <a:r>
              <a:rPr lang="fa-IR" smtClean="0">
                <a:cs typeface="Nazanin" pitchFamily="2" charset="-78"/>
              </a:rPr>
              <a:t>1- حافظه شگرف عرب معاصر قرآن و علاقه مفرط آنان به حفظ و قرائت قرآن به سبب فصاحت و بلاغت و آهنگ خارق العاده آن.</a:t>
            </a:r>
          </a:p>
          <a:p>
            <a:pPr eaLnBrk="1" hangingPunct="1">
              <a:buFont typeface="Wingdings" panose="05000000000000000000" pitchFamily="2" charset="2"/>
              <a:buNone/>
              <a:defRPr/>
            </a:pPr>
            <a:r>
              <a:rPr lang="fa-IR" smtClean="0">
                <a:cs typeface="Nazanin" pitchFamily="2" charset="-78"/>
              </a:rPr>
              <a:t>2- انس فراوان مسلمانان با قرآن و حفظ و تلاوت آنان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A694360-A569-4ED9-A4EA-D03525D4BA30}" type="slidenum">
              <a:rPr lang="ar-SA" altLang="fa-IR"/>
              <a:pPr eaLnBrk="1" hangingPunct="1"/>
              <a:t>64</a:t>
            </a:fld>
            <a:endParaRPr lang="en-US" altLang="fa-IR"/>
          </a:p>
        </p:txBody>
      </p:sp>
      <p:pic>
        <p:nvPicPr>
          <p:cNvPr id="6656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1"/>
          </p:nvPr>
        </p:nvSpPr>
        <p:spPr>
          <a:xfrm>
            <a:off x="457200" y="549275"/>
            <a:ext cx="8229600" cy="5581650"/>
          </a:xfrm>
        </p:spPr>
        <p:txBody>
          <a:bodyPr/>
          <a:lstStyle/>
          <a:p>
            <a:pPr eaLnBrk="1" hangingPunct="1">
              <a:lnSpc>
                <a:spcPct val="90000"/>
              </a:lnSpc>
              <a:buFont typeface="Wingdings" panose="05000000000000000000" pitchFamily="2" charset="2"/>
              <a:buNone/>
              <a:defRPr/>
            </a:pPr>
            <a:r>
              <a:rPr lang="fa-IR" sz="2400" smtClean="0">
                <a:solidFill>
                  <a:srgbClr val="FF0000"/>
                </a:solidFill>
                <a:cs typeface="Titr" pitchFamily="2" charset="-78"/>
              </a:rPr>
              <a:t>4</a:t>
            </a:r>
            <a:r>
              <a:rPr lang="fa-IR" sz="2400" b="1" smtClean="0">
                <a:solidFill>
                  <a:srgbClr val="FF0000"/>
                </a:solidFill>
                <a:cs typeface="Titr" pitchFamily="2" charset="-78"/>
              </a:rPr>
              <a:t>) قرآن، اعجاز و مصونيت از تحريف</a:t>
            </a:r>
          </a:p>
          <a:p>
            <a:pPr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eaLnBrk="1" hangingPunct="1">
              <a:lnSpc>
                <a:spcPct val="90000"/>
              </a:lnSpc>
              <a:buFont typeface="Wingdings" panose="05000000000000000000" pitchFamily="2" charset="2"/>
              <a:buNone/>
              <a:defRPr/>
            </a:pPr>
            <a:endParaRPr lang="fa-IR" sz="2400" b="1" smtClean="0">
              <a:solidFill>
                <a:srgbClr val="99CC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lnSpc>
                <a:spcPct val="90000"/>
              </a:lnSpc>
              <a:buFont typeface="Wingdings" panose="05000000000000000000" pitchFamily="2" charset="2"/>
              <a:buNone/>
              <a:defRPr/>
            </a:pPr>
            <a:r>
              <a:rPr lang="fa-IR" smtClean="0">
                <a:cs typeface="Nazanin" pitchFamily="2" charset="-78"/>
              </a:rPr>
              <a:t>3- تقدس قرآن نزد مسلمانان و حساس بودن آنان نسبت به هرگونه تغيير در آن.</a:t>
            </a:r>
          </a:p>
          <a:p>
            <a:pPr eaLnBrk="1" hangingPunct="1">
              <a:lnSpc>
                <a:spcPct val="90000"/>
              </a:lnSpc>
              <a:buFont typeface="Wingdings" panose="05000000000000000000" pitchFamily="2" charset="2"/>
              <a:buNone/>
              <a:defRPr/>
            </a:pPr>
            <a:r>
              <a:rPr lang="fa-IR" smtClean="0">
                <a:cs typeface="Nazanin" pitchFamily="2" charset="-78"/>
              </a:rPr>
              <a:t>4- دستورها و توصيه هاي ويژه پيامبر درباره تلاوت، كتابت، حفظ و جمع آوري قرآن</a:t>
            </a:r>
          </a:p>
          <a:p>
            <a:pPr eaLnBrk="1" hangingPunct="1">
              <a:lnSpc>
                <a:spcPct val="90000"/>
              </a:lnSpc>
              <a:buFont typeface="Wingdings" panose="05000000000000000000" pitchFamily="2" charset="2"/>
              <a:buNone/>
              <a:defRPr/>
            </a:pPr>
            <a:r>
              <a:rPr lang="fa-IR" smtClean="0">
                <a:cs typeface="Nazanin" pitchFamily="2" charset="-78"/>
              </a:rPr>
              <a:t>5- مسئله تحريف نشدن قرآن در ضمن انتقادهايي كه از سوي صحابه و ائمه اهل بيت به زمامداران پس از رسول خدا شده است.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3C562F7-0D4F-4CE0-8BE0-523301870668}" type="slidenum">
              <a:rPr lang="ar-SA" altLang="fa-IR"/>
              <a:pPr eaLnBrk="1" hangingPunct="1"/>
              <a:t>65</a:t>
            </a:fld>
            <a:endParaRPr lang="en-US" altLang="fa-IR"/>
          </a:p>
        </p:txBody>
      </p:sp>
      <p:pic>
        <p:nvPicPr>
          <p:cNvPr id="6758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457200" y="765175"/>
            <a:ext cx="8229600" cy="5365750"/>
          </a:xfrm>
        </p:spPr>
        <p:txBody>
          <a:bodyPr/>
          <a:lstStyle/>
          <a:p>
            <a:pPr eaLnBrk="1" hangingPunct="1">
              <a:lnSpc>
                <a:spcPct val="90000"/>
              </a:lnSpc>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lnSpc>
                <a:spcPct val="90000"/>
              </a:lnSpc>
              <a:buFont typeface="Wingdings" panose="05000000000000000000" pitchFamily="2" charset="2"/>
              <a:buNone/>
              <a:defRPr/>
            </a:pPr>
            <a:r>
              <a:rPr lang="fa-IR" smtClean="0">
                <a:cs typeface="Nazanin" pitchFamily="2" charset="-78"/>
              </a:rPr>
              <a:t>3- دلايل روايي:</a:t>
            </a:r>
          </a:p>
          <a:p>
            <a:pPr eaLnBrk="1" hangingPunct="1">
              <a:lnSpc>
                <a:spcPct val="90000"/>
              </a:lnSpc>
              <a:buFont typeface="Wingdings" panose="05000000000000000000" pitchFamily="2" charset="2"/>
              <a:buNone/>
              <a:defRPr/>
            </a:pPr>
            <a:r>
              <a:rPr lang="fa-IR" smtClean="0">
                <a:cs typeface="Nazanin" pitchFamily="2" charset="-78"/>
              </a:rPr>
              <a:t>در ميان روايات دلايلي كه درباره اثبات مصونيت اشاره شده است:</a:t>
            </a:r>
          </a:p>
          <a:p>
            <a:pPr eaLnBrk="1" hangingPunct="1">
              <a:lnSpc>
                <a:spcPct val="90000"/>
              </a:lnSpc>
              <a:buFont typeface="Wingdings" panose="05000000000000000000" pitchFamily="2" charset="2"/>
              <a:buNone/>
              <a:defRPr/>
            </a:pPr>
            <a:r>
              <a:rPr lang="fa-IR" smtClean="0">
                <a:cs typeface="Nazanin" pitchFamily="2" charset="-78"/>
              </a:rPr>
              <a:t>الف- حديث ثقلين</a:t>
            </a:r>
          </a:p>
          <a:p>
            <a:pPr eaLnBrk="1" hangingPunct="1">
              <a:lnSpc>
                <a:spcPct val="90000"/>
              </a:lnSpc>
              <a:buFont typeface="Wingdings" panose="05000000000000000000" pitchFamily="2" charset="2"/>
              <a:buNone/>
              <a:defRPr/>
            </a:pPr>
            <a:r>
              <a:rPr lang="fa-IR" smtClean="0">
                <a:cs typeface="Nazanin" pitchFamily="2" charset="-78"/>
              </a:rPr>
              <a:t>ب- روايات پرشمار كه قرآن را مرجع و محك بازشناسي آراء و تمايلات و جريانهاي حق و باطل مي داند.</a:t>
            </a:r>
          </a:p>
          <a:p>
            <a:pPr eaLnBrk="1" hangingPunct="1">
              <a:lnSpc>
                <a:spcPct val="90000"/>
              </a:lnSpc>
              <a:buFont typeface="Wingdings" panose="05000000000000000000" pitchFamily="2" charset="2"/>
              <a:buNone/>
              <a:defRPr/>
            </a:pPr>
            <a:r>
              <a:rPr lang="fa-IR" smtClean="0">
                <a:cs typeface="Nazanin" pitchFamily="2" charset="-78"/>
              </a:rPr>
              <a:t>ج- در رواياتي ضرورت محك زدن روايات با قرآن و كنارگذاردن روايات مخالف قرآن را مورد تاكيد قرار مي دهند.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E6F33F-EAA0-49E0-BAC0-862DCB4B8181}" type="slidenum">
              <a:rPr lang="ar-SA" altLang="fa-IR"/>
              <a:pPr eaLnBrk="1" hangingPunct="1"/>
              <a:t>66</a:t>
            </a:fld>
            <a:endParaRPr lang="en-US" altLang="fa-IR"/>
          </a:p>
        </p:txBody>
      </p:sp>
      <p:pic>
        <p:nvPicPr>
          <p:cNvPr id="6861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457200" y="692150"/>
            <a:ext cx="8229600" cy="5438775"/>
          </a:xfrm>
        </p:spPr>
        <p:txBody>
          <a:bodyPr/>
          <a:lstStyle/>
          <a:p>
            <a:pPr eaLnBrk="1" hangingPunct="1">
              <a:buFont typeface="Wingdings" panose="05000000000000000000" pitchFamily="2" charset="2"/>
              <a:buNone/>
              <a:defRPr/>
            </a:pPr>
            <a:r>
              <a:rPr lang="fa-IR" sz="2400" smtClean="0">
                <a:solidFill>
                  <a:srgbClr val="FF0000"/>
                </a:solidFill>
                <a:cs typeface="Titr" pitchFamily="2" charset="-78"/>
              </a:rPr>
              <a:t>4</a:t>
            </a:r>
            <a:r>
              <a:rPr lang="fa-IR" sz="2400" b="1" smtClean="0">
                <a:solidFill>
                  <a:srgbClr val="FF0000"/>
                </a:solidFill>
                <a:cs typeface="Titr" pitchFamily="2" charset="-78"/>
              </a:rPr>
              <a:t>) قرآن، اعجاز و مصونيت از تحريف</a:t>
            </a:r>
          </a:p>
          <a:p>
            <a:pP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endParaRPr lang="fa-IR" sz="2400" b="1" smtClean="0">
              <a:solidFill>
                <a:srgbClr val="99CC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buFont typeface="Wingdings" panose="05000000000000000000" pitchFamily="2" charset="2"/>
              <a:buNone/>
              <a:defRPr/>
            </a:pPr>
            <a:r>
              <a:rPr lang="fa-IR" smtClean="0">
                <a:cs typeface="Nazanin" pitchFamily="2" charset="-78"/>
              </a:rPr>
              <a:t>4- دلايل قرآني:</a:t>
            </a:r>
          </a:p>
          <a:p>
            <a:pPr eaLnBrk="1" hangingPunct="1">
              <a:buFont typeface="Wingdings" panose="05000000000000000000" pitchFamily="2" charset="2"/>
              <a:buNone/>
              <a:defRPr/>
            </a:pPr>
            <a:r>
              <a:rPr lang="fa-IR" smtClean="0">
                <a:cs typeface="Nazanin" pitchFamily="2" charset="-78"/>
              </a:rPr>
              <a:t>در آيات 15 سوره حجر، 58-آل عمران، 44- نمل، 8-ص و 41 -فصلت مبداء نزول ذكر دستگاه وحي الاهي است و ديگر آنكه صيانت و پاسداري از ذكر براي ابد است.</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567E238-B9F4-4E51-8986-613F85D8FF43}" type="slidenum">
              <a:rPr lang="ar-SA" altLang="fa-IR"/>
              <a:pPr eaLnBrk="1" hangingPunct="1"/>
              <a:t>67</a:t>
            </a:fld>
            <a:endParaRPr lang="en-US" altLang="fa-IR"/>
          </a:p>
        </p:txBody>
      </p:sp>
      <p:pic>
        <p:nvPicPr>
          <p:cNvPr id="6963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755650" y="1916113"/>
            <a:ext cx="8229600" cy="4537075"/>
          </a:xfrm>
        </p:spPr>
        <p:txBody>
          <a:bodyPr/>
          <a:lstStyle/>
          <a:p>
            <a:pPr eaLnBrk="1" hangingPunct="1">
              <a:buFont typeface="Wingdings" panose="05000000000000000000" pitchFamily="2" charset="2"/>
              <a:buNone/>
              <a:defRPr/>
            </a:pPr>
            <a:r>
              <a:rPr lang="fa-IR" sz="2800" smtClean="0">
                <a:cs typeface="Nazanin" pitchFamily="2" charset="-78"/>
              </a:rPr>
              <a:t>5- خاتميت</a:t>
            </a:r>
          </a:p>
          <a:p>
            <a:pPr eaLnBrk="1" hangingPunct="1">
              <a:buFont typeface="Wingdings" panose="05000000000000000000" pitchFamily="2" charset="2"/>
              <a:buNone/>
              <a:defRPr/>
            </a:pPr>
            <a:r>
              <a:rPr lang="fa-IR" sz="2800" smtClean="0">
                <a:cs typeface="Nazanin" pitchFamily="2" charset="-78"/>
              </a:rPr>
              <a:t>الف) ادله نقلي خاتميت</a:t>
            </a:r>
          </a:p>
          <a:p>
            <a:pPr eaLnBrk="1" hangingPunct="1">
              <a:buFont typeface="Wingdings" panose="05000000000000000000" pitchFamily="2" charset="2"/>
              <a:buNone/>
              <a:defRPr/>
            </a:pPr>
            <a:r>
              <a:rPr lang="fa-IR" sz="2800" smtClean="0">
                <a:cs typeface="Nazanin" pitchFamily="2" charset="-78"/>
              </a:rPr>
              <a:t>ب) مباني ختم نبوت</a:t>
            </a:r>
          </a:p>
          <a:p>
            <a:pPr eaLnBrk="1" hangingPunct="1">
              <a:buFont typeface="Wingdings" panose="05000000000000000000" pitchFamily="2" charset="2"/>
              <a:buNone/>
              <a:defRPr/>
            </a:pPr>
            <a:r>
              <a:rPr lang="fa-IR" sz="2800" smtClean="0">
                <a:cs typeface="Nazanin" pitchFamily="2" charset="-78"/>
              </a:rPr>
              <a:t>1- جهاني بودن </a:t>
            </a:r>
          </a:p>
          <a:p>
            <a:pPr eaLnBrk="1" hangingPunct="1">
              <a:buFont typeface="Wingdings" panose="05000000000000000000" pitchFamily="2" charset="2"/>
              <a:buNone/>
              <a:defRPr/>
            </a:pPr>
            <a:r>
              <a:rPr lang="fa-IR" sz="2800" smtClean="0">
                <a:cs typeface="Nazanin" pitchFamily="2" charset="-78"/>
              </a:rPr>
              <a:t>2- جاودانگي اسلام</a:t>
            </a:r>
          </a:p>
          <a:p>
            <a:pPr eaLnBrk="1" hangingPunct="1">
              <a:buFont typeface="Wingdings" panose="05000000000000000000" pitchFamily="2" charset="2"/>
              <a:buNone/>
              <a:defRPr/>
            </a:pPr>
            <a:r>
              <a:rPr lang="fa-IR" sz="2800" smtClean="0">
                <a:cs typeface="Nazanin" pitchFamily="2" charset="-78"/>
              </a:rPr>
              <a:t>3- جامعيت دين اسلام</a:t>
            </a:r>
          </a:p>
          <a:p>
            <a:pPr eaLnBrk="1" hangingPunct="1">
              <a:buFont typeface="Wingdings" panose="05000000000000000000" pitchFamily="2" charset="2"/>
              <a:buNone/>
              <a:defRPr/>
            </a:pPr>
            <a:r>
              <a:rPr lang="fa-IR" sz="2800" smtClean="0">
                <a:cs typeface="Nazanin" pitchFamily="2" charset="-78"/>
              </a:rPr>
              <a:t>4- مراتب دين</a:t>
            </a:r>
          </a:p>
          <a:p>
            <a:pPr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550B41F-88DD-4018-BBBA-80DA8D0F22DA}" type="slidenum">
              <a:rPr lang="ar-SA" altLang="fa-IR"/>
              <a:pPr eaLnBrk="1" hangingPunct="1"/>
              <a:t>68</a:t>
            </a:fld>
            <a:endParaRPr lang="en-US" altLang="fa-I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1066800" y="1052513"/>
            <a:ext cx="7543800" cy="5043487"/>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5) خاتميت</a:t>
            </a:r>
          </a:p>
          <a:p>
            <a:pP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ادله نقلي خاتميت</a:t>
            </a:r>
          </a:p>
          <a:p>
            <a:pPr eaLnBrk="1" hangingPunct="1">
              <a:buFont typeface="Wingdings" panose="05000000000000000000" pitchFamily="2" charset="2"/>
              <a:buNone/>
              <a:defRPr/>
            </a:pPr>
            <a:r>
              <a:rPr lang="fa-IR" smtClean="0">
                <a:cs typeface="Nazanin" pitchFamily="2" charset="-78"/>
              </a:rPr>
              <a:t>يكي از محكم ترين ادله نقلي خاتميت حضرت محمد (ص) آيه خاتم النبيين است كه مي فرمايد:</a:t>
            </a:r>
          </a:p>
          <a:p>
            <a:pPr eaLnBrk="1" hangingPunct="1">
              <a:buFont typeface="Wingdings" panose="05000000000000000000" pitchFamily="2" charset="2"/>
              <a:buNone/>
              <a:defRPr/>
            </a:pPr>
            <a:r>
              <a:rPr lang="fa-IR" smtClean="0">
                <a:cs typeface="Nazanin" pitchFamily="2" charset="-78"/>
              </a:rPr>
              <a:t>((محمد پدر هيچيك از مردان شما نيست، ولي فرستاده خدا و خاتم پيامبران است و خدا همواره بر هر چيزي دانا است.))</a:t>
            </a:r>
          </a:p>
          <a:p>
            <a:pPr eaLnBrk="1" hangingPunct="1">
              <a:buFont typeface="Wingdings" panose="05000000000000000000" pitchFamily="2" charset="2"/>
              <a:buNone/>
              <a:defRPr/>
            </a:pPr>
            <a:r>
              <a:rPr lang="fa-IR" smtClean="0">
                <a:cs typeface="Nazanin" pitchFamily="2" charset="-78"/>
              </a:rPr>
              <a:t>رواياتي نيز در اين مورد از ائمه معصومين آمده است.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2522ECC-D426-4692-921D-C34E6F3BE1D1}" type="slidenum">
              <a:rPr lang="ar-SA" altLang="fa-IR"/>
              <a:pPr eaLnBrk="1" hangingPunct="1"/>
              <a:t>69</a:t>
            </a:fld>
            <a:endParaRPr lang="en-US" altLang="fa-IR"/>
          </a:p>
        </p:txBody>
      </p:sp>
      <p:pic>
        <p:nvPicPr>
          <p:cNvPr id="71684" name="Picture 3"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1066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76250"/>
            <a:ext cx="8229600" cy="1143000"/>
          </a:xfrm>
          <a:effectLst>
            <a:outerShdw dist="107763" dir="13500000" algn="ctr" rotWithShape="0">
              <a:schemeClr val="bg2">
                <a:alpha val="50000"/>
              </a:schemeClr>
            </a:outerShdw>
          </a:effectLst>
        </p:spPr>
        <p:txBody>
          <a:bodyPr/>
          <a:lstStyle/>
          <a:p>
            <a:pPr eaLnBrk="1" hangingPunct="1">
              <a:defRPr/>
            </a:pPr>
            <a:r>
              <a:rPr lang="fa-IR" sz="3600" smtClean="0">
                <a:solidFill>
                  <a:srgbClr val="99CC00"/>
                </a:solidFill>
                <a:cs typeface="Titr" pitchFamily="2" charset="-78"/>
              </a:rPr>
              <a:t>1- تعريف و ضرورت نبوت</a:t>
            </a:r>
            <a:r>
              <a:rPr lang="fa-IR" sz="3600" smtClean="0">
                <a:solidFill>
                  <a:srgbClr val="99CC00"/>
                </a:solidFill>
                <a:cs typeface="Nazanin" pitchFamily="2" charset="-78"/>
              </a:rPr>
              <a:t> </a:t>
            </a:r>
            <a:r>
              <a:rPr lang="en-US" sz="3600" smtClean="0">
                <a:solidFill>
                  <a:srgbClr val="99CC00"/>
                </a:solidFill>
                <a:cs typeface="Nazanin" pitchFamily="2" charset="-78"/>
              </a:rPr>
              <a:t/>
            </a:r>
            <a:br>
              <a:rPr lang="en-US" sz="3600" smtClean="0">
                <a:solidFill>
                  <a:srgbClr val="99CC00"/>
                </a:solidFill>
                <a:cs typeface="Nazanin" pitchFamily="2" charset="-78"/>
              </a:rPr>
            </a:br>
            <a:endParaRPr lang="en-US" sz="3600" smtClean="0">
              <a:solidFill>
                <a:srgbClr val="99CC00"/>
              </a:solidFill>
              <a:cs typeface="Nazanin" pitchFamily="2" charset="-78"/>
            </a:endParaRPr>
          </a:p>
        </p:txBody>
      </p:sp>
      <p:sp>
        <p:nvSpPr>
          <p:cNvPr id="7171" name="Rectangle 3"/>
          <p:cNvSpPr>
            <a:spLocks noGrp="1" noChangeArrowheads="1"/>
          </p:cNvSpPr>
          <p:nvPr>
            <p:ph idx="1"/>
          </p:nvPr>
        </p:nvSpPr>
        <p:spPr/>
        <p:txBody>
          <a:bodyPr/>
          <a:lstStyle/>
          <a:p>
            <a:pPr eaLnBrk="1" hangingPunct="1">
              <a:buFont typeface="Wingdings" panose="05000000000000000000" pitchFamily="2" charset="2"/>
              <a:buNone/>
              <a:defRPr/>
            </a:pPr>
            <a:r>
              <a:rPr lang="fa-IR" sz="2800" smtClean="0">
                <a:cs typeface="Nazanin" pitchFamily="2" charset="-78"/>
              </a:rPr>
              <a:t>تقسيم بندي مباحث نبوت: 1- عامه  2- خاصه</a:t>
            </a:r>
          </a:p>
          <a:p>
            <a:pPr eaLnBrk="1" hangingPunct="1">
              <a:buFont typeface="Wingdings" panose="05000000000000000000" pitchFamily="2" charset="2"/>
              <a:buNone/>
              <a:defRPr/>
            </a:pPr>
            <a:r>
              <a:rPr lang="fa-IR" sz="2400" smtClean="0">
                <a:cs typeface="Titr" pitchFamily="2" charset="-78"/>
              </a:rPr>
              <a:t>نبوت عا مه</a:t>
            </a:r>
            <a:r>
              <a:rPr lang="fa-IR" sz="2800" smtClean="0">
                <a:cs typeface="Nazanin" pitchFamily="2" charset="-78"/>
              </a:rPr>
              <a:t>: مجموعه مباحثي كه پيامبر معيني اختصاص ندارد و درباره امورمشترك پيامبران بحث مي كند.</a:t>
            </a:r>
          </a:p>
          <a:p>
            <a:pPr eaLnBrk="1" hangingPunct="1">
              <a:buFont typeface="Wingdings" panose="05000000000000000000" pitchFamily="2" charset="2"/>
              <a:buNone/>
              <a:defRPr/>
            </a:pPr>
            <a:r>
              <a:rPr lang="fa-IR" sz="2400" smtClean="0">
                <a:cs typeface="Titr" pitchFamily="2" charset="-78"/>
              </a:rPr>
              <a:t>نبوت خاصه</a:t>
            </a:r>
            <a:r>
              <a:rPr lang="fa-IR" sz="2800" smtClean="0">
                <a:cs typeface="Nazanin" pitchFamily="2" charset="-78"/>
              </a:rPr>
              <a:t>: به مباحثي اطلاق مي شود كه درباره نبوت يكي از پيامبران مانند حضرت محمد بحث و گفتگو مي كند.</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1925270-05ED-4F82-BB9E-9B3F418E4FEA}" type="slidenum">
              <a:rPr lang="ar-SA" altLang="fa-IR"/>
              <a:pPr eaLnBrk="1" hangingPunct="1"/>
              <a:t>7</a:t>
            </a:fld>
            <a:endParaRPr lang="en-US" altLang="fa-IR"/>
          </a:p>
        </p:txBody>
      </p:sp>
      <p:sp>
        <p:nvSpPr>
          <p:cNvPr id="7172" name="AutoShape 4"/>
          <p:cNvSpPr>
            <a:spLocks noChangeArrowheads="1"/>
          </p:cNvSpPr>
          <p:nvPr/>
        </p:nvSpPr>
        <p:spPr bwMode="auto">
          <a:xfrm>
            <a:off x="1547813" y="4437063"/>
            <a:ext cx="6192837" cy="1584325"/>
          </a:xfrm>
          <a:prstGeom prst="cloudCallout">
            <a:avLst>
              <a:gd name="adj1" fmla="val -31750"/>
              <a:gd name="adj2" fmla="val 48194"/>
            </a:avLst>
          </a:prstGeom>
          <a:gradFill rotWithShape="1">
            <a:gsLst>
              <a:gs pos="0">
                <a:srgbClr val="FF0000"/>
              </a:gs>
              <a:gs pos="100000">
                <a:srgbClr val="FF0000">
                  <a:gamma/>
                  <a:shade val="46275"/>
                  <a:invGamma/>
                </a:srgbClr>
              </a:gs>
            </a:gsLst>
            <a:path path="rect">
              <a:fillToRect l="50000" t="50000" r="50000" b="50000"/>
            </a:path>
          </a:gradFill>
          <a:ln w="9525">
            <a:solidFill>
              <a:schemeClr val="tx1"/>
            </a:solidFill>
            <a:round/>
            <a:headEnd/>
            <a:tailEnd/>
          </a:ln>
          <a:effectLst>
            <a:outerShdw dist="107763" dir="13500000" algn="ctr" rotWithShape="0">
              <a:schemeClr val="bg2">
                <a:alpha val="50000"/>
              </a:schemeClr>
            </a:outerShdw>
          </a:effectLst>
        </p:spPr>
        <p:txBody>
          <a:bodyPr/>
          <a:lstStyle/>
          <a:p>
            <a:pPr>
              <a:spcBef>
                <a:spcPct val="20000"/>
              </a:spcBef>
              <a:buClr>
                <a:schemeClr val="hlink"/>
              </a:buClr>
              <a:buSzPct val="90000"/>
              <a:buFont typeface="Wingdings" pitchFamily="2" charset="2"/>
              <a:buNone/>
              <a:defRPr/>
            </a:pPr>
            <a:endParaRPr lang="fa-IR">
              <a:solidFill>
                <a:srgbClr val="99CC00"/>
              </a:solidFill>
              <a:effectLst>
                <a:outerShdw blurRad="38100" dist="38100" dir="2700000" algn="tl">
                  <a:srgbClr val="000000"/>
                </a:outerShdw>
              </a:effectLst>
              <a:latin typeface="Arial" charset="0"/>
              <a:cs typeface="Titr" pitchFamily="2" charset="-78"/>
            </a:endParaRPr>
          </a:p>
          <a:p>
            <a:pPr>
              <a:spcBef>
                <a:spcPct val="20000"/>
              </a:spcBef>
              <a:buClr>
                <a:schemeClr val="hlink"/>
              </a:buClr>
              <a:buSzPct val="90000"/>
              <a:buFont typeface="Wingdings" pitchFamily="2" charset="2"/>
              <a:buNone/>
              <a:defRPr/>
            </a:pPr>
            <a:r>
              <a:rPr lang="fa-IR" b="1">
                <a:effectLst>
                  <a:outerShdw blurRad="38100" dist="38100" dir="2700000" algn="tl">
                    <a:srgbClr val="000000"/>
                  </a:outerShdw>
                </a:effectLst>
                <a:latin typeface="Arial" charset="0"/>
                <a:cs typeface="Titr" pitchFamily="2" charset="-78"/>
              </a:rPr>
              <a:t>دغدغه اصلي اين فصل نبوت عامه است.</a:t>
            </a:r>
          </a:p>
          <a:p>
            <a:pPr algn="ctr">
              <a:defRPr/>
            </a:pPr>
            <a:endParaRPr lang="en-US">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066800" y="908050"/>
            <a:ext cx="7543800" cy="51879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5) خاتميت</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مباني ختم نبوت</a:t>
            </a:r>
          </a:p>
          <a:p>
            <a:pPr eaLnBrk="1" hangingPunct="1">
              <a:buFont typeface="Wingdings" panose="05000000000000000000" pitchFamily="2" charset="2"/>
              <a:buNone/>
              <a:defRPr/>
            </a:pPr>
            <a:r>
              <a:rPr lang="fa-IR" smtClean="0">
                <a:cs typeface="Nazanin" pitchFamily="2" charset="-78"/>
              </a:rPr>
              <a:t>1- جهاني بودن</a:t>
            </a:r>
          </a:p>
          <a:p>
            <a:pPr eaLnBrk="1" hangingPunct="1">
              <a:buFont typeface="Wingdings" panose="05000000000000000000" pitchFamily="2" charset="2"/>
              <a:buNone/>
              <a:defRPr/>
            </a:pPr>
            <a:r>
              <a:rPr lang="fa-IR" smtClean="0">
                <a:cs typeface="Nazanin" pitchFamily="2" charset="-78"/>
              </a:rPr>
              <a:t>2- جاودانگي اسلام</a:t>
            </a:r>
          </a:p>
          <a:p>
            <a:pPr eaLnBrk="1" hangingPunct="1">
              <a:buFont typeface="Wingdings" panose="05000000000000000000" pitchFamily="2" charset="2"/>
              <a:buNone/>
              <a:defRPr/>
            </a:pPr>
            <a:r>
              <a:rPr lang="fa-IR" smtClean="0">
                <a:cs typeface="Nazanin" pitchFamily="2" charset="-78"/>
              </a:rPr>
              <a:t>3- جامعيت دين اسلام</a:t>
            </a:r>
          </a:p>
          <a:p>
            <a:pPr eaLnBrk="1" hangingPunct="1">
              <a:buFont typeface="Wingdings" panose="05000000000000000000" pitchFamily="2" charset="2"/>
              <a:buNone/>
              <a:defRPr/>
            </a:pPr>
            <a:r>
              <a:rPr lang="fa-IR" smtClean="0">
                <a:cs typeface="Nazanin" pitchFamily="2" charset="-78"/>
              </a:rPr>
              <a:t>4- مراتب دين</a:t>
            </a:r>
          </a:p>
          <a:p>
            <a:pPr eaLnBrk="1" hangingPunct="1">
              <a:buFont typeface="Wingdings" panose="05000000000000000000" pitchFamily="2" charset="2"/>
              <a:buNone/>
              <a:defRPr/>
            </a:pP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CDDB45-9404-4A02-9520-70BDB505ACBA}" type="slidenum">
              <a:rPr lang="ar-SA" altLang="fa-IR"/>
              <a:pPr eaLnBrk="1" hangingPunct="1"/>
              <a:t>70</a:t>
            </a:fld>
            <a:endParaRPr lang="en-US" altLang="fa-IR"/>
          </a:p>
        </p:txBody>
      </p:sp>
      <p:pic>
        <p:nvPicPr>
          <p:cNvPr id="72708" name="Picture 3"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1066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68313" y="836613"/>
            <a:ext cx="8229600" cy="5534025"/>
          </a:xfrm>
        </p:spPr>
        <p:txBody>
          <a:bodyPr>
            <a:normAutofit fontScale="92500" lnSpcReduction="10000"/>
          </a:bodyPr>
          <a:lstStyle/>
          <a:p>
            <a:pPr eaLnBrk="1" hangingPunct="1">
              <a:buFont typeface="Wingdings" panose="05000000000000000000" pitchFamily="2" charset="2"/>
              <a:buNone/>
              <a:defRPr/>
            </a:pPr>
            <a:r>
              <a:rPr lang="fa-IR" sz="2800" smtClean="0">
                <a:cs typeface="Nazanin" pitchFamily="2" charset="-78"/>
              </a:rPr>
              <a:t>6- اسلام و مقتضيات زمان</a:t>
            </a:r>
          </a:p>
          <a:p>
            <a:pPr eaLnBrk="1" hangingPunct="1">
              <a:buFont typeface="Wingdings" panose="05000000000000000000" pitchFamily="2" charset="2"/>
              <a:buNone/>
              <a:defRPr/>
            </a:pPr>
            <a:r>
              <a:rPr lang="fa-IR" sz="2800" smtClean="0">
                <a:cs typeface="Nazanin" pitchFamily="2" charset="-78"/>
              </a:rPr>
              <a:t>الف)رابطه اسلام با مقتضيات زمان</a:t>
            </a:r>
          </a:p>
          <a:p>
            <a:pPr eaLnBrk="1" hangingPunct="1">
              <a:buFont typeface="Wingdings" panose="05000000000000000000" pitchFamily="2" charset="2"/>
              <a:buNone/>
              <a:defRPr/>
            </a:pPr>
            <a:r>
              <a:rPr lang="fa-IR" sz="2800" smtClean="0">
                <a:cs typeface="Nazanin" pitchFamily="2" charset="-78"/>
              </a:rPr>
              <a:t>ب) كيفيت هماهنگي دين ثابت با نياز متغير</a:t>
            </a:r>
          </a:p>
          <a:p>
            <a:pPr eaLnBrk="1" hangingPunct="1">
              <a:buFont typeface="Wingdings" panose="05000000000000000000" pitchFamily="2" charset="2"/>
              <a:buNone/>
              <a:defRPr/>
            </a:pPr>
            <a:r>
              <a:rPr lang="fa-IR" sz="2800" smtClean="0">
                <a:cs typeface="Nazanin" pitchFamily="2" charset="-78"/>
              </a:rPr>
              <a:t>ج) قانون پوياي اسلام </a:t>
            </a:r>
          </a:p>
          <a:p>
            <a:pPr eaLnBrk="1" hangingPunct="1">
              <a:buFont typeface="Wingdings" panose="05000000000000000000" pitchFamily="2" charset="2"/>
              <a:buNone/>
              <a:defRPr/>
            </a:pPr>
            <a:r>
              <a:rPr lang="fa-IR" sz="2800" smtClean="0">
                <a:cs typeface="Nazanin" pitchFamily="2" charset="-78"/>
              </a:rPr>
              <a:t>1- ورود عقل در قانونگذاري</a:t>
            </a:r>
          </a:p>
          <a:p>
            <a:pPr eaLnBrk="1" hangingPunct="1">
              <a:buFont typeface="Wingdings" panose="05000000000000000000" pitchFamily="2" charset="2"/>
              <a:buNone/>
              <a:defRPr/>
            </a:pPr>
            <a:r>
              <a:rPr lang="fa-IR" sz="2800" smtClean="0">
                <a:cs typeface="Nazanin" pitchFamily="2" charset="-78"/>
              </a:rPr>
              <a:t>2- اجتهاد پويا</a:t>
            </a:r>
          </a:p>
          <a:p>
            <a:pPr eaLnBrk="1" hangingPunct="1">
              <a:buFont typeface="Wingdings" panose="05000000000000000000" pitchFamily="2" charset="2"/>
              <a:buNone/>
              <a:defRPr/>
            </a:pPr>
            <a:r>
              <a:rPr lang="fa-IR" sz="2800" smtClean="0">
                <a:cs typeface="Nazanin" pitchFamily="2" charset="-78"/>
              </a:rPr>
              <a:t>3- بناي احكام بر مصالح واقعي</a:t>
            </a:r>
          </a:p>
          <a:p>
            <a:pPr eaLnBrk="1" hangingPunct="1">
              <a:buFont typeface="Wingdings" panose="05000000000000000000" pitchFamily="2" charset="2"/>
              <a:buNone/>
              <a:defRPr/>
            </a:pPr>
            <a:r>
              <a:rPr lang="fa-IR" sz="2800" smtClean="0">
                <a:cs typeface="Nazanin" pitchFamily="2" charset="-78"/>
              </a:rPr>
              <a:t>4- توجه به احكام اولي و ثانوي</a:t>
            </a:r>
          </a:p>
          <a:p>
            <a:pPr eaLnBrk="1" hangingPunct="1">
              <a:buFont typeface="Wingdings" panose="05000000000000000000" pitchFamily="2" charset="2"/>
              <a:buNone/>
              <a:defRPr/>
            </a:pPr>
            <a:r>
              <a:rPr lang="fa-IR" sz="2800" smtClean="0">
                <a:cs typeface="Nazanin" pitchFamily="2" charset="-78"/>
              </a:rPr>
              <a:t>5- عدم جمود به شكل خاص ظاهري زندگي</a:t>
            </a:r>
          </a:p>
          <a:p>
            <a:pPr eaLnBrk="1" hangingPunct="1">
              <a:buFont typeface="Wingdings" panose="05000000000000000000" pitchFamily="2" charset="2"/>
              <a:buNone/>
              <a:defRPr/>
            </a:pPr>
            <a:r>
              <a:rPr lang="fa-IR" sz="2800" smtClean="0">
                <a:cs typeface="Nazanin" pitchFamily="2" charset="-78"/>
              </a:rPr>
              <a:t>6- قوانين كنترل كننده</a:t>
            </a:r>
          </a:p>
          <a:p>
            <a:pPr eaLnBrk="1" hangingPunct="1">
              <a:buFont typeface="Wingdings" panose="05000000000000000000" pitchFamily="2" charset="2"/>
              <a:buNone/>
              <a:defRPr/>
            </a:pPr>
            <a:r>
              <a:rPr lang="fa-IR" sz="2800" smtClean="0">
                <a:cs typeface="Nazanin" pitchFamily="2" charset="-78"/>
              </a:rPr>
              <a:t>7- اختيارات حكومت اسلامي</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6252B6A-281A-4617-B2FA-FDB1C72E4A83}" type="slidenum">
              <a:rPr lang="ar-SA" altLang="fa-IR"/>
              <a:pPr eaLnBrk="1" hangingPunct="1"/>
              <a:t>71</a:t>
            </a:fld>
            <a:endParaRPr lang="en-US" altLang="fa-IR"/>
          </a:p>
        </p:txBody>
      </p:sp>
      <p:pic>
        <p:nvPicPr>
          <p:cNvPr id="73732"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1066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idx="1"/>
          </p:nvPr>
        </p:nvSpPr>
        <p:spPr>
          <a:xfrm>
            <a:off x="1066800" y="692150"/>
            <a:ext cx="7543800" cy="5403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رابطه اسلام با مقتضيات زمان</a:t>
            </a:r>
          </a:p>
          <a:p>
            <a:pPr eaLnBrk="1" hangingPunct="1">
              <a:buFont typeface="Wingdings" panose="05000000000000000000" pitchFamily="2" charset="2"/>
              <a:buNone/>
              <a:defRPr/>
            </a:pPr>
            <a:r>
              <a:rPr lang="fa-IR" smtClean="0">
                <a:cs typeface="Nazanin" pitchFamily="2" charset="-78"/>
              </a:rPr>
              <a:t>براي روشن شدن حقيقت بايد مقتضيات زمان را تفسير كرد:</a:t>
            </a:r>
          </a:p>
          <a:p>
            <a:pPr eaLnBrk="1" hangingPunct="1">
              <a:buFont typeface="Wingdings" panose="05000000000000000000" pitchFamily="2" charset="2"/>
              <a:buNone/>
              <a:defRPr/>
            </a:pPr>
            <a:r>
              <a:rPr lang="fa-IR" smtClean="0">
                <a:cs typeface="Nazanin" pitchFamily="2" charset="-78"/>
              </a:rPr>
              <a:t>1- تقاضاي زمان، يعني هر چه در زمان به وجود آيد.يعني پديده هايي كه در مقتضيات زمان پيدا شده اند و تطبيق دادن خويش با آنها. </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FF76C5E-EA1D-4AF7-A97D-25762BC56F53}" type="slidenum">
              <a:rPr lang="ar-SA" altLang="fa-IR"/>
              <a:pPr eaLnBrk="1" hangingPunct="1"/>
              <a:t>72</a:t>
            </a:fld>
            <a:endParaRPr lang="en-US" altLang="fa-I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1066800" y="1052513"/>
            <a:ext cx="7543800" cy="5043487"/>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رابطه اسلام با مقتضيات زمان</a:t>
            </a:r>
          </a:p>
          <a:p>
            <a:pPr eaLnBrk="1" hangingPunct="1">
              <a:buFont typeface="Wingdings" panose="05000000000000000000" pitchFamily="2" charset="2"/>
              <a:buNone/>
              <a:defRPr/>
            </a:pPr>
            <a:r>
              <a:rPr lang="fa-IR" smtClean="0">
                <a:cs typeface="Nazanin" pitchFamily="2" charset="-78"/>
              </a:rPr>
              <a:t>براي روشن شدن حقيقت بايد مقتضيات زمان را تفسير كرد:</a:t>
            </a:r>
          </a:p>
          <a:p>
            <a:pPr eaLnBrk="1" hangingPunct="1">
              <a:buFont typeface="Wingdings" panose="05000000000000000000" pitchFamily="2" charset="2"/>
              <a:buNone/>
              <a:defRPr/>
            </a:pPr>
            <a:r>
              <a:rPr lang="fa-IR" smtClean="0">
                <a:cs typeface="Nazanin" pitchFamily="2" charset="-78"/>
              </a:rPr>
              <a:t>2- تقاضاي زمان، يعني تقاضاي مردم زمان و پسند مردم. در اين تفسير پسند و ذوق و سليقه مردم ملاك است.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74A7958-F5AA-4596-A11D-FDB7D61D54A6}" type="slidenum">
              <a:rPr lang="ar-SA" altLang="fa-IR"/>
              <a:pPr eaLnBrk="1" hangingPunct="1"/>
              <a:t>73</a:t>
            </a:fld>
            <a:endParaRPr lang="en-US" altLang="fa-I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1066800" y="981075"/>
            <a:ext cx="7543800" cy="5114925"/>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algn="ct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رابطه اسلام با مقتضيات زمان</a:t>
            </a:r>
          </a:p>
          <a:p>
            <a:pPr eaLnBrk="1" hangingPunct="1">
              <a:buFont typeface="Wingdings" panose="05000000000000000000" pitchFamily="2" charset="2"/>
              <a:buNone/>
              <a:defRPr/>
            </a:pPr>
            <a:endParaRPr lang="fa-IR" sz="2400" b="1" smtClean="0">
              <a:solidFill>
                <a:srgbClr val="99CC00"/>
              </a:solidFill>
              <a:cs typeface="Titr" pitchFamily="2" charset="-78"/>
            </a:endParaRPr>
          </a:p>
          <a:p>
            <a:pPr eaLnBrk="1" hangingPunct="1">
              <a:buFont typeface="Wingdings" panose="05000000000000000000" pitchFamily="2" charset="2"/>
              <a:buNone/>
              <a:defRPr/>
            </a:pPr>
            <a:r>
              <a:rPr lang="fa-IR" smtClean="0">
                <a:cs typeface="Nazanin" pitchFamily="2" charset="-78"/>
              </a:rPr>
              <a:t>3- مقتضياي زمان، به معناي اين است كه احتياجات واقعي بشر در طول زمان تغيير مي كند و بشر در هر زمان، نياز خاصي دارد. اسلام مي تواند نيازهاي متغير انسانها را در زمان هاي مختلف پاسخگو باشد. </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E0F8074-5A26-4755-B0DD-BE9E38665779}" type="slidenum">
              <a:rPr lang="ar-SA" altLang="fa-IR"/>
              <a:pPr eaLnBrk="1" hangingPunct="1"/>
              <a:t>74</a:t>
            </a:fld>
            <a:endParaRPr lang="en-US" altLang="fa-I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1066800" y="981075"/>
            <a:ext cx="7543800" cy="5114925"/>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كيفيت هماهنگي دين ثابت با نياز متغير</a:t>
            </a:r>
          </a:p>
          <a:p>
            <a:pPr eaLnBrk="1" hangingPunct="1">
              <a:buFont typeface="Wingdings" panose="05000000000000000000" pitchFamily="2" charset="2"/>
              <a:buNone/>
              <a:defRPr/>
            </a:pPr>
            <a:r>
              <a:rPr lang="fa-IR" smtClean="0">
                <a:cs typeface="Nazanin" pitchFamily="2" charset="-78"/>
              </a:rPr>
              <a:t>اشكالي كه مطرح مي شود:</a:t>
            </a:r>
          </a:p>
          <a:p>
            <a:pPr eaLnBrk="1" hangingPunct="1">
              <a:buFont typeface="Wingdings" panose="05000000000000000000" pitchFamily="2" charset="2"/>
              <a:buNone/>
              <a:defRPr/>
            </a:pPr>
            <a:r>
              <a:rPr lang="fa-IR" smtClean="0">
                <a:cs typeface="Nazanin" pitchFamily="2" charset="-78"/>
              </a:rPr>
              <a:t>ديني كه ثابت است، چگونه مي تواند راهنماي زندگي بشري باشد كه همواره در حال تغيير است؟ پاسخ به اين سوال :</a:t>
            </a:r>
          </a:p>
          <a:p>
            <a:pPr eaLnBrk="1" hangingPunct="1">
              <a:buFont typeface="Wingdings" panose="05000000000000000000" pitchFamily="2" charset="2"/>
              <a:buNone/>
              <a:defRPr/>
            </a:pPr>
            <a:r>
              <a:rPr lang="fa-IR" smtClean="0">
                <a:cs typeface="Nazanin" pitchFamily="2" charset="-78"/>
              </a:rPr>
              <a:t>1- نيازهاي انسان به دو دسته تقسيم مي شوند نيازهاي ثابت و نيازهاي متغير كه نيازهاي ثابت برگرفته از ساختمان جسم انسان است نيازهاي ثانوي. نياز اولي و ثابت بشر به سوي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70543B8-97BC-411D-83E7-AF59DB392075}" type="slidenum">
              <a:rPr lang="ar-SA" altLang="fa-IR"/>
              <a:pPr eaLnBrk="1" hangingPunct="1"/>
              <a:t>75</a:t>
            </a:fld>
            <a:endParaRPr lang="en-US" altLang="fa-I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1066800" y="908050"/>
            <a:ext cx="7543800" cy="51879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كيفيت هماهنگي دين ثابت با نياز متغير</a:t>
            </a:r>
          </a:p>
          <a:p>
            <a:pPr eaLnBrk="1" hangingPunct="1">
              <a:buFont typeface="Wingdings" panose="05000000000000000000" pitchFamily="2" charset="2"/>
              <a:buNone/>
              <a:defRPr/>
            </a:pPr>
            <a:r>
              <a:rPr lang="fa-IR" smtClean="0">
                <a:cs typeface="Nazanin" pitchFamily="2" charset="-78"/>
              </a:rPr>
              <a:t>توسعه و كمال زندگي است، ولي نيازهاي ثانوي، ناشي از توسعه و كمال زندگي است.بيشتر نيازهاي بشر ثابتند. در نظام قانون گذاري اسلام نيازهاي ثابت، قوانين ثابت و براي نيازهاي متغير قوانين متغير در نظر گرفته شده است.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06DA939-F902-42C3-8DD6-055FD61D08BA}" type="slidenum">
              <a:rPr lang="ar-SA" altLang="fa-IR"/>
              <a:pPr eaLnBrk="1" hangingPunct="1"/>
              <a:t>76</a:t>
            </a:fld>
            <a:endParaRPr lang="en-US" altLang="fa-I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idx="1"/>
          </p:nvPr>
        </p:nvSpPr>
        <p:spPr>
          <a:xfrm>
            <a:off x="1066800" y="1125538"/>
            <a:ext cx="7543800" cy="4970462"/>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كيفيت هماهنگي دين ثابت با نياز متغير</a:t>
            </a:r>
          </a:p>
          <a:p>
            <a:pPr eaLnBrk="1" hangingPunct="1">
              <a:buFont typeface="Wingdings" panose="05000000000000000000" pitchFamily="2" charset="2"/>
              <a:buNone/>
              <a:defRPr/>
            </a:pPr>
            <a:r>
              <a:rPr lang="fa-IR" smtClean="0">
                <a:cs typeface="Nazanin" pitchFamily="2" charset="-78"/>
              </a:rPr>
              <a:t>اشكالي كه مطرح مي شود:</a:t>
            </a:r>
          </a:p>
          <a:p>
            <a:pPr eaLnBrk="1" hangingPunct="1">
              <a:buFont typeface="Wingdings" panose="05000000000000000000" pitchFamily="2" charset="2"/>
              <a:buNone/>
              <a:defRPr/>
            </a:pPr>
            <a:r>
              <a:rPr lang="fa-IR" smtClean="0">
                <a:cs typeface="Nazanin" pitchFamily="2" charset="-78"/>
              </a:rPr>
              <a:t>ديني كه ثابت است، چگونه مي تواند راهنماي زندگي بشري باشد كه همواره در حال تغيير است؟ پاسخ به اين سوال :</a:t>
            </a:r>
          </a:p>
          <a:p>
            <a:pPr eaLnBrk="1" hangingPunct="1">
              <a:buFont typeface="Wingdings" panose="05000000000000000000" pitchFamily="2" charset="2"/>
              <a:buNone/>
              <a:defRPr/>
            </a:pPr>
            <a:r>
              <a:rPr lang="fa-IR" smtClean="0">
                <a:cs typeface="Nazanin" pitchFamily="2" charset="-78"/>
              </a:rPr>
              <a:t>2- چه شكل نياز عوض شود چه نيازهاي جديد در گذر زمان به وجود آيد، در پرتو قوانين ثابت حق مدار و عدالت گستر قابل پاسخگويي هستند.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422C967-6983-4B3F-9DBA-40ECBEEAFDB6}" type="slidenum">
              <a:rPr lang="ar-SA" altLang="fa-IR"/>
              <a:pPr eaLnBrk="1" hangingPunct="1"/>
              <a:t>77</a:t>
            </a:fld>
            <a:endParaRPr lang="en-US" altLang="fa-I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idx="1"/>
          </p:nvPr>
        </p:nvSpPr>
        <p:spPr>
          <a:xfrm>
            <a:off x="457200" y="981075"/>
            <a:ext cx="8229600" cy="5149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ج-قانون پوياي اسلام</a:t>
            </a:r>
          </a:p>
          <a:p>
            <a:pPr eaLnBrk="1" hangingPunct="1">
              <a:buFont typeface="Wingdings" panose="05000000000000000000" pitchFamily="2" charset="2"/>
              <a:buNone/>
              <a:defRPr/>
            </a:pPr>
            <a:r>
              <a:rPr lang="fa-IR" sz="2400" smtClean="0">
                <a:solidFill>
                  <a:srgbClr val="99CC00"/>
                </a:solidFill>
                <a:cs typeface="Nazanin" pitchFamily="2" charset="-78"/>
              </a:rPr>
              <a:t>ويژگي هاي سيستم قانونگذاري اسلام:</a:t>
            </a:r>
            <a:endParaRPr lang="fa-IR"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1- ورود عقل در قانونگذاري</a:t>
            </a:r>
          </a:p>
          <a:p>
            <a:pPr eaLnBrk="1" hangingPunct="1">
              <a:buFont typeface="Wingdings" panose="05000000000000000000" pitchFamily="2" charset="2"/>
              <a:buNone/>
              <a:defRPr/>
            </a:pPr>
            <a:r>
              <a:rPr lang="fa-IR" smtClean="0">
                <a:cs typeface="Nazanin" pitchFamily="2" charset="-78"/>
              </a:rPr>
              <a:t>2- اجتهاد پويا</a:t>
            </a:r>
          </a:p>
          <a:p>
            <a:pPr eaLnBrk="1" hangingPunct="1">
              <a:buFont typeface="Wingdings" panose="05000000000000000000" pitchFamily="2" charset="2"/>
              <a:buNone/>
              <a:defRPr/>
            </a:pPr>
            <a:r>
              <a:rPr lang="fa-IR" smtClean="0">
                <a:cs typeface="Nazanin" pitchFamily="2" charset="-78"/>
              </a:rPr>
              <a:t>3- بناي احكام بر مصالح واقعي</a:t>
            </a:r>
          </a:p>
          <a:p>
            <a:pPr eaLnBrk="1" hangingPunct="1">
              <a:buFont typeface="Wingdings" panose="05000000000000000000" pitchFamily="2" charset="2"/>
              <a:buNone/>
              <a:defRPr/>
            </a:pPr>
            <a:r>
              <a:rPr lang="fa-IR" smtClean="0">
                <a:cs typeface="Nazanin" pitchFamily="2" charset="-78"/>
              </a:rPr>
              <a:t>4- توجه به احكام اولي و ثانوي</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104D362-D7BF-48AF-AC43-23FBEA06FBDC}" type="slidenum">
              <a:rPr lang="ar-SA" altLang="fa-IR"/>
              <a:pPr eaLnBrk="1" hangingPunct="1"/>
              <a:t>78</a:t>
            </a:fld>
            <a:endParaRPr lang="en-US" altLang="fa-I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idx="1"/>
          </p:nvPr>
        </p:nvSpPr>
        <p:spPr>
          <a:xfrm>
            <a:off x="1066800" y="692150"/>
            <a:ext cx="7543800" cy="5403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endParaRPr lang="fa-IR" sz="1400" smtClean="0">
              <a:solidFill>
                <a:srgbClr val="FF0000"/>
              </a:solidFill>
              <a:cs typeface="Titr" pitchFamily="2" charset="-78"/>
            </a:endParaRPr>
          </a:p>
          <a:p>
            <a:pPr eaLnBrk="1" hangingPunct="1">
              <a:buFont typeface="Wingdings" panose="05000000000000000000" pitchFamily="2" charset="2"/>
              <a:buNone/>
              <a:defRPr/>
            </a:pPr>
            <a:r>
              <a:rPr lang="fa-IR" smtClean="0">
                <a:cs typeface="Nazanin" pitchFamily="2" charset="-78"/>
              </a:rPr>
              <a:t>5- عدم جمود به شكل خاص ظاهر زندگي</a:t>
            </a:r>
          </a:p>
          <a:p>
            <a:pPr eaLnBrk="1" hangingPunct="1">
              <a:buFont typeface="Wingdings" panose="05000000000000000000" pitchFamily="2" charset="2"/>
              <a:buNone/>
              <a:defRPr/>
            </a:pPr>
            <a:r>
              <a:rPr lang="fa-IR" smtClean="0">
                <a:cs typeface="Nazanin" pitchFamily="2" charset="-78"/>
              </a:rPr>
              <a:t>6- قوانين كنترل كننده</a:t>
            </a:r>
          </a:p>
          <a:p>
            <a:pPr eaLnBrk="1" hangingPunct="1">
              <a:buFont typeface="Wingdings" panose="05000000000000000000" pitchFamily="2" charset="2"/>
              <a:buNone/>
              <a:defRPr/>
            </a:pPr>
            <a:r>
              <a:rPr lang="fa-IR" smtClean="0">
                <a:cs typeface="Nazanin" pitchFamily="2" charset="-78"/>
              </a:rPr>
              <a:t>7- اختيارات حكومت اسلامي</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5D6CE07-3E9F-4E9A-A60E-456CDCEF81BA}" type="slidenum">
              <a:rPr lang="ar-SA" altLang="fa-IR"/>
              <a:pPr eaLnBrk="1" hangingPunct="1"/>
              <a:t>79</a:t>
            </a:fld>
            <a:endParaRPr lang="en-US" altLang="fa-I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C800773-9D53-431C-952A-38A255A66789}" type="slidenum">
              <a:rPr lang="ar-SA" altLang="fa-IR"/>
              <a:pPr eaLnBrk="1" hangingPunct="1"/>
              <a:t>8</a:t>
            </a:fld>
            <a:endParaRPr lang="en-US" altLang="fa-IR"/>
          </a:p>
        </p:txBody>
      </p:sp>
      <p:pic>
        <p:nvPicPr>
          <p:cNvPr id="1034" name="Picture 16" descr="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125538"/>
            <a:ext cx="22336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468313" y="692150"/>
            <a:ext cx="8229600" cy="5678488"/>
          </a:xfrm>
        </p:spPr>
        <p:txBody>
          <a:bodyPr>
            <a:normAutofit lnSpcReduction="10000"/>
          </a:bodyPr>
          <a:lstStyle/>
          <a:p>
            <a:pPr marL="609600" indent="-609600" eaLnBrk="1" hangingPunct="1">
              <a:buFont typeface="Wingdings" panose="05000000000000000000" pitchFamily="2" charset="2"/>
              <a:buNone/>
              <a:defRPr/>
            </a:pPr>
            <a:r>
              <a:rPr lang="fa-IR" sz="2800" smtClean="0">
                <a:cs typeface="Nazanin" pitchFamily="2" charset="-78"/>
              </a:rPr>
              <a:t>7- قلمرو دين</a:t>
            </a:r>
          </a:p>
          <a:p>
            <a:pPr marL="609600" indent="-609600" eaLnBrk="1" hangingPunct="1">
              <a:buFont typeface="Wingdings" panose="05000000000000000000" pitchFamily="2" charset="2"/>
              <a:buNone/>
              <a:defRPr/>
            </a:pPr>
            <a:r>
              <a:rPr lang="fa-IR" sz="2800" smtClean="0">
                <a:cs typeface="Nazanin" pitchFamily="2" charset="-78"/>
              </a:rPr>
              <a:t>الف) هدف بعثت پيامبران</a:t>
            </a:r>
          </a:p>
          <a:p>
            <a:pPr marL="609600" indent="-609600" eaLnBrk="1" hangingPunct="1">
              <a:buFont typeface="Wingdings" panose="05000000000000000000" pitchFamily="2" charset="2"/>
              <a:buNone/>
              <a:defRPr/>
            </a:pPr>
            <a:r>
              <a:rPr lang="fa-IR" sz="2800" smtClean="0">
                <a:cs typeface="Nazanin" pitchFamily="2" charset="-78"/>
              </a:rPr>
              <a:t>1- تفسير دنيا گرايانه</a:t>
            </a:r>
          </a:p>
          <a:p>
            <a:pPr marL="609600" indent="-609600" eaLnBrk="1" hangingPunct="1">
              <a:buFont typeface="Wingdings" panose="05000000000000000000" pitchFamily="2" charset="2"/>
              <a:buNone/>
              <a:defRPr/>
            </a:pPr>
            <a:r>
              <a:rPr lang="fa-IR" sz="2800" smtClean="0">
                <a:cs typeface="Nazanin" pitchFamily="2" charset="-78"/>
              </a:rPr>
              <a:t>2- تفسير آخرت گرايانه </a:t>
            </a:r>
          </a:p>
          <a:p>
            <a:pPr marL="609600" indent="-609600" eaLnBrk="1" hangingPunct="1">
              <a:buFont typeface="Wingdings" panose="05000000000000000000" pitchFamily="2" charset="2"/>
              <a:buNone/>
              <a:defRPr/>
            </a:pPr>
            <a:r>
              <a:rPr lang="fa-IR" sz="2800" smtClean="0">
                <a:cs typeface="Nazanin" pitchFamily="2" charset="-78"/>
              </a:rPr>
              <a:t>3- تفسير جامع گرايانه</a:t>
            </a:r>
          </a:p>
          <a:p>
            <a:pPr marL="609600" indent="-609600" eaLnBrk="1" hangingPunct="1">
              <a:buFont typeface="Wingdings" panose="05000000000000000000" pitchFamily="2" charset="2"/>
              <a:buNone/>
              <a:defRPr/>
            </a:pPr>
            <a:r>
              <a:rPr lang="fa-IR" sz="2800" smtClean="0">
                <a:cs typeface="Nazanin" pitchFamily="2" charset="-78"/>
              </a:rPr>
              <a:t>4- دلايل نظريه جامع گرا</a:t>
            </a:r>
          </a:p>
          <a:p>
            <a:pPr marL="609600" indent="-609600" eaLnBrk="1" hangingPunct="1">
              <a:buFont typeface="Wingdings" panose="05000000000000000000" pitchFamily="2" charset="2"/>
              <a:buNone/>
              <a:defRPr/>
            </a:pPr>
            <a:r>
              <a:rPr lang="fa-IR" sz="2800" smtClean="0">
                <a:cs typeface="Nazanin" pitchFamily="2" charset="-78"/>
              </a:rPr>
              <a:t>5- اهداف پيامبران در قرآن</a:t>
            </a:r>
          </a:p>
          <a:p>
            <a:pPr marL="609600" indent="-609600" eaLnBrk="1" hangingPunct="1">
              <a:buFont typeface="Wingdings" panose="05000000000000000000" pitchFamily="2" charset="2"/>
              <a:buAutoNum type="arabicParenR"/>
              <a:defRPr/>
            </a:pPr>
            <a:r>
              <a:rPr lang="fa-IR" sz="2800" smtClean="0">
                <a:cs typeface="Nazanin" pitchFamily="2" charset="-78"/>
              </a:rPr>
              <a:t>دعوت به معاد</a:t>
            </a:r>
          </a:p>
          <a:p>
            <a:pPr marL="609600" indent="-609600" eaLnBrk="1" hangingPunct="1">
              <a:buFont typeface="Wingdings" panose="05000000000000000000" pitchFamily="2" charset="2"/>
              <a:buAutoNum type="arabicParenR"/>
              <a:defRPr/>
            </a:pPr>
            <a:r>
              <a:rPr lang="fa-IR" sz="2800" smtClean="0">
                <a:cs typeface="Nazanin" pitchFamily="2" charset="-78"/>
              </a:rPr>
              <a:t>دعوت به خدا و توحيد</a:t>
            </a:r>
          </a:p>
          <a:p>
            <a:pPr marL="609600" indent="-609600" eaLnBrk="1" hangingPunct="1">
              <a:buFont typeface="Wingdings" panose="05000000000000000000" pitchFamily="2" charset="2"/>
              <a:buAutoNum type="arabicParenR"/>
              <a:defRPr/>
            </a:pPr>
            <a:r>
              <a:rPr lang="fa-IR" sz="2800" smtClean="0">
                <a:cs typeface="Nazanin" pitchFamily="2" charset="-78"/>
              </a:rPr>
              <a:t>تعليم و تربيت</a:t>
            </a:r>
          </a:p>
          <a:p>
            <a:pPr marL="609600" indent="-609600" eaLnBrk="1" hangingPunct="1">
              <a:buFont typeface="Wingdings" panose="05000000000000000000" pitchFamily="2" charset="2"/>
              <a:buAutoNum type="arabicParenR"/>
              <a:defRPr/>
            </a:pPr>
            <a:r>
              <a:rPr lang="fa-IR" sz="2800" smtClean="0">
                <a:cs typeface="Nazanin" pitchFamily="2" charset="-78"/>
              </a:rPr>
              <a:t>دعوت به تزكيه و تقوا</a:t>
            </a: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482019-862C-4A31-B5C8-0941FD4618E4}" type="slidenum">
              <a:rPr lang="ar-SA" altLang="fa-IR"/>
              <a:pPr eaLnBrk="1" hangingPunct="1"/>
              <a:t>80</a:t>
            </a:fld>
            <a:endParaRPr lang="en-US" altLang="fa-I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a:xfrm>
            <a:off x="468313" y="1916113"/>
            <a:ext cx="8229600" cy="4454525"/>
          </a:xfrm>
        </p:spPr>
        <p:txBody>
          <a:bodyPr/>
          <a:lstStyle/>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r>
              <a:rPr lang="fa-IR" sz="2800" smtClean="0">
                <a:cs typeface="Nazanin" pitchFamily="2" charset="-78"/>
              </a:rPr>
              <a:t>5) آزادي انسان</a:t>
            </a:r>
          </a:p>
          <a:p>
            <a:pPr marL="609600" indent="-609600" eaLnBrk="1" hangingPunct="1">
              <a:buFont typeface="Wingdings" panose="05000000000000000000" pitchFamily="2" charset="2"/>
              <a:buNone/>
              <a:defRPr/>
            </a:pPr>
            <a:r>
              <a:rPr lang="fa-IR" sz="2800" smtClean="0">
                <a:cs typeface="Nazanin" pitchFamily="2" charset="-78"/>
              </a:rPr>
              <a:t>6) عدالت اجتماعي</a:t>
            </a:r>
          </a:p>
          <a:p>
            <a:pPr marL="609600" indent="-609600" eaLnBrk="1" hangingPunct="1">
              <a:buFont typeface="Wingdings" panose="05000000000000000000" pitchFamily="2" charset="2"/>
              <a:buNone/>
              <a:defRPr/>
            </a:pPr>
            <a:r>
              <a:rPr lang="fa-IR" sz="2800" smtClean="0">
                <a:cs typeface="Nazanin" pitchFamily="2" charset="-78"/>
              </a:rPr>
              <a:t>7)اصلاح جامعه و مبارزه با فساد</a:t>
            </a:r>
          </a:p>
          <a:p>
            <a:pPr marL="609600" indent="-609600" eaLnBrk="1" hangingPunct="1">
              <a:buFont typeface="Wingdings" panose="05000000000000000000" pitchFamily="2" charset="2"/>
              <a:buNone/>
              <a:defRPr/>
            </a:pPr>
            <a:r>
              <a:rPr lang="fa-IR" sz="2800" smtClean="0">
                <a:cs typeface="Nazanin" pitchFamily="2" charset="-78"/>
              </a:rPr>
              <a:t>ب)سيره عملي پيامبر اسلام</a:t>
            </a:r>
          </a:p>
          <a:p>
            <a:pPr marL="609600" indent="-609600" eaLnBrk="1" hangingPunct="1">
              <a:buFont typeface="Wingdings" panose="05000000000000000000" pitchFamily="2" charset="2"/>
              <a:buNone/>
              <a:defRPr/>
            </a:pPr>
            <a:r>
              <a:rPr lang="fa-IR" sz="2800" smtClean="0">
                <a:cs typeface="Nazanin" pitchFamily="2" charset="-78"/>
              </a:rPr>
              <a:t>ج) جامعيت دين</a:t>
            </a: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00B0B4-BD91-42EB-8D80-2612C21A66F8}" type="slidenum">
              <a:rPr lang="ar-SA" altLang="fa-IR"/>
              <a:pPr eaLnBrk="1" hangingPunct="1"/>
              <a:t>81</a:t>
            </a:fld>
            <a:endParaRPr lang="en-US" altLang="fa-I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1042988" y="1196975"/>
            <a:ext cx="7543800" cy="4906963"/>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b="1" smtClean="0">
                <a:solidFill>
                  <a:srgbClr val="99CC00"/>
                </a:solidFill>
                <a:cs typeface="Nazanin" pitchFamily="2" charset="-78"/>
              </a:rPr>
              <a:t>الف- هدف بعثت پيامبران:</a:t>
            </a:r>
          </a:p>
          <a:p>
            <a:pPr eaLnBrk="1" hangingPunct="1">
              <a:buFont typeface="Wingdings" panose="05000000000000000000" pitchFamily="2" charset="2"/>
              <a:buNone/>
              <a:defRPr/>
            </a:pPr>
            <a:r>
              <a:rPr lang="fa-IR" smtClean="0">
                <a:cs typeface="Nazanin" pitchFamily="2" charset="-78"/>
              </a:rPr>
              <a:t>1- تفسير دنياگرايانه: كه بر روي سه هدف جهاني متمركز است: عدالت اجتماعي، رفاه آباداني و رهايي از اضطراب و رنج دايمي زندگي دنيوي</a:t>
            </a:r>
          </a:p>
          <a:p>
            <a:pPr eaLnBrk="1" hangingPunct="1">
              <a:buFont typeface="Wingdings" panose="05000000000000000000" pitchFamily="2" charset="2"/>
              <a:buNone/>
              <a:defRPr/>
            </a:pPr>
            <a:r>
              <a:rPr lang="fa-IR" smtClean="0">
                <a:cs typeface="Nazanin" pitchFamily="2" charset="-78"/>
              </a:rPr>
              <a:t>2- تفسير آخرت گرايانه: نگاه فقط نگاه اخروي است.</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DECFA2A-E477-4092-A64B-E84A07A206CC}" type="slidenum">
              <a:rPr lang="ar-SA" altLang="fa-IR"/>
              <a:pPr eaLnBrk="1" hangingPunct="1"/>
              <a:t>82</a:t>
            </a:fld>
            <a:endParaRPr lang="en-US" altLang="fa-I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1066800" y="692150"/>
            <a:ext cx="7543800" cy="5403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هدف بعثت پيامبران:</a:t>
            </a:r>
          </a:p>
          <a:p>
            <a:pPr eaLnBrk="1" hangingPunct="1">
              <a:buFont typeface="Wingdings" panose="05000000000000000000" pitchFamily="2" charset="2"/>
              <a:buNone/>
              <a:defRPr/>
            </a:pPr>
            <a:r>
              <a:rPr lang="fa-IR" smtClean="0">
                <a:cs typeface="Nazanin" pitchFamily="2" charset="-78"/>
              </a:rPr>
              <a:t>3- تفسير جامع گرايانه: ديدگاه جامع نگر در جهت گيري پيامبران، همه شئون زندگي بشر، اعم از زندگي دنيوي و اخروي را شامل است و پيامبر اسلام (ص) به جهت خاتم بودن، پيامي جامع و كامل براي بشر آورده است.</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1BEFB82-5C83-4473-A393-E6A894C49ED8}" type="slidenum">
              <a:rPr lang="ar-SA" altLang="fa-IR"/>
              <a:pPr eaLnBrk="1" hangingPunct="1"/>
              <a:t>83</a:t>
            </a:fld>
            <a:endParaRPr lang="en-US" altLang="fa-I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1066800" y="620713"/>
            <a:ext cx="7543800" cy="5475287"/>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algn="ct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endParaRPr lang="fa-IR" sz="2400" b="1" smtClean="0">
              <a:solidFill>
                <a:srgbClr val="99CC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هدف بعثت پيامبران:</a:t>
            </a:r>
          </a:p>
          <a:p>
            <a:pPr eaLnBrk="1" hangingPunct="1">
              <a:buFont typeface="Wingdings" panose="05000000000000000000" pitchFamily="2" charset="2"/>
              <a:buNone/>
              <a:defRPr/>
            </a:pPr>
            <a:r>
              <a:rPr lang="fa-IR" smtClean="0">
                <a:cs typeface="Nazanin" pitchFamily="2" charset="-78"/>
              </a:rPr>
              <a:t>4- دلايل نظريه جامع گرا: در اينجا طرفداران اين نظريه با دو روش درون ديني و برون ديني جامعيت پيام و دعوت پيامبران را اثبات مي كنند.</a:t>
            </a:r>
          </a:p>
          <a:p>
            <a:pPr eaLnBrk="1" hangingPunct="1">
              <a:buClr>
                <a:srgbClr val="FF0000"/>
              </a:buClr>
              <a:buFont typeface="Wingdings" panose="05000000000000000000" pitchFamily="2" charset="2"/>
              <a:buChar char="v"/>
              <a:defRPr/>
            </a:pPr>
            <a:r>
              <a:rPr lang="fa-IR" smtClean="0">
                <a:cs typeface="Nazanin" pitchFamily="2" charset="-78"/>
              </a:rPr>
              <a:t>برهان هايي كه جهت ضرورت نبوت ارائه مي شوند به گونه اي تفسير جامع گرايانه دعوت پيامبران را اثبات مي كند.</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353DD75-7121-4B45-9449-B93CAC37CC88}" type="slidenum">
              <a:rPr lang="ar-SA" altLang="fa-IR"/>
              <a:pPr eaLnBrk="1" hangingPunct="1"/>
              <a:t>84</a:t>
            </a:fld>
            <a:endParaRPr lang="en-US" altLang="fa-I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a:xfrm>
            <a:off x="1066800" y="765175"/>
            <a:ext cx="7543800" cy="5330825"/>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r>
              <a:rPr lang="fa-IR" sz="2800" smtClean="0">
                <a:cs typeface="Nazanin" pitchFamily="2" charset="-78"/>
              </a:rPr>
              <a:t>4- دلايل نظريه جامع گرا: در اينجا طرفداران اين نظريه با دو روش درون ديني و برون ديني جامعيت پيام و دعوت پيامبران را اثبات مي كنند.</a:t>
            </a:r>
          </a:p>
          <a:p>
            <a:pPr eaLnBrk="1" hangingPunct="1">
              <a:buClr>
                <a:srgbClr val="FF0000"/>
              </a:buClr>
              <a:buFont typeface="Wingdings" panose="05000000000000000000" pitchFamily="2" charset="2"/>
              <a:buChar char="v"/>
              <a:defRPr/>
            </a:pPr>
            <a:r>
              <a:rPr lang="fa-IR" sz="2800" smtClean="0">
                <a:cs typeface="Nazanin" pitchFamily="2" charset="-78"/>
              </a:rPr>
              <a:t>پيام و دعوت پيامبران ناظر به بخشي از زندگي آدمي و غافل از بخش ديگر نيست.</a:t>
            </a:r>
          </a:p>
          <a:p>
            <a:pPr eaLnBrk="1" hangingPunct="1">
              <a:buClr>
                <a:srgbClr val="FF0000"/>
              </a:buClr>
              <a:buFont typeface="Wingdings" panose="05000000000000000000" pitchFamily="2" charset="2"/>
              <a:buChar char="v"/>
              <a:defRPr/>
            </a:pPr>
            <a:r>
              <a:rPr lang="fa-IR" sz="2800" smtClean="0">
                <a:cs typeface="Nazanin" pitchFamily="2" charset="-78"/>
              </a:rPr>
              <a:t>تصوير جامع متفكران شيعه و سني از امامت، تصوير جامع يعني رياست دين و دنياست. بنابراين تصوير جامع گرايانه در امامت، در نبوت نيز جريان مي يابد. </a:t>
            </a:r>
          </a:p>
          <a:p>
            <a:pPr eaLnBrk="1" hangingPunct="1">
              <a:buFont typeface="Wingdings" panose="05000000000000000000" pitchFamily="2" charset="2"/>
              <a:buNone/>
              <a:defRPr/>
            </a:pPr>
            <a:endParaRPr lang="fa-IR"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8CB0B17-93AA-4E93-9857-FD346771F273}" type="slidenum">
              <a:rPr lang="ar-SA" altLang="fa-IR"/>
              <a:pPr eaLnBrk="1" hangingPunct="1"/>
              <a:t>85</a:t>
            </a:fld>
            <a:endParaRPr lang="en-US" altLang="fa-IR"/>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a:xfrm>
            <a:off x="1066800" y="692150"/>
            <a:ext cx="7543800" cy="5403850"/>
          </a:xfrm>
        </p:spPr>
        <p:txBody>
          <a:bodyPr/>
          <a:lstStyle/>
          <a:p>
            <a:pPr algn="ctr" eaLnBrk="1" hangingPunct="1">
              <a:lnSpc>
                <a:spcPct val="90000"/>
              </a:lnSpc>
              <a:buFont typeface="Wingdings" panose="05000000000000000000" pitchFamily="2" charset="2"/>
              <a:buNone/>
              <a:defRPr/>
            </a:pPr>
            <a:r>
              <a:rPr lang="fa-IR" sz="2000" b="1" smtClean="0">
                <a:solidFill>
                  <a:srgbClr val="FF0000"/>
                </a:solidFill>
                <a:cs typeface="Titr" pitchFamily="2" charset="-78"/>
              </a:rPr>
              <a:t>7- قلمرو دين</a:t>
            </a:r>
          </a:p>
          <a:p>
            <a:pPr eaLnBrk="1" hangingPunct="1">
              <a:lnSpc>
                <a:spcPct val="90000"/>
              </a:lnSpc>
              <a:buFont typeface="Wingdings" panose="05000000000000000000" pitchFamily="2" charset="2"/>
              <a:buNone/>
              <a:defRPr/>
            </a:pPr>
            <a:endParaRPr lang="fa-IR" sz="2400" smtClean="0">
              <a:solidFill>
                <a:srgbClr val="FF0000"/>
              </a:solidFill>
              <a:cs typeface="Titr" pitchFamily="2" charset="-78"/>
            </a:endParaRPr>
          </a:p>
          <a:p>
            <a:pPr eaLnBrk="1" hangingPunct="1">
              <a:lnSpc>
                <a:spcPct val="90000"/>
              </a:lnSpc>
              <a:buFont typeface="Wingdings" panose="05000000000000000000" pitchFamily="2" charset="2"/>
              <a:buNone/>
              <a:defRPr/>
            </a:pPr>
            <a:endParaRPr lang="fa-IR" sz="2000" smtClean="0">
              <a:solidFill>
                <a:srgbClr val="99CC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الف- هدف بعثت پيامبران:</a:t>
            </a:r>
          </a:p>
          <a:p>
            <a:pPr eaLnBrk="1" hangingPunct="1">
              <a:lnSpc>
                <a:spcPct val="90000"/>
              </a:lnSpc>
              <a:buFont typeface="Wingdings" panose="05000000000000000000" pitchFamily="2" charset="2"/>
              <a:buNone/>
              <a:defRPr/>
            </a:pPr>
            <a:r>
              <a:rPr lang="fa-IR" sz="2400" b="1" smtClean="0">
                <a:solidFill>
                  <a:srgbClr val="FF0000"/>
                </a:solidFill>
                <a:cs typeface="Titr" pitchFamily="2" charset="-78"/>
              </a:rPr>
              <a:t>5- اهداف پيامبران در قرآن:</a:t>
            </a:r>
          </a:p>
          <a:p>
            <a:pPr eaLnBrk="1" hangingPunct="1">
              <a:lnSpc>
                <a:spcPct val="90000"/>
              </a:lnSpc>
              <a:buFont typeface="Wingdings" panose="05000000000000000000" pitchFamily="2" charset="2"/>
              <a:buNone/>
              <a:defRPr/>
            </a:pPr>
            <a:r>
              <a:rPr lang="fa-IR" sz="2400" smtClean="0">
                <a:cs typeface="Nazanin" pitchFamily="2" charset="-78"/>
              </a:rPr>
              <a:t>1- دعوت به خدا و توحيد</a:t>
            </a:r>
          </a:p>
          <a:p>
            <a:pPr eaLnBrk="1" hangingPunct="1">
              <a:lnSpc>
                <a:spcPct val="90000"/>
              </a:lnSpc>
              <a:buFont typeface="Wingdings" panose="05000000000000000000" pitchFamily="2" charset="2"/>
              <a:buNone/>
              <a:defRPr/>
            </a:pPr>
            <a:r>
              <a:rPr lang="fa-IR" sz="2400" smtClean="0">
                <a:cs typeface="Nazanin" pitchFamily="2" charset="-78"/>
              </a:rPr>
              <a:t>2- دعوت به معاد</a:t>
            </a:r>
          </a:p>
          <a:p>
            <a:pPr eaLnBrk="1" hangingPunct="1">
              <a:lnSpc>
                <a:spcPct val="90000"/>
              </a:lnSpc>
              <a:buFont typeface="Wingdings" panose="05000000000000000000" pitchFamily="2" charset="2"/>
              <a:buNone/>
              <a:defRPr/>
            </a:pPr>
            <a:r>
              <a:rPr lang="fa-IR" sz="2400" smtClean="0">
                <a:cs typeface="Nazanin" pitchFamily="2" charset="-78"/>
              </a:rPr>
              <a:t>3- تعليم و تربيت</a:t>
            </a:r>
          </a:p>
          <a:p>
            <a:pPr eaLnBrk="1" hangingPunct="1">
              <a:lnSpc>
                <a:spcPct val="90000"/>
              </a:lnSpc>
              <a:buFont typeface="Wingdings" panose="05000000000000000000" pitchFamily="2" charset="2"/>
              <a:buNone/>
              <a:defRPr/>
            </a:pPr>
            <a:r>
              <a:rPr lang="fa-IR" sz="2400" smtClean="0">
                <a:cs typeface="Nazanin" pitchFamily="2" charset="-78"/>
              </a:rPr>
              <a:t>4- دعوت به تزكيه و تقوا</a:t>
            </a:r>
          </a:p>
          <a:p>
            <a:pPr eaLnBrk="1" hangingPunct="1">
              <a:lnSpc>
                <a:spcPct val="90000"/>
              </a:lnSpc>
              <a:buFont typeface="Wingdings" panose="05000000000000000000" pitchFamily="2" charset="2"/>
              <a:buNone/>
              <a:defRPr/>
            </a:pPr>
            <a:r>
              <a:rPr lang="fa-IR" sz="2400" smtClean="0">
                <a:cs typeface="Nazanin" pitchFamily="2" charset="-78"/>
              </a:rPr>
              <a:t>5- آزادي انسان</a:t>
            </a:r>
          </a:p>
          <a:p>
            <a:pPr eaLnBrk="1" hangingPunct="1">
              <a:lnSpc>
                <a:spcPct val="90000"/>
              </a:lnSpc>
              <a:buFont typeface="Wingdings" panose="05000000000000000000" pitchFamily="2" charset="2"/>
              <a:buNone/>
              <a:defRPr/>
            </a:pPr>
            <a:r>
              <a:rPr lang="fa-IR" sz="2400" smtClean="0">
                <a:cs typeface="Nazanin" pitchFamily="2" charset="-78"/>
              </a:rPr>
              <a:t>6- عدالت اجتماعي</a:t>
            </a:r>
          </a:p>
          <a:p>
            <a:pPr eaLnBrk="1" hangingPunct="1">
              <a:lnSpc>
                <a:spcPct val="90000"/>
              </a:lnSpc>
              <a:buFont typeface="Wingdings" panose="05000000000000000000" pitchFamily="2" charset="2"/>
              <a:buNone/>
              <a:defRPr/>
            </a:pPr>
            <a:r>
              <a:rPr lang="fa-IR" sz="2400" smtClean="0">
                <a:cs typeface="Nazanin" pitchFamily="2" charset="-78"/>
              </a:rPr>
              <a:t>7- اصلاح جامعه و مبارزه با فساد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DA4C6F9-5FDD-4181-824A-D163ADE3905F}" type="slidenum">
              <a:rPr lang="ar-SA" altLang="fa-IR"/>
              <a:pPr eaLnBrk="1" hangingPunct="1"/>
              <a:t>86</a:t>
            </a:fld>
            <a:endParaRPr lang="en-US" altLang="fa-IR"/>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1066800" y="981075"/>
            <a:ext cx="7543800" cy="5114925"/>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سيره عملي پيامبر اسلام</a:t>
            </a:r>
          </a:p>
          <a:p>
            <a:pPr rtl="0" eaLnBrk="1" hangingPunct="1">
              <a:buFont typeface="Wingdings" panose="05000000000000000000" pitchFamily="2" charset="2"/>
              <a:buNone/>
              <a:defRPr/>
            </a:pPr>
            <a:r>
              <a:rPr lang="fa-IR" smtClean="0">
                <a:cs typeface="Nazanin" pitchFamily="2" charset="-78"/>
              </a:rPr>
              <a:t>يكي از روشن ترين دلايل درون ديني بر گستردگي قلمرو دين اسلام، شيوه عملي پيامبر است. سيره عملي ايشان نشان مي دهد كه تعاليم دين اسلام. همه شئون زندگي فردي و اجتماعي، دنيوي و اخروي مسلمانان را در بر مي گيرد.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5D77076-4B0E-45EA-9ADE-09302CBC675D}" type="slidenum">
              <a:rPr lang="ar-SA" altLang="fa-IR"/>
              <a:pPr eaLnBrk="1" hangingPunct="1"/>
              <a:t>87</a:t>
            </a:fld>
            <a:endParaRPr lang="en-US" altLang="fa-IR"/>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سيره عملي پيامبر اسلام</a:t>
            </a:r>
          </a:p>
          <a:p>
            <a:pPr rtl="0" eaLnBrk="1" hangingPunct="1">
              <a:buFont typeface="Wingdings" panose="05000000000000000000" pitchFamily="2" charset="2"/>
              <a:buNone/>
              <a:defRPr/>
            </a:pPr>
            <a:r>
              <a:rPr lang="fa-IR" smtClean="0">
                <a:cs typeface="Nazanin" pitchFamily="2" charset="-78"/>
              </a:rPr>
              <a:t>پيامبر در زمان خود تشكيل حكومت داد، كساني را به عنوان حاكم و ولي براي قبايل مختلف منصوب كرد، حل و فصل اختلافات، انعقاد عهد نامه ها و پيمان نامه هاي بسيار و ... اين اقدامات تنها در منظومه وجود يك دولت و حكومت كه رأس آن پيامبر بوده است، مفهوم مي يابد.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1F05637-5DEB-48D0-9A5E-4A242E1ECC8C}" type="slidenum">
              <a:rPr lang="ar-SA" altLang="fa-IR"/>
              <a:pPr eaLnBrk="1" hangingPunct="1"/>
              <a:t>88</a:t>
            </a:fld>
            <a:endParaRPr lang="en-US" altLang="fa-IR"/>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1066800" y="1193800"/>
            <a:ext cx="7543800" cy="54038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algn="ctr" rtl="0" eaLnBrk="1" hangingPunct="1">
              <a:buFont typeface="Wingdings" panose="05000000000000000000" pitchFamily="2" charset="2"/>
              <a:buNone/>
              <a:defRPr/>
            </a:pPr>
            <a:endParaRPr lang="fa-IR" sz="2400" b="1"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جامعيت دين</a:t>
            </a:r>
          </a:p>
          <a:p>
            <a:pPr rtl="0" eaLnBrk="1" hangingPunct="1">
              <a:buFont typeface="Wingdings" panose="05000000000000000000" pitchFamily="2" charset="2"/>
              <a:buNone/>
              <a:defRPr/>
            </a:pPr>
            <a:endParaRPr lang="fa-IR" sz="2400" b="1" smtClean="0">
              <a:solidFill>
                <a:srgbClr val="99CC00"/>
              </a:solidFill>
              <a:cs typeface="Titr" pitchFamily="2" charset="-78"/>
            </a:endParaRPr>
          </a:p>
          <a:p>
            <a:pPr rtl="0" eaLnBrk="1" hangingPunct="1">
              <a:buFont typeface="Wingdings" panose="05000000000000000000" pitchFamily="2" charset="2"/>
              <a:buNone/>
              <a:defRPr/>
            </a:pPr>
            <a:r>
              <a:rPr lang="fa-IR" smtClean="0">
                <a:cs typeface="Nazanin" pitchFamily="2" charset="-78"/>
              </a:rPr>
              <a:t>يكي از راههاي شناسايي قلمرو دين، جامعيت دين است. اسلام مكتب جامع و همه جانبه و واقع گراست كه در آن به همه جوانب نيازهاي انسان، اعم از دنيوي و اخروي، جسمي و روحي، عقلي و عاطفي، فردي و اجتماعي توجه شده است.</a:t>
            </a:r>
          </a:p>
          <a:p>
            <a:pPr rtl="0" eaLnBrk="1" hangingPunct="1">
              <a:buFont typeface="Wingdings" panose="05000000000000000000" pitchFamily="2" charset="2"/>
              <a:buNone/>
              <a:defRPr/>
            </a:pPr>
            <a:r>
              <a:rPr lang="fa-IR" smtClean="0">
                <a:cs typeface="Nazanin" pitchFamily="2" charset="-78"/>
              </a:rPr>
              <a:t>.</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38A4E63-0FC4-4E50-A2F0-984619168246}" type="slidenum">
              <a:rPr lang="ar-SA" altLang="fa-IR"/>
              <a:pPr eaLnBrk="1" hangingPunct="1"/>
              <a:t>89</a:t>
            </a:fld>
            <a:endParaRPr lang="en-US" altLang="fa-I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fa-IR" smtClean="0">
                <a:solidFill>
                  <a:srgbClr val="FF0000"/>
                </a:solidFill>
                <a:cs typeface="Titr" pitchFamily="2" charset="-78"/>
              </a:rPr>
              <a:t>الف) معنا و مفهوم پيامبر</a:t>
            </a:r>
            <a:endParaRPr lang="en-US" smtClean="0">
              <a:solidFill>
                <a:srgbClr val="FF0000"/>
              </a:solidFill>
              <a:cs typeface="Titr" pitchFamily="2" charset="-78"/>
            </a:endParaRPr>
          </a:p>
        </p:txBody>
      </p:sp>
      <p:sp>
        <p:nvSpPr>
          <p:cNvPr id="15363"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تعريف:</a:t>
            </a:r>
          </a:p>
          <a:p>
            <a:pPr eaLnBrk="1" hangingPunct="1">
              <a:buFont typeface="Wingdings" panose="05000000000000000000" pitchFamily="2" charset="2"/>
              <a:buNone/>
              <a:defRPr/>
            </a:pPr>
            <a:r>
              <a:rPr lang="fa-IR" smtClean="0"/>
              <a:t> </a:t>
            </a:r>
            <a:r>
              <a:rPr lang="fa-IR" sz="3600" smtClean="0">
                <a:cs typeface="Nazanin" pitchFamily="2" charset="-78"/>
              </a:rPr>
              <a:t>پيامبر‏‏‎ بشري است كه براي هدايت انسانها برانگيخته </a:t>
            </a:r>
          </a:p>
          <a:p>
            <a:pPr eaLnBrk="1" hangingPunct="1">
              <a:buFont typeface="Wingdings" panose="05000000000000000000" pitchFamily="2" charset="2"/>
              <a:buNone/>
              <a:defRPr/>
            </a:pPr>
            <a:r>
              <a:rPr lang="fa-IR" sz="3600" smtClean="0">
                <a:cs typeface="Nazanin" pitchFamily="2" charset="-78"/>
              </a:rPr>
              <a:t>شده تا معارفي را بدون واسطه انساني ديگر از مبدا الهي دريافت و ابلاغ كند.</a:t>
            </a:r>
          </a:p>
          <a:p>
            <a:pPr eaLnBrk="1" hangingPunct="1">
              <a:buFont typeface="Wingdings" panose="05000000000000000000" pitchFamily="2" charset="2"/>
              <a:buNone/>
              <a:defRPr/>
            </a:pPr>
            <a:r>
              <a:rPr lang="fa-IR" smtClean="0"/>
              <a:t>  </a:t>
            </a:r>
          </a:p>
          <a:p>
            <a:pPr eaLnBrk="1" hangingPunct="1">
              <a:buFont typeface="Wingdings" panose="05000000000000000000" pitchFamily="2" charset="2"/>
              <a:buNone/>
              <a:defRPr/>
            </a:pPr>
            <a:endParaRPr lang="en-US"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A8050D7-DE9F-4F7E-B1E3-08CD7BD46DAE}" type="slidenum">
              <a:rPr lang="ar-SA" altLang="fa-IR"/>
              <a:pPr eaLnBrk="1" hangingPunct="1"/>
              <a:t>9</a:t>
            </a:fld>
            <a:endParaRPr lang="en-US" altLang="fa-IR"/>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1066800" y="981075"/>
            <a:ext cx="7543800" cy="5114925"/>
          </a:xfrm>
        </p:spPr>
        <p:txBody>
          <a:bodyPr/>
          <a:lstStyle/>
          <a:p>
            <a:pPr algn="ctr" rtl="0" eaLnBrk="1" hangingPunct="1">
              <a:buFont typeface="Wingdings" panose="05000000000000000000" pitchFamily="2" charset="2"/>
              <a:buNone/>
              <a:defRPr/>
            </a:pPr>
            <a:r>
              <a:rPr lang="fa-IR" sz="28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جامعيت دين</a:t>
            </a:r>
          </a:p>
          <a:p>
            <a:pPr rtl="0" eaLnBrk="1" hangingPunct="1">
              <a:buFont typeface="Wingdings" panose="05000000000000000000" pitchFamily="2" charset="2"/>
              <a:buNone/>
              <a:defRPr/>
            </a:pPr>
            <a:r>
              <a:rPr lang="fa-IR" smtClean="0">
                <a:cs typeface="Nazanin" pitchFamily="2" charset="-78"/>
              </a:rPr>
              <a:t>اگر قوانين اسلام را مطالعه كنيم، از يك جهت به سه دسته تقسيم مي شوند:</a:t>
            </a:r>
          </a:p>
          <a:p>
            <a:pPr rtl="0" eaLnBrk="1" hangingPunct="1">
              <a:buFont typeface="Wingdings" panose="05000000000000000000" pitchFamily="2" charset="2"/>
              <a:buNone/>
              <a:defRPr/>
            </a:pPr>
            <a:r>
              <a:rPr lang="fa-IR" smtClean="0">
                <a:cs typeface="Nazanin" pitchFamily="2" charset="-78"/>
              </a:rPr>
              <a:t>1- احكام و قوانين مربوط به رابطه انسان با خدا</a:t>
            </a:r>
          </a:p>
          <a:p>
            <a:pPr rtl="0" eaLnBrk="1" hangingPunct="1">
              <a:buFont typeface="Wingdings" panose="05000000000000000000" pitchFamily="2" charset="2"/>
              <a:buNone/>
              <a:defRPr/>
            </a:pPr>
            <a:r>
              <a:rPr lang="fa-IR" smtClean="0">
                <a:cs typeface="Nazanin" pitchFamily="2" charset="-78"/>
              </a:rPr>
              <a:t>2- احكام و قوانين مربوط به رابطه انسان با خودش</a:t>
            </a:r>
          </a:p>
          <a:p>
            <a:pPr rtl="0" eaLnBrk="1" hangingPunct="1">
              <a:buFont typeface="Wingdings" panose="05000000000000000000" pitchFamily="2" charset="2"/>
              <a:buNone/>
              <a:defRPr/>
            </a:pPr>
            <a:r>
              <a:rPr lang="fa-IR" smtClean="0">
                <a:cs typeface="Nazanin" pitchFamily="2" charset="-78"/>
              </a:rPr>
              <a:t>3- آموزه هاي ديني مربوط به رابطه انسان با ديگران </a:t>
            </a:r>
          </a:p>
          <a:p>
            <a:pPr rtl="0" eaLnBrk="1" hangingPunct="1">
              <a:buFont typeface="Wingdings" panose="05000000000000000000" pitchFamily="2" charset="2"/>
              <a:buNone/>
              <a:defRPr/>
            </a:pPr>
            <a:r>
              <a:rPr lang="fa-IR" smtClean="0">
                <a:cs typeface="Nazanin" pitchFamily="2" charset="-78"/>
              </a:rPr>
              <a:t>.</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451E6AF-7500-44E4-8090-6698A31B37A5}" type="slidenum">
              <a:rPr lang="ar-SA" altLang="fa-IR"/>
              <a:pPr eaLnBrk="1" hangingPunct="1"/>
              <a:t>90</a:t>
            </a:fld>
            <a:endParaRPr lang="en-US" altLang="fa-IR"/>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1066800" y="1052513"/>
            <a:ext cx="7543800" cy="50434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algn="ctr" rtl="0" eaLnBrk="1" hangingPunct="1">
              <a:buFont typeface="Wingdings" panose="05000000000000000000" pitchFamily="2" charset="2"/>
              <a:buNone/>
              <a:defRPr/>
            </a:pPr>
            <a:endParaRPr lang="fa-IR" sz="2400" b="1"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جامعيت دين</a:t>
            </a:r>
          </a:p>
          <a:p>
            <a:pPr rtl="0" eaLnBrk="1" hangingPunct="1">
              <a:buFont typeface="Wingdings" panose="05000000000000000000" pitchFamily="2" charset="2"/>
              <a:buNone/>
              <a:defRPr/>
            </a:pPr>
            <a:r>
              <a:rPr lang="fa-IR" sz="2800" smtClean="0">
                <a:cs typeface="Nazanin" pitchFamily="2" charset="-78"/>
              </a:rPr>
              <a:t>استاد مطهري درباره جامعيت دين مي نويسد:</a:t>
            </a:r>
          </a:p>
          <a:p>
            <a:pPr rtl="0" eaLnBrk="1" hangingPunct="1">
              <a:buFont typeface="Wingdings" panose="05000000000000000000" pitchFamily="2" charset="2"/>
              <a:buNone/>
              <a:defRPr/>
            </a:pPr>
            <a:r>
              <a:rPr lang="fa-IR" sz="2800" smtClean="0">
                <a:cs typeface="Nazanin" pitchFamily="2" charset="-78"/>
              </a:rPr>
              <a:t>((اسلام طرحي است كلي و جامع و همه جانبه و معتدل و متعادل. حاوي همه طرح هاي جزئي و كارآمد در همه موارد.))</a:t>
            </a:r>
          </a:p>
          <a:p>
            <a:pPr rtl="0" eaLnBrk="1" hangingPunct="1">
              <a:buFont typeface="Wingdings" panose="05000000000000000000" pitchFamily="2" charset="2"/>
              <a:buNone/>
              <a:defRPr/>
            </a:pPr>
            <a:r>
              <a:rPr lang="fa-IR" sz="2800" smtClean="0">
                <a:cs typeface="Nazanin" pitchFamily="2" charset="-78"/>
              </a:rPr>
              <a:t>در كتاب اصول كافي فصلي است به نام ((تمام نيازهاي مردم در كتاب و سنت بيان شده است)) كه احاديث زيادي از ائمه نقل شده است.</a:t>
            </a:r>
          </a:p>
          <a:p>
            <a:pPr rtl="0" eaLnBrk="1" hangingPunct="1">
              <a:buFont typeface="Wingdings" panose="05000000000000000000" pitchFamily="2" charset="2"/>
              <a:buNone/>
              <a:defRPr/>
            </a:pPr>
            <a:r>
              <a:rPr lang="fa-IR" sz="2800" smtClean="0">
                <a:cs typeface="Nazanin" pitchFamily="2" charset="-78"/>
              </a:rPr>
              <a:t>.</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BB1A800-4CF9-436A-8534-C00977BBCE41}" type="slidenum">
              <a:rPr lang="ar-SA" altLang="fa-IR"/>
              <a:pPr eaLnBrk="1" hangingPunct="1"/>
              <a:t>91</a:t>
            </a:fld>
            <a:endParaRPr lang="en-US" altLang="fa-IR"/>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066800" y="1052513"/>
            <a:ext cx="7543800" cy="5043487"/>
          </a:xfrm>
        </p:spPr>
        <p:txBody>
          <a:bodyPr/>
          <a:lstStyle/>
          <a:p>
            <a:pPr algn="ctr" rtl="0" eaLnBrk="1" hangingPunct="1">
              <a:lnSpc>
                <a:spcPct val="90000"/>
              </a:lnSpc>
              <a:buFont typeface="Wingdings" panose="05000000000000000000" pitchFamily="2" charset="2"/>
              <a:buNone/>
              <a:defRPr/>
            </a:pPr>
            <a:r>
              <a:rPr lang="fa-IR" sz="2800" b="1" smtClean="0">
                <a:solidFill>
                  <a:srgbClr val="FF0000"/>
                </a:solidFill>
                <a:cs typeface="Titr" pitchFamily="2" charset="-78"/>
              </a:rPr>
              <a:t>7- قلمرو دين</a:t>
            </a: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r>
              <a:rPr lang="fa-IR" sz="2400" b="1" smtClean="0">
                <a:solidFill>
                  <a:srgbClr val="99CC00"/>
                </a:solidFill>
                <a:cs typeface="Titr" pitchFamily="2" charset="-78"/>
              </a:rPr>
              <a:t>د- مهدويت و احياي دين</a:t>
            </a:r>
          </a:p>
          <a:p>
            <a:pPr rtl="0" eaLnBrk="1" hangingPunct="1">
              <a:lnSpc>
                <a:spcPct val="90000"/>
              </a:lnSpc>
              <a:buFont typeface="Wingdings" panose="05000000000000000000" pitchFamily="2" charset="2"/>
              <a:buNone/>
              <a:defRPr/>
            </a:pPr>
            <a:r>
              <a:rPr lang="fa-IR" smtClean="0">
                <a:cs typeface="Nazanin" pitchFamily="2" charset="-78"/>
              </a:rPr>
              <a:t>موعودي كه در روايات اسلامي، به آمدنش در فرجام تاريخ وعده داده شده است، نمونه صالحان صادق و خليفه الهي است كه پس از جهاني شدن ظلم، قيام كرده و زمين را پر از عدل داد ميكند...</a:t>
            </a: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r>
              <a:rPr lang="fa-IR" smtClean="0">
                <a:cs typeface="Nazanin" pitchFamily="2" charset="-78"/>
              </a:rPr>
              <a:t>ادامه صفحه بعد</a:t>
            </a:r>
          </a:p>
          <a:p>
            <a:pPr rtl="0" eaLnBrk="1" hangingPunct="1">
              <a:lnSpc>
                <a:spcPct val="90000"/>
              </a:lnSpc>
              <a:buFont typeface="Wingdings" panose="05000000000000000000" pitchFamily="2" charset="2"/>
              <a:buNone/>
              <a:defRPr/>
            </a:pPr>
            <a:r>
              <a:rPr lang="fa-IR" smtClean="0">
                <a:cs typeface="Nazanin" pitchFamily="2" charset="-78"/>
              </a:rPr>
              <a:t>.</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657E4FA-C8B7-4AC1-908B-09FC24459077}" type="slidenum">
              <a:rPr lang="ar-SA" altLang="fa-IR"/>
              <a:pPr eaLnBrk="1" hangingPunct="1"/>
              <a:t>92</a:t>
            </a:fld>
            <a:endParaRPr lang="en-US" altLang="fa-IR"/>
          </a:p>
        </p:txBody>
      </p:sp>
      <p:sp>
        <p:nvSpPr>
          <p:cNvPr id="95236" name="AutoShape 3"/>
          <p:cNvSpPr>
            <a:spLocks noChangeArrowheads="1"/>
          </p:cNvSpPr>
          <p:nvPr/>
        </p:nvSpPr>
        <p:spPr bwMode="auto">
          <a:xfrm>
            <a:off x="2843213" y="4365625"/>
            <a:ext cx="647700" cy="792163"/>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fa-IR"/>
          </a:p>
        </p:txBody>
      </p:sp>
      <p:pic>
        <p:nvPicPr>
          <p:cNvPr id="95237"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1066800" y="692150"/>
            <a:ext cx="7543800" cy="54038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د- مهدويت و احياي دين</a:t>
            </a:r>
          </a:p>
          <a:p>
            <a:pPr rtl="0" eaLnBrk="1" hangingPunct="1">
              <a:buFont typeface="Wingdings" panose="05000000000000000000" pitchFamily="2" charset="2"/>
              <a:buNone/>
              <a:defRPr/>
            </a:pPr>
            <a:r>
              <a:rPr lang="fa-IR" smtClean="0">
                <a:cs typeface="Nazanin" pitchFamily="2" charset="-78"/>
              </a:rPr>
              <a:t>حتي اگر از عمر اين جهان يك روز بيش نمانده باشد، خداوند آن روز را طولاني مي كند تا خليفه اي از خاندان رسول خدا و از فرزندان فاطمه، خلافت خدا در زمين را بر عهده گيرد. نام او مهدي به معناي هدايت يافته است و خداوند كار او را يك شبه به سامان مي رساند.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BD123EB-73BB-4E04-9EBE-FF60752E2F64}" type="slidenum">
              <a:rPr lang="ar-SA" altLang="fa-IR"/>
              <a:pPr eaLnBrk="1" hangingPunct="1"/>
              <a:t>93</a:t>
            </a:fld>
            <a:endParaRPr lang="en-US" altLang="fa-IR"/>
          </a:p>
        </p:txBody>
      </p:sp>
      <p:pic>
        <p:nvPicPr>
          <p:cNvPr id="96260"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395288" y="981075"/>
            <a:ext cx="8229600" cy="4454525"/>
          </a:xfrm>
        </p:spPr>
        <p:txBody>
          <a:bodyPr/>
          <a:lstStyle/>
          <a:p>
            <a:pPr marL="609600" indent="-609600" algn="ctr"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marL="609600" indent="-609600" eaLnBrk="1" hangingPunct="1">
              <a:buFont typeface="Wingdings" panose="05000000000000000000" pitchFamily="2" charset="2"/>
              <a:buNone/>
              <a:defRPr/>
            </a:pPr>
            <a:endParaRPr lang="fa-IR" sz="2400" b="1" smtClean="0">
              <a:solidFill>
                <a:srgbClr val="99CC00"/>
              </a:solidFill>
              <a:cs typeface="Titr" pitchFamily="2" charset="-78"/>
            </a:endParaRPr>
          </a:p>
          <a:p>
            <a:pPr marL="609600" indent="-609600" eaLnBrk="1" hangingPunct="1">
              <a:buFont typeface="Wingdings" panose="05000000000000000000" pitchFamily="2" charset="2"/>
              <a:buNone/>
              <a:defRPr/>
            </a:pPr>
            <a:endParaRPr lang="fa-IR" sz="2400" b="1" smtClean="0">
              <a:solidFill>
                <a:srgbClr val="FF0000"/>
              </a:solidFill>
              <a:cs typeface="Titr" pitchFamily="2" charset="-78"/>
            </a:endParaRPr>
          </a:p>
          <a:p>
            <a:pPr marL="609600" indent="-609600" eaLnBrk="1" hangingPunct="1">
              <a:buFont typeface="Wingdings" panose="05000000000000000000" pitchFamily="2" charset="2"/>
              <a:buNone/>
              <a:defRPr/>
            </a:pPr>
            <a:r>
              <a:rPr lang="fa-IR" sz="2400" b="1" smtClean="0">
                <a:solidFill>
                  <a:srgbClr val="99CC00"/>
                </a:solidFill>
                <a:cs typeface="Titr" pitchFamily="2" charset="-78"/>
              </a:rPr>
              <a:t>الف) دين يا اديان</a:t>
            </a:r>
          </a:p>
          <a:p>
            <a:pPr marL="609600" indent="-609600" eaLnBrk="1" hangingPunct="1">
              <a:buFont typeface="Wingdings" panose="05000000000000000000" pitchFamily="2" charset="2"/>
              <a:buNone/>
              <a:defRPr/>
            </a:pPr>
            <a:r>
              <a:rPr lang="fa-IR" sz="2400" b="1" smtClean="0">
                <a:solidFill>
                  <a:srgbClr val="99CC00"/>
                </a:solidFill>
                <a:cs typeface="Titr" pitchFamily="2" charset="-78"/>
              </a:rPr>
              <a:t>ب) وظيفه مسلمان درباره اديان آسماني</a:t>
            </a:r>
          </a:p>
          <a:p>
            <a:pPr marL="609600" indent="-609600" eaLnBrk="1" hangingPunct="1">
              <a:buFont typeface="Wingdings" panose="05000000000000000000" pitchFamily="2" charset="2"/>
              <a:buNone/>
              <a:defRPr/>
            </a:pPr>
            <a:r>
              <a:rPr lang="fa-IR" sz="2400" b="1" smtClean="0">
                <a:solidFill>
                  <a:srgbClr val="99CC00"/>
                </a:solidFill>
                <a:cs typeface="Titr" pitchFamily="2" charset="-78"/>
              </a:rPr>
              <a:t>ج) گزينش در ميان اديان </a:t>
            </a:r>
          </a:p>
          <a:p>
            <a:pPr marL="609600" indent="-609600" eaLnBrk="1" hangingPunct="1">
              <a:buFont typeface="Wingdings" panose="05000000000000000000" pitchFamily="2" charset="2"/>
              <a:buNone/>
              <a:defRPr/>
            </a:pPr>
            <a:endParaRPr lang="fa-IR" sz="2400" b="1" smtClean="0">
              <a:solidFill>
                <a:srgbClr val="99CC00"/>
              </a:solidFill>
              <a:cs typeface="Titr" pitchFamily="2" charset="-78"/>
            </a:endParaRP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5BC627D-AB74-423F-89F8-9097E06EF30F}" type="slidenum">
              <a:rPr lang="ar-SA" altLang="fa-IR"/>
              <a:pPr eaLnBrk="1" hangingPunct="1"/>
              <a:t>94</a:t>
            </a:fld>
            <a:endParaRPr lang="en-US" altLang="fa-IR"/>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1066800" y="692150"/>
            <a:ext cx="7543800" cy="54038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mtClean="0">
                <a:cs typeface="Nazanin" pitchFamily="2" charset="-78"/>
              </a:rPr>
              <a:t>موضوع بحث ما ادياني است كه به لحاظ تاريخي الهي يا وحياني بودن آنها مورد قبول پيروان و نيز مورخان اديان و مذاهب است.</a:t>
            </a:r>
          </a:p>
          <a:p>
            <a:pPr rtl="0" eaLnBrk="1" hangingPunct="1">
              <a:buFont typeface="Wingdings" panose="05000000000000000000" pitchFamily="2" charset="2"/>
              <a:buNone/>
              <a:defRPr/>
            </a:pPr>
            <a:r>
              <a:rPr lang="fa-IR" sz="2400" b="1" smtClean="0">
                <a:solidFill>
                  <a:srgbClr val="99CC00"/>
                </a:solidFill>
                <a:cs typeface="Titr" pitchFamily="2" charset="-78"/>
              </a:rPr>
              <a:t>الف- دين يا اديان</a:t>
            </a:r>
          </a:p>
          <a:p>
            <a:pPr rtl="0" eaLnBrk="1" hangingPunct="1">
              <a:buFont typeface="Wingdings" panose="05000000000000000000" pitchFamily="2" charset="2"/>
              <a:buNone/>
              <a:defRPr/>
            </a:pPr>
            <a:r>
              <a:rPr lang="fa-IR" smtClean="0">
                <a:cs typeface="Nazanin" pitchFamily="2" charset="-78"/>
              </a:rPr>
              <a:t>از نظر قرآن، اديان وحياني با همه جلوه هاي تاريخي شان داراي ماهيت واحدند. نام عمومي اين اديان كه در واقع، بيانگر روح تعاليم همه پيامبران آسماني است ‹‹اسلام›› 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9B884DA-0672-46D2-9302-25D4D15FDADD}" type="slidenum">
              <a:rPr lang="ar-SA" altLang="fa-IR"/>
              <a:pPr eaLnBrk="1" hangingPunct="1"/>
              <a:t>95</a:t>
            </a:fld>
            <a:endParaRPr lang="en-US" altLang="fa-IR"/>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1066800" y="476250"/>
            <a:ext cx="7543800" cy="56197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دين يا اديان</a:t>
            </a:r>
          </a:p>
          <a:p>
            <a:pPr rtl="0" eaLnBrk="1" hangingPunct="1">
              <a:buFont typeface="Wingdings" panose="05000000000000000000" pitchFamily="2" charset="2"/>
              <a:buNone/>
              <a:defRPr/>
            </a:pPr>
            <a:r>
              <a:rPr lang="fa-IR" smtClean="0">
                <a:cs typeface="Nazanin" pitchFamily="2" charset="-78"/>
              </a:rPr>
              <a:t>تفاوت شرايع آسماني، يا در سلسله مسائل جزئي و فرعي است كه بر حسب مقتضيات زمان و ويژگيهاي محيط، و ويژگيهاي مردمي كه به دين دعوت مي شده اند، متفاوت است يا در سطح و مرتبه است و پيامبران بعدي به موازات تكامل بشر در سطح بالاتري، تعليمات خويش را القا كرده اند.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70ADBDD-A6D2-4B30-ABD5-8B4D01BA21AE}" type="slidenum">
              <a:rPr lang="ar-SA" altLang="fa-IR"/>
              <a:pPr eaLnBrk="1" hangingPunct="1"/>
              <a:t>96</a:t>
            </a:fld>
            <a:endParaRPr lang="en-US" altLang="fa-IR"/>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وظيفه</a:t>
            </a:r>
            <a:r>
              <a:rPr lang="fa-IR" smtClean="0">
                <a:solidFill>
                  <a:srgbClr val="99CC00"/>
                </a:solidFill>
                <a:cs typeface="Nazanin" pitchFamily="2" charset="-78"/>
              </a:rPr>
              <a:t> </a:t>
            </a:r>
            <a:r>
              <a:rPr lang="fa-IR" sz="2400" b="1" smtClean="0">
                <a:solidFill>
                  <a:srgbClr val="99CC00"/>
                </a:solidFill>
                <a:cs typeface="Titr" pitchFamily="2" charset="-78"/>
              </a:rPr>
              <a:t>مسلمان درباره اديان آسماني</a:t>
            </a:r>
          </a:p>
          <a:p>
            <a:pPr rtl="0" eaLnBrk="1" hangingPunct="1">
              <a:buFont typeface="Wingdings" panose="05000000000000000000" pitchFamily="2" charset="2"/>
              <a:buNone/>
              <a:defRPr/>
            </a:pPr>
            <a:r>
              <a:rPr lang="fa-IR" smtClean="0">
                <a:cs typeface="Nazanin" pitchFamily="2" charset="-78"/>
              </a:rPr>
              <a:t>حقانيت پيامبران و كتابها و شرايع آسماني پيشين، جزء تعاليم انكارناپذير قرآن كريم است. بر اين اساس هر مسلمان معتقدي، به صحف ابراهيم و شريعت نوح و موسي و عيسي نيز ايمان دارد. به همين دليل براي پيروان قرآن، ضرورتي ندارد درباره حقانيت اين اديان مطالعه كنند.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4C2E576-7C5C-411C-A529-C5997B50E4D1}" type="slidenum">
              <a:rPr lang="ar-SA" altLang="fa-IR"/>
              <a:pPr eaLnBrk="1" hangingPunct="1"/>
              <a:t>97</a:t>
            </a:fld>
            <a:endParaRPr lang="en-US" altLang="fa-IR"/>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1066800" y="549275"/>
            <a:ext cx="7543800" cy="5546725"/>
          </a:xfrm>
        </p:spPr>
        <p:txBody>
          <a:bodyPr/>
          <a:lstStyle/>
          <a:p>
            <a:pPr algn="ctr" rtl="0" eaLnBrk="1" hangingPunct="1">
              <a:lnSpc>
                <a:spcPct val="90000"/>
              </a:lnSpc>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r>
              <a:rPr lang="fa-IR" sz="2400" b="1" smtClean="0">
                <a:solidFill>
                  <a:srgbClr val="99CC00"/>
                </a:solidFill>
                <a:cs typeface="Titr" pitchFamily="2" charset="-78"/>
              </a:rPr>
              <a:t>ب- وظيفه مسلمان درباره اديان آسماني</a:t>
            </a:r>
          </a:p>
          <a:p>
            <a:pPr rtl="0" eaLnBrk="1" hangingPunct="1">
              <a:lnSpc>
                <a:spcPct val="90000"/>
              </a:lnSpc>
              <a:buFont typeface="Wingdings" panose="05000000000000000000" pitchFamily="2" charset="2"/>
              <a:buNone/>
              <a:defRPr/>
            </a:pPr>
            <a:r>
              <a:rPr lang="fa-IR" smtClean="0">
                <a:cs typeface="Nazanin" pitchFamily="2" charset="-78"/>
              </a:rPr>
              <a:t>شواهد و قرائن نشان مي دهد كه اين متون آن چيزي نيست كه قرآن حافظ و مؤيد آنهاست:</a:t>
            </a:r>
          </a:p>
          <a:p>
            <a:pPr rtl="0" eaLnBrk="1" hangingPunct="1">
              <a:lnSpc>
                <a:spcPct val="90000"/>
              </a:lnSpc>
              <a:buFont typeface="Wingdings" panose="05000000000000000000" pitchFamily="2" charset="2"/>
              <a:buNone/>
              <a:defRPr/>
            </a:pPr>
            <a:r>
              <a:rPr lang="fa-IR" smtClean="0">
                <a:cs typeface="Nazanin" pitchFamily="2" charset="-78"/>
              </a:rPr>
              <a:t>1- اين كتب از جهاتي مخدوش و قابل مناقشه است: نخست از جهات اصالت و سند كه تحقيق و مطالعه درباره تورات نشان مي دهد مطالب آن به صورت قطعي به دست موسي تدوين نشده است.</a:t>
            </a: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22908BD-19AF-4909-8705-4AE8D8C6685F}" type="slidenum">
              <a:rPr lang="ar-SA" altLang="fa-IR"/>
              <a:pPr eaLnBrk="1" hangingPunct="1"/>
              <a:t>98</a:t>
            </a:fld>
            <a:endParaRPr lang="en-US" altLang="fa-IR"/>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idx="1"/>
          </p:nvPr>
        </p:nvSpPr>
        <p:spPr>
          <a:xfrm>
            <a:off x="1066800" y="981075"/>
            <a:ext cx="7543800" cy="5114925"/>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وظيفه مسلمان درباره اديان آسماني</a:t>
            </a:r>
          </a:p>
          <a:p>
            <a:pPr rtl="0" eaLnBrk="1" hangingPunct="1">
              <a:buFont typeface="Wingdings" panose="05000000000000000000" pitchFamily="2" charset="2"/>
              <a:buNone/>
              <a:defRPr/>
            </a:pPr>
            <a:r>
              <a:rPr lang="fa-IR" smtClean="0">
                <a:cs typeface="Nazanin" pitchFamily="2" charset="-78"/>
              </a:rPr>
              <a:t>2- ادبيات و اسفار پنج گانه، به لحاظ طرح و گزارش رويدادها و گفتارهاي ديني، مانند ادبيات به كار رفته در اناجيل چهارگانه، به گونه اي است كه هر خواننده بي طرفي مي فهمد كه آنها، به قلم شخص يا اشخاصي گرد آمده است كه راويان موسي و عيسي بوده اند.</a:t>
            </a: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AD7B5B1-6FC3-46F5-8BD9-EABACBBC45B7}" type="slidenum">
              <a:rPr lang="ar-SA" altLang="fa-IR"/>
              <a:pPr eaLnBrk="1" hangingPunct="1"/>
              <a:t>99</a:t>
            </a:fld>
            <a:endParaRPr lang="en-US" altLang="fa-I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8|0.9|0.4|0.2"/>
</p:tagLst>
</file>

<file path=ppt/tags/tag2.xml><?xml version="1.0" encoding="utf-8"?>
<p:tagLst xmlns:a="http://schemas.openxmlformats.org/drawingml/2006/main" xmlns:r="http://schemas.openxmlformats.org/officeDocument/2006/relationships" xmlns:p="http://schemas.openxmlformats.org/presentationml/2006/main">
  <p:tag name="TIMING" val="|0.5|0.6"/>
</p:tagLst>
</file>

<file path=ppt/tags/tag3.xml><?xml version="1.0" encoding="utf-8"?>
<p:tagLst xmlns:a="http://schemas.openxmlformats.org/drawingml/2006/main" xmlns:r="http://schemas.openxmlformats.org/officeDocument/2006/relationships" xmlns:p="http://schemas.openxmlformats.org/presentationml/2006/main">
  <p:tag name="TIMING" val="|0.5|0.6"/>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5|0.6"/>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1987</TotalTime>
  <Words>11850</Words>
  <Application>Microsoft Office PowerPoint</Application>
  <PresentationFormat>On-screen Show (4:3)</PresentationFormat>
  <Paragraphs>1509</Paragraphs>
  <Slides>211</Slides>
  <Notes>1</Notes>
  <HiddenSlides>0</HiddenSlides>
  <MMClips>0</MMClips>
  <ScaleCrop>false</ScaleCrop>
  <HeadingPairs>
    <vt:vector size="4" baseType="variant">
      <vt:variant>
        <vt:lpstr>Theme</vt:lpstr>
      </vt:variant>
      <vt:variant>
        <vt:i4>1</vt:i4>
      </vt:variant>
      <vt:variant>
        <vt:lpstr>Slide Titles</vt:lpstr>
      </vt:variant>
      <vt:variant>
        <vt:i4>211</vt:i4>
      </vt:variant>
    </vt:vector>
  </HeadingPairs>
  <TitlesOfParts>
    <vt:vector size="212" baseType="lpstr">
      <vt:lpstr>Ion Boardroom</vt:lpstr>
      <vt:lpstr>بسم الله الرحمن الرحیم </vt:lpstr>
      <vt:lpstr>PowerPoint Presentation</vt:lpstr>
      <vt:lpstr>PowerPoint Presentation</vt:lpstr>
      <vt:lpstr>PowerPoint Presentation</vt:lpstr>
      <vt:lpstr>بخش يكم</vt:lpstr>
      <vt:lpstr>PowerPoint Presentation</vt:lpstr>
      <vt:lpstr>1- تعريف و ضرورت نبوت  </vt:lpstr>
      <vt:lpstr>PowerPoint Presentation</vt:lpstr>
      <vt:lpstr>الف) معنا و مفهوم پيامبر</vt:lpstr>
      <vt:lpstr>PowerPoint Presentation</vt:lpstr>
      <vt:lpstr>ب) معنا و مفهوم وحي</vt:lpstr>
      <vt:lpstr>PowerPoint Presentation</vt:lpstr>
      <vt:lpstr>2-ب) وحي در قرآن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ج)ضرورت وحي و پيامبري</vt:lpstr>
      <vt:lpstr>ج)ضرورت وحي و پيامبري</vt:lpstr>
      <vt:lpstr>PowerPoint Presentation</vt:lpstr>
      <vt:lpstr>PowerPoint Presentation</vt:lpstr>
      <vt:lpstr>PowerPoint Presentation</vt:lpstr>
      <vt:lpstr>ج)ضرورت وحي و پيامبري</vt:lpstr>
      <vt:lpstr>PowerPoint Presentation</vt:lpstr>
      <vt:lpstr>PowerPoint Presentation</vt:lpstr>
      <vt:lpstr>PowerPoint Presentation</vt:lpstr>
      <vt:lpstr>PowerPoint Presentation</vt:lpstr>
      <vt:lpstr>PowerPoint Presentation</vt:lpstr>
      <vt:lpstr>ادامه عناوين بخش يكم</vt:lpstr>
      <vt:lpstr>2- رابطه علم و دين </vt:lpstr>
      <vt:lpstr>PowerPoint Presentation</vt:lpstr>
      <vt:lpstr>PowerPoint Presentation</vt:lpstr>
      <vt:lpstr>علل و عوامل تاريخي طرح نظريه تعارض ميان علم و دين: </vt:lpstr>
      <vt:lpstr>PowerPoint Presentation</vt:lpstr>
      <vt:lpstr>PowerPoint Presentation</vt:lpstr>
      <vt:lpstr>علل و عوامل تاريخي طرح نظريه تعارض ميان علم و دين: </vt:lpstr>
      <vt:lpstr>علل و عوامل تاريخي طرح نظريه تعارض ميان علم و دين: </vt:lpstr>
      <vt:lpstr>PowerPoint Presentation</vt:lpstr>
      <vt:lpstr>PowerPoint Presentation</vt:lpstr>
      <vt:lpstr>PowerPoint Presentation</vt:lpstr>
      <vt:lpstr>PowerPoint Presentation</vt:lpstr>
      <vt:lpstr>PowerPoint Presentation</vt:lpstr>
      <vt:lpstr>ادامه عناوين بخش يكم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بخش دوم</vt:lpstr>
      <vt:lpstr>عناوين بخش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سوم</vt:lpstr>
      <vt:lpstr>بخش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khatam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ghorb</dc:creator>
  <cp:lastModifiedBy>PERSIAPOWER</cp:lastModifiedBy>
  <cp:revision>99</cp:revision>
  <dcterms:created xsi:type="dcterms:W3CDTF">2006-03-05T19:01:49Z</dcterms:created>
  <dcterms:modified xsi:type="dcterms:W3CDTF">2020-03-23T03:43:23Z</dcterms:modified>
</cp:coreProperties>
</file>