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1AB67FC-31A0-4B43-AEB8-ECE7FA19AC29}">
          <p14:sldIdLst>
            <p14:sldId id="256"/>
            <p14:sldId id="258"/>
            <p14:sldId id="259"/>
            <p14:sldId id="260"/>
            <p14:sldId id="261"/>
            <p14:sldId id="262"/>
            <p14:sldId id="263"/>
            <p14:sldId id="264"/>
            <p14:sldId id="265"/>
            <p14:sldId id="266"/>
            <p14:sldId id="267"/>
            <p14:sldId id="268"/>
            <p14:sldId id="269"/>
            <p14:sldId id="270"/>
            <p14:sldId id="271"/>
            <p14:sldId id="272"/>
            <p14:sldId id="2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15" autoAdjust="0"/>
    <p:restoredTop sz="94434" autoAdjust="0"/>
  </p:normalViewPr>
  <p:slideViewPr>
    <p:cSldViewPr snapToGrid="0">
      <p:cViewPr varScale="1">
        <p:scale>
          <a:sx n="68" d="100"/>
          <a:sy n="68" d="100"/>
        </p:scale>
        <p:origin x="100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BE273-928F-4868-8F5E-3C840EB704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4E66A5D-56B2-4A66-B82E-8108533416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2C6021-8635-4A02-9B21-4C7703958A66}"/>
              </a:ext>
            </a:extLst>
          </p:cNvPr>
          <p:cNvSpPr>
            <a:spLocks noGrp="1"/>
          </p:cNvSpPr>
          <p:nvPr>
            <p:ph type="dt" sz="half" idx="10"/>
          </p:nvPr>
        </p:nvSpPr>
        <p:spPr/>
        <p:txBody>
          <a:bodyPr/>
          <a:lstStyle/>
          <a:p>
            <a:fld id="{B61BEF0D-F0BB-DE4B-95CE-6DB70DBA9567}" type="datetimeFigureOut">
              <a:rPr lang="en-US" smtClean="0"/>
              <a:pPr/>
              <a:t>3/17/2020</a:t>
            </a:fld>
            <a:endParaRPr lang="en-US" dirty="0"/>
          </a:p>
        </p:txBody>
      </p:sp>
      <p:sp>
        <p:nvSpPr>
          <p:cNvPr id="5" name="Footer Placeholder 4">
            <a:extLst>
              <a:ext uri="{FF2B5EF4-FFF2-40B4-BE49-F238E27FC236}">
                <a16:creationId xmlns:a16="http://schemas.microsoft.com/office/drawing/2014/main" id="{E4AD7FE6-40F6-4AF4-BA7E-AF09FFCEC1C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9FC2587-8F60-4C3B-BBA4-B271E0F898D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0631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0966F-F5A8-4EAA-A906-D7546E21397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657E06-36E3-40D5-8EF4-54D371D6AE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BD676E-3DA9-4FA8-BFBF-38B3FE2BACD1}"/>
              </a:ext>
            </a:extLst>
          </p:cNvPr>
          <p:cNvSpPr>
            <a:spLocks noGrp="1"/>
          </p:cNvSpPr>
          <p:nvPr>
            <p:ph type="dt" sz="half" idx="10"/>
          </p:nvPr>
        </p:nvSpPr>
        <p:spPr/>
        <p:txBody>
          <a:bodyPr/>
          <a:lstStyle/>
          <a:p>
            <a:fld id="{B61BEF0D-F0BB-DE4B-95CE-6DB70DBA9567}" type="datetimeFigureOut">
              <a:rPr lang="en-US" smtClean="0"/>
              <a:pPr/>
              <a:t>3/17/2020</a:t>
            </a:fld>
            <a:endParaRPr lang="en-US" dirty="0"/>
          </a:p>
        </p:txBody>
      </p:sp>
      <p:sp>
        <p:nvSpPr>
          <p:cNvPr id="5" name="Footer Placeholder 4">
            <a:extLst>
              <a:ext uri="{FF2B5EF4-FFF2-40B4-BE49-F238E27FC236}">
                <a16:creationId xmlns:a16="http://schemas.microsoft.com/office/drawing/2014/main" id="{17BCB2D8-2F40-40B9-B17A-81FD5F9076D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BFBE912-BED9-4436-95A2-0D4C529AADDA}"/>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8782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7F2F21-3776-46C3-B9D0-AB0B22C569B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6C29BA-8CD0-4FD9-889D-D8E5E52383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B61F15-7A5E-4373-87CA-1E3E91FBBA18}"/>
              </a:ext>
            </a:extLst>
          </p:cNvPr>
          <p:cNvSpPr>
            <a:spLocks noGrp="1"/>
          </p:cNvSpPr>
          <p:nvPr>
            <p:ph type="dt" sz="half" idx="10"/>
          </p:nvPr>
        </p:nvSpPr>
        <p:spPr/>
        <p:txBody>
          <a:bodyPr/>
          <a:lstStyle/>
          <a:p>
            <a:fld id="{B61BEF0D-F0BB-DE4B-95CE-6DB70DBA9567}" type="datetimeFigureOut">
              <a:rPr lang="en-US" smtClean="0"/>
              <a:pPr/>
              <a:t>3/17/2020</a:t>
            </a:fld>
            <a:endParaRPr lang="en-US" dirty="0"/>
          </a:p>
        </p:txBody>
      </p:sp>
      <p:sp>
        <p:nvSpPr>
          <p:cNvPr id="5" name="Footer Placeholder 4">
            <a:extLst>
              <a:ext uri="{FF2B5EF4-FFF2-40B4-BE49-F238E27FC236}">
                <a16:creationId xmlns:a16="http://schemas.microsoft.com/office/drawing/2014/main" id="{79F8A4B9-D8F3-4906-BF87-0C3A3A5D8E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0EA6C1C-B67C-4A8F-AC15-3D8F3788E36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2551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92871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0905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D736B-68BA-4B99-B979-2C74CF1D61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D4818F-F1D3-4F42-9CCA-171636B36A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DA80F1-3E41-4659-80CC-1D30ED7D88C5}"/>
              </a:ext>
            </a:extLst>
          </p:cNvPr>
          <p:cNvSpPr>
            <a:spLocks noGrp="1"/>
          </p:cNvSpPr>
          <p:nvPr>
            <p:ph type="dt" sz="half" idx="10"/>
          </p:nvPr>
        </p:nvSpPr>
        <p:spPr/>
        <p:txBody>
          <a:bodyPr/>
          <a:lstStyle/>
          <a:p>
            <a:fld id="{B61BEF0D-F0BB-DE4B-95CE-6DB70DBA9567}" type="datetimeFigureOut">
              <a:rPr lang="en-US" smtClean="0"/>
              <a:pPr/>
              <a:t>3/17/2020</a:t>
            </a:fld>
            <a:endParaRPr lang="en-US" dirty="0"/>
          </a:p>
        </p:txBody>
      </p:sp>
      <p:sp>
        <p:nvSpPr>
          <p:cNvPr id="5" name="Footer Placeholder 4">
            <a:extLst>
              <a:ext uri="{FF2B5EF4-FFF2-40B4-BE49-F238E27FC236}">
                <a16:creationId xmlns:a16="http://schemas.microsoft.com/office/drawing/2014/main" id="{C10053A8-21CE-4849-9060-54664B21BE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AEA3278-5BD0-4ABA-9787-CAA9F7CAB7F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9057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3E9A5-4AA5-4305-81BE-3DB7D8C9F3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52558FA-417A-4617-B768-84D3573167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C34436-14BF-43FD-8BB2-66EAAE80C235}"/>
              </a:ext>
            </a:extLst>
          </p:cNvPr>
          <p:cNvSpPr>
            <a:spLocks noGrp="1"/>
          </p:cNvSpPr>
          <p:nvPr>
            <p:ph type="dt" sz="half" idx="10"/>
          </p:nvPr>
        </p:nvSpPr>
        <p:spPr/>
        <p:txBody>
          <a:bodyPr/>
          <a:lstStyle/>
          <a:p>
            <a:fld id="{B61BEF0D-F0BB-DE4B-95CE-6DB70DBA9567}" type="datetimeFigureOut">
              <a:rPr lang="en-US" smtClean="0"/>
              <a:pPr/>
              <a:t>3/17/2020</a:t>
            </a:fld>
            <a:endParaRPr lang="en-US" dirty="0"/>
          </a:p>
        </p:txBody>
      </p:sp>
      <p:sp>
        <p:nvSpPr>
          <p:cNvPr id="5" name="Footer Placeholder 4">
            <a:extLst>
              <a:ext uri="{FF2B5EF4-FFF2-40B4-BE49-F238E27FC236}">
                <a16:creationId xmlns:a16="http://schemas.microsoft.com/office/drawing/2014/main" id="{B9130A4C-5482-45B3-A9F3-F0EA91EE54E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8ED53D-3FB5-4638-A328-0AAD7FAF83D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0231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C935-9169-464F-A3B7-F8399167B1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3BD3CD-223D-4579-BAE4-1883AB422D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2D0C4C-C00E-481C-8126-809E2F20C4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B0D182-FAB2-4F30-95A8-563AD30C50EB}"/>
              </a:ext>
            </a:extLst>
          </p:cNvPr>
          <p:cNvSpPr>
            <a:spLocks noGrp="1"/>
          </p:cNvSpPr>
          <p:nvPr>
            <p:ph type="dt" sz="half" idx="10"/>
          </p:nvPr>
        </p:nvSpPr>
        <p:spPr/>
        <p:txBody>
          <a:bodyPr/>
          <a:lstStyle/>
          <a:p>
            <a:fld id="{B61BEF0D-F0BB-DE4B-95CE-6DB70DBA9567}" type="datetimeFigureOut">
              <a:rPr lang="en-US" smtClean="0"/>
              <a:pPr/>
              <a:t>3/17/2020</a:t>
            </a:fld>
            <a:endParaRPr lang="en-US" dirty="0"/>
          </a:p>
        </p:txBody>
      </p:sp>
      <p:sp>
        <p:nvSpPr>
          <p:cNvPr id="6" name="Footer Placeholder 5">
            <a:extLst>
              <a:ext uri="{FF2B5EF4-FFF2-40B4-BE49-F238E27FC236}">
                <a16:creationId xmlns:a16="http://schemas.microsoft.com/office/drawing/2014/main" id="{7E68D684-6107-4ACB-AACF-1D9825B8B6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027A064-C104-4F3E-B24C-97195C91AA6E}"/>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788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89323-FE1C-4859-A212-1CCE69642A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2F2EA4-9253-4440-BCC0-63F5E2CEA2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3077A3-1C03-4825-8C18-6976E0606E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5B98A2-23AE-4C37-97C9-1373EBE21A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BE95DF-3809-4731-94CF-97381C6256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CAD678-7D54-4B91-9FA4-B235E2818C87}"/>
              </a:ext>
            </a:extLst>
          </p:cNvPr>
          <p:cNvSpPr>
            <a:spLocks noGrp="1"/>
          </p:cNvSpPr>
          <p:nvPr>
            <p:ph type="dt" sz="half" idx="10"/>
          </p:nvPr>
        </p:nvSpPr>
        <p:spPr/>
        <p:txBody>
          <a:bodyPr/>
          <a:lstStyle/>
          <a:p>
            <a:fld id="{B61BEF0D-F0BB-DE4B-95CE-6DB70DBA9567}" type="datetimeFigureOut">
              <a:rPr lang="en-US" smtClean="0"/>
              <a:pPr/>
              <a:t>3/17/2020</a:t>
            </a:fld>
            <a:endParaRPr lang="en-US" dirty="0"/>
          </a:p>
        </p:txBody>
      </p:sp>
      <p:sp>
        <p:nvSpPr>
          <p:cNvPr id="8" name="Footer Placeholder 7">
            <a:extLst>
              <a:ext uri="{FF2B5EF4-FFF2-40B4-BE49-F238E27FC236}">
                <a16:creationId xmlns:a16="http://schemas.microsoft.com/office/drawing/2014/main" id="{9F1F10BB-E68A-48E2-92C7-70B403E66E6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2296118-853D-406E-BA56-E0009A989EAA}"/>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1836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5AD42-3542-432C-9AA2-C46EF06217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292023C-19F9-42C0-96CF-4382373CD2CD}"/>
              </a:ext>
            </a:extLst>
          </p:cNvPr>
          <p:cNvSpPr>
            <a:spLocks noGrp="1"/>
          </p:cNvSpPr>
          <p:nvPr>
            <p:ph type="dt" sz="half" idx="10"/>
          </p:nvPr>
        </p:nvSpPr>
        <p:spPr/>
        <p:txBody>
          <a:bodyPr/>
          <a:lstStyle/>
          <a:p>
            <a:fld id="{B61BEF0D-F0BB-DE4B-95CE-6DB70DBA9567}" type="datetimeFigureOut">
              <a:rPr lang="en-US" smtClean="0"/>
              <a:pPr/>
              <a:t>3/17/2020</a:t>
            </a:fld>
            <a:endParaRPr lang="en-US" dirty="0"/>
          </a:p>
        </p:txBody>
      </p:sp>
      <p:sp>
        <p:nvSpPr>
          <p:cNvPr id="4" name="Footer Placeholder 3">
            <a:extLst>
              <a:ext uri="{FF2B5EF4-FFF2-40B4-BE49-F238E27FC236}">
                <a16:creationId xmlns:a16="http://schemas.microsoft.com/office/drawing/2014/main" id="{3CDA67CE-E8BE-4390-B6BD-1B1628058C9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8CB07F8-3887-4793-86EF-4F077E4D768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3490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79C6C1-E6E2-42DA-B4EE-4A00513A9256}"/>
              </a:ext>
            </a:extLst>
          </p:cNvPr>
          <p:cNvSpPr>
            <a:spLocks noGrp="1"/>
          </p:cNvSpPr>
          <p:nvPr>
            <p:ph type="dt" sz="half" idx="10"/>
          </p:nvPr>
        </p:nvSpPr>
        <p:spPr/>
        <p:txBody>
          <a:bodyPr/>
          <a:lstStyle/>
          <a:p>
            <a:fld id="{B61BEF0D-F0BB-DE4B-95CE-6DB70DBA9567}" type="datetimeFigureOut">
              <a:rPr lang="en-US" smtClean="0"/>
              <a:pPr/>
              <a:t>3/17/2020</a:t>
            </a:fld>
            <a:endParaRPr lang="en-US" dirty="0"/>
          </a:p>
        </p:txBody>
      </p:sp>
      <p:sp>
        <p:nvSpPr>
          <p:cNvPr id="3" name="Footer Placeholder 2">
            <a:extLst>
              <a:ext uri="{FF2B5EF4-FFF2-40B4-BE49-F238E27FC236}">
                <a16:creationId xmlns:a16="http://schemas.microsoft.com/office/drawing/2014/main" id="{888F7D72-2E0F-4BE3-945E-8CC1AA59484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F097F41-DEFE-4BC8-8777-18380EEEC1C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7887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472A6-AA65-42CC-B89C-5516781619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9A69F35-BD69-42C1-83AA-BA7D349C06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4BA908-9F22-4970-B871-3F3C691D3F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624757-CFB1-4090-9FC3-4959028F96CC}"/>
              </a:ext>
            </a:extLst>
          </p:cNvPr>
          <p:cNvSpPr>
            <a:spLocks noGrp="1"/>
          </p:cNvSpPr>
          <p:nvPr>
            <p:ph type="dt" sz="half" idx="10"/>
          </p:nvPr>
        </p:nvSpPr>
        <p:spPr/>
        <p:txBody>
          <a:bodyPr/>
          <a:lstStyle/>
          <a:p>
            <a:fld id="{B61BEF0D-F0BB-DE4B-95CE-6DB70DBA9567}" type="datetimeFigureOut">
              <a:rPr lang="en-US" smtClean="0"/>
              <a:pPr/>
              <a:t>3/17/2020</a:t>
            </a:fld>
            <a:endParaRPr lang="en-US" dirty="0"/>
          </a:p>
        </p:txBody>
      </p:sp>
      <p:sp>
        <p:nvSpPr>
          <p:cNvPr id="6" name="Footer Placeholder 5">
            <a:extLst>
              <a:ext uri="{FF2B5EF4-FFF2-40B4-BE49-F238E27FC236}">
                <a16:creationId xmlns:a16="http://schemas.microsoft.com/office/drawing/2014/main" id="{BDE5687E-74EB-4F64-A2C1-5FB9F6D09AA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8C251F0-227F-41BE-8CBF-E8576DBB8FD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8801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FE53A-09E9-45C0-B04B-E634E23649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15329E7-3285-4E02-A192-6426265A24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2CE1283-36B1-4586-81FA-560D2F0FC6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F0E30B-07CC-4849-BA27-677C0CFC5DDC}"/>
              </a:ext>
            </a:extLst>
          </p:cNvPr>
          <p:cNvSpPr>
            <a:spLocks noGrp="1"/>
          </p:cNvSpPr>
          <p:nvPr>
            <p:ph type="dt" sz="half" idx="10"/>
          </p:nvPr>
        </p:nvSpPr>
        <p:spPr/>
        <p:txBody>
          <a:bodyPr/>
          <a:lstStyle/>
          <a:p>
            <a:fld id="{B61BEF0D-F0BB-DE4B-95CE-6DB70DBA9567}" type="datetimeFigureOut">
              <a:rPr lang="en-US" smtClean="0"/>
              <a:pPr/>
              <a:t>3/17/2020</a:t>
            </a:fld>
            <a:endParaRPr lang="en-US" dirty="0"/>
          </a:p>
        </p:txBody>
      </p:sp>
      <p:sp>
        <p:nvSpPr>
          <p:cNvPr id="6" name="Footer Placeholder 5">
            <a:extLst>
              <a:ext uri="{FF2B5EF4-FFF2-40B4-BE49-F238E27FC236}">
                <a16:creationId xmlns:a16="http://schemas.microsoft.com/office/drawing/2014/main" id="{03AD860E-5E24-4FE6-924D-9CA454C5FE2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8CB6F01-F385-499F-A529-3BFF5933AA0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0562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E47EBF-1846-41AE-89A1-D9F85C2353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CB5671-51FD-474C-B842-4CF744D3B3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69B9EB-599D-4F0E-B067-470F4D91ED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3/17/2020</a:t>
            </a:fld>
            <a:endParaRPr lang="en-US" dirty="0"/>
          </a:p>
        </p:txBody>
      </p:sp>
      <p:sp>
        <p:nvSpPr>
          <p:cNvPr id="5" name="Footer Placeholder 4">
            <a:extLst>
              <a:ext uri="{FF2B5EF4-FFF2-40B4-BE49-F238E27FC236}">
                <a16:creationId xmlns:a16="http://schemas.microsoft.com/office/drawing/2014/main" id="{C7A11F71-6DB7-4885-836D-388F148174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A397850-15B1-4979-942A-106705BB10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0364894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16.wmf"/><Relationship Id="rId5" Type="http://schemas.openxmlformats.org/officeDocument/2006/relationships/oleObject" Target="../embeddings/oleObject1.bin"/><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image" Target="../media/image22.png"/><Relationship Id="rId5" Type="http://schemas.openxmlformats.org/officeDocument/2006/relationships/image" Target="../media/image16.wmf"/><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575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5579" y="3061522"/>
            <a:ext cx="8915400" cy="569970"/>
          </a:xfrm>
        </p:spPr>
        <p:txBody>
          <a:bodyPr>
            <a:normAutofit/>
          </a:bodyPr>
          <a:lstStyle/>
          <a:p>
            <a:r>
              <a:rPr lang="fa-IR" sz="3200" dirty="0">
                <a:cs typeface="_MRT_Khodkar" panose="00000700000000000000" pitchFamily="2" charset="-78"/>
              </a:rPr>
              <a:t>وضعیت بردارهای ولتاژ وجریان در حالت بی باری</a:t>
            </a:r>
            <a:endParaRPr lang="en-US" sz="3200" dirty="0">
              <a:cs typeface="_MRT_Khodkar" panose="00000700000000000000" pitchFamily="2" charset="-78"/>
            </a:endParaRPr>
          </a:p>
        </p:txBody>
      </p:sp>
      <mc:AlternateContent xmlns:mc="http://schemas.openxmlformats.org/markup-compatibility/2006">
        <mc:Choice xmlns:a14="http://schemas.microsoft.com/office/drawing/2010/main" Requires="a14">
          <p:sp>
            <p:nvSpPr>
              <p:cNvPr id="3" name="Text Placeholder 2"/>
              <p:cNvSpPr>
                <a:spLocks noGrp="1"/>
              </p:cNvSpPr>
              <p:nvPr>
                <p:ph type="body" sz="half" idx="2"/>
              </p:nvPr>
            </p:nvSpPr>
            <p:spPr>
              <a:xfrm>
                <a:off x="745051" y="4845363"/>
                <a:ext cx="8915400" cy="729622"/>
              </a:xfrm>
            </p:spPr>
            <p:txBody>
              <a:bodyPr>
                <a:normAutofit fontScale="70000" lnSpcReduction="20000"/>
              </a:bodyPr>
              <a:lstStyle/>
              <a:p>
                <a:pPr algn="ctr"/>
                <a14:m>
                  <m:oMath xmlns:m="http://schemas.openxmlformats.org/officeDocument/2006/math">
                    <m:acc>
                      <m:accPr>
                        <m:chr m:val="̅"/>
                        <m:ctrlPr>
                          <a:rPr lang="en-US" sz="8000" i="1" smtClean="0">
                            <a:solidFill>
                              <a:schemeClr val="tx1"/>
                            </a:solidFill>
                            <a:latin typeface="Cambria Math" panose="02040503050406030204" pitchFamily="18" charset="0"/>
                          </a:rPr>
                        </m:ctrlPr>
                      </m:accPr>
                      <m:e>
                        <m:sSub>
                          <m:sSubPr>
                            <m:ctrlPr>
                              <a:rPr lang="en-US" sz="8000" i="1" smtClean="0">
                                <a:solidFill>
                                  <a:schemeClr val="tx1"/>
                                </a:solidFill>
                                <a:latin typeface="Cambria Math" panose="02040503050406030204" pitchFamily="18" charset="0"/>
                              </a:rPr>
                            </m:ctrlPr>
                          </m:sSubPr>
                          <m:e>
                            <m:r>
                              <a:rPr lang="en-US" sz="8000" b="0" i="1" smtClean="0">
                                <a:solidFill>
                                  <a:schemeClr val="tx1"/>
                                </a:solidFill>
                                <a:latin typeface="Cambria Math" panose="02040503050406030204" pitchFamily="18" charset="0"/>
                              </a:rPr>
                              <m:t>𝑈</m:t>
                            </m:r>
                          </m:e>
                          <m:sub>
                            <m:r>
                              <a:rPr lang="en-US" sz="8000" b="0" i="1" smtClean="0">
                                <a:solidFill>
                                  <a:schemeClr val="tx1"/>
                                </a:solidFill>
                                <a:latin typeface="Cambria Math" panose="02040503050406030204" pitchFamily="18" charset="0"/>
                              </a:rPr>
                              <m:t>1</m:t>
                            </m:r>
                          </m:sub>
                        </m:sSub>
                      </m:e>
                    </m:acc>
                  </m:oMath>
                </a14:m>
                <a:r>
                  <a:rPr lang="en-US" sz="8000" dirty="0">
                    <a:solidFill>
                      <a:schemeClr val="tx1"/>
                    </a:solidFill>
                  </a:rPr>
                  <a:t>=</a:t>
                </a:r>
                <a14:m>
                  <m:oMath xmlns:m="http://schemas.openxmlformats.org/officeDocument/2006/math">
                    <m:acc>
                      <m:accPr>
                        <m:chr m:val="̅"/>
                        <m:ctrlPr>
                          <a:rPr lang="en-US" sz="8000" i="1">
                            <a:solidFill>
                              <a:schemeClr val="tx1"/>
                            </a:solidFill>
                            <a:latin typeface="Cambria Math" panose="02040503050406030204" pitchFamily="18" charset="0"/>
                          </a:rPr>
                        </m:ctrlPr>
                      </m:accPr>
                      <m:e>
                        <m:sSub>
                          <m:sSubPr>
                            <m:ctrlPr>
                              <a:rPr lang="en-US" sz="8000" i="1">
                                <a:solidFill>
                                  <a:schemeClr val="tx1"/>
                                </a:solidFill>
                                <a:latin typeface="Cambria Math" panose="02040503050406030204" pitchFamily="18" charset="0"/>
                              </a:rPr>
                            </m:ctrlPr>
                          </m:sSubPr>
                          <m:e>
                            <m:r>
                              <a:rPr lang="en-US" sz="8000" b="0" i="1" smtClean="0">
                                <a:solidFill>
                                  <a:schemeClr val="tx1"/>
                                </a:solidFill>
                                <a:latin typeface="Cambria Math" panose="02040503050406030204" pitchFamily="18" charset="0"/>
                              </a:rPr>
                              <m:t>𝐸</m:t>
                            </m:r>
                          </m:e>
                          <m:sub>
                            <m:r>
                              <a:rPr lang="en-US" sz="8000" i="1">
                                <a:solidFill>
                                  <a:schemeClr val="tx1"/>
                                </a:solidFill>
                                <a:latin typeface="Cambria Math" panose="02040503050406030204" pitchFamily="18" charset="0"/>
                              </a:rPr>
                              <m:t>1</m:t>
                            </m:r>
                          </m:sub>
                        </m:sSub>
                      </m:e>
                    </m:acc>
                  </m:oMath>
                </a14:m>
                <a:r>
                  <a:rPr lang="en-US" sz="8000" dirty="0">
                    <a:solidFill>
                      <a:schemeClr val="tx1"/>
                    </a:solidFill>
                  </a:rPr>
                  <a:t>+</a:t>
                </a:r>
                <a14:m>
                  <m:oMath xmlns:m="http://schemas.openxmlformats.org/officeDocument/2006/math">
                    <m:acc>
                      <m:accPr>
                        <m:chr m:val="̅"/>
                        <m:ctrlPr>
                          <a:rPr lang="en-US" sz="8000" i="1">
                            <a:solidFill>
                              <a:schemeClr val="tx1"/>
                            </a:solidFill>
                            <a:latin typeface="Cambria Math" panose="02040503050406030204" pitchFamily="18" charset="0"/>
                          </a:rPr>
                        </m:ctrlPr>
                      </m:accPr>
                      <m:e>
                        <m:sSub>
                          <m:sSubPr>
                            <m:ctrlPr>
                              <a:rPr lang="en-US" sz="8000" i="1">
                                <a:solidFill>
                                  <a:schemeClr val="tx1"/>
                                </a:solidFill>
                                <a:latin typeface="Cambria Math" panose="02040503050406030204" pitchFamily="18" charset="0"/>
                              </a:rPr>
                            </m:ctrlPr>
                          </m:sSubPr>
                          <m:e>
                            <m:r>
                              <a:rPr lang="en-US" sz="8000" b="0" i="1" smtClean="0">
                                <a:solidFill>
                                  <a:schemeClr val="tx1"/>
                                </a:solidFill>
                                <a:latin typeface="Cambria Math" panose="02040503050406030204" pitchFamily="18" charset="0"/>
                              </a:rPr>
                              <m:t>𝑅</m:t>
                            </m:r>
                          </m:e>
                          <m:sub>
                            <m:r>
                              <a:rPr lang="en-US" sz="8000" i="1">
                                <a:solidFill>
                                  <a:schemeClr val="tx1"/>
                                </a:solidFill>
                                <a:latin typeface="Cambria Math" panose="02040503050406030204" pitchFamily="18" charset="0"/>
                              </a:rPr>
                              <m:t>1</m:t>
                            </m:r>
                          </m:sub>
                        </m:sSub>
                        <m:r>
                          <a:rPr lang="en-US" sz="8000" b="0" i="1" smtClean="0">
                            <a:solidFill>
                              <a:schemeClr val="tx1"/>
                            </a:solidFill>
                            <a:latin typeface="Cambria Math" panose="02040503050406030204" pitchFamily="18" charset="0"/>
                          </a:rPr>
                          <m:t>𝐼</m:t>
                        </m:r>
                      </m:e>
                    </m:acc>
                  </m:oMath>
                </a14:m>
                <a:r>
                  <a:rPr lang="en-US" sz="8000" dirty="0">
                    <a:solidFill>
                      <a:schemeClr val="tx1"/>
                    </a:solidFill>
                  </a:rPr>
                  <a:t>+</a:t>
                </a:r>
                <a14:m>
                  <m:oMath xmlns:m="http://schemas.openxmlformats.org/officeDocument/2006/math">
                    <m:acc>
                      <m:accPr>
                        <m:chr m:val="̅"/>
                        <m:ctrlPr>
                          <a:rPr lang="en-US" sz="8000" i="1">
                            <a:solidFill>
                              <a:schemeClr val="tx1"/>
                            </a:solidFill>
                            <a:latin typeface="Cambria Math" panose="02040503050406030204" pitchFamily="18" charset="0"/>
                          </a:rPr>
                        </m:ctrlPr>
                      </m:accPr>
                      <m:e>
                        <m:sSub>
                          <m:sSubPr>
                            <m:ctrlPr>
                              <a:rPr lang="en-US" sz="8000" i="1">
                                <a:solidFill>
                                  <a:schemeClr val="tx1"/>
                                </a:solidFill>
                                <a:latin typeface="Cambria Math" panose="02040503050406030204" pitchFamily="18" charset="0"/>
                              </a:rPr>
                            </m:ctrlPr>
                          </m:sSubPr>
                          <m:e>
                            <m:r>
                              <a:rPr lang="en-US" sz="8000" b="0" i="1" smtClean="0">
                                <a:solidFill>
                                  <a:schemeClr val="tx1"/>
                                </a:solidFill>
                                <a:latin typeface="Cambria Math" panose="02040503050406030204" pitchFamily="18" charset="0"/>
                              </a:rPr>
                              <m:t>𝑋</m:t>
                            </m:r>
                          </m:e>
                          <m:sub>
                            <m:r>
                              <a:rPr lang="en-US" sz="8000" i="1">
                                <a:solidFill>
                                  <a:schemeClr val="tx1"/>
                                </a:solidFill>
                                <a:latin typeface="Cambria Math" panose="02040503050406030204" pitchFamily="18" charset="0"/>
                              </a:rPr>
                              <m:t>1</m:t>
                            </m:r>
                          </m:sub>
                        </m:sSub>
                        <m:r>
                          <a:rPr lang="en-US" sz="8000" b="0" i="1" smtClean="0">
                            <a:solidFill>
                              <a:schemeClr val="tx1"/>
                            </a:solidFill>
                            <a:latin typeface="Cambria Math" panose="02040503050406030204" pitchFamily="18" charset="0"/>
                          </a:rPr>
                          <m:t>𝐼</m:t>
                        </m:r>
                      </m:e>
                    </m:acc>
                  </m:oMath>
                </a14:m>
                <a:endParaRPr lang="en-US" sz="8000" dirty="0">
                  <a:solidFill>
                    <a:schemeClr val="tx1"/>
                  </a:solidFill>
                </a:endParaRPr>
              </a:p>
            </p:txBody>
          </p:sp>
        </mc:Choice>
        <mc:Fallback>
          <p:sp>
            <p:nvSpPr>
              <p:cNvPr id="3" name="Text Placeholder 2"/>
              <p:cNvSpPr>
                <a:spLocks noGrp="1" noRot="1" noChangeAspect="1" noMove="1" noResize="1" noEditPoints="1" noAdjustHandles="1" noChangeArrowheads="1" noChangeShapeType="1" noTextEdit="1"/>
              </p:cNvSpPr>
              <p:nvPr>
                <p:ph type="body" sz="half" idx="2"/>
              </p:nvPr>
            </p:nvSpPr>
            <p:spPr>
              <a:xfrm>
                <a:off x="745051" y="4845363"/>
                <a:ext cx="8915400" cy="729622"/>
              </a:xfrm>
              <a:blipFill>
                <a:blip r:embed="rId2"/>
                <a:stretch>
                  <a:fillRect t="-52500" b="-52500"/>
                </a:stretch>
              </a:blipFill>
            </p:spPr>
            <p:txBody>
              <a:bodyPr/>
              <a:lstStyle/>
              <a:p>
                <a:r>
                  <a:rPr lang="en-US">
                    <a:noFill/>
                  </a:rPr>
                  <a:t> </a:t>
                </a:r>
              </a:p>
            </p:txBody>
          </p:sp>
        </mc:Fallback>
      </mc:AlternateContent>
      <p:pic>
        <p:nvPicPr>
          <p:cNvPr id="4" name="Picture 3"/>
          <p:cNvPicPr>
            <a:picLocks noChangeAspect="1"/>
          </p:cNvPicPr>
          <p:nvPr/>
        </p:nvPicPr>
        <p:blipFill>
          <a:blip r:embed="rId3"/>
          <a:stretch>
            <a:fillRect/>
          </a:stretch>
        </p:blipFill>
        <p:spPr>
          <a:xfrm>
            <a:off x="3078611" y="0"/>
            <a:ext cx="7005548" cy="3061522"/>
          </a:xfrm>
          <a:prstGeom prst="rect">
            <a:avLst/>
          </a:prstGeom>
        </p:spPr>
      </p:pic>
    </p:spTree>
    <p:extLst>
      <p:ext uri="{BB962C8B-B14F-4D97-AF65-F5344CB8AC3E}">
        <p14:creationId xmlns:p14="http://schemas.microsoft.com/office/powerpoint/2010/main" val="2839093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4000" dirty="0"/>
              <a:t>مدار معادل ترانسفورماتور در حالت بارداری</a:t>
            </a:r>
            <a:br>
              <a:rPr lang="fa-IR" sz="4000" dirty="0"/>
            </a:br>
            <a:br>
              <a:rPr lang="fa-IR" sz="4000" dirty="0"/>
            </a:br>
            <a:br>
              <a:rPr lang="fa-IR" sz="4000" dirty="0"/>
            </a:br>
            <a:br>
              <a:rPr lang="fa-IR" sz="4000" dirty="0"/>
            </a:br>
            <a:br>
              <a:rPr lang="fa-IR" sz="4000" dirty="0"/>
            </a:br>
            <a:br>
              <a:rPr lang="fa-IR" sz="4000" dirty="0"/>
            </a:br>
            <a:br>
              <a:rPr lang="fa-IR" sz="4000" dirty="0"/>
            </a:br>
            <a:br>
              <a:rPr lang="fa-IR" sz="4000" dirty="0"/>
            </a:br>
            <a:endParaRPr lang="en-US" sz="4000" dirty="0"/>
          </a:p>
        </p:txBody>
      </p:sp>
      <mc:AlternateContent xmlns:mc="http://schemas.openxmlformats.org/markup-compatibility/2006">
        <mc:Choice xmlns:a14="http://schemas.microsoft.com/office/drawing/2010/main" Requires="a14">
          <p:sp>
            <p:nvSpPr>
              <p:cNvPr id="3" name="Text Placeholder 2"/>
              <p:cNvSpPr>
                <a:spLocks noGrp="1"/>
              </p:cNvSpPr>
              <p:nvPr>
                <p:ph type="body" sz="half" idx="2"/>
              </p:nvPr>
            </p:nvSpPr>
            <p:spPr>
              <a:xfrm>
                <a:off x="365760" y="5485036"/>
                <a:ext cx="10636577" cy="729622"/>
              </a:xfrm>
            </p:spPr>
            <p:txBody>
              <a:bodyPr>
                <a:noAutofit/>
              </a:bodyPr>
              <a:lstStyle/>
              <a:p>
                <a:pPr algn="r" rtl="1"/>
                <a:r>
                  <a:rPr lang="fa-IR" dirty="0">
                    <a:solidFill>
                      <a:schemeClr val="tx1"/>
                    </a:solidFill>
                    <a:cs typeface="_MRT_Khodkar" panose="00000700000000000000" pitchFamily="2" charset="-78"/>
                  </a:rPr>
                  <a:t>در این نوع ترانسفورماتورها سیم پیچ اولیه به منبع ولتاژ متناوب سینوسی و سیم پیچ ثانویه آن به باری با امپدانس </a:t>
                </a:r>
                <a14:m>
                  <m:oMath xmlns:m="http://schemas.openxmlformats.org/officeDocument/2006/math">
                    <m:sSub>
                      <m:sSubPr>
                        <m:ctrlPr>
                          <a:rPr lang="fa-IR"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𝑍</m:t>
                        </m:r>
                      </m:e>
                      <m:sub>
                        <m:r>
                          <a:rPr lang="en-US" b="0" i="1" smtClean="0">
                            <a:solidFill>
                              <a:schemeClr val="tx1"/>
                            </a:solidFill>
                            <a:latin typeface="Cambria Math" panose="02040503050406030204" pitchFamily="18" charset="0"/>
                          </a:rPr>
                          <m:t>𝐿</m:t>
                        </m:r>
                      </m:sub>
                    </m:sSub>
                  </m:oMath>
                </a14:m>
                <a:r>
                  <a:rPr lang="fa-IR" dirty="0">
                    <a:solidFill>
                      <a:schemeClr val="tx1"/>
                    </a:solidFill>
                    <a:cs typeface="_MRT_Khodkar" panose="00000700000000000000" pitchFamily="2" charset="-78"/>
                  </a:rPr>
                  <a:t> متصل می شوند.</a:t>
                </a:r>
                <a:endParaRPr lang="en-US" dirty="0">
                  <a:solidFill>
                    <a:schemeClr val="tx1"/>
                  </a:solidFill>
                  <a:cs typeface="_MRT_Khodkar" panose="00000700000000000000" pitchFamily="2" charset="-78"/>
                </a:endParaRPr>
              </a:p>
            </p:txBody>
          </p:sp>
        </mc:Choice>
        <mc:Fallback>
          <p:sp>
            <p:nvSpPr>
              <p:cNvPr id="3" name="Text Placeholder 2"/>
              <p:cNvSpPr>
                <a:spLocks noGrp="1" noRot="1" noChangeAspect="1" noMove="1" noResize="1" noEditPoints="1" noAdjustHandles="1" noChangeArrowheads="1" noChangeShapeType="1" noTextEdit="1"/>
              </p:cNvSpPr>
              <p:nvPr>
                <p:ph type="body" sz="half" idx="2"/>
              </p:nvPr>
            </p:nvSpPr>
            <p:spPr>
              <a:xfrm>
                <a:off x="365760" y="5485036"/>
                <a:ext cx="10636577" cy="729622"/>
              </a:xfrm>
              <a:blipFill>
                <a:blip r:embed="rId2"/>
                <a:stretch>
                  <a:fillRect l="-57" t="-13445" r="-1146" b="-44538"/>
                </a:stretch>
              </a:blipFill>
            </p:spPr>
            <p:txBody>
              <a:bodyPr/>
              <a:lstStyle/>
              <a:p>
                <a:r>
                  <a:rPr lang="en-US">
                    <a:noFill/>
                  </a:rPr>
                  <a:t> </a:t>
                </a:r>
              </a:p>
            </p:txBody>
          </p:sp>
        </mc:Fallback>
      </mc:AlternateContent>
      <p:pic>
        <p:nvPicPr>
          <p:cNvPr id="4" name="Picture 3"/>
          <p:cNvPicPr>
            <a:picLocks noChangeAspect="1"/>
          </p:cNvPicPr>
          <p:nvPr/>
        </p:nvPicPr>
        <p:blipFill>
          <a:blip r:embed="rId3"/>
          <a:stretch>
            <a:fillRect/>
          </a:stretch>
        </p:blipFill>
        <p:spPr>
          <a:xfrm>
            <a:off x="687387" y="1089894"/>
            <a:ext cx="10937943" cy="4395142"/>
          </a:xfrm>
          <a:prstGeom prst="rect">
            <a:avLst/>
          </a:prstGeom>
        </p:spPr>
      </p:pic>
    </p:spTree>
    <p:extLst>
      <p:ext uri="{BB962C8B-B14F-4D97-AF65-F5344CB8AC3E}">
        <p14:creationId xmlns:p14="http://schemas.microsoft.com/office/powerpoint/2010/main" val="1031036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717452" y="0"/>
                <a:ext cx="11474548" cy="2871989"/>
              </a:xfrm>
            </p:spPr>
            <p:txBody>
              <a:bodyPr>
                <a:normAutofit/>
              </a:bodyPr>
              <a:lstStyle/>
              <a:p>
                <a:pPr algn="r" rtl="1"/>
                <a:r>
                  <a:rPr lang="fa-IR" sz="2400" dirty="0">
                    <a:cs typeface="_MRT_Khodkar" panose="00000700000000000000" pitchFamily="2" charset="-78"/>
                  </a:rPr>
                  <a:t>اجزای مدار معادل ترانسفورماتور واقعی به تفکیک عبارتند از:</a:t>
                </a:r>
                <a:br>
                  <a:rPr lang="fa-IR" sz="2400" dirty="0">
                    <a:cs typeface="_MRT_Khodkar" panose="00000700000000000000" pitchFamily="2" charset="-78"/>
                  </a:rPr>
                </a:br>
                <a:r>
                  <a:rPr lang="fa-IR" sz="2400" dirty="0">
                    <a:cs typeface="_MRT_Khodkar" panose="00000700000000000000" pitchFamily="2" charset="-78"/>
                  </a:rPr>
                  <a:t>مدار معادل سیم پیچ اولیه</a:t>
                </a:r>
                <a:br>
                  <a:rPr lang="fa-IR" sz="2400" dirty="0">
                    <a:cs typeface="_MRT_Khodkar" panose="00000700000000000000" pitchFamily="2" charset="-78"/>
                  </a:rPr>
                </a:br>
                <a:r>
                  <a:rPr lang="fa-IR" sz="2400" dirty="0">
                    <a:cs typeface="_MRT_Khodkar" panose="00000700000000000000" pitchFamily="2" charset="-78"/>
                  </a:rPr>
                  <a:t>مدار معادل هسته</a:t>
                </a:r>
                <a:br>
                  <a:rPr lang="fa-IR" sz="2400" dirty="0">
                    <a:cs typeface="_MRT_Khodkar" panose="00000700000000000000" pitchFamily="2" charset="-78"/>
                  </a:rPr>
                </a:br>
                <a:r>
                  <a:rPr lang="fa-IR" sz="2400" dirty="0">
                    <a:cs typeface="_MRT_Khodkar" panose="00000700000000000000" pitchFamily="2" charset="-78"/>
                  </a:rPr>
                  <a:t>مدار معادل سیم پیچ ثانویه</a:t>
                </a:r>
                <a:br>
                  <a:rPr lang="fa-IR" sz="2400" dirty="0">
                    <a:cs typeface="_MRT_Khodkar" panose="00000700000000000000" pitchFamily="2" charset="-78"/>
                  </a:rPr>
                </a:br>
                <a:br>
                  <a:rPr lang="fa-IR" sz="2400" dirty="0">
                    <a:cs typeface="_MRT_Khodkar" panose="00000700000000000000" pitchFamily="2" charset="-78"/>
                  </a:rPr>
                </a:br>
                <a:r>
                  <a:rPr lang="fa-IR" sz="2400" dirty="0">
                    <a:cs typeface="_MRT_Khodkar" panose="00000700000000000000" pitchFamily="2" charset="-78"/>
                  </a:rPr>
                  <a:t>با توجه به قضیه انتقال امپدانس </a:t>
                </a:r>
                <a14:m>
                  <m:oMath xmlns:m="http://schemas.openxmlformats.org/officeDocument/2006/math">
                    <m:sSub>
                      <m:sSubPr>
                        <m:ctrlPr>
                          <a:rPr lang="fa-IR" sz="2400" i="1" smtClean="0">
                            <a:solidFill>
                              <a:srgbClr val="FFFF00"/>
                            </a:solidFill>
                            <a:latin typeface="Cambria Math" panose="02040503050406030204" pitchFamily="18" charset="0"/>
                          </a:rPr>
                        </m:ctrlPr>
                      </m:sSubPr>
                      <m:e>
                        <m:r>
                          <a:rPr lang="en-US" sz="2400" i="1">
                            <a:solidFill>
                              <a:srgbClr val="FFFF00"/>
                            </a:solidFill>
                            <a:latin typeface="Cambria Math" panose="02040503050406030204" pitchFamily="18" charset="0"/>
                          </a:rPr>
                          <m:t>𝑍</m:t>
                        </m:r>
                      </m:e>
                      <m:sub>
                        <m:r>
                          <a:rPr lang="fa-IR" sz="2400" b="0" i="1" smtClean="0">
                            <a:solidFill>
                              <a:srgbClr val="FFFF00"/>
                            </a:solidFill>
                            <a:latin typeface="Cambria Math" panose="02040503050406030204" pitchFamily="18" charset="0"/>
                          </a:rPr>
                          <m:t>2</m:t>
                        </m:r>
                      </m:sub>
                    </m:sSub>
                  </m:oMath>
                </a14:m>
                <a:r>
                  <a:rPr lang="fa-IR" sz="2400" dirty="0">
                    <a:solidFill>
                      <a:srgbClr val="FFFF00"/>
                    </a:solidFill>
                    <a:cs typeface="_MRT_Khodkar" panose="00000700000000000000" pitchFamily="2" charset="-78"/>
                  </a:rPr>
                  <a:t> </a:t>
                </a:r>
                <a14:m>
                  <m:oMath xmlns:m="http://schemas.openxmlformats.org/officeDocument/2006/math">
                    <m:sSup>
                      <m:sSupPr>
                        <m:ctrlPr>
                          <a:rPr lang="fa-IR" sz="2400" i="1" dirty="0" smtClean="0">
                            <a:solidFill>
                              <a:srgbClr val="FFFF00"/>
                            </a:solidFill>
                            <a:latin typeface="Cambria Math" panose="02040503050406030204" pitchFamily="18" charset="0"/>
                          </a:rPr>
                        </m:ctrlPr>
                      </m:sSupPr>
                      <m:e>
                        <m:r>
                          <a:rPr lang="en-US" sz="2400" b="0" i="1" dirty="0" smtClean="0">
                            <a:solidFill>
                              <a:srgbClr val="FFFF00"/>
                            </a:solidFill>
                            <a:latin typeface="Cambria Math" panose="02040503050406030204" pitchFamily="18" charset="0"/>
                          </a:rPr>
                          <m:t>𝑎</m:t>
                        </m:r>
                      </m:e>
                      <m:sup>
                        <m:r>
                          <a:rPr lang="en-US" sz="2400" b="0" i="1" dirty="0" smtClean="0">
                            <a:solidFill>
                              <a:srgbClr val="FFFF00"/>
                            </a:solidFill>
                            <a:latin typeface="Cambria Math" panose="02040503050406030204" pitchFamily="18" charset="0"/>
                          </a:rPr>
                          <m:t>2</m:t>
                        </m:r>
                      </m:sup>
                    </m:sSup>
                  </m:oMath>
                </a14:m>
                <a:r>
                  <a:rPr lang="fa-IR" sz="2400" dirty="0">
                    <a:solidFill>
                      <a:srgbClr val="FFFF00"/>
                    </a:solidFill>
                    <a:cs typeface="_MRT_Khodkar" panose="00000700000000000000" pitchFamily="2" charset="-78"/>
                  </a:rPr>
                  <a:t>=</a:t>
                </a:r>
                <a14:m>
                  <m:oMath xmlns:m="http://schemas.openxmlformats.org/officeDocument/2006/math">
                    <m:r>
                      <a:rPr lang="fa-IR" sz="2400" b="0" i="0" smtClean="0">
                        <a:solidFill>
                          <a:srgbClr val="FFFF00"/>
                        </a:solidFill>
                        <a:latin typeface="Cambria Math" panose="02040503050406030204" pitchFamily="18" charset="0"/>
                      </a:rPr>
                      <m:t>  </m:t>
                    </m:r>
                    <m:sSub>
                      <m:sSubPr>
                        <m:ctrlPr>
                          <a:rPr lang="fa-IR" sz="2400" i="1" smtClean="0">
                            <a:solidFill>
                              <a:srgbClr val="FFFF00"/>
                            </a:solidFill>
                            <a:latin typeface="Cambria Math" panose="02040503050406030204" pitchFamily="18" charset="0"/>
                          </a:rPr>
                        </m:ctrlPr>
                      </m:sSubPr>
                      <m:e>
                        <m:r>
                          <a:rPr lang="en-US" sz="2400" b="0" i="1" smtClean="0">
                            <a:solidFill>
                              <a:srgbClr val="FFFF00"/>
                            </a:solidFill>
                            <a:latin typeface="Cambria Math" panose="02040503050406030204" pitchFamily="18" charset="0"/>
                          </a:rPr>
                          <m:t>𝑍</m:t>
                        </m:r>
                      </m:e>
                      <m:sub>
                        <m:r>
                          <a:rPr lang="en-US" sz="2400" b="0" i="1" smtClean="0">
                            <a:solidFill>
                              <a:srgbClr val="FFFF00"/>
                            </a:solidFill>
                            <a:latin typeface="Cambria Math" panose="02040503050406030204" pitchFamily="18" charset="0"/>
                          </a:rPr>
                          <m:t>1</m:t>
                        </m:r>
                      </m:sub>
                    </m:sSub>
                  </m:oMath>
                </a14:m>
                <a:r>
                  <a:rPr lang="fa-IR" sz="2400" dirty="0">
                    <a:cs typeface="_MRT_Khodkar" panose="00000700000000000000" pitchFamily="2" charset="-78"/>
                  </a:rPr>
                  <a:t>می توان امپدانس را در طرفین ترانسفورماتور ایده آل انتقال داد.</a:t>
                </a:r>
                <a:br>
                  <a:rPr lang="fa-IR" sz="2400" dirty="0">
                    <a:cs typeface="_MRT_Khodkar" panose="00000700000000000000" pitchFamily="2" charset="-78"/>
                  </a:rPr>
                </a:br>
                <a:r>
                  <a:rPr lang="fa-IR" sz="2400" dirty="0">
                    <a:cs typeface="_MRT_Khodkar" panose="00000700000000000000" pitchFamily="2" charset="-78"/>
                  </a:rPr>
                  <a:t>مدار معادل ترانسفورماتور را می توان با حذف ترانسفورماتور ایده آل ساده تر نیز نمود.</a:t>
                </a:r>
                <a:br>
                  <a:rPr lang="fa-IR" sz="2400" dirty="0">
                    <a:cs typeface="_MRT_Khodkar" panose="00000700000000000000" pitchFamily="2" charset="-78"/>
                  </a:rPr>
                </a:br>
                <a:endParaRPr lang="en-US" sz="2400" dirty="0">
                  <a:cs typeface="_MRT_Khodkar" panose="00000700000000000000" pitchFamily="2" charset="-78"/>
                </a:endParaRPr>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717452" y="0"/>
                <a:ext cx="11474548" cy="2871989"/>
              </a:xfrm>
              <a:blipFill>
                <a:blip r:embed="rId3"/>
                <a:stretch>
                  <a:fillRect r="-797"/>
                </a:stretch>
              </a:blipFill>
            </p:spPr>
            <p:txBody>
              <a:bodyPr/>
              <a:lstStyle/>
              <a:p>
                <a:r>
                  <a:rPr lang="en-US">
                    <a:noFill/>
                  </a:rPr>
                  <a:t> </a:t>
                </a:r>
              </a:p>
            </p:txBody>
          </p:sp>
        </mc:Fallback>
      </mc:AlternateContent>
      <p:pic>
        <p:nvPicPr>
          <p:cNvPr id="6" name="Picture 5"/>
          <p:cNvPicPr>
            <a:picLocks noChangeAspect="1"/>
          </p:cNvPicPr>
          <p:nvPr/>
        </p:nvPicPr>
        <p:blipFill>
          <a:blip r:embed="rId4"/>
          <a:stretch>
            <a:fillRect/>
          </a:stretch>
        </p:blipFill>
        <p:spPr>
          <a:xfrm>
            <a:off x="2009104" y="2560638"/>
            <a:ext cx="10182896" cy="4297362"/>
          </a:xfrm>
          <a:prstGeom prst="rect">
            <a:avLst/>
          </a:prstGeom>
        </p:spPr>
      </p:pic>
      <p:graphicFrame>
        <p:nvGraphicFramePr>
          <p:cNvPr id="4" name="Object 3"/>
          <p:cNvGraphicFramePr>
            <a:graphicFrameLocks noChangeAspect="1"/>
          </p:cNvGraphicFramePr>
          <p:nvPr>
            <p:extLst>
              <p:ext uri="{D42A27DB-BD31-4B8C-83A1-F6EECF244321}">
                <p14:modId xmlns:p14="http://schemas.microsoft.com/office/powerpoint/2010/main" val="2394449119"/>
              </p:ext>
            </p:extLst>
          </p:nvPr>
        </p:nvGraphicFramePr>
        <p:xfrm>
          <a:off x="4394200" y="2362200"/>
          <a:ext cx="914400" cy="198438"/>
        </p:xfrm>
        <a:graphic>
          <a:graphicData uri="http://schemas.openxmlformats.org/presentationml/2006/ole">
            <mc:AlternateContent xmlns:mc="http://schemas.openxmlformats.org/markup-compatibility/2006">
              <mc:Choice xmlns:v="urn:schemas-microsoft-com:vml" Requires="v">
                <p:oleObj spid="_x0000_s1030" name="Equation" r:id="rId5" imgW="914400" imgH="198720" progId="Equation.DSMT4">
                  <p:embed/>
                </p:oleObj>
              </mc:Choice>
              <mc:Fallback>
                <p:oleObj name="Equation" r:id="rId5" imgW="914400" imgH="198720" progId="Equation.DSMT4">
                  <p:embed/>
                  <p:pic>
                    <p:nvPicPr>
                      <p:cNvPr id="0" name=""/>
                      <p:cNvPicPr/>
                      <p:nvPr/>
                    </p:nvPicPr>
                    <p:blipFill>
                      <a:blip r:embed="rId6"/>
                      <a:stretch>
                        <a:fillRect/>
                      </a:stretch>
                    </p:blipFill>
                    <p:spPr>
                      <a:xfrm>
                        <a:off x="4394200" y="2362200"/>
                        <a:ext cx="914400" cy="198438"/>
                      </a:xfrm>
                      <a:prstGeom prst="rect">
                        <a:avLst/>
                      </a:prstGeom>
                    </p:spPr>
                  </p:pic>
                </p:oleObj>
              </mc:Fallback>
            </mc:AlternateContent>
          </a:graphicData>
        </a:graphic>
      </p:graphicFrame>
    </p:spTree>
    <p:extLst>
      <p:ext uri="{BB962C8B-B14F-4D97-AF65-F5344CB8AC3E}">
        <p14:creationId xmlns:p14="http://schemas.microsoft.com/office/powerpoint/2010/main" val="3827835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168812" y="409433"/>
                <a:ext cx="11927653" cy="3006224"/>
              </a:xfrm>
            </p:spPr>
            <p:txBody>
              <a:bodyPr>
                <a:noAutofit/>
              </a:bodyPr>
              <a:lstStyle/>
              <a:p>
                <a:pPr algn="r" rtl="1"/>
                <a:r>
                  <a:rPr lang="fa-IR" sz="2400" dirty="0">
                    <a:solidFill>
                      <a:schemeClr val="tx1"/>
                    </a:solidFill>
                    <a:cs typeface="_MRT_Khodkar" panose="00000700000000000000" pitchFamily="2" charset="-78"/>
                  </a:rPr>
                  <a:t>برای سادگی تحلیل و حل مسایل لازم است با مدارهای تقریبی آشنا شویم.</a:t>
                </a:r>
                <a:br>
                  <a:rPr lang="fa-IR" sz="2400" dirty="0">
                    <a:solidFill>
                      <a:schemeClr val="tx1"/>
                    </a:solidFill>
                    <a:cs typeface="_MRT_Khodkar" panose="00000700000000000000" pitchFamily="2" charset="-78"/>
                  </a:rPr>
                </a:br>
                <a:br>
                  <a:rPr lang="fa-IR" sz="2400" dirty="0">
                    <a:solidFill>
                      <a:schemeClr val="tx1"/>
                    </a:solidFill>
                    <a:cs typeface="_MRT_Khodkar" panose="00000700000000000000" pitchFamily="2" charset="-78"/>
                  </a:rPr>
                </a:br>
                <a:r>
                  <a:rPr lang="fa-IR" sz="2400" dirty="0">
                    <a:solidFill>
                      <a:schemeClr val="tx1"/>
                    </a:solidFill>
                    <a:cs typeface="_MRT_Khodkar" panose="00000700000000000000" pitchFamily="2" charset="-78"/>
                  </a:rPr>
                  <a:t>تقریب اول:</a:t>
                </a:r>
                <a:br>
                  <a:rPr lang="fa-IR" sz="2400" dirty="0">
                    <a:solidFill>
                      <a:schemeClr val="tx1"/>
                    </a:solidFill>
                    <a:cs typeface="_MRT_Khodkar" panose="00000700000000000000" pitchFamily="2" charset="-78"/>
                  </a:rPr>
                </a:br>
                <a:br>
                  <a:rPr lang="fa-IR" sz="2400" dirty="0">
                    <a:solidFill>
                      <a:schemeClr val="tx1"/>
                    </a:solidFill>
                    <a:cs typeface="_MRT_Khodkar" panose="00000700000000000000" pitchFamily="2" charset="-78"/>
                  </a:rPr>
                </a:br>
                <a:r>
                  <a:rPr lang="fa-IR" sz="2400" dirty="0">
                    <a:solidFill>
                      <a:schemeClr val="tx1"/>
                    </a:solidFill>
                    <a:cs typeface="_MRT_Khodkar" panose="00000700000000000000" pitchFamily="2" charset="-78"/>
                  </a:rPr>
                  <a:t>در ترانسفورماتور های قدرت،جریان تحریک</a:t>
                </a:r>
                <a14:m>
                  <m:oMath xmlns:m="http://schemas.openxmlformats.org/officeDocument/2006/math">
                    <m:sSub>
                      <m:sSubPr>
                        <m:ctrlPr>
                          <a:rPr lang="fa-IR" sz="2400" i="1" smtClean="0">
                            <a:solidFill>
                              <a:schemeClr val="tx1"/>
                            </a:solidFill>
                            <a:latin typeface="Cambria Math" panose="02040503050406030204" pitchFamily="18" charset="0"/>
                          </a:rPr>
                        </m:ctrlPr>
                      </m:sSubPr>
                      <m:e>
                        <m:r>
                          <a:rPr lang="en-US" sz="2400" b="0" i="1" smtClean="0">
                            <a:solidFill>
                              <a:schemeClr val="tx1"/>
                            </a:solidFill>
                            <a:latin typeface="Cambria Math" panose="02040503050406030204" pitchFamily="18" charset="0"/>
                          </a:rPr>
                          <m:t>𝐼</m:t>
                        </m:r>
                      </m:e>
                      <m:sub>
                        <m:r>
                          <a:rPr lang="en-US" sz="2400" b="0" i="1" smtClean="0">
                            <a:solidFill>
                              <a:schemeClr val="tx1"/>
                            </a:solidFill>
                            <a:latin typeface="Cambria Math" panose="02040503050406030204" pitchFamily="18" charset="0"/>
                          </a:rPr>
                          <m:t>0</m:t>
                        </m:r>
                      </m:sub>
                    </m:sSub>
                  </m:oMath>
                </a14:m>
                <a:r>
                  <a:rPr lang="fa-IR" sz="2400" dirty="0">
                    <a:solidFill>
                      <a:schemeClr val="tx1"/>
                    </a:solidFill>
                    <a:cs typeface="_MRT_Khodkar" panose="00000700000000000000" pitchFamily="2" charset="-78"/>
                  </a:rPr>
                  <a:t>بسیار کم و در حدود 2تا6 درصد مقدار جریان نامی است،و از طرفی مقدار مقاومت سیم پیچ و راکتانس پراکندگی بزرگ نیست.بنابراین می توان با جابه جایی شاخه موازی به طرف ورودی،مدار معادل را به طور محسوسی ساده کرد.</a:t>
                </a:r>
                <a:br>
                  <a:rPr lang="fa-IR" sz="2400" dirty="0">
                    <a:solidFill>
                      <a:schemeClr val="tx1"/>
                    </a:solidFill>
                    <a:cs typeface="_MRT_Khodkar" panose="00000700000000000000" pitchFamily="2" charset="-78"/>
                  </a:rPr>
                </a:br>
                <a:br>
                  <a:rPr lang="fa-IR" sz="2400" dirty="0">
                    <a:solidFill>
                      <a:schemeClr val="tx1"/>
                    </a:solidFill>
                    <a:cs typeface="_MRT_Khodkar" panose="00000700000000000000" pitchFamily="2" charset="-78"/>
                  </a:rPr>
                </a:br>
                <a:endParaRPr lang="en-US" sz="2400" dirty="0">
                  <a:solidFill>
                    <a:schemeClr val="tx1"/>
                  </a:solidFill>
                  <a:cs typeface="_MRT_Khodkar" panose="00000700000000000000" pitchFamily="2" charset="-78"/>
                </a:endParaRPr>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168812" y="409433"/>
                <a:ext cx="11927653" cy="3006224"/>
              </a:xfrm>
              <a:blipFill>
                <a:blip r:embed="rId2"/>
                <a:stretch>
                  <a:fillRect l="-818" r="-818"/>
                </a:stretch>
              </a:blipFill>
            </p:spPr>
            <p:txBody>
              <a:bodyPr/>
              <a:lstStyle/>
              <a:p>
                <a:r>
                  <a:rPr lang="en-US">
                    <a:noFill/>
                  </a:rPr>
                  <a:t> </a:t>
                </a:r>
              </a:p>
            </p:txBody>
          </p:sp>
        </mc:Fallback>
      </mc:AlternateContent>
      <p:pic>
        <p:nvPicPr>
          <p:cNvPr id="4" name="Picture 3"/>
          <p:cNvPicPr>
            <a:picLocks noChangeAspect="1"/>
          </p:cNvPicPr>
          <p:nvPr/>
        </p:nvPicPr>
        <p:blipFill>
          <a:blip r:embed="rId3"/>
          <a:stretch>
            <a:fillRect/>
          </a:stretch>
        </p:blipFill>
        <p:spPr>
          <a:xfrm>
            <a:off x="1941739" y="3220032"/>
            <a:ext cx="7458294" cy="3228535"/>
          </a:xfrm>
          <a:prstGeom prst="rect">
            <a:avLst/>
          </a:prstGeom>
        </p:spPr>
      </p:pic>
    </p:spTree>
    <p:extLst>
      <p:ext uri="{BB962C8B-B14F-4D97-AF65-F5344CB8AC3E}">
        <p14:creationId xmlns:p14="http://schemas.microsoft.com/office/powerpoint/2010/main" val="1069593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0" y="32119"/>
                <a:ext cx="12192000" cy="2330082"/>
              </a:xfrm>
            </p:spPr>
            <p:txBody>
              <a:bodyPr>
                <a:normAutofit/>
              </a:bodyPr>
              <a:lstStyle/>
              <a:p>
                <a:pPr algn="r" rtl="1"/>
                <a:r>
                  <a:rPr lang="fa-IR" sz="2400" dirty="0">
                    <a:solidFill>
                      <a:schemeClr val="tx1"/>
                    </a:solidFill>
                    <a:cs typeface="_MRT_Khodkar" panose="00000700000000000000" pitchFamily="2" charset="-78"/>
                  </a:rPr>
                  <a:t>در این صورت با سری شدن مقاومت های اهمی وراکتانس پراکندگی طرف اولیه و ثانویه و با توجه به روابط</a:t>
                </a:r>
                <a14:m>
                  <m:oMath xmlns:m="http://schemas.openxmlformats.org/officeDocument/2006/math">
                    <m:sSub>
                      <m:sSubPr>
                        <m:ctrlPr>
                          <a:rPr lang="fa-IR" sz="2800" i="1" smtClean="0">
                            <a:solidFill>
                              <a:schemeClr val="tx1"/>
                            </a:solidFill>
                            <a:latin typeface="Cambria Math" panose="02040503050406030204" pitchFamily="18" charset="0"/>
                          </a:rPr>
                        </m:ctrlPr>
                      </m:sSubPr>
                      <m:e>
                        <m:r>
                          <a:rPr lang="en-US" sz="2800" b="0" i="1" smtClean="0">
                            <a:solidFill>
                              <a:schemeClr val="tx1"/>
                            </a:solidFill>
                            <a:latin typeface="Cambria Math" panose="02040503050406030204" pitchFamily="18" charset="0"/>
                          </a:rPr>
                          <m:t>𝑅</m:t>
                        </m:r>
                      </m:e>
                      <m:sub>
                        <m:r>
                          <a:rPr lang="en-US" sz="2800" b="0" i="1" smtClean="0">
                            <a:solidFill>
                              <a:schemeClr val="tx1"/>
                            </a:solidFill>
                            <a:latin typeface="Cambria Math" panose="02040503050406030204" pitchFamily="18" charset="0"/>
                          </a:rPr>
                          <m:t>𝑒</m:t>
                        </m:r>
                      </m:sub>
                    </m:sSub>
                  </m:oMath>
                </a14:m>
                <a:r>
                  <a:rPr lang="en-US" sz="2800" dirty="0">
                    <a:solidFill>
                      <a:schemeClr val="tx1"/>
                    </a:solidFill>
                    <a:cs typeface="_MRT_Khodkar" panose="00000700000000000000" pitchFamily="2" charset="-78"/>
                  </a:rPr>
                  <a:t>=</a:t>
                </a:r>
                <a14:m>
                  <m:oMath xmlns:m="http://schemas.openxmlformats.org/officeDocument/2006/math">
                    <m:sSub>
                      <m:sSubPr>
                        <m:ctrlPr>
                          <a:rPr lang="en-US" sz="2800" i="1" dirty="0" smtClean="0">
                            <a:solidFill>
                              <a:schemeClr val="tx1"/>
                            </a:solidFill>
                            <a:latin typeface="Cambria Math" panose="02040503050406030204" pitchFamily="18" charset="0"/>
                          </a:rPr>
                        </m:ctrlPr>
                      </m:sSubPr>
                      <m:e>
                        <m:r>
                          <a:rPr lang="en-US" sz="2800" b="0" i="1" dirty="0" smtClean="0">
                            <a:solidFill>
                              <a:schemeClr val="tx1"/>
                            </a:solidFill>
                            <a:latin typeface="Cambria Math" panose="02040503050406030204" pitchFamily="18" charset="0"/>
                          </a:rPr>
                          <m:t>𝑅</m:t>
                        </m:r>
                      </m:e>
                      <m:sub>
                        <m:r>
                          <a:rPr lang="en-US" sz="2800" b="0" i="1" dirty="0" smtClean="0">
                            <a:solidFill>
                              <a:schemeClr val="tx1"/>
                            </a:solidFill>
                            <a:latin typeface="Cambria Math" panose="02040503050406030204" pitchFamily="18" charset="0"/>
                          </a:rPr>
                          <m:t>1</m:t>
                        </m:r>
                      </m:sub>
                    </m:sSub>
                  </m:oMath>
                </a14:m>
                <a:r>
                  <a:rPr lang="en-US" sz="2800" dirty="0">
                    <a:solidFill>
                      <a:schemeClr val="tx1"/>
                    </a:solidFill>
                    <a:cs typeface="_MRT_Khodkar" panose="00000700000000000000" pitchFamily="2" charset="-78"/>
                  </a:rPr>
                  <a:t>+</a:t>
                </a:r>
                <a14:m>
                  <m:oMath xmlns:m="http://schemas.openxmlformats.org/officeDocument/2006/math">
                    <m:sSubSup>
                      <m:sSubSupPr>
                        <m:ctrlPr>
                          <a:rPr lang="fa-IR" sz="2800" i="1" dirty="0">
                            <a:solidFill>
                              <a:schemeClr val="tx1"/>
                            </a:solidFill>
                            <a:latin typeface="Cambria Math" panose="02040503050406030204" pitchFamily="18" charset="0"/>
                          </a:rPr>
                        </m:ctrlPr>
                      </m:sSubSupPr>
                      <m:e>
                        <m:r>
                          <a:rPr lang="en-US" sz="2800" i="1" dirty="0">
                            <a:solidFill>
                              <a:schemeClr val="tx1"/>
                            </a:solidFill>
                            <a:latin typeface="Cambria Math" panose="02040503050406030204" pitchFamily="18" charset="0"/>
                          </a:rPr>
                          <m:t>𝑅</m:t>
                        </m:r>
                      </m:e>
                      <m:sub>
                        <m:r>
                          <a:rPr lang="en-US" sz="2800" i="1" dirty="0">
                            <a:solidFill>
                              <a:schemeClr val="tx1"/>
                            </a:solidFill>
                            <a:latin typeface="Cambria Math" panose="02040503050406030204" pitchFamily="18" charset="0"/>
                          </a:rPr>
                          <m:t>2</m:t>
                        </m:r>
                      </m:sub>
                      <m:sup>
                        <m:r>
                          <a:rPr lang="fa-IR" sz="2800" i="1" dirty="0">
                            <a:solidFill>
                              <a:schemeClr val="tx1"/>
                            </a:solidFill>
                            <a:latin typeface="Cambria Math" panose="02040503050406030204" pitchFamily="18" charset="0"/>
                          </a:rPr>
                          <m:t>´</m:t>
                        </m:r>
                      </m:sup>
                    </m:sSubSup>
                  </m:oMath>
                </a14:m>
                <a:r>
                  <a:rPr lang="fa-IR" sz="2400" dirty="0">
                    <a:solidFill>
                      <a:schemeClr val="tx1"/>
                    </a:solidFill>
                    <a:cs typeface="_MRT_Khodkar" panose="00000700000000000000" pitchFamily="2" charset="-78"/>
                  </a:rPr>
                  <a:t> و</a:t>
                </a:r>
                <a14:m>
                  <m:oMath xmlns:m="http://schemas.openxmlformats.org/officeDocument/2006/math">
                    <m:sSubSup>
                      <m:sSubSupPr>
                        <m:ctrlPr>
                          <a:rPr lang="fa-IR" sz="2800" i="1" dirty="0" smtClean="0">
                            <a:solidFill>
                              <a:schemeClr val="tx1"/>
                            </a:solidFill>
                            <a:latin typeface="Cambria Math" panose="02040503050406030204" pitchFamily="18" charset="0"/>
                          </a:rPr>
                        </m:ctrlPr>
                      </m:sSubSupPr>
                      <m:e>
                        <m:r>
                          <a:rPr lang="en-US" sz="2800" b="0" i="1" dirty="0" smtClean="0">
                            <a:solidFill>
                              <a:schemeClr val="tx1"/>
                            </a:solidFill>
                            <a:latin typeface="Cambria Math" panose="02040503050406030204" pitchFamily="18" charset="0"/>
                          </a:rPr>
                          <m:t>𝑋</m:t>
                        </m:r>
                      </m:e>
                      <m:sub>
                        <m:r>
                          <a:rPr lang="en-US" sz="2800" i="1" dirty="0">
                            <a:solidFill>
                              <a:schemeClr val="tx1"/>
                            </a:solidFill>
                            <a:latin typeface="Cambria Math" panose="02040503050406030204" pitchFamily="18" charset="0"/>
                          </a:rPr>
                          <m:t>2</m:t>
                        </m:r>
                      </m:sub>
                      <m:sup>
                        <m:r>
                          <a:rPr lang="fa-IR" sz="2800" i="1" dirty="0">
                            <a:solidFill>
                              <a:schemeClr val="tx1"/>
                            </a:solidFill>
                            <a:latin typeface="Cambria Math" panose="02040503050406030204" pitchFamily="18" charset="0"/>
                          </a:rPr>
                          <m:t>´</m:t>
                        </m:r>
                      </m:sup>
                    </m:sSubSup>
                  </m:oMath>
                </a14:m>
                <a:r>
                  <a:rPr lang="fa-IR" sz="2800" dirty="0">
                    <a:solidFill>
                      <a:schemeClr val="tx1"/>
                    </a:solidFill>
                    <a:cs typeface="_MRT_Khodkar" panose="00000700000000000000" pitchFamily="2" charset="-78"/>
                  </a:rPr>
                  <a:t>+</a:t>
                </a:r>
                <a14:m>
                  <m:oMath xmlns:m="http://schemas.openxmlformats.org/officeDocument/2006/math">
                    <m:sSub>
                      <m:sSubPr>
                        <m:ctrlPr>
                          <a:rPr lang="fa-IR" sz="2800" i="1" dirty="0" smtClean="0">
                            <a:solidFill>
                              <a:schemeClr val="tx1"/>
                            </a:solidFill>
                            <a:latin typeface="Cambria Math" panose="02040503050406030204" pitchFamily="18" charset="0"/>
                          </a:rPr>
                        </m:ctrlPr>
                      </m:sSubPr>
                      <m:e>
                        <m:r>
                          <a:rPr lang="en-US" sz="2800" b="0" i="1" dirty="0" smtClean="0">
                            <a:solidFill>
                              <a:schemeClr val="tx1"/>
                            </a:solidFill>
                            <a:latin typeface="Cambria Math" panose="02040503050406030204" pitchFamily="18" charset="0"/>
                          </a:rPr>
                          <m:t>𝑋</m:t>
                        </m:r>
                      </m:e>
                      <m:sub>
                        <m:r>
                          <a:rPr lang="en-US" sz="2800" b="0" i="1" dirty="0" smtClean="0">
                            <a:solidFill>
                              <a:schemeClr val="tx1"/>
                            </a:solidFill>
                            <a:latin typeface="Cambria Math" panose="02040503050406030204" pitchFamily="18" charset="0"/>
                          </a:rPr>
                          <m:t>1</m:t>
                        </m:r>
                      </m:sub>
                    </m:sSub>
                  </m:oMath>
                </a14:m>
                <a:r>
                  <a:rPr lang="fa-IR" sz="2800" dirty="0">
                    <a:solidFill>
                      <a:schemeClr val="tx1"/>
                    </a:solidFill>
                    <a:cs typeface="_MRT_Khodkar" panose="00000700000000000000" pitchFamily="2" charset="-78"/>
                  </a:rPr>
                  <a:t>=</a:t>
                </a:r>
                <a14:m>
                  <m:oMath xmlns:m="http://schemas.openxmlformats.org/officeDocument/2006/math">
                    <m:sSub>
                      <m:sSubPr>
                        <m:ctrlPr>
                          <a:rPr lang="fa-IR" sz="2800" i="1" dirty="0" smtClean="0">
                            <a:solidFill>
                              <a:schemeClr val="tx1"/>
                            </a:solidFill>
                            <a:latin typeface="Cambria Math" panose="02040503050406030204" pitchFamily="18" charset="0"/>
                          </a:rPr>
                        </m:ctrlPr>
                      </m:sSubPr>
                      <m:e>
                        <m:r>
                          <a:rPr lang="en-US" sz="2800" b="0" i="1" dirty="0" smtClean="0">
                            <a:solidFill>
                              <a:schemeClr val="tx1"/>
                            </a:solidFill>
                            <a:latin typeface="Cambria Math" panose="02040503050406030204" pitchFamily="18" charset="0"/>
                          </a:rPr>
                          <m:t>𝑋</m:t>
                        </m:r>
                      </m:e>
                      <m:sub>
                        <m:r>
                          <a:rPr lang="en-US" sz="2800" b="0" i="1" dirty="0" smtClean="0">
                            <a:solidFill>
                              <a:schemeClr val="tx1"/>
                            </a:solidFill>
                            <a:latin typeface="Cambria Math" panose="02040503050406030204" pitchFamily="18" charset="0"/>
                          </a:rPr>
                          <m:t>𝑒</m:t>
                        </m:r>
                      </m:sub>
                    </m:sSub>
                  </m:oMath>
                </a14:m>
                <a:r>
                  <a:rPr lang="fa-IR" sz="2800" dirty="0">
                    <a:solidFill>
                      <a:schemeClr val="tx1"/>
                    </a:solidFill>
                    <a:cs typeface="_MRT_Khodkar" panose="00000700000000000000" pitchFamily="2" charset="-78"/>
                  </a:rPr>
                  <a:t> </a:t>
                </a:r>
                <a:r>
                  <a:rPr lang="fa-IR" sz="2400" dirty="0">
                    <a:solidFill>
                      <a:schemeClr val="tx1"/>
                    </a:solidFill>
                    <a:cs typeface="_MRT_Khodkar" panose="00000700000000000000" pitchFamily="2" charset="-78"/>
                  </a:rPr>
                  <a:t>مدار معادل تقریبی شکل زیر به دست می آید.</a:t>
                </a:r>
                <a:br>
                  <a:rPr lang="fa-IR" sz="2400" dirty="0">
                    <a:solidFill>
                      <a:schemeClr val="tx1"/>
                    </a:solidFill>
                    <a:cs typeface="_MRT_Khodkar" panose="00000700000000000000" pitchFamily="2" charset="-78"/>
                  </a:rPr>
                </a:br>
                <a:r>
                  <a:rPr lang="fa-IR" sz="2400" dirty="0">
                    <a:solidFill>
                      <a:schemeClr val="tx1"/>
                    </a:solidFill>
                    <a:cs typeface="_MRT_Khodkar" panose="00000700000000000000" pitchFamily="2" charset="-78"/>
                  </a:rPr>
                  <a:t>در این تقریب از تأثیر جریان تحریک در ایجاد افت ولتاژ در امپدانس سیم پیچ اولیه صرف نظر شده است.</a:t>
                </a:r>
                <a:br>
                  <a:rPr lang="fa-IR" sz="2400" dirty="0">
                    <a:solidFill>
                      <a:schemeClr val="tx1"/>
                    </a:solidFill>
                    <a:cs typeface="_MRT_Khodkar" panose="00000700000000000000" pitchFamily="2" charset="-78"/>
                  </a:rPr>
                </a:br>
                <a:endParaRPr lang="en-US" sz="2800" dirty="0">
                  <a:solidFill>
                    <a:schemeClr val="tx1"/>
                  </a:solidFill>
                  <a:cs typeface="_MRT_Khodkar" panose="00000700000000000000" pitchFamily="2" charset="-78"/>
                </a:endParaRPr>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0" y="32119"/>
                <a:ext cx="12192000" cy="2330082"/>
              </a:xfrm>
              <a:blipFill>
                <a:blip r:embed="rId3"/>
                <a:stretch>
                  <a:fillRect r="-750"/>
                </a:stretch>
              </a:blipFill>
            </p:spPr>
            <p:txBody>
              <a:bodyPr/>
              <a:lstStyle/>
              <a:p>
                <a:r>
                  <a:rPr lang="en-US">
                    <a:noFill/>
                  </a:rPr>
                  <a:t> </a:t>
                </a:r>
              </a:p>
            </p:txBody>
          </p:sp>
        </mc:Fallback>
      </mc:AlternateContent>
      <p:graphicFrame>
        <p:nvGraphicFramePr>
          <p:cNvPr id="4" name="Object 3"/>
          <p:cNvGraphicFramePr>
            <a:graphicFrameLocks noChangeAspect="1"/>
          </p:cNvGraphicFramePr>
          <p:nvPr>
            <p:extLst>
              <p:ext uri="{D42A27DB-BD31-4B8C-83A1-F6EECF244321}">
                <p14:modId xmlns:p14="http://schemas.microsoft.com/office/powerpoint/2010/main" val="2397411823"/>
              </p:ext>
            </p:extLst>
          </p:nvPr>
        </p:nvGraphicFramePr>
        <p:xfrm>
          <a:off x="4394200" y="2362200"/>
          <a:ext cx="914400" cy="198438"/>
        </p:xfrm>
        <a:graphic>
          <a:graphicData uri="http://schemas.openxmlformats.org/presentationml/2006/ole">
            <mc:AlternateContent xmlns:mc="http://schemas.openxmlformats.org/markup-compatibility/2006">
              <mc:Choice xmlns:v="urn:schemas-microsoft-com:vml" Requires="v">
                <p:oleObj spid="_x0000_s2057" name="Equation" r:id="rId4" imgW="914400" imgH="198720" progId="Equation.DSMT4">
                  <p:embed/>
                </p:oleObj>
              </mc:Choice>
              <mc:Fallback>
                <p:oleObj name="Equation" r:id="rId4" imgW="914400" imgH="198720" progId="Equation.DSMT4">
                  <p:embed/>
                  <p:pic>
                    <p:nvPicPr>
                      <p:cNvPr id="0" name=""/>
                      <p:cNvPicPr/>
                      <p:nvPr/>
                    </p:nvPicPr>
                    <p:blipFill>
                      <a:blip r:embed="rId5"/>
                      <a:stretch>
                        <a:fillRect/>
                      </a:stretch>
                    </p:blipFill>
                    <p:spPr>
                      <a:xfrm>
                        <a:off x="4394200" y="2362200"/>
                        <a:ext cx="914400" cy="198438"/>
                      </a:xfrm>
                      <a:prstGeom prst="rect">
                        <a:avLst/>
                      </a:prstGeom>
                    </p:spPr>
                  </p:pic>
                </p:oleObj>
              </mc:Fallback>
            </mc:AlternateContent>
          </a:graphicData>
        </a:graphic>
      </p:graphicFrame>
      <p:pic>
        <p:nvPicPr>
          <p:cNvPr id="6" name="Picture 5"/>
          <p:cNvPicPr>
            <a:picLocks noChangeAspect="1"/>
          </p:cNvPicPr>
          <p:nvPr/>
        </p:nvPicPr>
        <p:blipFill>
          <a:blip r:embed="rId6"/>
          <a:stretch>
            <a:fillRect/>
          </a:stretch>
        </p:blipFill>
        <p:spPr>
          <a:xfrm>
            <a:off x="3135923" y="2375414"/>
            <a:ext cx="6715741" cy="3608362"/>
          </a:xfrm>
          <a:prstGeom prst="rect">
            <a:avLst/>
          </a:prstGeom>
        </p:spPr>
      </p:pic>
    </p:spTree>
    <p:extLst>
      <p:ext uri="{BB962C8B-B14F-4D97-AF65-F5344CB8AC3E}">
        <p14:creationId xmlns:p14="http://schemas.microsoft.com/office/powerpoint/2010/main" val="137160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0" y="186520"/>
                <a:ext cx="12192000" cy="2724845"/>
              </a:xfrm>
            </p:spPr>
            <p:txBody>
              <a:bodyPr>
                <a:noAutofit/>
              </a:bodyPr>
              <a:lstStyle/>
              <a:p>
                <a:pPr algn="r" rtl="1"/>
                <a:r>
                  <a:rPr lang="fa-IR" sz="3200" dirty="0">
                    <a:solidFill>
                      <a:schemeClr val="tx1"/>
                    </a:solidFill>
                    <a:cs typeface="_MRT_Khodkar" panose="00000700000000000000" pitchFamily="2" charset="-78"/>
                  </a:rPr>
                  <a:t>تقریب دوم:</a:t>
                </a:r>
                <a:br>
                  <a:rPr lang="fa-IR" sz="3200" dirty="0">
                    <a:solidFill>
                      <a:schemeClr val="tx1"/>
                    </a:solidFill>
                    <a:cs typeface="_MRT_Khodkar" panose="00000700000000000000" pitchFamily="2" charset="-78"/>
                  </a:rPr>
                </a:br>
                <a:r>
                  <a:rPr lang="fa-IR" sz="2400" dirty="0">
                    <a:solidFill>
                      <a:schemeClr val="tx1"/>
                    </a:solidFill>
                    <a:cs typeface="_MRT_Khodkar" panose="00000700000000000000" pitchFamily="2" charset="-78"/>
                  </a:rPr>
                  <a:t>با استدلالی مشابه آنچه در تقریب اول گفته شد می توان شاخه موازی را به طرف خروجی جابه جا کرد.</a:t>
                </a:r>
                <a:br>
                  <a:rPr lang="fa-IR" sz="2400" dirty="0">
                    <a:solidFill>
                      <a:schemeClr val="tx1"/>
                    </a:solidFill>
                    <a:cs typeface="_MRT_Khodkar" panose="00000700000000000000" pitchFamily="2" charset="-78"/>
                  </a:rPr>
                </a:br>
                <a:r>
                  <a:rPr lang="fa-IR" sz="2400" dirty="0">
                    <a:solidFill>
                      <a:schemeClr val="tx1"/>
                    </a:solidFill>
                    <a:cs typeface="_MRT_Khodkar" panose="00000700000000000000" pitchFamily="2" charset="-78"/>
                  </a:rPr>
                  <a:t>سپس مقاومت های اهمی و راکتانس پراکندگی طرف اولیه و ثانویه سری را با توجه به روابط</a:t>
                </a:r>
                <a14:m>
                  <m:oMath xmlns:m="http://schemas.openxmlformats.org/officeDocument/2006/math">
                    <m:sSub>
                      <m:sSubPr>
                        <m:ctrlPr>
                          <a:rPr lang="fa-IR" sz="3200" i="1">
                            <a:solidFill>
                              <a:schemeClr val="tx1"/>
                            </a:solidFill>
                            <a:latin typeface="Cambria Math" panose="02040503050406030204" pitchFamily="18" charset="0"/>
                          </a:rPr>
                        </m:ctrlPr>
                      </m:sSubPr>
                      <m:e>
                        <m:r>
                          <a:rPr lang="en-US" sz="3200" i="1">
                            <a:solidFill>
                              <a:schemeClr val="tx1"/>
                            </a:solidFill>
                            <a:latin typeface="Cambria Math" panose="02040503050406030204" pitchFamily="18" charset="0"/>
                          </a:rPr>
                          <m:t>𝑅</m:t>
                        </m:r>
                      </m:e>
                      <m:sub>
                        <m:r>
                          <a:rPr lang="en-US" sz="3200" i="1">
                            <a:solidFill>
                              <a:schemeClr val="tx1"/>
                            </a:solidFill>
                            <a:latin typeface="Cambria Math" panose="02040503050406030204" pitchFamily="18" charset="0"/>
                          </a:rPr>
                          <m:t>𝑒</m:t>
                        </m:r>
                      </m:sub>
                    </m:sSub>
                  </m:oMath>
                </a14:m>
                <a:r>
                  <a:rPr lang="en-US" sz="3200" dirty="0">
                    <a:solidFill>
                      <a:schemeClr val="tx1"/>
                    </a:solidFill>
                    <a:cs typeface="_MRT_Khodkar" panose="00000700000000000000" pitchFamily="2" charset="-78"/>
                  </a:rPr>
                  <a:t>=</a:t>
                </a:r>
                <a14:m>
                  <m:oMath xmlns:m="http://schemas.openxmlformats.org/officeDocument/2006/math">
                    <m:sSub>
                      <m:sSubPr>
                        <m:ctrlPr>
                          <a:rPr lang="en-US" sz="3200" i="1" dirty="0">
                            <a:solidFill>
                              <a:schemeClr val="tx1"/>
                            </a:solidFill>
                            <a:latin typeface="Cambria Math" panose="02040503050406030204" pitchFamily="18" charset="0"/>
                          </a:rPr>
                        </m:ctrlPr>
                      </m:sSubPr>
                      <m:e>
                        <m:r>
                          <a:rPr lang="en-US" sz="3200" i="1" dirty="0">
                            <a:solidFill>
                              <a:schemeClr val="tx1"/>
                            </a:solidFill>
                            <a:latin typeface="Cambria Math" panose="02040503050406030204" pitchFamily="18" charset="0"/>
                          </a:rPr>
                          <m:t>𝑅</m:t>
                        </m:r>
                      </m:e>
                      <m:sub>
                        <m:r>
                          <a:rPr lang="en-US" sz="3200" i="1" dirty="0">
                            <a:solidFill>
                              <a:schemeClr val="tx1"/>
                            </a:solidFill>
                            <a:latin typeface="Cambria Math" panose="02040503050406030204" pitchFamily="18" charset="0"/>
                          </a:rPr>
                          <m:t>1</m:t>
                        </m:r>
                      </m:sub>
                    </m:sSub>
                  </m:oMath>
                </a14:m>
                <a:r>
                  <a:rPr lang="en-US" sz="3200" dirty="0">
                    <a:solidFill>
                      <a:schemeClr val="tx1"/>
                    </a:solidFill>
                    <a:cs typeface="_MRT_Khodkar" panose="00000700000000000000" pitchFamily="2" charset="-78"/>
                  </a:rPr>
                  <a:t>+</a:t>
                </a:r>
                <a14:m>
                  <m:oMath xmlns:m="http://schemas.openxmlformats.org/officeDocument/2006/math">
                    <m:sSubSup>
                      <m:sSubSupPr>
                        <m:ctrlPr>
                          <a:rPr lang="fa-IR" sz="3200" i="1" dirty="0">
                            <a:solidFill>
                              <a:schemeClr val="tx1"/>
                            </a:solidFill>
                            <a:latin typeface="Cambria Math" panose="02040503050406030204" pitchFamily="18" charset="0"/>
                          </a:rPr>
                        </m:ctrlPr>
                      </m:sSubSupPr>
                      <m:e>
                        <m:r>
                          <a:rPr lang="en-US" sz="3200" i="1" dirty="0">
                            <a:solidFill>
                              <a:schemeClr val="tx1"/>
                            </a:solidFill>
                            <a:latin typeface="Cambria Math" panose="02040503050406030204" pitchFamily="18" charset="0"/>
                          </a:rPr>
                          <m:t>𝑅</m:t>
                        </m:r>
                      </m:e>
                      <m:sub>
                        <m:r>
                          <a:rPr lang="en-US" sz="3200" i="1" dirty="0">
                            <a:solidFill>
                              <a:schemeClr val="tx1"/>
                            </a:solidFill>
                            <a:latin typeface="Cambria Math" panose="02040503050406030204" pitchFamily="18" charset="0"/>
                          </a:rPr>
                          <m:t>2</m:t>
                        </m:r>
                      </m:sub>
                      <m:sup>
                        <m:r>
                          <a:rPr lang="fa-IR" sz="3200" i="1" dirty="0">
                            <a:solidFill>
                              <a:schemeClr val="tx1"/>
                            </a:solidFill>
                            <a:latin typeface="Cambria Math" panose="02040503050406030204" pitchFamily="18" charset="0"/>
                          </a:rPr>
                          <m:t>´</m:t>
                        </m:r>
                      </m:sup>
                    </m:sSubSup>
                  </m:oMath>
                </a14:m>
                <a:r>
                  <a:rPr lang="fa-IR" sz="2400" dirty="0">
                    <a:solidFill>
                      <a:schemeClr val="tx1"/>
                    </a:solidFill>
                    <a:cs typeface="_MRT_Khodkar" panose="00000700000000000000" pitchFamily="2" charset="-78"/>
                  </a:rPr>
                  <a:t> و</a:t>
                </a:r>
                <a14:m>
                  <m:oMath xmlns:m="http://schemas.openxmlformats.org/officeDocument/2006/math">
                    <m:sSubSup>
                      <m:sSubSupPr>
                        <m:ctrlPr>
                          <a:rPr lang="fa-IR" sz="3200" i="1" dirty="0">
                            <a:solidFill>
                              <a:schemeClr val="tx1"/>
                            </a:solidFill>
                            <a:latin typeface="Cambria Math" panose="02040503050406030204" pitchFamily="18" charset="0"/>
                          </a:rPr>
                        </m:ctrlPr>
                      </m:sSubSupPr>
                      <m:e>
                        <m:r>
                          <a:rPr lang="en-US" sz="3200" i="1" dirty="0">
                            <a:solidFill>
                              <a:schemeClr val="tx1"/>
                            </a:solidFill>
                            <a:latin typeface="Cambria Math" panose="02040503050406030204" pitchFamily="18" charset="0"/>
                          </a:rPr>
                          <m:t>𝑋</m:t>
                        </m:r>
                      </m:e>
                      <m:sub>
                        <m:r>
                          <a:rPr lang="en-US" sz="3200" i="1" dirty="0">
                            <a:solidFill>
                              <a:schemeClr val="tx1"/>
                            </a:solidFill>
                            <a:latin typeface="Cambria Math" panose="02040503050406030204" pitchFamily="18" charset="0"/>
                          </a:rPr>
                          <m:t>2</m:t>
                        </m:r>
                      </m:sub>
                      <m:sup>
                        <m:r>
                          <a:rPr lang="fa-IR" sz="3200" i="1" dirty="0">
                            <a:solidFill>
                              <a:schemeClr val="tx1"/>
                            </a:solidFill>
                            <a:latin typeface="Cambria Math" panose="02040503050406030204" pitchFamily="18" charset="0"/>
                          </a:rPr>
                          <m:t>´</m:t>
                        </m:r>
                      </m:sup>
                    </m:sSubSup>
                  </m:oMath>
                </a14:m>
                <a:r>
                  <a:rPr lang="fa-IR" sz="3200" dirty="0">
                    <a:solidFill>
                      <a:schemeClr val="tx1"/>
                    </a:solidFill>
                    <a:cs typeface="_MRT_Khodkar" panose="00000700000000000000" pitchFamily="2" charset="-78"/>
                  </a:rPr>
                  <a:t>+</a:t>
                </a:r>
                <a14:m>
                  <m:oMath xmlns:m="http://schemas.openxmlformats.org/officeDocument/2006/math">
                    <m:sSub>
                      <m:sSubPr>
                        <m:ctrlPr>
                          <a:rPr lang="fa-IR" sz="3200" i="1" dirty="0">
                            <a:solidFill>
                              <a:schemeClr val="tx1"/>
                            </a:solidFill>
                            <a:latin typeface="Cambria Math" panose="02040503050406030204" pitchFamily="18" charset="0"/>
                          </a:rPr>
                        </m:ctrlPr>
                      </m:sSubPr>
                      <m:e>
                        <m:r>
                          <a:rPr lang="en-US" sz="3200" i="1" dirty="0">
                            <a:solidFill>
                              <a:schemeClr val="tx1"/>
                            </a:solidFill>
                            <a:latin typeface="Cambria Math" panose="02040503050406030204" pitchFamily="18" charset="0"/>
                          </a:rPr>
                          <m:t>𝑋</m:t>
                        </m:r>
                      </m:e>
                      <m:sub>
                        <m:r>
                          <a:rPr lang="en-US" sz="3200" i="1" dirty="0">
                            <a:solidFill>
                              <a:schemeClr val="tx1"/>
                            </a:solidFill>
                            <a:latin typeface="Cambria Math" panose="02040503050406030204" pitchFamily="18" charset="0"/>
                          </a:rPr>
                          <m:t>1</m:t>
                        </m:r>
                      </m:sub>
                    </m:sSub>
                  </m:oMath>
                </a14:m>
                <a:r>
                  <a:rPr lang="fa-IR" sz="3200" dirty="0">
                    <a:solidFill>
                      <a:schemeClr val="tx1"/>
                    </a:solidFill>
                    <a:cs typeface="_MRT_Khodkar" panose="00000700000000000000" pitchFamily="2" charset="-78"/>
                  </a:rPr>
                  <a:t>=</a:t>
                </a:r>
                <a14:m>
                  <m:oMath xmlns:m="http://schemas.openxmlformats.org/officeDocument/2006/math">
                    <m:sSub>
                      <m:sSubPr>
                        <m:ctrlPr>
                          <a:rPr lang="fa-IR" sz="3200" i="1" dirty="0">
                            <a:solidFill>
                              <a:schemeClr val="tx1"/>
                            </a:solidFill>
                            <a:latin typeface="Cambria Math" panose="02040503050406030204" pitchFamily="18" charset="0"/>
                          </a:rPr>
                        </m:ctrlPr>
                      </m:sSubPr>
                      <m:e>
                        <m:r>
                          <a:rPr lang="en-US" sz="3200" i="1" dirty="0">
                            <a:solidFill>
                              <a:schemeClr val="tx1"/>
                            </a:solidFill>
                            <a:latin typeface="Cambria Math" panose="02040503050406030204" pitchFamily="18" charset="0"/>
                          </a:rPr>
                          <m:t>𝑋</m:t>
                        </m:r>
                      </m:e>
                      <m:sub>
                        <m:r>
                          <a:rPr lang="en-US" sz="3200" i="1" dirty="0">
                            <a:solidFill>
                              <a:schemeClr val="tx1"/>
                            </a:solidFill>
                            <a:latin typeface="Cambria Math" panose="02040503050406030204" pitchFamily="18" charset="0"/>
                          </a:rPr>
                          <m:t>𝑒</m:t>
                        </m:r>
                      </m:sub>
                    </m:sSub>
                  </m:oMath>
                </a14:m>
                <a:r>
                  <a:rPr lang="fa-IR" sz="2400" dirty="0">
                    <a:solidFill>
                      <a:schemeClr val="tx1"/>
                    </a:solidFill>
                    <a:cs typeface="_MRT_Khodkar" panose="00000700000000000000" pitchFamily="2" charset="-78"/>
                  </a:rPr>
                  <a:t> ساده نمود و مدار معادل تقریبی شکل زیر بدست می آید. </a:t>
                </a:r>
                <a:br>
                  <a:rPr lang="fa-IR" sz="3200" dirty="0">
                    <a:solidFill>
                      <a:schemeClr val="tx1"/>
                    </a:solidFill>
                    <a:cs typeface="_MRT_Khodkar" panose="00000700000000000000" pitchFamily="2" charset="-78"/>
                  </a:rPr>
                </a:br>
                <a:r>
                  <a:rPr lang="fa-IR" sz="2400" dirty="0">
                    <a:solidFill>
                      <a:schemeClr val="tx1"/>
                    </a:solidFill>
                    <a:cs typeface="_MRT_Khodkar" panose="00000700000000000000" pitchFamily="2" charset="-78"/>
                  </a:rPr>
                  <a:t>در این تقریب اثر جریان تحریک در ایجاد افت ولتاژ سیم پیچ ثانویه ترانسفور ماتور در نظر گرفته می شود.</a:t>
                </a:r>
                <a:br>
                  <a:rPr lang="fa-IR" sz="2400" dirty="0">
                    <a:solidFill>
                      <a:schemeClr val="tx1"/>
                    </a:solidFill>
                    <a:cs typeface="_MRT_Khodkar" panose="00000700000000000000" pitchFamily="2" charset="-78"/>
                  </a:rPr>
                </a:br>
                <a:endParaRPr lang="en-US" sz="2400" dirty="0">
                  <a:solidFill>
                    <a:schemeClr val="tx1"/>
                  </a:solidFill>
                  <a:cs typeface="_MRT_Khodkar" panose="00000700000000000000" pitchFamily="2" charset="-78"/>
                </a:endParaRPr>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0" y="186520"/>
                <a:ext cx="12192000" cy="2724845"/>
              </a:xfrm>
              <a:blipFill>
                <a:blip r:embed="rId2"/>
                <a:stretch>
                  <a:fillRect r="-1250"/>
                </a:stretch>
              </a:blipFill>
            </p:spPr>
            <p:txBody>
              <a:bodyPr/>
              <a:lstStyle/>
              <a:p>
                <a:r>
                  <a:rPr lang="en-US">
                    <a:noFill/>
                  </a:rPr>
                  <a:t> </a:t>
                </a:r>
              </a:p>
            </p:txBody>
          </p:sp>
        </mc:Fallback>
      </mc:AlternateContent>
      <p:pic>
        <p:nvPicPr>
          <p:cNvPr id="4" name="Picture 3"/>
          <p:cNvPicPr>
            <a:picLocks noChangeAspect="1"/>
          </p:cNvPicPr>
          <p:nvPr/>
        </p:nvPicPr>
        <p:blipFill>
          <a:blip r:embed="rId3"/>
          <a:stretch>
            <a:fillRect/>
          </a:stretch>
        </p:blipFill>
        <p:spPr>
          <a:xfrm>
            <a:off x="2656338" y="2911365"/>
            <a:ext cx="7562628" cy="3429000"/>
          </a:xfrm>
          <a:prstGeom prst="rect">
            <a:avLst/>
          </a:prstGeom>
        </p:spPr>
      </p:pic>
    </p:spTree>
    <p:extLst>
      <p:ext uri="{BB962C8B-B14F-4D97-AF65-F5344CB8AC3E}">
        <p14:creationId xmlns:p14="http://schemas.microsoft.com/office/powerpoint/2010/main" val="577669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523" y="181812"/>
            <a:ext cx="11558954" cy="1883391"/>
          </a:xfrm>
        </p:spPr>
        <p:txBody>
          <a:bodyPr>
            <a:normAutofit fontScale="90000"/>
          </a:bodyPr>
          <a:lstStyle/>
          <a:p>
            <a:pPr algn="r"/>
            <a:r>
              <a:rPr lang="fa-IR" sz="3200" dirty="0">
                <a:cs typeface="_MRT_Khodkar" panose="00000700000000000000" pitchFamily="2" charset="-78"/>
              </a:rPr>
              <a:t>تقریب سوم:</a:t>
            </a:r>
            <a:br>
              <a:rPr lang="fa-IR" sz="3200" dirty="0">
                <a:cs typeface="_MRT_Khodkar" panose="00000700000000000000" pitchFamily="2" charset="-78"/>
              </a:rPr>
            </a:br>
            <a:br>
              <a:rPr lang="fa-IR" sz="3200" dirty="0">
                <a:cs typeface="_MRT_Khodkar" panose="00000700000000000000" pitchFamily="2" charset="-78"/>
              </a:rPr>
            </a:br>
            <a:r>
              <a:rPr lang="fa-IR" sz="2400" dirty="0">
                <a:cs typeface="_MRT_Khodkar" panose="00000700000000000000" pitchFamily="2" charset="-78"/>
              </a:rPr>
              <a:t>هنگامی که ترانسفورماتور زیر بار باشد و بیش از نصف جریان نامی از آن بارگیری شود می توان از اثر جریان تحریک ترانسفورماتور در مقابل جریان اولیه صرف نظر کرد.</a:t>
            </a:r>
            <a:br>
              <a:rPr lang="fa-IR" sz="2400" dirty="0">
                <a:cs typeface="_MRT_Khodkar" panose="00000700000000000000" pitchFamily="2" charset="-78"/>
              </a:rPr>
            </a:br>
            <a:endParaRPr lang="en-US" sz="2400" dirty="0">
              <a:cs typeface="_MRT_Khodkar" panose="00000700000000000000" pitchFamily="2" charset="-78"/>
            </a:endParaRPr>
          </a:p>
        </p:txBody>
      </p:sp>
      <p:pic>
        <p:nvPicPr>
          <p:cNvPr id="4" name="Picture 3"/>
          <p:cNvPicPr>
            <a:picLocks noChangeAspect="1"/>
          </p:cNvPicPr>
          <p:nvPr/>
        </p:nvPicPr>
        <p:blipFill>
          <a:blip r:embed="rId2"/>
          <a:stretch>
            <a:fillRect/>
          </a:stretch>
        </p:blipFill>
        <p:spPr>
          <a:xfrm>
            <a:off x="2654596" y="2276219"/>
            <a:ext cx="7084658" cy="3646280"/>
          </a:xfrm>
          <a:prstGeom prst="rect">
            <a:avLst/>
          </a:prstGeom>
        </p:spPr>
      </p:pic>
    </p:spTree>
    <p:extLst>
      <p:ext uri="{BB962C8B-B14F-4D97-AF65-F5344CB8AC3E}">
        <p14:creationId xmlns:p14="http://schemas.microsoft.com/office/powerpoint/2010/main" val="4205549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140677" y="393897"/>
                <a:ext cx="12051323" cy="2725003"/>
              </a:xfrm>
            </p:spPr>
            <p:txBody>
              <a:bodyPr>
                <a:noAutofit/>
              </a:bodyPr>
              <a:lstStyle/>
              <a:p>
                <a:pPr algn="r" rtl="1"/>
                <a:r>
                  <a:rPr lang="fa-IR" sz="3200" dirty="0">
                    <a:solidFill>
                      <a:schemeClr val="tx1"/>
                    </a:solidFill>
                    <a:cs typeface="_MRT_Khodkar" panose="00000700000000000000" pitchFamily="2" charset="-78"/>
                  </a:rPr>
                  <a:t>تقریب چهارم:</a:t>
                </a:r>
                <a:br>
                  <a:rPr lang="fa-IR" sz="3200" dirty="0">
                    <a:solidFill>
                      <a:schemeClr val="tx1"/>
                    </a:solidFill>
                    <a:cs typeface="_MRT_Khodkar" panose="00000700000000000000" pitchFamily="2" charset="-78"/>
                  </a:rPr>
                </a:br>
                <a:r>
                  <a:rPr lang="fa-IR" sz="2400" dirty="0">
                    <a:solidFill>
                      <a:schemeClr val="tx1"/>
                    </a:solidFill>
                    <a:cs typeface="_MRT_Khodkar" panose="00000700000000000000" pitchFamily="2" charset="-78"/>
                  </a:rPr>
                  <a:t>در ترانسفورماتورهایی که توان آنها از </a:t>
                </a:r>
                <a:r>
                  <a:rPr lang="en-US" sz="2400" dirty="0">
                    <a:solidFill>
                      <a:schemeClr val="tx1"/>
                    </a:solidFill>
                    <a:latin typeface="+mn-lt"/>
                    <a:cs typeface="_MRT_Khodkar" panose="00000700000000000000" pitchFamily="2" charset="-78"/>
                  </a:rPr>
                  <a:t>1 MVA</a:t>
                </a:r>
                <a:r>
                  <a:rPr lang="fa-IR" sz="2400" dirty="0">
                    <a:solidFill>
                      <a:schemeClr val="tx1"/>
                    </a:solidFill>
                    <a:latin typeface="+mn-lt"/>
                    <a:cs typeface="_MRT_Khodkar" panose="00000700000000000000" pitchFamily="2" charset="-78"/>
                  </a:rPr>
                  <a:t> بیشتر باشد مقدار راکتانس معادل سیم پیچ ها خیلی بزرگتر از مقاومت اهمی آنهاست.به عبارتی </a:t>
                </a:r>
                <a14:m>
                  <m:oMath xmlns:m="http://schemas.openxmlformats.org/officeDocument/2006/math">
                    <m:sSub>
                      <m:sSubPr>
                        <m:ctrlPr>
                          <a:rPr lang="fa-IR" sz="2400" i="1" smtClean="0">
                            <a:solidFill>
                              <a:schemeClr val="tx1"/>
                            </a:solidFill>
                            <a:latin typeface="Cambria Math" panose="02040503050406030204" pitchFamily="18" charset="0"/>
                          </a:rPr>
                        </m:ctrlPr>
                      </m:sSubPr>
                      <m:e>
                        <m:r>
                          <a:rPr lang="en-US" sz="2400" b="0" i="1" smtClean="0">
                            <a:solidFill>
                              <a:schemeClr val="tx1"/>
                            </a:solidFill>
                            <a:latin typeface="Cambria Math" panose="02040503050406030204" pitchFamily="18" charset="0"/>
                          </a:rPr>
                          <m:t>𝑋</m:t>
                        </m:r>
                      </m:e>
                      <m:sub>
                        <m:r>
                          <a:rPr lang="en-US" sz="2400" b="0" i="1" smtClean="0">
                            <a:solidFill>
                              <a:schemeClr val="tx1"/>
                            </a:solidFill>
                            <a:latin typeface="Cambria Math" panose="02040503050406030204" pitchFamily="18" charset="0"/>
                          </a:rPr>
                          <m:t>𝑒</m:t>
                        </m:r>
                      </m:sub>
                    </m:sSub>
                    <m:r>
                      <a:rPr lang="fa-IR" sz="2400" i="1" smtClean="0">
                        <a:solidFill>
                          <a:schemeClr val="tx1"/>
                        </a:solidFill>
                        <a:latin typeface="Cambria Math" panose="02040503050406030204" pitchFamily="18" charset="0"/>
                      </a:rPr>
                      <m:t>&gt;</m:t>
                    </m:r>
                    <m:r>
                      <a:rPr lang="fa-IR" sz="2400" i="1">
                        <a:solidFill>
                          <a:schemeClr val="tx1"/>
                        </a:solidFill>
                        <a:latin typeface="Cambria Math" panose="02040503050406030204" pitchFamily="18" charset="0"/>
                      </a:rPr>
                      <m:t>&gt;</m:t>
                    </m:r>
                    <m:sSub>
                      <m:sSubPr>
                        <m:ctrlPr>
                          <a:rPr lang="fa-IR" sz="2400" i="1" smtClean="0">
                            <a:solidFill>
                              <a:schemeClr val="tx1"/>
                            </a:solidFill>
                            <a:latin typeface="Cambria Math" panose="02040503050406030204" pitchFamily="18" charset="0"/>
                          </a:rPr>
                        </m:ctrlPr>
                      </m:sSubPr>
                      <m:e>
                        <m:r>
                          <a:rPr lang="en-US" sz="2400" b="0" i="1" smtClean="0">
                            <a:solidFill>
                              <a:schemeClr val="tx1"/>
                            </a:solidFill>
                            <a:latin typeface="Cambria Math" panose="02040503050406030204" pitchFamily="18" charset="0"/>
                          </a:rPr>
                          <m:t>𝑅</m:t>
                        </m:r>
                      </m:e>
                      <m:sub>
                        <m:r>
                          <a:rPr lang="en-US" sz="2400" b="0" i="1" smtClean="0">
                            <a:solidFill>
                              <a:schemeClr val="tx1"/>
                            </a:solidFill>
                            <a:latin typeface="Cambria Math" panose="02040503050406030204" pitchFamily="18" charset="0"/>
                          </a:rPr>
                          <m:t>𝑒</m:t>
                        </m:r>
                      </m:sub>
                    </m:sSub>
                  </m:oMath>
                </a14:m>
                <a:r>
                  <a:rPr lang="fa-IR" sz="2400" dirty="0">
                    <a:solidFill>
                      <a:schemeClr val="tx1"/>
                    </a:solidFill>
                    <a:latin typeface="+mn-lt"/>
                    <a:cs typeface="_MRT_Khodkar" panose="00000700000000000000" pitchFamily="2" charset="-78"/>
                  </a:rPr>
                  <a:t> میباشد.</a:t>
                </a:r>
                <a:br>
                  <a:rPr lang="fa-IR" sz="2400" dirty="0">
                    <a:solidFill>
                      <a:schemeClr val="tx1"/>
                    </a:solidFill>
                    <a:latin typeface="+mn-lt"/>
                    <a:cs typeface="_MRT_Khodkar" panose="00000700000000000000" pitchFamily="2" charset="-78"/>
                  </a:rPr>
                </a:br>
                <a:r>
                  <a:rPr lang="fa-IR" sz="2400" dirty="0">
                    <a:solidFill>
                      <a:schemeClr val="tx1"/>
                    </a:solidFill>
                    <a:latin typeface="+mn-lt"/>
                    <a:cs typeface="_MRT_Khodkar" panose="00000700000000000000" pitchFamily="2" charset="-78"/>
                  </a:rPr>
                  <a:t>این موضوع به دلیل سطح مقطع بالای سیم پیچ های ترانسفورماتور است.</a:t>
                </a:r>
                <a:br>
                  <a:rPr lang="fa-IR" sz="2400" dirty="0">
                    <a:solidFill>
                      <a:schemeClr val="tx1"/>
                    </a:solidFill>
                    <a:latin typeface="+mn-lt"/>
                    <a:cs typeface="_MRT_Khodkar" panose="00000700000000000000" pitchFamily="2" charset="-78"/>
                  </a:rPr>
                </a:br>
                <a:r>
                  <a:rPr lang="fa-IR" sz="2400" dirty="0">
                    <a:solidFill>
                      <a:schemeClr val="tx1"/>
                    </a:solidFill>
                    <a:latin typeface="+mn-lt"/>
                    <a:cs typeface="_MRT_Khodkar" panose="00000700000000000000" pitchFamily="2" charset="-78"/>
                  </a:rPr>
                  <a:t>در این حالت می توان از مقدار مقاومت اهمی </a:t>
                </a:r>
                <a14:m>
                  <m:oMath xmlns:m="http://schemas.openxmlformats.org/officeDocument/2006/math">
                    <m:sSub>
                      <m:sSubPr>
                        <m:ctrlPr>
                          <a:rPr lang="fa-IR" sz="2400" i="1">
                            <a:solidFill>
                              <a:schemeClr val="tx1"/>
                            </a:solidFill>
                            <a:latin typeface="Cambria Math" panose="02040503050406030204" pitchFamily="18" charset="0"/>
                          </a:rPr>
                        </m:ctrlPr>
                      </m:sSubPr>
                      <m:e>
                        <m:r>
                          <a:rPr lang="en-US" sz="2400" i="1">
                            <a:solidFill>
                              <a:schemeClr val="tx1"/>
                            </a:solidFill>
                            <a:latin typeface="Cambria Math" panose="02040503050406030204" pitchFamily="18" charset="0"/>
                          </a:rPr>
                          <m:t>𝑅</m:t>
                        </m:r>
                      </m:e>
                      <m:sub>
                        <m:r>
                          <a:rPr lang="en-US" sz="2400" i="1">
                            <a:solidFill>
                              <a:schemeClr val="tx1"/>
                            </a:solidFill>
                            <a:latin typeface="Cambria Math" panose="02040503050406030204" pitchFamily="18" charset="0"/>
                          </a:rPr>
                          <m:t>𝑒</m:t>
                        </m:r>
                      </m:sub>
                    </m:sSub>
                  </m:oMath>
                </a14:m>
                <a:r>
                  <a:rPr lang="fa-IR" sz="2400" dirty="0">
                    <a:solidFill>
                      <a:schemeClr val="tx1"/>
                    </a:solidFill>
                    <a:latin typeface="+mn-lt"/>
                    <a:cs typeface="_MRT_Khodkar" panose="00000700000000000000" pitchFamily="2" charset="-78"/>
                  </a:rPr>
                  <a:t> در مقابل راکتانس </a:t>
                </a:r>
                <a14:m>
                  <m:oMath xmlns:m="http://schemas.openxmlformats.org/officeDocument/2006/math">
                    <m:sSub>
                      <m:sSubPr>
                        <m:ctrlPr>
                          <a:rPr lang="fa-IR" sz="2400" i="1">
                            <a:solidFill>
                              <a:schemeClr val="tx1"/>
                            </a:solidFill>
                            <a:latin typeface="Cambria Math" panose="02040503050406030204" pitchFamily="18" charset="0"/>
                          </a:rPr>
                        </m:ctrlPr>
                      </m:sSubPr>
                      <m:e>
                        <m:r>
                          <a:rPr lang="en-US" sz="2400" b="0" i="1" smtClean="0">
                            <a:solidFill>
                              <a:schemeClr val="tx1"/>
                            </a:solidFill>
                            <a:latin typeface="Cambria Math" panose="02040503050406030204" pitchFamily="18" charset="0"/>
                          </a:rPr>
                          <m:t>𝑋</m:t>
                        </m:r>
                      </m:e>
                      <m:sub>
                        <m:r>
                          <a:rPr lang="en-US" sz="2400" i="1">
                            <a:solidFill>
                              <a:schemeClr val="tx1"/>
                            </a:solidFill>
                            <a:latin typeface="Cambria Math" panose="02040503050406030204" pitchFamily="18" charset="0"/>
                          </a:rPr>
                          <m:t>𝑒</m:t>
                        </m:r>
                      </m:sub>
                    </m:sSub>
                  </m:oMath>
                </a14:m>
                <a:r>
                  <a:rPr lang="fa-IR" sz="2400" dirty="0">
                    <a:solidFill>
                      <a:schemeClr val="tx1"/>
                    </a:solidFill>
                    <a:latin typeface="+mn-lt"/>
                    <a:cs typeface="_MRT_Khodkar" panose="00000700000000000000" pitchFamily="2" charset="-78"/>
                  </a:rPr>
                  <a:t> صرف نظر کرد لذا مدار معادل ترانسفورماتورهای قدرت در ترانسفورماتورهای پر قدرت به شکل زیر می باشد:</a:t>
                </a:r>
                <a:br>
                  <a:rPr lang="fa-IR" sz="2400" dirty="0">
                    <a:solidFill>
                      <a:schemeClr val="tx1"/>
                    </a:solidFill>
                    <a:latin typeface="+mn-lt"/>
                    <a:cs typeface="_MRT_Khodkar" panose="00000700000000000000" pitchFamily="2" charset="-78"/>
                  </a:rPr>
                </a:br>
                <a:br>
                  <a:rPr lang="fa-IR" sz="2400" dirty="0">
                    <a:solidFill>
                      <a:schemeClr val="tx1"/>
                    </a:solidFill>
                    <a:latin typeface="+mn-lt"/>
                    <a:cs typeface="_MRT_Khodkar" panose="00000700000000000000" pitchFamily="2" charset="-78"/>
                  </a:rPr>
                </a:br>
                <a:endParaRPr lang="en-US" sz="2400" dirty="0">
                  <a:solidFill>
                    <a:schemeClr val="tx1"/>
                  </a:solidFill>
                  <a:latin typeface="+mn-lt"/>
                  <a:cs typeface="_MRT_Khodkar" panose="00000700000000000000" pitchFamily="2" charset="-78"/>
                </a:endParaRPr>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140677" y="393897"/>
                <a:ext cx="12051323" cy="2725003"/>
              </a:xfrm>
              <a:blipFill>
                <a:blip r:embed="rId2"/>
                <a:stretch>
                  <a:fillRect t="-8277" r="-1315"/>
                </a:stretch>
              </a:blipFill>
            </p:spPr>
            <p:txBody>
              <a:bodyPr/>
              <a:lstStyle/>
              <a:p>
                <a:r>
                  <a:rPr lang="en-US">
                    <a:noFill/>
                  </a:rPr>
                  <a:t> </a:t>
                </a:r>
              </a:p>
            </p:txBody>
          </p:sp>
        </mc:Fallback>
      </mc:AlternateContent>
      <p:pic>
        <p:nvPicPr>
          <p:cNvPr id="5" name="Picture 4"/>
          <p:cNvPicPr>
            <a:picLocks noChangeAspect="1"/>
          </p:cNvPicPr>
          <p:nvPr/>
        </p:nvPicPr>
        <p:blipFill>
          <a:blip r:embed="rId3"/>
          <a:stretch>
            <a:fillRect/>
          </a:stretch>
        </p:blipFill>
        <p:spPr>
          <a:xfrm>
            <a:off x="2779494" y="3731395"/>
            <a:ext cx="6486934" cy="2978894"/>
          </a:xfrm>
          <a:prstGeom prst="rect">
            <a:avLst/>
          </a:prstGeom>
        </p:spPr>
      </p:pic>
    </p:spTree>
    <p:extLst>
      <p:ext uri="{BB962C8B-B14F-4D97-AF65-F5344CB8AC3E}">
        <p14:creationId xmlns:p14="http://schemas.microsoft.com/office/powerpoint/2010/main" val="490723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1348" y="928466"/>
            <a:ext cx="10680497" cy="4603915"/>
          </a:xfrm>
        </p:spPr>
        <p:txBody>
          <a:bodyPr>
            <a:normAutofit fontScale="90000"/>
          </a:bodyPr>
          <a:lstStyle/>
          <a:p>
            <a:pPr algn="r"/>
            <a:r>
              <a:rPr lang="fa-IR" dirty="0">
                <a:solidFill>
                  <a:srgbClr val="0070C0"/>
                </a:solidFill>
                <a:cs typeface="_MRT_Khodkar" panose="00000700000000000000" pitchFamily="2" charset="-78"/>
              </a:rPr>
              <a:t>ترانسفورماتور های واقعی:</a:t>
            </a:r>
            <a:br>
              <a:rPr lang="fa-IR" dirty="0">
                <a:solidFill>
                  <a:srgbClr val="0070C0"/>
                </a:solidFill>
                <a:cs typeface="_MRT_Khodkar" panose="00000700000000000000" pitchFamily="2" charset="-78"/>
              </a:rPr>
            </a:br>
            <a:br>
              <a:rPr lang="fa-IR" dirty="0">
                <a:solidFill>
                  <a:srgbClr val="0070C0"/>
                </a:solidFill>
                <a:cs typeface="_MRT_Khodkar" panose="00000700000000000000" pitchFamily="2" charset="-78"/>
              </a:rPr>
            </a:br>
            <a:br>
              <a:rPr lang="fa-IR" sz="2800" dirty="0">
                <a:cs typeface="_MRT_Khodkar" panose="00000700000000000000" pitchFamily="2" charset="-78"/>
              </a:rPr>
            </a:br>
            <a:r>
              <a:rPr lang="fa-IR" sz="2800" dirty="0">
                <a:cs typeface="_MRT_Khodkar" panose="00000700000000000000" pitchFamily="2" charset="-78"/>
              </a:rPr>
              <a:t>همانطور که طبیعت هیچ چیز ایده آل وجود ندارد ترانسفورماتورها هم در عمل ایده آل نیستند.</a:t>
            </a:r>
            <a:br>
              <a:rPr lang="fa-IR" sz="2800" dirty="0">
                <a:cs typeface="_MRT_Khodkar" panose="00000700000000000000" pitchFamily="2" charset="-78"/>
              </a:rPr>
            </a:br>
            <a:br>
              <a:rPr lang="fa-IR" sz="2800" dirty="0">
                <a:cs typeface="_MRT_Khodkar" panose="00000700000000000000" pitchFamily="2" charset="-78"/>
              </a:rPr>
            </a:br>
            <a:r>
              <a:rPr lang="fa-IR" sz="2800" dirty="0">
                <a:cs typeface="_MRT_Khodkar" panose="00000700000000000000" pitchFamily="2" charset="-78"/>
              </a:rPr>
              <a:t>به این معنا که در سیم پیچ های اولیه و ثانویه مقاوتی وجود دارد که سبب تلفات میشود.</a:t>
            </a:r>
            <a:br>
              <a:rPr lang="fa-IR" sz="2800" dirty="0">
                <a:cs typeface="_MRT_Khodkar" panose="00000700000000000000" pitchFamily="2" charset="-78"/>
              </a:rPr>
            </a:br>
            <a:br>
              <a:rPr lang="fa-IR" sz="2800" dirty="0">
                <a:cs typeface="_MRT_Khodkar" panose="00000700000000000000" pitchFamily="2" charset="-78"/>
              </a:rPr>
            </a:br>
            <a:r>
              <a:rPr lang="fa-IR" sz="2800" dirty="0">
                <a:cs typeface="_MRT_Khodkar" panose="00000700000000000000" pitchFamily="2" charset="-78"/>
              </a:rPr>
              <a:t>از آنجا که در مدار الکتریکی جریان از مسیر هادی عبور میکند، لذا در ترانسفورماتور نیز انتظار می رود شار مغناطیسی تماما از مسیر  سیم پیچ های اولیه وثانویه  عبور کند،ولی همواره مقادیری از شار مسیر خود را از طریق هوا می بندند. </a:t>
            </a:r>
            <a:br>
              <a:rPr lang="fa-IR" sz="2800" dirty="0">
                <a:cs typeface="_MRT_Khodkar" panose="00000700000000000000" pitchFamily="2" charset="-78"/>
              </a:rPr>
            </a:br>
            <a:r>
              <a:rPr lang="fa-IR" sz="2800" dirty="0">
                <a:cs typeface="_MRT_Khodkar" panose="00000700000000000000" pitchFamily="2" charset="-78"/>
              </a:rPr>
              <a:t>که به این شار ،شار پراکندگی می گویند.</a:t>
            </a:r>
            <a:br>
              <a:rPr lang="fa-IR" sz="2800" dirty="0">
                <a:cs typeface="_MRT_Khodkar" panose="00000700000000000000" pitchFamily="2" charset="-78"/>
              </a:rPr>
            </a:br>
            <a:endParaRPr lang="en-US" sz="2800" dirty="0">
              <a:cs typeface="_MRT_Khodkar" panose="00000700000000000000" pitchFamily="2" charset="-78"/>
            </a:endParaRPr>
          </a:p>
        </p:txBody>
      </p:sp>
    </p:spTree>
    <p:extLst>
      <p:ext uri="{BB962C8B-B14F-4D97-AF65-F5344CB8AC3E}">
        <p14:creationId xmlns:p14="http://schemas.microsoft.com/office/powerpoint/2010/main" val="3907118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364" y="191069"/>
            <a:ext cx="11791666" cy="6141492"/>
          </a:xfrm>
        </p:spPr>
        <p:txBody>
          <a:bodyPr>
            <a:normAutofit/>
          </a:bodyPr>
          <a:lstStyle/>
          <a:p>
            <a:pPr algn="r"/>
            <a:r>
              <a:rPr lang="fa-IR" dirty="0">
                <a:cs typeface="_MRT_Khodkar" panose="00000700000000000000" pitchFamily="2" charset="-78"/>
              </a:rPr>
              <a:t>مدار معادل ترانسفورماتور در حالت بی باری:</a:t>
            </a:r>
            <a:br>
              <a:rPr lang="fa-IR" dirty="0">
                <a:cs typeface="_MRT_Khodkar" panose="00000700000000000000" pitchFamily="2" charset="-78"/>
              </a:rPr>
            </a:br>
            <a:br>
              <a:rPr lang="fa-IR" dirty="0">
                <a:cs typeface="_MRT_Khodkar" panose="00000700000000000000" pitchFamily="2" charset="-78"/>
              </a:rPr>
            </a:br>
            <a:br>
              <a:rPr lang="fa-IR" dirty="0">
                <a:cs typeface="_MRT_Khodkar" panose="00000700000000000000" pitchFamily="2" charset="-78"/>
              </a:rPr>
            </a:br>
            <a:br>
              <a:rPr lang="fa-IR" dirty="0">
                <a:cs typeface="_MRT_Khodkar" panose="00000700000000000000" pitchFamily="2" charset="-78"/>
              </a:rPr>
            </a:br>
            <a:br>
              <a:rPr lang="fa-IR" dirty="0">
                <a:cs typeface="_MRT_Khodkar" panose="00000700000000000000" pitchFamily="2" charset="-78"/>
              </a:rPr>
            </a:br>
            <a:br>
              <a:rPr lang="fa-IR" dirty="0">
                <a:cs typeface="_MRT_Khodkar" panose="00000700000000000000" pitchFamily="2" charset="-78"/>
              </a:rPr>
            </a:br>
            <a:br>
              <a:rPr lang="fa-IR" dirty="0">
                <a:cs typeface="_MRT_Khodkar" panose="00000700000000000000" pitchFamily="2" charset="-78"/>
              </a:rPr>
            </a:br>
            <a:endParaRPr lang="en-US" dirty="0">
              <a:cs typeface="_MRT_Khodkar" panose="00000700000000000000" pitchFamily="2" charset="-78"/>
            </a:endParaRPr>
          </a:p>
        </p:txBody>
      </p:sp>
      <p:pic>
        <p:nvPicPr>
          <p:cNvPr id="4" name="Picture 3"/>
          <p:cNvPicPr>
            <a:picLocks noChangeAspect="1"/>
          </p:cNvPicPr>
          <p:nvPr/>
        </p:nvPicPr>
        <p:blipFill>
          <a:blip r:embed="rId2"/>
          <a:stretch>
            <a:fillRect/>
          </a:stretch>
        </p:blipFill>
        <p:spPr>
          <a:xfrm>
            <a:off x="3656888" y="1603771"/>
            <a:ext cx="5623589" cy="4728790"/>
          </a:xfrm>
          <a:prstGeom prst="rect">
            <a:avLst/>
          </a:prstGeom>
        </p:spPr>
      </p:pic>
    </p:spTree>
    <p:extLst>
      <p:ext uri="{BB962C8B-B14F-4D97-AF65-F5344CB8AC3E}">
        <p14:creationId xmlns:p14="http://schemas.microsoft.com/office/powerpoint/2010/main" val="2595678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464234" y="1542197"/>
                <a:ext cx="11258745" cy="4366234"/>
              </a:xfrm>
            </p:spPr>
            <p:txBody>
              <a:bodyPr>
                <a:noAutofit/>
              </a:bodyPr>
              <a:lstStyle/>
              <a:p>
                <a:pPr algn="r" rtl="1"/>
                <a:r>
                  <a:rPr lang="fa-IR" sz="3600" dirty="0">
                    <a:solidFill>
                      <a:schemeClr val="tx1"/>
                    </a:solidFill>
                    <a:cs typeface="_MRT_Khodkar" panose="00000700000000000000" pitchFamily="2" charset="-78"/>
                  </a:rPr>
                  <a:t>همانطور که در شکل قبلی مشهود است سیم پیچ اولیه ترانسفورماتور به یک منبع ولتاژ سینوسی متصل است،از طرفی سیم پیچ ثانویه مدار باز است.</a:t>
                </a:r>
                <a:br>
                  <a:rPr lang="fa-IR" sz="3600" dirty="0">
                    <a:solidFill>
                      <a:schemeClr val="tx1"/>
                    </a:solidFill>
                    <a:cs typeface="_MRT_Khodkar" panose="00000700000000000000" pitchFamily="2" charset="-78"/>
                  </a:rPr>
                </a:br>
                <a:br>
                  <a:rPr lang="fa-IR" sz="3600" dirty="0">
                    <a:solidFill>
                      <a:schemeClr val="tx1"/>
                    </a:solidFill>
                    <a:cs typeface="_MRT_Khodkar" panose="00000700000000000000" pitchFamily="2" charset="-78"/>
                  </a:rPr>
                </a:br>
                <a:r>
                  <a:rPr lang="fa-IR" sz="3600" dirty="0">
                    <a:solidFill>
                      <a:schemeClr val="tx1"/>
                    </a:solidFill>
                    <a:cs typeface="_MRT_Khodkar" panose="00000700000000000000" pitchFamily="2" charset="-78"/>
                  </a:rPr>
                  <a:t> لذا هیچ جریانی از آن عبور نمیکند.</a:t>
                </a:r>
                <a:r>
                  <a:rPr lang="en-US" sz="3600" dirty="0">
                    <a:solidFill>
                      <a:schemeClr val="tx1"/>
                    </a:solidFill>
                    <a:cs typeface="_MRT_Khodkar" panose="00000700000000000000" pitchFamily="2" charset="-78"/>
                  </a:rPr>
                  <a:t>0 </a:t>
                </a:r>
                <a:r>
                  <a:rPr lang="fa-IR" sz="3600" dirty="0">
                    <a:solidFill>
                      <a:schemeClr val="tx1"/>
                    </a:solidFill>
                    <a:cs typeface="_MRT_Khodkar" panose="00000700000000000000" pitchFamily="2" charset="-78"/>
                  </a:rPr>
                  <a:t>= </a:t>
                </a:r>
                <a14:m>
                  <m:oMath xmlns:m="http://schemas.openxmlformats.org/officeDocument/2006/math">
                    <m:sSub>
                      <m:sSubPr>
                        <m:ctrlPr>
                          <a:rPr lang="fa-IR" sz="3600" i="1">
                            <a:solidFill>
                              <a:schemeClr val="tx1"/>
                            </a:solidFill>
                            <a:latin typeface="Cambria Math" panose="02040503050406030204" pitchFamily="18" charset="0"/>
                          </a:rPr>
                        </m:ctrlPr>
                      </m:sSubPr>
                      <m:e>
                        <m:r>
                          <a:rPr lang="en-US" sz="3600" i="1">
                            <a:solidFill>
                              <a:schemeClr val="tx1"/>
                            </a:solidFill>
                            <a:latin typeface="Cambria Math" panose="02040503050406030204" pitchFamily="18" charset="0"/>
                          </a:rPr>
                          <m:t>𝐼</m:t>
                        </m:r>
                      </m:e>
                      <m:sub>
                        <m:r>
                          <a:rPr lang="en-US" sz="3600" i="1">
                            <a:solidFill>
                              <a:schemeClr val="tx1"/>
                            </a:solidFill>
                            <a:latin typeface="Cambria Math" panose="02040503050406030204" pitchFamily="18" charset="0"/>
                          </a:rPr>
                          <m:t>2</m:t>
                        </m:r>
                      </m:sub>
                    </m:sSub>
                  </m:oMath>
                </a14:m>
                <a:r>
                  <a:rPr lang="fa-IR" sz="3600" dirty="0">
                    <a:solidFill>
                      <a:schemeClr val="tx1"/>
                    </a:solidFill>
                    <a:cs typeface="_MRT_Khodkar" panose="00000700000000000000" pitchFamily="2" charset="-78"/>
                  </a:rPr>
                  <a:t> ،از طرفی به دلیل بسته بودن مدار سیم پیچ اولیه از آن جریانی عبور می کند که به آن جریان بی باری ترانسفورماتور می گویند.وبا </a:t>
                </a:r>
                <a14:m>
                  <m:oMath xmlns:m="http://schemas.openxmlformats.org/officeDocument/2006/math">
                    <m:sSub>
                      <m:sSubPr>
                        <m:ctrlPr>
                          <a:rPr lang="fa-IR" sz="3600" i="1" smtClean="0">
                            <a:solidFill>
                              <a:schemeClr val="tx1"/>
                            </a:solidFill>
                            <a:latin typeface="Cambria Math" panose="02040503050406030204" pitchFamily="18" charset="0"/>
                          </a:rPr>
                        </m:ctrlPr>
                      </m:sSubPr>
                      <m:e>
                        <m:r>
                          <a:rPr lang="en-US" sz="3600" b="0" i="1" smtClean="0">
                            <a:solidFill>
                              <a:schemeClr val="tx1"/>
                            </a:solidFill>
                            <a:latin typeface="Cambria Math" panose="02040503050406030204" pitchFamily="18" charset="0"/>
                          </a:rPr>
                          <m:t>𝐼</m:t>
                        </m:r>
                      </m:e>
                      <m:sub>
                        <m:r>
                          <a:rPr lang="en-US" sz="3600" b="0" i="1" smtClean="0">
                            <a:solidFill>
                              <a:schemeClr val="tx1"/>
                            </a:solidFill>
                            <a:latin typeface="Cambria Math" panose="02040503050406030204" pitchFamily="18" charset="0"/>
                          </a:rPr>
                          <m:t>0</m:t>
                        </m:r>
                      </m:sub>
                    </m:sSub>
                  </m:oMath>
                </a14:m>
                <a:r>
                  <a:rPr lang="en-US" sz="3600" dirty="0">
                    <a:solidFill>
                      <a:schemeClr val="tx1"/>
                    </a:solidFill>
                    <a:cs typeface="_MRT_Khodkar" panose="00000700000000000000" pitchFamily="2" charset="-78"/>
                  </a:rPr>
                  <a:t> </a:t>
                </a:r>
                <a:r>
                  <a:rPr lang="fa-IR" sz="3600" dirty="0">
                    <a:solidFill>
                      <a:schemeClr val="tx1"/>
                    </a:solidFill>
                    <a:cs typeface="_MRT_Khodkar" panose="00000700000000000000" pitchFamily="2" charset="-78"/>
                  </a:rPr>
                  <a:t> نشان می دهند.</a:t>
                </a:r>
                <a:br>
                  <a:rPr lang="en-US" sz="3600" dirty="0">
                    <a:solidFill>
                      <a:schemeClr val="tx1"/>
                    </a:solidFill>
                    <a:cs typeface="_MRT_Khodkar" panose="00000700000000000000" pitchFamily="2" charset="-78"/>
                  </a:rPr>
                </a:br>
                <a:br>
                  <a:rPr lang="fa-IR" sz="3600" dirty="0">
                    <a:solidFill>
                      <a:schemeClr val="tx1"/>
                    </a:solidFill>
                    <a:cs typeface="_MRT_Khodkar" panose="00000700000000000000" pitchFamily="2" charset="-78"/>
                  </a:rPr>
                </a:br>
                <a:r>
                  <a:rPr lang="fa-IR" sz="3600" dirty="0">
                    <a:solidFill>
                      <a:schemeClr val="tx1"/>
                    </a:solidFill>
                    <a:cs typeface="_MRT_Khodkar" panose="00000700000000000000" pitchFamily="2" charset="-78"/>
                  </a:rPr>
                  <a:t>به جریان بی باری جریان تحریک نیز می گویند.</a:t>
                </a:r>
                <a:br>
                  <a:rPr lang="fa-IR" sz="3600" dirty="0">
                    <a:solidFill>
                      <a:schemeClr val="tx1"/>
                    </a:solidFill>
                    <a:cs typeface="_MRT_Khodkar" panose="00000700000000000000" pitchFamily="2" charset="-78"/>
                  </a:rPr>
                </a:br>
                <a:endParaRPr lang="en-US" sz="3600" dirty="0">
                  <a:solidFill>
                    <a:schemeClr val="tx1"/>
                  </a:solidFill>
                  <a:cs typeface="_MRT_Khodkar" panose="00000700000000000000" pitchFamily="2" charset="-78"/>
                </a:endParaRPr>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464234" y="1542197"/>
                <a:ext cx="11258745" cy="4366234"/>
              </a:xfrm>
              <a:blipFill>
                <a:blip r:embed="rId2"/>
                <a:stretch>
                  <a:fillRect l="-1299" t="-6983" r="-1678"/>
                </a:stretch>
              </a:blipFill>
            </p:spPr>
            <p:txBody>
              <a:bodyPr/>
              <a:lstStyle/>
              <a:p>
                <a:r>
                  <a:rPr lang="en-US">
                    <a:noFill/>
                  </a:rPr>
                  <a:t> </a:t>
                </a:r>
              </a:p>
            </p:txBody>
          </p:sp>
        </mc:Fallback>
      </mc:AlternateContent>
    </p:spTree>
    <p:extLst>
      <p:ext uri="{BB962C8B-B14F-4D97-AF65-F5344CB8AC3E}">
        <p14:creationId xmlns:p14="http://schemas.microsoft.com/office/powerpoint/2010/main" val="1684219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154745" y="-1"/>
                <a:ext cx="12037255" cy="4614203"/>
              </a:xfrm>
            </p:spPr>
            <p:txBody>
              <a:bodyPr>
                <a:normAutofit fontScale="90000"/>
              </a:bodyPr>
              <a:lstStyle/>
              <a:p>
                <a:pPr algn="r" rtl="1"/>
                <a:r>
                  <a:rPr lang="fa-IR" sz="2000" dirty="0">
                    <a:solidFill>
                      <a:schemeClr val="tx1"/>
                    </a:solidFill>
                    <a:cs typeface="_MRT_Khodkar" panose="00000700000000000000" pitchFamily="2" charset="-78"/>
                  </a:rPr>
                  <a:t>عبور جریان بی باری از سیم پیچ اولیه دو پیامد دارد:</a:t>
                </a:r>
                <a:br>
                  <a:rPr lang="fa-IR" sz="2000" dirty="0">
                    <a:solidFill>
                      <a:schemeClr val="tx1"/>
                    </a:solidFill>
                    <a:cs typeface="_MRT_Khodkar" panose="00000700000000000000" pitchFamily="2" charset="-78"/>
                  </a:rPr>
                </a:br>
                <a:br>
                  <a:rPr lang="fa-IR" sz="2000" dirty="0">
                    <a:solidFill>
                      <a:schemeClr val="tx1"/>
                    </a:solidFill>
                    <a:cs typeface="_MRT_Khodkar" panose="00000700000000000000" pitchFamily="2" charset="-78"/>
                  </a:rPr>
                </a:br>
                <a:r>
                  <a:rPr lang="fa-IR" sz="4000" dirty="0">
                    <a:solidFill>
                      <a:schemeClr val="tx1"/>
                    </a:solidFill>
                    <a:cs typeface="_MRT_Khodkar" panose="00000700000000000000" pitchFamily="2" charset="-78"/>
                  </a:rPr>
                  <a:t>پیامد اول:</a:t>
                </a:r>
                <a:br>
                  <a:rPr lang="fa-IR" sz="2200" dirty="0">
                    <a:solidFill>
                      <a:schemeClr val="tx1"/>
                    </a:solidFill>
                    <a:cs typeface="_MRT_Khodkar" panose="00000700000000000000" pitchFamily="2" charset="-78"/>
                  </a:rPr>
                </a:br>
                <a:br>
                  <a:rPr lang="fa-IR" sz="2800" dirty="0">
                    <a:solidFill>
                      <a:schemeClr val="tx1"/>
                    </a:solidFill>
                    <a:cs typeface="_MRT_Khodkar" panose="00000700000000000000" pitchFamily="2" charset="-78"/>
                  </a:rPr>
                </a:br>
                <a:r>
                  <a:rPr lang="fa-IR" sz="2800" dirty="0">
                    <a:solidFill>
                      <a:schemeClr val="tx1"/>
                    </a:solidFill>
                    <a:cs typeface="_MRT_Khodkar" panose="00000700000000000000" pitchFamily="2" charset="-78"/>
                  </a:rPr>
                  <a:t>جریان بی باری باعث مغناطیسی شدن هسته می گردد،در نتیجه از هسته فوران </a:t>
                </a:r>
                <a14:m>
                  <m:oMath xmlns:m="http://schemas.openxmlformats.org/officeDocument/2006/math">
                    <m:sSub>
                      <m:sSubPr>
                        <m:ctrlPr>
                          <a:rPr lang="fa-IR" sz="2800" i="1" smtClean="0">
                            <a:solidFill>
                              <a:schemeClr val="tx1"/>
                            </a:solidFill>
                            <a:latin typeface="Cambria Math" panose="02040503050406030204" pitchFamily="18" charset="0"/>
                          </a:rPr>
                        </m:ctrlPr>
                      </m:sSubPr>
                      <m:e>
                        <m:r>
                          <a:rPr lang="fa-IR" sz="2800" i="1" smtClean="0">
                            <a:solidFill>
                              <a:schemeClr val="tx1"/>
                            </a:solidFill>
                            <a:latin typeface="Cambria Math" panose="02040503050406030204" pitchFamily="18" charset="0"/>
                            <a:ea typeface="Cambria Math" panose="02040503050406030204" pitchFamily="18" charset="0"/>
                          </a:rPr>
                          <m:t>𝜑</m:t>
                        </m:r>
                      </m:e>
                      <m:sub>
                        <m:r>
                          <a:rPr lang="fa-IR" sz="2800" b="0" i="1" smtClean="0">
                            <a:solidFill>
                              <a:schemeClr val="tx1"/>
                            </a:solidFill>
                            <a:latin typeface="Cambria Math" panose="02040503050406030204" pitchFamily="18" charset="0"/>
                          </a:rPr>
                          <m:t>0</m:t>
                        </m:r>
                      </m:sub>
                    </m:sSub>
                  </m:oMath>
                </a14:m>
                <a:r>
                  <a:rPr lang="fa-IR" sz="2800" dirty="0">
                    <a:solidFill>
                      <a:schemeClr val="tx1"/>
                    </a:solidFill>
                    <a:cs typeface="_MRT_Khodkar" panose="00000700000000000000" pitchFamily="2" charset="-78"/>
                  </a:rPr>
                  <a:t>عبور میکند. که باعث القای نیرومحرکه</a:t>
                </a:r>
                <a14:m>
                  <m:oMath xmlns:m="http://schemas.openxmlformats.org/officeDocument/2006/math">
                    <m:sSub>
                      <m:sSubPr>
                        <m:ctrlPr>
                          <a:rPr lang="fa-IR" sz="2800" i="1" smtClean="0">
                            <a:solidFill>
                              <a:schemeClr val="tx1"/>
                            </a:solidFill>
                            <a:latin typeface="Cambria Math" panose="02040503050406030204" pitchFamily="18" charset="0"/>
                          </a:rPr>
                        </m:ctrlPr>
                      </m:sSubPr>
                      <m:e>
                        <m:r>
                          <a:rPr lang="en-US" sz="2800" i="1">
                            <a:solidFill>
                              <a:schemeClr val="tx1"/>
                            </a:solidFill>
                            <a:latin typeface="Cambria Math" panose="02040503050406030204" pitchFamily="18" charset="0"/>
                          </a:rPr>
                          <m:t>𝐸</m:t>
                        </m:r>
                      </m:e>
                      <m:sub>
                        <m:r>
                          <a:rPr lang="en-US" sz="2800" b="0" i="1" smtClean="0">
                            <a:solidFill>
                              <a:schemeClr val="tx1"/>
                            </a:solidFill>
                            <a:latin typeface="Cambria Math" panose="02040503050406030204" pitchFamily="18" charset="0"/>
                          </a:rPr>
                          <m:t>2</m:t>
                        </m:r>
                      </m:sub>
                    </m:sSub>
                  </m:oMath>
                </a14:m>
                <a:r>
                  <a:rPr lang="fa-IR" sz="2800" dirty="0">
                    <a:solidFill>
                      <a:schemeClr val="tx1"/>
                    </a:solidFill>
                    <a:cs typeface="_MRT_Khodkar" panose="00000700000000000000" pitchFamily="2" charset="-78"/>
                  </a:rPr>
                  <a:t>و</a:t>
                </a:r>
                <a14:m>
                  <m:oMath xmlns:m="http://schemas.openxmlformats.org/officeDocument/2006/math">
                    <m:sSub>
                      <m:sSubPr>
                        <m:ctrlPr>
                          <a:rPr lang="fa-IR" sz="2800" i="1" smtClean="0">
                            <a:solidFill>
                              <a:schemeClr val="tx1"/>
                            </a:solidFill>
                            <a:latin typeface="Cambria Math" panose="02040503050406030204" pitchFamily="18" charset="0"/>
                          </a:rPr>
                        </m:ctrlPr>
                      </m:sSubPr>
                      <m:e>
                        <m:r>
                          <a:rPr lang="en-US" sz="2800" b="0" i="1" smtClean="0">
                            <a:solidFill>
                              <a:schemeClr val="tx1"/>
                            </a:solidFill>
                            <a:latin typeface="Cambria Math" panose="02040503050406030204" pitchFamily="18" charset="0"/>
                          </a:rPr>
                          <m:t>𝐸</m:t>
                        </m:r>
                      </m:e>
                      <m:sub>
                        <m:r>
                          <a:rPr lang="en-US" sz="2800" b="0" i="1" smtClean="0">
                            <a:solidFill>
                              <a:schemeClr val="tx1"/>
                            </a:solidFill>
                            <a:latin typeface="Cambria Math" panose="02040503050406030204" pitchFamily="18" charset="0"/>
                          </a:rPr>
                          <m:t>1</m:t>
                        </m:r>
                      </m:sub>
                    </m:sSub>
                  </m:oMath>
                </a14:m>
                <a:r>
                  <a:rPr lang="fa-IR" sz="2800" dirty="0">
                    <a:solidFill>
                      <a:schemeClr val="tx1"/>
                    </a:solidFill>
                    <a:cs typeface="_MRT_Khodkar" panose="00000700000000000000" pitchFamily="2" charset="-78"/>
                  </a:rPr>
                  <a:t> در سیم پیچ های اولیه وثانویه می شود.</a:t>
                </a:r>
                <a:br>
                  <a:rPr lang="fa-IR" sz="2800" dirty="0">
                    <a:solidFill>
                      <a:schemeClr val="tx1"/>
                    </a:solidFill>
                    <a:cs typeface="_MRT_Khodkar" panose="00000700000000000000" pitchFamily="2" charset="-78"/>
                  </a:rPr>
                </a:br>
                <a:r>
                  <a:rPr lang="fa-IR" sz="2800" dirty="0">
                    <a:solidFill>
                      <a:schemeClr val="tx1"/>
                    </a:solidFill>
                    <a:cs typeface="_MRT_Khodkar" panose="00000700000000000000" pitchFamily="2" charset="-78"/>
                  </a:rPr>
                  <a:t>قسمتی از جریان بی باری که به مغناطیسی شدن هسته و تولید فوران </a:t>
                </a:r>
                <a14:m>
                  <m:oMath xmlns:m="http://schemas.openxmlformats.org/officeDocument/2006/math">
                    <m:sSub>
                      <m:sSubPr>
                        <m:ctrlPr>
                          <a:rPr lang="fa-IR" sz="2800" i="1">
                            <a:solidFill>
                              <a:schemeClr val="tx1"/>
                            </a:solidFill>
                            <a:latin typeface="Cambria Math" panose="02040503050406030204" pitchFamily="18" charset="0"/>
                          </a:rPr>
                        </m:ctrlPr>
                      </m:sSubPr>
                      <m:e>
                        <m:r>
                          <a:rPr lang="fa-IR" sz="2800" i="1">
                            <a:solidFill>
                              <a:schemeClr val="tx1"/>
                            </a:solidFill>
                            <a:latin typeface="Cambria Math" panose="02040503050406030204" pitchFamily="18" charset="0"/>
                            <a:ea typeface="Cambria Math" panose="02040503050406030204" pitchFamily="18" charset="0"/>
                          </a:rPr>
                          <m:t>𝜑</m:t>
                        </m:r>
                      </m:e>
                      <m:sub>
                        <m:r>
                          <a:rPr lang="fa-IR" sz="2800" i="1">
                            <a:solidFill>
                              <a:schemeClr val="tx1"/>
                            </a:solidFill>
                            <a:latin typeface="Cambria Math" panose="02040503050406030204" pitchFamily="18" charset="0"/>
                          </a:rPr>
                          <m:t>0</m:t>
                        </m:r>
                      </m:sub>
                    </m:sSub>
                  </m:oMath>
                </a14:m>
                <a:r>
                  <a:rPr lang="fa-IR" sz="2800" dirty="0">
                    <a:solidFill>
                      <a:schemeClr val="tx1"/>
                    </a:solidFill>
                    <a:cs typeface="_MRT_Khodkar" panose="00000700000000000000" pitchFamily="2" charset="-78"/>
                  </a:rPr>
                  <a:t> می انجامد را با </a:t>
                </a:r>
                <a14:m>
                  <m:oMath xmlns:m="http://schemas.openxmlformats.org/officeDocument/2006/math">
                    <m:sSub>
                      <m:sSubPr>
                        <m:ctrlPr>
                          <a:rPr lang="fa-IR" sz="2800" i="1" smtClean="0">
                            <a:solidFill>
                              <a:schemeClr val="tx1"/>
                            </a:solidFill>
                            <a:latin typeface="Cambria Math" panose="02040503050406030204" pitchFamily="18" charset="0"/>
                          </a:rPr>
                        </m:ctrlPr>
                      </m:sSubPr>
                      <m:e>
                        <m:r>
                          <a:rPr lang="en-US" sz="2800" b="0" i="1" smtClean="0">
                            <a:solidFill>
                              <a:schemeClr val="tx1"/>
                            </a:solidFill>
                            <a:latin typeface="Cambria Math" panose="02040503050406030204" pitchFamily="18" charset="0"/>
                          </a:rPr>
                          <m:t>𝐼</m:t>
                        </m:r>
                      </m:e>
                      <m:sub>
                        <m:r>
                          <a:rPr lang="en-US" sz="2800" b="0" i="1" smtClean="0">
                            <a:solidFill>
                              <a:schemeClr val="tx1"/>
                            </a:solidFill>
                            <a:latin typeface="Cambria Math" panose="02040503050406030204" pitchFamily="18" charset="0"/>
                          </a:rPr>
                          <m:t>𝑚</m:t>
                        </m:r>
                      </m:sub>
                    </m:sSub>
                  </m:oMath>
                </a14:m>
                <a:r>
                  <a:rPr lang="fa-IR" sz="2800" dirty="0">
                    <a:solidFill>
                      <a:schemeClr val="tx1"/>
                    </a:solidFill>
                    <a:cs typeface="_MRT_Khodkar" panose="00000700000000000000" pitchFamily="2" charset="-78"/>
                  </a:rPr>
                  <a:t>نشان میدهندو آنرا جریان مغناطیس کننده می نامند.</a:t>
                </a:r>
                <a:br>
                  <a:rPr lang="fa-IR" sz="2800" dirty="0">
                    <a:solidFill>
                      <a:schemeClr val="tx1"/>
                    </a:solidFill>
                    <a:cs typeface="_MRT_Khodkar" panose="00000700000000000000" pitchFamily="2" charset="-78"/>
                  </a:rPr>
                </a:br>
                <a:r>
                  <a:rPr lang="fa-IR" sz="2800" dirty="0">
                    <a:solidFill>
                      <a:schemeClr val="tx1"/>
                    </a:solidFill>
                    <a:cs typeface="_MRT_Khodkar" panose="00000700000000000000" pitchFamily="2" charset="-78"/>
                  </a:rPr>
                  <a:t>از آنجا که این جریان اثر مغناطیسی در پی دارد آنرا معادل جریان یک سلف در نظر می گیرند.</a:t>
                </a:r>
                <a:br>
                  <a:rPr lang="en-US" sz="2200" dirty="0">
                    <a:solidFill>
                      <a:schemeClr val="tx1"/>
                    </a:solidFill>
                    <a:cs typeface="_MRT_Khodkar" panose="00000700000000000000" pitchFamily="2" charset="-78"/>
                  </a:rPr>
                </a:br>
                <a:br>
                  <a:rPr lang="en-US" sz="2000" dirty="0">
                    <a:solidFill>
                      <a:schemeClr val="tx1"/>
                    </a:solidFill>
                    <a:cs typeface="_MRT_Khodkar" panose="00000700000000000000" pitchFamily="2" charset="-78"/>
                  </a:rPr>
                </a:br>
                <a:r>
                  <a:rPr lang="fa-IR" sz="4400" dirty="0">
                    <a:solidFill>
                      <a:schemeClr val="tx1"/>
                    </a:solidFill>
                    <a:cs typeface="_MRT_Khodkar" panose="00000700000000000000" pitchFamily="2" charset="-78"/>
                  </a:rPr>
                  <a:t>پیامد دوم:</a:t>
                </a:r>
                <a:br>
                  <a:rPr lang="en-US" sz="2000" dirty="0">
                    <a:solidFill>
                      <a:schemeClr val="tx1"/>
                    </a:solidFill>
                    <a:cs typeface="_MRT_Khodkar" panose="00000700000000000000" pitchFamily="2" charset="-78"/>
                  </a:rPr>
                </a:br>
                <a:endParaRPr lang="en-US" sz="2000" dirty="0">
                  <a:solidFill>
                    <a:schemeClr val="tx1"/>
                  </a:solidFill>
                  <a:cs typeface="_MRT_Khodkar" panose="00000700000000000000" pitchFamily="2" charset="-78"/>
                </a:endParaRPr>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154745" y="-1"/>
                <a:ext cx="12037255" cy="4614203"/>
              </a:xfrm>
              <a:blipFill>
                <a:blip r:embed="rId2"/>
                <a:stretch>
                  <a:fillRect r="-182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 name="Text Placeholder 3"/>
              <p:cNvSpPr>
                <a:spLocks noGrp="1"/>
              </p:cNvSpPr>
              <p:nvPr>
                <p:ph type="body" idx="1"/>
              </p:nvPr>
            </p:nvSpPr>
            <p:spPr>
              <a:xfrm>
                <a:off x="436098" y="3794879"/>
                <a:ext cx="11755902" cy="2859139"/>
              </a:xfrm>
            </p:spPr>
            <p:txBody>
              <a:bodyPr>
                <a:noAutofit/>
              </a:bodyPr>
              <a:lstStyle/>
              <a:p>
                <a:pPr algn="r" rtl="1"/>
                <a:r>
                  <a:rPr lang="fa-IR" sz="2800" dirty="0">
                    <a:solidFill>
                      <a:schemeClr val="tx1"/>
                    </a:solidFill>
                    <a:cs typeface="_MRT_Khodkar" panose="00000700000000000000" pitchFamily="2" charset="-78"/>
                  </a:rPr>
                  <a:t>مقداری از جریان بی باری صرف تولید گرما در هسته ترانسفور ماتور می شود.این تلفات حرارتی در هسته را می توان با عبور جریان از یک مقاومت الکتریکی مدلسازی کرد.چراکه با عبور جریان الکتریکی از مقاومت اهمی نیز پدید می آید.این بخش از جریان،مولفه تولیدحرارت جریان بی باری است.که باعث گرم شدن هسته ترانسفورماتور میشود،         وآن را با </a:t>
                </a:r>
                <a14:m>
                  <m:oMath xmlns:m="http://schemas.openxmlformats.org/officeDocument/2006/math">
                    <m:sSub>
                      <m:sSubPr>
                        <m:ctrlPr>
                          <a:rPr lang="fa-IR" sz="2800" i="1" smtClean="0">
                            <a:solidFill>
                              <a:schemeClr val="tx1"/>
                            </a:solidFill>
                            <a:latin typeface="Cambria Math" panose="02040503050406030204" pitchFamily="18" charset="0"/>
                          </a:rPr>
                        </m:ctrlPr>
                      </m:sSubPr>
                      <m:e>
                        <m:r>
                          <a:rPr lang="en-US" sz="2800" i="1">
                            <a:solidFill>
                              <a:schemeClr val="tx1"/>
                            </a:solidFill>
                            <a:latin typeface="Cambria Math" panose="02040503050406030204" pitchFamily="18" charset="0"/>
                          </a:rPr>
                          <m:t>𝐼</m:t>
                        </m:r>
                      </m:e>
                      <m:sub>
                        <m:r>
                          <a:rPr lang="en-US" sz="2800" i="1">
                            <a:solidFill>
                              <a:schemeClr val="tx1"/>
                            </a:solidFill>
                            <a:latin typeface="Cambria Math" panose="02040503050406030204" pitchFamily="18" charset="0"/>
                          </a:rPr>
                          <m:t>𝑐</m:t>
                        </m:r>
                      </m:sub>
                    </m:sSub>
                  </m:oMath>
                </a14:m>
                <a:r>
                  <a:rPr lang="fa-IR" sz="2800" dirty="0">
                    <a:solidFill>
                      <a:schemeClr val="tx1"/>
                    </a:solidFill>
                    <a:cs typeface="_MRT_Khodkar" panose="00000700000000000000" pitchFamily="2" charset="-78"/>
                  </a:rPr>
                  <a:t>نشان می دهند.</a:t>
                </a:r>
                <a:endParaRPr lang="en-US" sz="2800" dirty="0">
                  <a:solidFill>
                    <a:schemeClr val="tx1"/>
                  </a:solidFill>
                  <a:cs typeface="_MRT_Khodkar" panose="00000700000000000000" pitchFamily="2" charset="-78"/>
                </a:endParaRPr>
              </a:p>
            </p:txBody>
          </p:sp>
        </mc:Choice>
        <mc:Fallback>
          <p:sp>
            <p:nvSpPr>
              <p:cNvPr id="4" name="Text Placeholder 3"/>
              <p:cNvSpPr>
                <a:spLocks noGrp="1" noRot="1" noChangeAspect="1" noMove="1" noResize="1" noEditPoints="1" noAdjustHandles="1" noChangeArrowheads="1" noChangeShapeType="1" noTextEdit="1"/>
              </p:cNvSpPr>
              <p:nvPr>
                <p:ph type="body" idx="1"/>
              </p:nvPr>
            </p:nvSpPr>
            <p:spPr>
              <a:xfrm>
                <a:off x="436098" y="3794879"/>
                <a:ext cx="11755902" cy="2859139"/>
              </a:xfrm>
              <a:blipFill>
                <a:blip r:embed="rId3"/>
                <a:stretch>
                  <a:fillRect l="-2956" r="-1037"/>
                </a:stretch>
              </a:blipFill>
            </p:spPr>
            <p:txBody>
              <a:bodyPr/>
              <a:lstStyle/>
              <a:p>
                <a:r>
                  <a:rPr lang="en-US">
                    <a:noFill/>
                  </a:rPr>
                  <a:t> </a:t>
                </a:r>
              </a:p>
            </p:txBody>
          </p:sp>
        </mc:Fallback>
      </mc:AlternateContent>
    </p:spTree>
    <p:extLst>
      <p:ext uri="{BB962C8B-B14F-4D97-AF65-F5344CB8AC3E}">
        <p14:creationId xmlns:p14="http://schemas.microsoft.com/office/powerpoint/2010/main" val="1756131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2" y="486772"/>
            <a:ext cx="10769733" cy="864357"/>
          </a:xfrm>
        </p:spPr>
        <p:txBody>
          <a:bodyPr>
            <a:normAutofit fontScale="90000"/>
          </a:bodyPr>
          <a:lstStyle/>
          <a:p>
            <a:pPr algn="r"/>
            <a:r>
              <a:rPr lang="fa-IR" sz="2800" dirty="0">
                <a:cs typeface="_MRT_Khodkar" panose="00000700000000000000" pitchFamily="2" charset="-78"/>
              </a:rPr>
              <a:t>با توجه به دو پیامدحاصل از جریان بی باری،می توان نتیجه گرفت،که این جریان علاوه بر مغناطیسی کردن هسته باعث ناخواسته گرم شدن هسته نیز می شود.</a:t>
            </a:r>
            <a:endParaRPr lang="en-US" sz="2800" dirty="0">
              <a:cs typeface="_MRT_Khodkar" panose="00000700000000000000" pitchFamily="2" charset="-78"/>
            </a:endParaRPr>
          </a:p>
        </p:txBody>
      </p:sp>
      <p:sp>
        <p:nvSpPr>
          <p:cNvPr id="3" name="Text Placeholder 2"/>
          <p:cNvSpPr>
            <a:spLocks noGrp="1"/>
          </p:cNvSpPr>
          <p:nvPr>
            <p:ph type="body" sz="half" idx="2"/>
          </p:nvPr>
        </p:nvSpPr>
        <p:spPr>
          <a:xfrm rot="10800000" flipV="1">
            <a:off x="2033516" y="5868537"/>
            <a:ext cx="9730404" cy="791570"/>
          </a:xfrm>
        </p:spPr>
        <p:txBody>
          <a:bodyPr>
            <a:normAutofit/>
          </a:bodyPr>
          <a:lstStyle/>
          <a:p>
            <a:pPr algn="ctr"/>
            <a:r>
              <a:rPr lang="fa-IR" sz="4000" dirty="0">
                <a:solidFill>
                  <a:schemeClr val="tx1"/>
                </a:solidFill>
                <a:cs typeface="_MRT_Khodkar" panose="00000700000000000000" pitchFamily="2" charset="-78"/>
              </a:rPr>
              <a:t>بردار های جریان در حالت بی باری</a:t>
            </a:r>
            <a:endParaRPr lang="en-US" sz="4000" dirty="0">
              <a:solidFill>
                <a:schemeClr val="tx1"/>
              </a:solidFill>
              <a:cs typeface="_MRT_Khodkar" panose="00000700000000000000" pitchFamily="2" charset="-78"/>
            </a:endParaRPr>
          </a:p>
        </p:txBody>
      </p:sp>
      <p:pic>
        <p:nvPicPr>
          <p:cNvPr id="4" name="Picture 3"/>
          <p:cNvPicPr>
            <a:picLocks noChangeAspect="1"/>
          </p:cNvPicPr>
          <p:nvPr/>
        </p:nvPicPr>
        <p:blipFill>
          <a:blip r:embed="rId2"/>
          <a:stretch>
            <a:fillRect/>
          </a:stretch>
        </p:blipFill>
        <p:spPr>
          <a:xfrm>
            <a:off x="3548418" y="1707958"/>
            <a:ext cx="6987654" cy="4010453"/>
          </a:xfrm>
          <a:prstGeom prst="rect">
            <a:avLst/>
          </a:prstGeom>
        </p:spPr>
      </p:pic>
    </p:spTree>
    <p:extLst>
      <p:ext uri="{BB962C8B-B14F-4D97-AF65-F5344CB8AC3E}">
        <p14:creationId xmlns:p14="http://schemas.microsoft.com/office/powerpoint/2010/main" val="3179221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379828" y="386365"/>
                <a:ext cx="11176861" cy="2575775"/>
              </a:xfrm>
            </p:spPr>
            <p:txBody>
              <a:bodyPr>
                <a:normAutofit/>
              </a:bodyPr>
              <a:lstStyle/>
              <a:p>
                <a:pPr algn="r" rtl="1"/>
                <a:r>
                  <a:rPr lang="fa-IR" sz="2800" dirty="0">
                    <a:solidFill>
                      <a:schemeClr val="tx1"/>
                    </a:solidFill>
                    <a:cs typeface="_MRT_Khodkar" panose="00000700000000000000" pitchFamily="2" charset="-78"/>
                  </a:rPr>
                  <a:t>در شکل زیر اندازه بردار </a:t>
                </a:r>
                <a14:m>
                  <m:oMath xmlns:m="http://schemas.openxmlformats.org/officeDocument/2006/math">
                    <m:sSub>
                      <m:sSubPr>
                        <m:ctrlPr>
                          <a:rPr lang="fa-IR" sz="2800" i="1">
                            <a:solidFill>
                              <a:schemeClr val="tx1"/>
                            </a:solidFill>
                            <a:latin typeface="Cambria Math" panose="02040503050406030204" pitchFamily="18" charset="0"/>
                          </a:rPr>
                        </m:ctrlPr>
                      </m:sSubPr>
                      <m:e>
                        <m:r>
                          <a:rPr lang="en-US" sz="2800" i="1">
                            <a:solidFill>
                              <a:schemeClr val="tx1"/>
                            </a:solidFill>
                            <a:latin typeface="Cambria Math" panose="02040503050406030204" pitchFamily="18" charset="0"/>
                          </a:rPr>
                          <m:t>𝐼</m:t>
                        </m:r>
                      </m:e>
                      <m:sub>
                        <m:r>
                          <a:rPr lang="en-US" sz="2800" i="1">
                            <a:solidFill>
                              <a:schemeClr val="tx1"/>
                            </a:solidFill>
                            <a:latin typeface="Cambria Math" panose="02040503050406030204" pitchFamily="18" charset="0"/>
                          </a:rPr>
                          <m:t>𝑐</m:t>
                        </m:r>
                      </m:sub>
                    </m:sSub>
                  </m:oMath>
                </a14:m>
                <a:r>
                  <a:rPr lang="fa-IR" sz="2800" dirty="0">
                    <a:solidFill>
                      <a:schemeClr val="tx1"/>
                    </a:solidFill>
                    <a:cs typeface="_MRT_Khodkar" panose="00000700000000000000" pitchFamily="2" charset="-78"/>
                  </a:rPr>
                  <a:t> بزرگنمایی شده است.در واقعیت این جریان خیلی کوچکتر از</a:t>
                </a:r>
                <a14:m>
                  <m:oMath xmlns:m="http://schemas.openxmlformats.org/officeDocument/2006/math">
                    <m:sSub>
                      <m:sSubPr>
                        <m:ctrlPr>
                          <a:rPr lang="fa-IR" sz="2800" i="1">
                            <a:solidFill>
                              <a:schemeClr val="tx1"/>
                            </a:solidFill>
                            <a:latin typeface="Cambria Math" panose="02040503050406030204" pitchFamily="18" charset="0"/>
                          </a:rPr>
                        </m:ctrlPr>
                      </m:sSubPr>
                      <m:e>
                        <m:r>
                          <a:rPr lang="en-US" sz="2800" i="1">
                            <a:solidFill>
                              <a:schemeClr val="tx1"/>
                            </a:solidFill>
                            <a:latin typeface="Cambria Math" panose="02040503050406030204" pitchFamily="18" charset="0"/>
                          </a:rPr>
                          <m:t>𝐼</m:t>
                        </m:r>
                      </m:e>
                      <m:sub>
                        <m:r>
                          <a:rPr lang="en-US" sz="2800" i="1">
                            <a:solidFill>
                              <a:schemeClr val="tx1"/>
                            </a:solidFill>
                            <a:latin typeface="Cambria Math" panose="02040503050406030204" pitchFamily="18" charset="0"/>
                          </a:rPr>
                          <m:t>𝑚</m:t>
                        </m:r>
                      </m:sub>
                    </m:sSub>
                  </m:oMath>
                </a14:m>
                <a:r>
                  <a:rPr lang="fa-IR" sz="2800" dirty="0">
                    <a:solidFill>
                      <a:schemeClr val="tx1"/>
                    </a:solidFill>
                    <a:cs typeface="_MRT_Khodkar" panose="00000700000000000000" pitchFamily="2" charset="-78"/>
                  </a:rPr>
                  <a:t> است.به همین دلیل می توان گفت که جریان تحریک </a:t>
                </a:r>
                <a14:m>
                  <m:oMath xmlns:m="http://schemas.openxmlformats.org/officeDocument/2006/math">
                    <m:sSub>
                      <m:sSubPr>
                        <m:ctrlPr>
                          <a:rPr lang="fa-IR" sz="2800" i="1">
                            <a:solidFill>
                              <a:schemeClr val="tx1"/>
                            </a:solidFill>
                            <a:latin typeface="Cambria Math" panose="02040503050406030204" pitchFamily="18" charset="0"/>
                          </a:rPr>
                        </m:ctrlPr>
                      </m:sSubPr>
                      <m:e>
                        <m:r>
                          <a:rPr lang="en-US" sz="2800" i="1">
                            <a:solidFill>
                              <a:schemeClr val="tx1"/>
                            </a:solidFill>
                            <a:latin typeface="Cambria Math" panose="02040503050406030204" pitchFamily="18" charset="0"/>
                          </a:rPr>
                          <m:t>𝐼</m:t>
                        </m:r>
                      </m:e>
                      <m:sub>
                        <m:r>
                          <a:rPr lang="fa-IR" sz="2800" b="0" i="1" smtClean="0">
                            <a:solidFill>
                              <a:schemeClr val="tx1"/>
                            </a:solidFill>
                            <a:latin typeface="Cambria Math" panose="02040503050406030204" pitchFamily="18" charset="0"/>
                          </a:rPr>
                          <m:t>0</m:t>
                        </m:r>
                      </m:sub>
                    </m:sSub>
                  </m:oMath>
                </a14:m>
                <a:r>
                  <a:rPr lang="fa-IR" sz="2800" dirty="0">
                    <a:solidFill>
                      <a:schemeClr val="tx1"/>
                    </a:solidFill>
                    <a:cs typeface="_MRT_Khodkar" panose="00000700000000000000" pitchFamily="2" charset="-78"/>
                  </a:rPr>
                  <a:t> نسبت به</a:t>
                </a:r>
                <a14:m>
                  <m:oMath xmlns:m="http://schemas.openxmlformats.org/officeDocument/2006/math">
                    <m:sSub>
                      <m:sSubPr>
                        <m:ctrlPr>
                          <a:rPr lang="fa-IR" sz="2800" i="1">
                            <a:solidFill>
                              <a:schemeClr val="tx1"/>
                            </a:solidFill>
                            <a:latin typeface="Cambria Math" panose="02040503050406030204" pitchFamily="18" charset="0"/>
                          </a:rPr>
                        </m:ctrlPr>
                      </m:sSubPr>
                      <m:e>
                        <m:r>
                          <a:rPr lang="en-US" sz="2800" i="1">
                            <a:solidFill>
                              <a:schemeClr val="tx1"/>
                            </a:solidFill>
                            <a:latin typeface="Cambria Math" panose="02040503050406030204" pitchFamily="18" charset="0"/>
                          </a:rPr>
                          <m:t>𝐸</m:t>
                        </m:r>
                      </m:e>
                      <m:sub>
                        <m:r>
                          <a:rPr lang="en-US" sz="2800" i="1">
                            <a:solidFill>
                              <a:schemeClr val="tx1"/>
                            </a:solidFill>
                            <a:latin typeface="Cambria Math" panose="02040503050406030204" pitchFamily="18" charset="0"/>
                          </a:rPr>
                          <m:t>1</m:t>
                        </m:r>
                      </m:sub>
                    </m:sSub>
                  </m:oMath>
                </a14:m>
                <a:r>
                  <a:rPr lang="fa-IR" sz="2800" dirty="0">
                    <a:solidFill>
                      <a:schemeClr val="tx1"/>
                    </a:solidFill>
                    <a:cs typeface="_MRT_Khodkar" panose="00000700000000000000" pitchFamily="2" charset="-78"/>
                  </a:rPr>
                  <a:t> حدودا 90 درجه پس فاز دارد.</a:t>
                </a:r>
                <a:br>
                  <a:rPr lang="fa-IR" sz="2800" dirty="0">
                    <a:solidFill>
                      <a:schemeClr val="tx1"/>
                    </a:solidFill>
                    <a:cs typeface="_MRT_Khodkar" panose="00000700000000000000" pitchFamily="2" charset="-78"/>
                  </a:rPr>
                </a:br>
                <a:r>
                  <a:rPr lang="fa-IR" sz="2800" dirty="0">
                    <a:solidFill>
                      <a:schemeClr val="tx1"/>
                    </a:solidFill>
                    <a:cs typeface="_MRT_Khodkar" panose="00000700000000000000" pitchFamily="2" charset="-78"/>
                  </a:rPr>
                  <a:t>در شکل زیر </a:t>
                </a:r>
                <a14:m>
                  <m:oMath xmlns:m="http://schemas.openxmlformats.org/officeDocument/2006/math">
                    <m:sSub>
                      <m:sSubPr>
                        <m:ctrlPr>
                          <a:rPr lang="fa-IR" sz="2800" i="1">
                            <a:solidFill>
                              <a:schemeClr val="tx1"/>
                            </a:solidFill>
                            <a:latin typeface="Cambria Math" panose="02040503050406030204" pitchFamily="18" charset="0"/>
                          </a:rPr>
                        </m:ctrlPr>
                      </m:sSubPr>
                      <m:e>
                        <m:r>
                          <a:rPr lang="en-US" sz="2800" b="0" i="1" smtClean="0">
                            <a:solidFill>
                              <a:schemeClr val="tx1"/>
                            </a:solidFill>
                            <a:latin typeface="Cambria Math" panose="02040503050406030204" pitchFamily="18" charset="0"/>
                          </a:rPr>
                          <m:t>𝐿</m:t>
                        </m:r>
                      </m:e>
                      <m:sub>
                        <m:r>
                          <a:rPr lang="en-US" sz="2800" i="1">
                            <a:solidFill>
                              <a:schemeClr val="tx1"/>
                            </a:solidFill>
                            <a:latin typeface="Cambria Math" panose="02040503050406030204" pitchFamily="18" charset="0"/>
                          </a:rPr>
                          <m:t>𝑚</m:t>
                        </m:r>
                      </m:sub>
                    </m:sSub>
                  </m:oMath>
                </a14:m>
                <a:r>
                  <a:rPr lang="fa-IR" sz="2800" dirty="0">
                    <a:solidFill>
                      <a:schemeClr val="tx1"/>
                    </a:solidFill>
                    <a:cs typeface="_MRT_Khodkar" panose="00000700000000000000" pitchFamily="2" charset="-78"/>
                  </a:rPr>
                  <a:t> نمایانگر خود القایی است،که با عبور جریان </a:t>
                </a:r>
                <a14:m>
                  <m:oMath xmlns:m="http://schemas.openxmlformats.org/officeDocument/2006/math">
                    <m:sSub>
                      <m:sSubPr>
                        <m:ctrlPr>
                          <a:rPr lang="fa-IR" sz="2800" i="1">
                            <a:solidFill>
                              <a:schemeClr val="tx1"/>
                            </a:solidFill>
                            <a:latin typeface="Cambria Math" panose="02040503050406030204" pitchFamily="18" charset="0"/>
                          </a:rPr>
                        </m:ctrlPr>
                      </m:sSubPr>
                      <m:e>
                        <m:r>
                          <a:rPr lang="en-US" sz="2800" i="1">
                            <a:solidFill>
                              <a:schemeClr val="tx1"/>
                            </a:solidFill>
                            <a:latin typeface="Cambria Math" panose="02040503050406030204" pitchFamily="18" charset="0"/>
                          </a:rPr>
                          <m:t>𝐼</m:t>
                        </m:r>
                      </m:e>
                      <m:sub>
                        <m:r>
                          <a:rPr lang="en-US" sz="2800" i="1">
                            <a:solidFill>
                              <a:schemeClr val="tx1"/>
                            </a:solidFill>
                            <a:latin typeface="Cambria Math" panose="02040503050406030204" pitchFamily="18" charset="0"/>
                          </a:rPr>
                          <m:t>𝑚</m:t>
                        </m:r>
                      </m:sub>
                    </m:sSub>
                  </m:oMath>
                </a14:m>
                <a:r>
                  <a:rPr lang="fa-IR" sz="2800" dirty="0">
                    <a:solidFill>
                      <a:schemeClr val="tx1"/>
                    </a:solidFill>
                    <a:cs typeface="_MRT_Khodkar" panose="00000700000000000000" pitchFamily="2" charset="-78"/>
                  </a:rPr>
                  <a:t> میدان اصلی در هسته ترانسفورماتور تولید می کند.و</a:t>
                </a:r>
                <a14:m>
                  <m:oMath xmlns:m="http://schemas.openxmlformats.org/officeDocument/2006/math">
                    <m:sSub>
                      <m:sSubPr>
                        <m:ctrlPr>
                          <a:rPr lang="fa-IR" sz="2800" i="1">
                            <a:solidFill>
                              <a:schemeClr val="tx1"/>
                            </a:solidFill>
                            <a:latin typeface="Cambria Math" panose="02040503050406030204" pitchFamily="18" charset="0"/>
                          </a:rPr>
                        </m:ctrlPr>
                      </m:sSubPr>
                      <m:e>
                        <m:r>
                          <a:rPr lang="en-US" sz="2800" b="0" i="1" smtClean="0">
                            <a:solidFill>
                              <a:schemeClr val="tx1"/>
                            </a:solidFill>
                            <a:latin typeface="Cambria Math" panose="02040503050406030204" pitchFamily="18" charset="0"/>
                          </a:rPr>
                          <m:t>𝑅</m:t>
                        </m:r>
                      </m:e>
                      <m:sub>
                        <m:r>
                          <a:rPr lang="en-US" sz="2800" b="0" i="1" smtClean="0">
                            <a:solidFill>
                              <a:schemeClr val="tx1"/>
                            </a:solidFill>
                            <a:latin typeface="Cambria Math" panose="02040503050406030204" pitchFamily="18" charset="0"/>
                          </a:rPr>
                          <m:t>𝑐</m:t>
                        </m:r>
                      </m:sub>
                    </m:sSub>
                  </m:oMath>
                </a14:m>
                <a:r>
                  <a:rPr lang="fa-IR" sz="2800" dirty="0">
                    <a:solidFill>
                      <a:schemeClr val="tx1"/>
                    </a:solidFill>
                    <a:cs typeface="_MRT_Khodkar" panose="00000700000000000000" pitchFamily="2" charset="-78"/>
                  </a:rPr>
                  <a:t> هم معرف همان مقاومتی است که تلفات حرارتی را در هسته مدل می کند.و نشان دهنده تلفات در هسته است.</a:t>
                </a:r>
                <a:br>
                  <a:rPr lang="fa-IR" sz="2800" dirty="0">
                    <a:solidFill>
                      <a:schemeClr val="tx1"/>
                    </a:solidFill>
                    <a:cs typeface="_MRT_Khodkar" panose="00000700000000000000" pitchFamily="2" charset="-78"/>
                  </a:rPr>
                </a:br>
                <a:endParaRPr lang="en-US" sz="2800" dirty="0">
                  <a:solidFill>
                    <a:schemeClr val="tx1"/>
                  </a:solidFill>
                  <a:cs typeface="_MRT_Khodkar" panose="00000700000000000000" pitchFamily="2" charset="-78"/>
                </a:endParaRPr>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379828" y="386365"/>
                <a:ext cx="11176861" cy="2575775"/>
              </a:xfrm>
              <a:blipFill>
                <a:blip r:embed="rId2"/>
                <a:stretch>
                  <a:fillRect l="-1091" r="-1091"/>
                </a:stretch>
              </a:blipFill>
            </p:spPr>
            <p:txBody>
              <a:bodyPr/>
              <a:lstStyle/>
              <a:p>
                <a:r>
                  <a:rPr lang="en-US">
                    <a:noFill/>
                  </a:rPr>
                  <a:t> </a:t>
                </a:r>
              </a:p>
            </p:txBody>
          </p:sp>
        </mc:Fallback>
      </mc:AlternateContent>
      <p:pic>
        <p:nvPicPr>
          <p:cNvPr id="4" name="Picture 3"/>
          <p:cNvPicPr>
            <a:picLocks noChangeAspect="1"/>
          </p:cNvPicPr>
          <p:nvPr/>
        </p:nvPicPr>
        <p:blipFill>
          <a:blip r:embed="rId3"/>
          <a:stretch>
            <a:fillRect/>
          </a:stretch>
        </p:blipFill>
        <p:spPr>
          <a:xfrm>
            <a:off x="3812146" y="2962140"/>
            <a:ext cx="6075118" cy="3289630"/>
          </a:xfrm>
          <a:prstGeom prst="rect">
            <a:avLst/>
          </a:prstGeom>
        </p:spPr>
      </p:pic>
    </p:spTree>
    <p:extLst>
      <p:ext uri="{BB962C8B-B14F-4D97-AF65-F5344CB8AC3E}">
        <p14:creationId xmlns:p14="http://schemas.microsoft.com/office/powerpoint/2010/main" val="3757493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393895" y="140222"/>
                <a:ext cx="11291022" cy="4248845"/>
              </a:xfrm>
            </p:spPr>
            <p:txBody>
              <a:bodyPr>
                <a:noAutofit/>
              </a:bodyPr>
              <a:lstStyle/>
              <a:p>
                <a:pPr algn="r" rtl="1"/>
                <a:r>
                  <a:rPr lang="fa-IR" sz="2800" dirty="0">
                    <a:cs typeface="_MRT_Khodkar" panose="00000700000000000000" pitchFamily="2" charset="-78"/>
                  </a:rPr>
                  <a:t>از طرفی همه شار مغناطیسی تولید شده به وسیله جریان مغناطیس کننده </a:t>
                </a:r>
                <a14:m>
                  <m:oMath xmlns:m="http://schemas.openxmlformats.org/officeDocument/2006/math">
                    <m:sSub>
                      <m:sSubPr>
                        <m:ctrlPr>
                          <a:rPr lang="fa-IR" sz="2800" i="1">
                            <a:solidFill>
                              <a:srgbClr val="FFFF00"/>
                            </a:solidFill>
                            <a:latin typeface="Cambria Math" panose="02040503050406030204" pitchFamily="18" charset="0"/>
                          </a:rPr>
                        </m:ctrlPr>
                      </m:sSubPr>
                      <m:e>
                        <m:r>
                          <a:rPr lang="en-US" sz="2800" i="1">
                            <a:solidFill>
                              <a:srgbClr val="FFFF00"/>
                            </a:solidFill>
                            <a:latin typeface="Cambria Math" panose="02040503050406030204" pitchFamily="18" charset="0"/>
                          </a:rPr>
                          <m:t>𝐼</m:t>
                        </m:r>
                      </m:e>
                      <m:sub>
                        <m:r>
                          <a:rPr lang="en-US" sz="2800" i="1">
                            <a:solidFill>
                              <a:srgbClr val="FFFF00"/>
                            </a:solidFill>
                            <a:latin typeface="Cambria Math" panose="02040503050406030204" pitchFamily="18" charset="0"/>
                          </a:rPr>
                          <m:t>𝑚</m:t>
                        </m:r>
                      </m:sub>
                    </m:sSub>
                  </m:oMath>
                </a14:m>
                <a:r>
                  <a:rPr lang="fa-IR" sz="2800" dirty="0">
                    <a:cs typeface="_MRT_Khodkar" panose="00000700000000000000" pitchFamily="2" charset="-78"/>
                  </a:rPr>
                  <a:t> از هسته عبور نمی کند،بلکه در صورت اشباع شدن هسته بخشی از آن مسیر خود را از طریق هوا می بندد،بنابراین آن بخشی از شار مغناطیسی که فقط از یک سیم پیچ می گذرد ومسیر خود را از طریق هوا می بندد،</a:t>
                </a:r>
                <a:r>
                  <a:rPr lang="fa-IR" sz="2800" dirty="0">
                    <a:solidFill>
                      <a:srgbClr val="FFFF00"/>
                    </a:solidFill>
                    <a:cs typeface="_MRT_Khodkar" panose="00000700000000000000" pitchFamily="2" charset="-78"/>
                  </a:rPr>
                  <a:t>شار</a:t>
                </a:r>
                <a:r>
                  <a:rPr lang="fa-IR" sz="2800" dirty="0">
                    <a:cs typeface="_MRT_Khodkar" panose="00000700000000000000" pitchFamily="2" charset="-78"/>
                  </a:rPr>
                  <a:t> </a:t>
                </a:r>
                <a:r>
                  <a:rPr lang="fa-IR" sz="2800" dirty="0">
                    <a:solidFill>
                      <a:srgbClr val="FFFF00"/>
                    </a:solidFill>
                    <a:cs typeface="_MRT_Khodkar" panose="00000700000000000000" pitchFamily="2" charset="-78"/>
                  </a:rPr>
                  <a:t>پراکندگی</a:t>
                </a:r>
                <a:r>
                  <a:rPr lang="fa-IR" sz="2800" dirty="0">
                    <a:cs typeface="_MRT_Khodkar" panose="00000700000000000000" pitchFamily="2" charset="-78"/>
                  </a:rPr>
                  <a:t>،</a:t>
                </a:r>
                <a:r>
                  <a:rPr lang="fa-IR" sz="2800" dirty="0">
                    <a:solidFill>
                      <a:srgbClr val="FFFF00"/>
                    </a:solidFill>
                    <a:cs typeface="_MRT_Khodkar" panose="00000700000000000000" pitchFamily="2" charset="-78"/>
                  </a:rPr>
                  <a:t>نشتی</a:t>
                </a:r>
                <a:r>
                  <a:rPr lang="fa-IR" sz="2800" dirty="0">
                    <a:cs typeface="_MRT_Khodkar" panose="00000700000000000000" pitchFamily="2" charset="-78"/>
                  </a:rPr>
                  <a:t> یا </a:t>
                </a:r>
                <a:r>
                  <a:rPr lang="fa-IR" sz="2800" dirty="0">
                    <a:solidFill>
                      <a:srgbClr val="FFFF00"/>
                    </a:solidFill>
                    <a:cs typeface="_MRT_Khodkar" panose="00000700000000000000" pitchFamily="2" charset="-78"/>
                  </a:rPr>
                  <a:t>فراری</a:t>
                </a:r>
                <a:r>
                  <a:rPr lang="fa-IR" sz="2800" dirty="0">
                    <a:cs typeface="_MRT_Khodkar" panose="00000700000000000000" pitchFamily="2" charset="-78"/>
                  </a:rPr>
                  <a:t> می گویند.</a:t>
                </a:r>
                <a:br>
                  <a:rPr lang="fa-IR" sz="2800" dirty="0">
                    <a:cs typeface="_MRT_Khodkar" panose="00000700000000000000" pitchFamily="2" charset="-78"/>
                  </a:rPr>
                </a:br>
                <a:r>
                  <a:rPr lang="fa-IR" sz="2800" dirty="0">
                    <a:cs typeface="_MRT_Khodkar" panose="00000700000000000000" pitchFamily="2" charset="-78"/>
                  </a:rPr>
                  <a:t>لازم به ذکر است آن مقدار شار که از طریق هسته می گذرد شار </a:t>
                </a:r>
                <a:r>
                  <a:rPr lang="fa-IR" sz="2800" dirty="0">
                    <a:solidFill>
                      <a:srgbClr val="FFFF00"/>
                    </a:solidFill>
                    <a:cs typeface="_MRT_Khodkar" panose="00000700000000000000" pitchFamily="2" charset="-78"/>
                  </a:rPr>
                  <a:t>میدان اصلی </a:t>
                </a:r>
                <a:r>
                  <a:rPr lang="fa-IR" sz="2800" dirty="0">
                    <a:cs typeface="_MRT_Khodkar" panose="00000700000000000000" pitchFamily="2" charset="-78"/>
                  </a:rPr>
                  <a:t>نام دارد.</a:t>
                </a:r>
                <a:br>
                  <a:rPr lang="fa-IR" sz="2800" dirty="0">
                    <a:cs typeface="_MRT_Khodkar" panose="00000700000000000000" pitchFamily="2" charset="-78"/>
                  </a:rPr>
                </a:br>
                <a:r>
                  <a:rPr lang="fa-IR" sz="2800" dirty="0">
                    <a:cs typeface="_MRT_Khodkar" panose="00000700000000000000" pitchFamily="2" charset="-78"/>
                  </a:rPr>
                  <a:t>با عبور شار میدان اصلی از سیم پیچ ها نیرو محرکه در آن ها القا می شود.</a:t>
                </a:r>
                <a:br>
                  <a:rPr lang="fa-IR" sz="2800" dirty="0">
                    <a:cs typeface="_MRT_Khodkar" panose="00000700000000000000" pitchFamily="2" charset="-78"/>
                  </a:rPr>
                </a:br>
                <a:r>
                  <a:rPr lang="fa-IR" sz="2800" dirty="0">
                    <a:cs typeface="_MRT_Khodkar" panose="00000700000000000000" pitchFamily="2" charset="-78"/>
                  </a:rPr>
                  <a:t>شار پراکندگی را با یک ضریب خود القایی</a:t>
                </a:r>
                <a14:m>
                  <m:oMath xmlns:m="http://schemas.openxmlformats.org/officeDocument/2006/math">
                    <m:sSub>
                      <m:sSubPr>
                        <m:ctrlPr>
                          <a:rPr lang="fa-IR" sz="2800" i="1" smtClean="0">
                            <a:solidFill>
                              <a:srgbClr val="FFFF00"/>
                            </a:solidFill>
                            <a:latin typeface="Cambria Math" panose="02040503050406030204" pitchFamily="18" charset="0"/>
                          </a:rPr>
                        </m:ctrlPr>
                      </m:sSubPr>
                      <m:e>
                        <m:r>
                          <a:rPr lang="en-US" sz="2800" b="0" i="1" smtClean="0">
                            <a:solidFill>
                              <a:srgbClr val="FFFF00"/>
                            </a:solidFill>
                            <a:latin typeface="Cambria Math" panose="02040503050406030204" pitchFamily="18" charset="0"/>
                          </a:rPr>
                          <m:t>𝐿</m:t>
                        </m:r>
                      </m:e>
                      <m:sub>
                        <m:r>
                          <a:rPr lang="en-US" sz="2800" b="0" i="1" smtClean="0">
                            <a:solidFill>
                              <a:srgbClr val="FFFF00"/>
                            </a:solidFill>
                            <a:latin typeface="Cambria Math" panose="02040503050406030204" pitchFamily="18" charset="0"/>
                          </a:rPr>
                          <m:t>1</m:t>
                        </m:r>
                      </m:sub>
                    </m:sSub>
                  </m:oMath>
                </a14:m>
                <a:r>
                  <a:rPr lang="fa-IR" sz="2800" dirty="0">
                    <a:cs typeface="_MRT_Khodkar" panose="00000700000000000000" pitchFamily="2" charset="-78"/>
                  </a:rPr>
                  <a:t> مدل می کنند.</a:t>
                </a:r>
                <a:br>
                  <a:rPr lang="fa-IR" sz="2800" dirty="0">
                    <a:cs typeface="_MRT_Khodkar" panose="00000700000000000000" pitchFamily="2" charset="-78"/>
                  </a:rPr>
                </a:br>
                <a:r>
                  <a:rPr lang="fa-IR" sz="2800" dirty="0">
                    <a:cs typeface="_MRT_Khodkar" panose="00000700000000000000" pitchFamily="2" charset="-78"/>
                  </a:rPr>
                  <a:t>چون شار پراکندگی ومقاومت اهمی سیم پیچ اولیه هر دو باعث افت ولتاژ در سیم پیچ اولیه ترانسفور ماتور می شوند هر دو المان </a:t>
                </a:r>
                <a14:m>
                  <m:oMath xmlns:m="http://schemas.openxmlformats.org/officeDocument/2006/math">
                    <m:sSub>
                      <m:sSubPr>
                        <m:ctrlPr>
                          <a:rPr lang="fa-IR" sz="2800" i="1">
                            <a:solidFill>
                              <a:srgbClr val="FFFF00"/>
                            </a:solidFill>
                            <a:latin typeface="Cambria Math" panose="02040503050406030204" pitchFamily="18" charset="0"/>
                          </a:rPr>
                        </m:ctrlPr>
                      </m:sSubPr>
                      <m:e>
                        <m:r>
                          <a:rPr lang="en-US" sz="2800" i="1">
                            <a:solidFill>
                              <a:srgbClr val="FFFF00"/>
                            </a:solidFill>
                            <a:latin typeface="Cambria Math" panose="02040503050406030204" pitchFamily="18" charset="0"/>
                          </a:rPr>
                          <m:t>𝐿</m:t>
                        </m:r>
                      </m:e>
                      <m:sub>
                        <m:r>
                          <a:rPr lang="en-US" sz="2800" i="1">
                            <a:solidFill>
                              <a:srgbClr val="FFFF00"/>
                            </a:solidFill>
                            <a:latin typeface="Cambria Math" panose="02040503050406030204" pitchFamily="18" charset="0"/>
                          </a:rPr>
                          <m:t>1</m:t>
                        </m:r>
                      </m:sub>
                    </m:sSub>
                  </m:oMath>
                </a14:m>
                <a:r>
                  <a:rPr lang="fa-IR" sz="2800" dirty="0">
                    <a:cs typeface="_MRT_Khodkar" panose="00000700000000000000" pitchFamily="2" charset="-78"/>
                  </a:rPr>
                  <a:t>و</a:t>
                </a:r>
                <a14:m>
                  <m:oMath xmlns:m="http://schemas.openxmlformats.org/officeDocument/2006/math">
                    <m:sSub>
                      <m:sSubPr>
                        <m:ctrlPr>
                          <a:rPr lang="fa-IR" sz="2800" i="1">
                            <a:solidFill>
                              <a:srgbClr val="FFFF00"/>
                            </a:solidFill>
                            <a:latin typeface="Cambria Math" panose="02040503050406030204" pitchFamily="18" charset="0"/>
                          </a:rPr>
                        </m:ctrlPr>
                      </m:sSubPr>
                      <m:e>
                        <m:r>
                          <a:rPr lang="en-US" sz="2800" b="0" i="1" smtClean="0">
                            <a:solidFill>
                              <a:srgbClr val="FFFF00"/>
                            </a:solidFill>
                            <a:latin typeface="Cambria Math" panose="02040503050406030204" pitchFamily="18" charset="0"/>
                          </a:rPr>
                          <m:t>𝑅</m:t>
                        </m:r>
                      </m:e>
                      <m:sub>
                        <m:r>
                          <a:rPr lang="en-US" sz="2800" i="1">
                            <a:solidFill>
                              <a:srgbClr val="FFFF00"/>
                            </a:solidFill>
                            <a:latin typeface="Cambria Math" panose="02040503050406030204" pitchFamily="18" charset="0"/>
                          </a:rPr>
                          <m:t>1</m:t>
                        </m:r>
                      </m:sub>
                    </m:sSub>
                  </m:oMath>
                </a14:m>
                <a:r>
                  <a:rPr lang="en-US" sz="2800" dirty="0">
                    <a:cs typeface="_MRT_Khodkar" panose="00000700000000000000" pitchFamily="2" charset="-78"/>
                  </a:rPr>
                  <a:t> </a:t>
                </a:r>
                <a:r>
                  <a:rPr lang="fa-IR" sz="2800" dirty="0">
                    <a:cs typeface="_MRT_Khodkar" panose="00000700000000000000" pitchFamily="2" charset="-78"/>
                  </a:rPr>
                  <a:t> را در ورودی ترانسفورماتور به صورت سری در نظر می گیریم. در نتیجه </a:t>
                </a:r>
                <a14:m>
                  <m:oMath xmlns:m="http://schemas.openxmlformats.org/officeDocument/2006/math">
                    <m:sSub>
                      <m:sSubPr>
                        <m:ctrlPr>
                          <a:rPr lang="fa-IR" sz="2800" i="1">
                            <a:solidFill>
                              <a:srgbClr val="FFFF00"/>
                            </a:solidFill>
                            <a:latin typeface="Cambria Math" panose="02040503050406030204" pitchFamily="18" charset="0"/>
                          </a:rPr>
                        </m:ctrlPr>
                      </m:sSubPr>
                      <m:e>
                        <m:r>
                          <a:rPr lang="en-US" sz="2800" i="1">
                            <a:solidFill>
                              <a:srgbClr val="FFFF00"/>
                            </a:solidFill>
                            <a:latin typeface="Cambria Math" panose="02040503050406030204" pitchFamily="18" charset="0"/>
                          </a:rPr>
                          <m:t>𝐿</m:t>
                        </m:r>
                      </m:e>
                      <m:sub>
                        <m:r>
                          <a:rPr lang="en-US" sz="2800" i="1">
                            <a:solidFill>
                              <a:srgbClr val="FFFF00"/>
                            </a:solidFill>
                            <a:latin typeface="Cambria Math" panose="02040503050406030204" pitchFamily="18" charset="0"/>
                          </a:rPr>
                          <m:t>1</m:t>
                        </m:r>
                      </m:sub>
                    </m:sSub>
                  </m:oMath>
                </a14:m>
                <a:r>
                  <a:rPr lang="fa-IR" sz="2800" dirty="0">
                    <a:cs typeface="_MRT_Khodkar" panose="00000700000000000000" pitchFamily="2" charset="-78"/>
                  </a:rPr>
                  <a:t> باعث افت ولتاژ سلفی و</a:t>
                </a:r>
                <a14:m>
                  <m:oMath xmlns:m="http://schemas.openxmlformats.org/officeDocument/2006/math">
                    <m:sSub>
                      <m:sSubPr>
                        <m:ctrlPr>
                          <a:rPr lang="fa-IR" sz="2800" i="1">
                            <a:solidFill>
                              <a:srgbClr val="FFFF00"/>
                            </a:solidFill>
                            <a:latin typeface="Cambria Math" panose="02040503050406030204" pitchFamily="18" charset="0"/>
                          </a:rPr>
                        </m:ctrlPr>
                      </m:sSubPr>
                      <m:e>
                        <m:r>
                          <a:rPr lang="en-US" sz="2800" i="1">
                            <a:solidFill>
                              <a:srgbClr val="FFFF00"/>
                            </a:solidFill>
                            <a:latin typeface="Cambria Math" panose="02040503050406030204" pitchFamily="18" charset="0"/>
                          </a:rPr>
                          <m:t>𝑅</m:t>
                        </m:r>
                      </m:e>
                      <m:sub>
                        <m:r>
                          <a:rPr lang="en-US" sz="2800" i="1">
                            <a:solidFill>
                              <a:srgbClr val="FFFF00"/>
                            </a:solidFill>
                            <a:latin typeface="Cambria Math" panose="02040503050406030204" pitchFamily="18" charset="0"/>
                          </a:rPr>
                          <m:t>1</m:t>
                        </m:r>
                      </m:sub>
                    </m:sSub>
                  </m:oMath>
                </a14:m>
                <a:r>
                  <a:rPr lang="fa-IR" sz="2800" dirty="0">
                    <a:cs typeface="_MRT_Khodkar" panose="00000700000000000000" pitchFamily="2" charset="-78"/>
                  </a:rPr>
                  <a:t> باعث افت ولتاژ اهمی می شود که برآیند آن ها افت ولتاژ در سیم پیچ اولیه را نتیجه می دهد.</a:t>
                </a:r>
                <a:endParaRPr lang="en-US" sz="2800" dirty="0">
                  <a:cs typeface="_MRT_Khodkar" panose="00000700000000000000" pitchFamily="2" charset="-78"/>
                </a:endParaRPr>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393895" y="140222"/>
                <a:ext cx="11291022" cy="4248845"/>
              </a:xfrm>
              <a:blipFill>
                <a:blip r:embed="rId2"/>
                <a:stretch>
                  <a:fillRect l="-1404" r="-1080" b="-4161"/>
                </a:stretch>
              </a:blipFill>
            </p:spPr>
            <p:txBody>
              <a:bodyPr/>
              <a:lstStyle/>
              <a:p>
                <a:r>
                  <a:rPr lang="en-US">
                    <a:noFill/>
                  </a:rPr>
                  <a:t> </a:t>
                </a:r>
              </a:p>
            </p:txBody>
          </p:sp>
        </mc:Fallback>
      </mc:AlternateContent>
      <p:sp>
        <p:nvSpPr>
          <p:cNvPr id="5" name="Text Placeholder 4"/>
          <p:cNvSpPr>
            <a:spLocks noGrp="1"/>
          </p:cNvSpPr>
          <p:nvPr>
            <p:ph type="body" sz="half" idx="2"/>
          </p:nvPr>
        </p:nvSpPr>
        <p:spPr>
          <a:xfrm>
            <a:off x="2563456" y="5883680"/>
            <a:ext cx="8915400" cy="729622"/>
          </a:xfrm>
        </p:spPr>
        <p:txBody>
          <a:bodyPr>
            <a:normAutofit/>
          </a:bodyPr>
          <a:lstStyle/>
          <a:p>
            <a:pPr algn="ctr"/>
            <a:r>
              <a:rPr lang="fa-IR" sz="2000" dirty="0">
                <a:solidFill>
                  <a:srgbClr val="FFFF00"/>
                </a:solidFill>
              </a:rPr>
              <a:t>مدار معادل سیم پیچ اولیه</a:t>
            </a:r>
            <a:endParaRPr lang="en-US" sz="2000" dirty="0">
              <a:solidFill>
                <a:srgbClr val="FFFF00"/>
              </a:solidFill>
            </a:endParaRPr>
          </a:p>
        </p:txBody>
      </p:sp>
      <p:pic>
        <p:nvPicPr>
          <p:cNvPr id="4" name="Picture 3"/>
          <p:cNvPicPr>
            <a:picLocks noChangeAspect="1"/>
          </p:cNvPicPr>
          <p:nvPr/>
        </p:nvPicPr>
        <p:blipFill>
          <a:blip r:embed="rId3"/>
          <a:stretch>
            <a:fillRect/>
          </a:stretch>
        </p:blipFill>
        <p:spPr>
          <a:xfrm>
            <a:off x="4786725" y="4596238"/>
            <a:ext cx="4658777" cy="1287442"/>
          </a:xfrm>
          <a:prstGeom prst="rect">
            <a:avLst/>
          </a:prstGeom>
        </p:spPr>
      </p:pic>
    </p:spTree>
    <p:extLst>
      <p:ext uri="{BB962C8B-B14F-4D97-AF65-F5344CB8AC3E}">
        <p14:creationId xmlns:p14="http://schemas.microsoft.com/office/powerpoint/2010/main" val="1584261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246253" y="0"/>
            <a:ext cx="5945747" cy="3678592"/>
          </a:xfrm>
          <a:prstGeom prst="rect">
            <a:avLst/>
          </a:prstGeom>
        </p:spPr>
      </p:pic>
      <p:sp>
        <p:nvSpPr>
          <p:cNvPr id="2" name="Title 1"/>
          <p:cNvSpPr>
            <a:spLocks noGrp="1"/>
          </p:cNvSpPr>
          <p:nvPr>
            <p:ph type="title"/>
          </p:nvPr>
        </p:nvSpPr>
        <p:spPr>
          <a:xfrm>
            <a:off x="1788553" y="3941290"/>
            <a:ext cx="8915400" cy="475335"/>
          </a:xfrm>
        </p:spPr>
        <p:txBody>
          <a:bodyPr>
            <a:noAutofit/>
          </a:bodyPr>
          <a:lstStyle/>
          <a:p>
            <a:pPr algn="ctr"/>
            <a:r>
              <a:rPr lang="fa-IR" sz="3200" dirty="0">
                <a:cs typeface="_MRT_Khodkar" panose="00000700000000000000" pitchFamily="2" charset="-78"/>
              </a:rPr>
              <a:t>مدار معادل واقعی ترانسفور ماتور در حالت بی باری</a:t>
            </a:r>
            <a:endParaRPr lang="en-US" sz="3200" i="1" dirty="0">
              <a:cs typeface="_MRT_Khodkar" panose="00000700000000000000" pitchFamily="2" charset="-78"/>
            </a:endParaRPr>
          </a:p>
        </p:txBody>
      </p:sp>
      <mc:AlternateContent xmlns:mc="http://schemas.openxmlformats.org/markup-compatibility/2006">
        <mc:Choice xmlns:a14="http://schemas.microsoft.com/office/drawing/2010/main" Requires="a14">
          <p:sp>
            <p:nvSpPr>
              <p:cNvPr id="6" name="Text Placeholder 5"/>
              <p:cNvSpPr>
                <a:spLocks noGrp="1"/>
              </p:cNvSpPr>
              <p:nvPr>
                <p:ph type="body" sz="half" idx="2"/>
              </p:nvPr>
            </p:nvSpPr>
            <p:spPr>
              <a:xfrm>
                <a:off x="464234" y="4679324"/>
                <a:ext cx="10349726" cy="1515414"/>
              </a:xfrm>
            </p:spPr>
            <p:txBody>
              <a:bodyPr>
                <a:noAutofit/>
              </a:bodyPr>
              <a:lstStyle/>
              <a:p>
                <a:pPr algn="just" rtl="1"/>
                <a:r>
                  <a:rPr lang="fa-IR" sz="2400" dirty="0">
                    <a:solidFill>
                      <a:schemeClr val="tx1"/>
                    </a:solidFill>
                    <a:cs typeface="_MRT_Khodkar" panose="00000700000000000000" pitchFamily="2" charset="-78"/>
                  </a:rPr>
                  <a:t>در ترانسفور ماتور های قدرت چون فرکانس ثابت است برای مدل کردن سلف ها به جای قرار دادن ضریب خود القایی غالبا راکتانس آن ها مورد توجه قرار می گیرند،یعنی به جای </a:t>
                </a:r>
                <a14:m>
                  <m:oMath xmlns:m="http://schemas.openxmlformats.org/officeDocument/2006/math">
                    <m:sSub>
                      <m:sSubPr>
                        <m:ctrlPr>
                          <a:rPr lang="fa-IR" sz="2400" i="1">
                            <a:solidFill>
                              <a:schemeClr val="tx1"/>
                            </a:solidFill>
                            <a:latin typeface="Cambria Math" panose="02040503050406030204" pitchFamily="18" charset="0"/>
                            <a:cs typeface="+mj-cs"/>
                          </a:rPr>
                        </m:ctrlPr>
                      </m:sSubPr>
                      <m:e>
                        <m:r>
                          <a:rPr lang="en-US" sz="2400" i="1">
                            <a:solidFill>
                              <a:schemeClr val="tx1"/>
                            </a:solidFill>
                            <a:latin typeface="Cambria Math" panose="02040503050406030204" pitchFamily="18" charset="0"/>
                            <a:cs typeface="+mj-cs"/>
                          </a:rPr>
                          <m:t>𝐿</m:t>
                        </m:r>
                      </m:e>
                      <m:sub>
                        <m:r>
                          <a:rPr lang="en-US" sz="2400" i="1">
                            <a:solidFill>
                              <a:schemeClr val="tx1"/>
                            </a:solidFill>
                            <a:latin typeface="Cambria Math" panose="02040503050406030204" pitchFamily="18" charset="0"/>
                            <a:cs typeface="+mj-cs"/>
                          </a:rPr>
                          <m:t>1</m:t>
                        </m:r>
                      </m:sub>
                    </m:sSub>
                  </m:oMath>
                </a14:m>
                <a:r>
                  <a:rPr lang="fa-IR" sz="2400" dirty="0">
                    <a:solidFill>
                      <a:schemeClr val="tx1"/>
                    </a:solidFill>
                    <a:cs typeface="_MRT_Khodkar" panose="00000700000000000000" pitchFamily="2" charset="-78"/>
                  </a:rPr>
                  <a:t> معادل راکتانس پراکندگی </a:t>
                </a:r>
                <a14:m>
                  <m:oMath xmlns:m="http://schemas.openxmlformats.org/officeDocument/2006/math">
                    <m:sSub>
                      <m:sSubPr>
                        <m:ctrlPr>
                          <a:rPr lang="fa-IR" sz="2400" i="1">
                            <a:solidFill>
                              <a:schemeClr val="tx1"/>
                            </a:solidFill>
                            <a:latin typeface="Cambria Math" panose="02040503050406030204" pitchFamily="18" charset="0"/>
                            <a:cs typeface="+mj-cs"/>
                          </a:rPr>
                        </m:ctrlPr>
                      </m:sSubPr>
                      <m:e>
                        <m:r>
                          <a:rPr lang="en-US" sz="2400" b="0" i="1" smtClean="0">
                            <a:solidFill>
                              <a:schemeClr val="tx1"/>
                            </a:solidFill>
                            <a:latin typeface="Cambria Math" panose="02040503050406030204" pitchFamily="18" charset="0"/>
                            <a:cs typeface="+mj-cs"/>
                          </a:rPr>
                          <m:t>𝑋</m:t>
                        </m:r>
                      </m:e>
                      <m:sub>
                        <m:r>
                          <a:rPr lang="en-US" sz="2400" i="1">
                            <a:solidFill>
                              <a:schemeClr val="tx1"/>
                            </a:solidFill>
                            <a:latin typeface="Cambria Math" panose="02040503050406030204" pitchFamily="18" charset="0"/>
                            <a:cs typeface="+mj-cs"/>
                          </a:rPr>
                          <m:t>1</m:t>
                        </m:r>
                      </m:sub>
                    </m:sSub>
                  </m:oMath>
                </a14:m>
                <a:r>
                  <a:rPr lang="fa-IR" sz="2400" dirty="0">
                    <a:solidFill>
                      <a:schemeClr val="tx1"/>
                    </a:solidFill>
                    <a:cs typeface="_MRT_Khodkar" panose="00000700000000000000" pitchFamily="2" charset="-78"/>
                  </a:rPr>
                  <a:t> و به جای </a:t>
                </a:r>
                <a14:m>
                  <m:oMath xmlns:m="http://schemas.openxmlformats.org/officeDocument/2006/math">
                    <m:sSub>
                      <m:sSubPr>
                        <m:ctrlPr>
                          <a:rPr lang="fa-IR" sz="2400" i="1">
                            <a:solidFill>
                              <a:schemeClr val="tx1"/>
                            </a:solidFill>
                            <a:latin typeface="Cambria Math" panose="02040503050406030204" pitchFamily="18" charset="0"/>
                            <a:cs typeface="+mj-cs"/>
                          </a:rPr>
                        </m:ctrlPr>
                      </m:sSubPr>
                      <m:e>
                        <m:r>
                          <a:rPr lang="en-US" sz="2400" i="1">
                            <a:solidFill>
                              <a:schemeClr val="tx1"/>
                            </a:solidFill>
                            <a:latin typeface="Cambria Math" panose="02040503050406030204" pitchFamily="18" charset="0"/>
                            <a:cs typeface="+mj-cs"/>
                          </a:rPr>
                          <m:t>𝐿</m:t>
                        </m:r>
                      </m:e>
                      <m:sub>
                        <m:r>
                          <a:rPr lang="en-US" sz="2400" b="0" i="1" smtClean="0">
                            <a:solidFill>
                              <a:schemeClr val="tx1"/>
                            </a:solidFill>
                            <a:latin typeface="Cambria Math" panose="02040503050406030204" pitchFamily="18" charset="0"/>
                            <a:cs typeface="+mj-cs"/>
                          </a:rPr>
                          <m:t>𝑚</m:t>
                        </m:r>
                      </m:sub>
                    </m:sSub>
                  </m:oMath>
                </a14:m>
                <a:r>
                  <a:rPr lang="fa-IR" sz="2400" dirty="0">
                    <a:solidFill>
                      <a:schemeClr val="tx1"/>
                    </a:solidFill>
                    <a:cs typeface="_MRT_Khodkar" panose="00000700000000000000" pitchFamily="2" charset="-78"/>
                  </a:rPr>
                  <a:t> معادل راکتانس میدان اصلی </a:t>
                </a:r>
                <a14:m>
                  <m:oMath xmlns:m="http://schemas.openxmlformats.org/officeDocument/2006/math">
                    <m:sSub>
                      <m:sSubPr>
                        <m:ctrlPr>
                          <a:rPr lang="fa-IR" sz="2400" i="1">
                            <a:solidFill>
                              <a:schemeClr val="tx1"/>
                            </a:solidFill>
                            <a:latin typeface="Cambria Math" panose="02040503050406030204" pitchFamily="18" charset="0"/>
                            <a:cs typeface="+mj-cs"/>
                          </a:rPr>
                        </m:ctrlPr>
                      </m:sSubPr>
                      <m:e>
                        <m:r>
                          <a:rPr lang="en-US" sz="2400" b="0" i="1" smtClean="0">
                            <a:solidFill>
                              <a:schemeClr val="tx1"/>
                            </a:solidFill>
                            <a:latin typeface="Cambria Math" panose="02040503050406030204" pitchFamily="18" charset="0"/>
                            <a:cs typeface="+mj-cs"/>
                          </a:rPr>
                          <m:t>𝑋</m:t>
                        </m:r>
                      </m:e>
                      <m:sub>
                        <m:r>
                          <a:rPr lang="en-US" sz="2400" b="0" i="1" smtClean="0">
                            <a:solidFill>
                              <a:schemeClr val="tx1"/>
                            </a:solidFill>
                            <a:latin typeface="Cambria Math" panose="02040503050406030204" pitchFamily="18" charset="0"/>
                            <a:cs typeface="+mj-cs"/>
                          </a:rPr>
                          <m:t>𝑚</m:t>
                        </m:r>
                      </m:sub>
                    </m:sSub>
                  </m:oMath>
                </a14:m>
                <a:r>
                  <a:rPr lang="fa-IR" sz="2400" dirty="0">
                    <a:solidFill>
                      <a:schemeClr val="tx1"/>
                    </a:solidFill>
                    <a:cs typeface="_MRT_Khodkar" panose="00000700000000000000" pitchFamily="2" charset="-78"/>
                  </a:rPr>
                  <a:t> مطابق شکل بالا در مدار قرار می گیرد.</a:t>
                </a:r>
                <a:endParaRPr lang="en-US" sz="2400" dirty="0">
                  <a:solidFill>
                    <a:schemeClr val="tx1"/>
                  </a:solidFill>
                  <a:cs typeface="_MRT_Khodkar" panose="00000700000000000000" pitchFamily="2" charset="-78"/>
                </a:endParaRPr>
              </a:p>
            </p:txBody>
          </p:sp>
        </mc:Choice>
        <mc:Fallback>
          <p:sp>
            <p:nvSpPr>
              <p:cNvPr id="6" name="Text Placeholder 5"/>
              <p:cNvSpPr>
                <a:spLocks noGrp="1" noRot="1" noChangeAspect="1" noMove="1" noResize="1" noEditPoints="1" noAdjustHandles="1" noChangeArrowheads="1" noChangeShapeType="1" noTextEdit="1"/>
              </p:cNvSpPr>
              <p:nvPr>
                <p:ph type="body" sz="half" idx="2"/>
              </p:nvPr>
            </p:nvSpPr>
            <p:spPr>
              <a:xfrm>
                <a:off x="464234" y="4679324"/>
                <a:ext cx="10349726" cy="1515414"/>
              </a:xfrm>
              <a:blipFill>
                <a:blip r:embed="rId3"/>
                <a:stretch>
                  <a:fillRect l="-1472" t="-5242" r="-942"/>
                </a:stretch>
              </a:blipFill>
            </p:spPr>
            <p:txBody>
              <a:bodyPr/>
              <a:lstStyle/>
              <a:p>
                <a:r>
                  <a:rPr lang="en-US">
                    <a:noFill/>
                  </a:rPr>
                  <a:t> </a:t>
                </a:r>
              </a:p>
            </p:txBody>
          </p:sp>
        </mc:Fallback>
      </mc:AlternateContent>
      <p:pic>
        <p:nvPicPr>
          <p:cNvPr id="5" name="Picture 4"/>
          <p:cNvPicPr>
            <a:picLocks noChangeAspect="1"/>
          </p:cNvPicPr>
          <p:nvPr/>
        </p:nvPicPr>
        <p:blipFill>
          <a:blip r:embed="rId4"/>
          <a:stretch>
            <a:fillRect/>
          </a:stretch>
        </p:blipFill>
        <p:spPr>
          <a:xfrm>
            <a:off x="167427" y="0"/>
            <a:ext cx="5847007" cy="3678592"/>
          </a:xfrm>
          <a:prstGeom prst="rect">
            <a:avLst/>
          </a:prstGeom>
        </p:spPr>
      </p:pic>
    </p:spTree>
    <p:extLst>
      <p:ext uri="{BB962C8B-B14F-4D97-AF65-F5344CB8AC3E}">
        <p14:creationId xmlns:p14="http://schemas.microsoft.com/office/powerpoint/2010/main" val="4153358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503</TotalTime>
  <Words>466</Words>
  <Application>Microsoft Office PowerPoint</Application>
  <PresentationFormat>Widescreen</PresentationFormat>
  <Paragraphs>22</Paragraphs>
  <Slides>17</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vt:lpstr>
      <vt:lpstr>Calibri</vt:lpstr>
      <vt:lpstr>Calibri Light</vt:lpstr>
      <vt:lpstr>Cambria Math</vt:lpstr>
      <vt:lpstr>Office Theme</vt:lpstr>
      <vt:lpstr>Equation</vt:lpstr>
      <vt:lpstr>PowerPoint Presentation</vt:lpstr>
      <vt:lpstr>ترانسفورماتور های واقعی:   همانطور که طبیعت هیچ چیز ایده آل وجود ندارد ترانسفورماتورها هم در عمل ایده آل نیستند.  به این معنا که در سیم پیچ های اولیه و ثانویه مقاوتی وجود دارد که سبب تلفات میشود.  از آنجا که در مدار الکتریکی جریان از مسیر هادی عبور میکند، لذا در ترانسفورماتور نیز انتظار می رود شار مغناطیسی تماما از مسیر  سیم پیچ های اولیه وثانویه  عبور کند،ولی همواره مقادیری از شار مسیر خود را از طریق هوا می بندند.  که به این شار ،شار پراکندگی می گویند. </vt:lpstr>
      <vt:lpstr>مدار معادل ترانسفورماتور در حالت بی باری:       </vt:lpstr>
      <vt:lpstr>همانطور که در شکل قبلی مشهود است سیم پیچ اولیه ترانسفورماتور به یک منبع ولتاژ سینوسی متصل است،از طرفی سیم پیچ ثانویه مدار باز است.   لذا هیچ جریانی از آن عبور نمیکند.0 = I_2 ،از طرفی به دلیل بسته بودن مدار سیم پیچ اولیه از آن جریانی عبور می کند که به آن جریان بی باری ترانسفورماتور می گویند.وبا I_0  نشان می دهند.  به جریان بی باری جریان تحریک نیز می گویند. </vt:lpstr>
      <vt:lpstr>عبور جریان بی باری از سیم پیچ اولیه دو پیامد دارد:  پیامد اول:  جریان بی باری باعث مغناطیسی شدن هسته می گردد،در نتیجه از هسته فوران φ_0عبور میکند. که باعث القای نیرومحرکهE_2وE_1 در سیم پیچ های اولیه وثانویه می شود. قسمتی از جریان بی باری که به مغناطیسی شدن هسته و تولید فوران φ_0 می انجامد را با I_mنشان میدهندو آنرا جریان مغناطیس کننده می نامند. از آنجا که این جریان اثر مغناطیسی در پی دارد آنرا معادل جریان یک سلف در نظر می گیرند.  پیامد دوم: </vt:lpstr>
      <vt:lpstr>با توجه به دو پیامدحاصل از جریان بی باری،می توان نتیجه گرفت،که این جریان علاوه بر مغناطیسی کردن هسته باعث ناخواسته گرم شدن هسته نیز می شود.</vt:lpstr>
      <vt:lpstr>در شکل زیر اندازه بردار I_c بزرگنمایی شده است.در واقعیت این جریان خیلی کوچکتر ازI_m است.به همین دلیل می توان گفت که جریان تحریک I_0 نسبت بهE_1 حدودا 90 درجه پس فاز دارد. در شکل زیر L_m نمایانگر خود القایی است،که با عبور جریان I_m میدان اصلی در هسته ترانسفورماتور تولید می کند.وR_c هم معرف همان مقاومتی است که تلفات حرارتی را در هسته مدل می کند.و نشان دهنده تلفات در هسته است. </vt:lpstr>
      <vt:lpstr>از طرفی همه شار مغناطیسی تولید شده به وسیله جریان مغناطیس کننده I_m از هسته عبور نمی کند،بلکه در صورت اشباع شدن هسته بخشی از آن مسیر خود را از طریق هوا می بندد،بنابراین آن بخشی از شار مغناطیسی که فقط از یک سیم پیچ می گذرد ومسیر خود را از طریق هوا می بندد،شار پراکندگی،نشتی یا فراری می گویند. لازم به ذکر است آن مقدار شار که از طریق هسته می گذرد شار میدان اصلی نام دارد. با عبور شار میدان اصلی از سیم پیچ ها نیرو محرکه در آن ها القا می شود. شار پراکندگی را با یک ضریب خود القاییL_1 مدل می کنند. چون شار پراکندگی ومقاومت اهمی سیم پیچ اولیه هر دو باعث افت ولتاژ در سیم پیچ اولیه ترانسفور ماتور می شوند هر دو المان L_1وR_1  را در ورودی ترانسفورماتور به صورت سری در نظر می گیریم. در نتیجه L_1 باعث افت ولتاژ سلفی وR_1 باعث افت ولتاژ اهمی می شود که برآیند آن ها افت ولتاژ در سیم پیچ اولیه را نتیجه می دهد.</vt:lpstr>
      <vt:lpstr>مدار معادل واقعی ترانسفور ماتور در حالت بی باری</vt:lpstr>
      <vt:lpstr>وضعیت بردارهای ولتاژ وجریان در حالت بی باری</vt:lpstr>
      <vt:lpstr>مدار معادل ترانسفورماتور در حالت بارداری        </vt:lpstr>
      <vt:lpstr>اجزای مدار معادل ترانسفورماتور واقعی به تفکیک عبارتند از: مدار معادل سیم پیچ اولیه مدار معادل هسته مدار معادل سیم پیچ ثانویه  با توجه به قضیه انتقال امپدانس Z_2 a^2=  Z_1می توان امپدانس را در طرفین ترانسفورماتور ایده آل انتقال داد. مدار معادل ترانسفورماتور را می توان با حذف ترانسفورماتور ایده آل ساده تر نیز نمود. </vt:lpstr>
      <vt:lpstr>برای سادگی تحلیل و حل مسایل لازم است با مدارهای تقریبی آشنا شویم.  تقریب اول:  در ترانسفورماتور های قدرت،جریان تحریکI_0بسیار کم و در حدود 2تا6 درصد مقدار جریان نامی است،و از طرفی مقدار مقاومت سیم پیچ و راکتانس پراکندگی بزرگ نیست.بنابراین می توان با جابه جایی شاخه موازی به طرف ورودی،مدار معادل را به طور محسوسی ساده کرد.  </vt:lpstr>
      <vt:lpstr>در این صورت با سری شدن مقاومت های اهمی وراکتانس پراکندگی طرف اولیه و ثانویه و با توجه به روابطR_e=R_1+R_2^´ وX_2^´+X_1=X_e مدار معادل تقریبی شکل زیر به دست می آید. در این تقریب از تأثیر جریان تحریک در ایجاد افت ولتاژ در امپدانس سیم پیچ اولیه صرف نظر شده است. </vt:lpstr>
      <vt:lpstr>تقریب دوم: با استدلالی مشابه آنچه در تقریب اول گفته شد می توان شاخه موازی را به طرف خروجی جابه جا کرد. سپس مقاومت های اهمی و راکتانس پراکندگی طرف اولیه و ثانویه سری را با توجه به روابطR_e=R_1+R_2^´ وX_2^´+X_1=X_e ساده نمود و مدار معادل تقریبی شکل زیر بدست می آید.  در این تقریب اثر جریان تحریک در ایجاد افت ولتاژ سیم پیچ ثانویه ترانسفور ماتور در نظر گرفته می شود. </vt:lpstr>
      <vt:lpstr>تقریب سوم:  هنگامی که ترانسفورماتور زیر بار باشد و بیش از نصف جریان نامی از آن بارگیری شود می توان از اثر جریان تحریک ترانسفورماتور در مقابل جریان اولیه صرف نظر کرد. </vt:lpstr>
      <vt:lpstr>تقریب چهارم: در ترانسفورماتورهایی که توان آنها از 1 MVA بیشتر باشد مقدار راکتانس معادل سیم پیچ ها خیلی بزرگتر از مقاومت اهمی آنهاست.به عبارتی X_e&gt;&gt;R_e میباشد. این موضوع به دلیل سطح مقطع بالای سیم پیچ های ترانسفورماتور است. در این حالت می توان از مقدار مقاومت اهمی R_e در مقابل راکتانس X_e صرف نظر کرد لذا مدار معادل ترانسفورماتورهای قدرت در ترانسفورماتورهای پر قدرت به شکل زیر می باشد: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parto</cp:lastModifiedBy>
  <cp:revision>47</cp:revision>
  <dcterms:created xsi:type="dcterms:W3CDTF">2016-03-23T18:31:53Z</dcterms:created>
  <dcterms:modified xsi:type="dcterms:W3CDTF">2020-03-17T10:07:56Z</dcterms:modified>
</cp:coreProperties>
</file>