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382"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334" r:id="rId31"/>
    <p:sldId id="325" r:id="rId32"/>
    <p:sldId id="326" r:id="rId33"/>
    <p:sldId id="327" r:id="rId34"/>
    <p:sldId id="287" r:id="rId35"/>
    <p:sldId id="288" r:id="rId36"/>
    <p:sldId id="289" r:id="rId37"/>
    <p:sldId id="290" r:id="rId38"/>
    <p:sldId id="328" r:id="rId39"/>
    <p:sldId id="329" r:id="rId40"/>
    <p:sldId id="291" r:id="rId41"/>
    <p:sldId id="292" r:id="rId42"/>
    <p:sldId id="294" r:id="rId43"/>
    <p:sldId id="295" r:id="rId44"/>
    <p:sldId id="296" r:id="rId45"/>
    <p:sldId id="297" r:id="rId46"/>
    <p:sldId id="298" r:id="rId47"/>
    <p:sldId id="299" r:id="rId48"/>
    <p:sldId id="300" r:id="rId49"/>
    <p:sldId id="301" r:id="rId50"/>
    <p:sldId id="302" r:id="rId51"/>
    <p:sldId id="377" r:id="rId52"/>
    <p:sldId id="378" r:id="rId53"/>
    <p:sldId id="379" r:id="rId54"/>
    <p:sldId id="303" r:id="rId55"/>
    <p:sldId id="304" r:id="rId56"/>
    <p:sldId id="305" r:id="rId57"/>
    <p:sldId id="306" r:id="rId58"/>
    <p:sldId id="330" r:id="rId59"/>
    <p:sldId id="307" r:id="rId60"/>
    <p:sldId id="308" r:id="rId61"/>
    <p:sldId id="309" r:id="rId62"/>
    <p:sldId id="310" r:id="rId63"/>
    <p:sldId id="311" r:id="rId64"/>
    <p:sldId id="312" r:id="rId65"/>
    <p:sldId id="380" r:id="rId66"/>
    <p:sldId id="381" r:id="rId67"/>
    <p:sldId id="313" r:id="rId68"/>
    <p:sldId id="314" r:id="rId69"/>
    <p:sldId id="315" r:id="rId70"/>
    <p:sldId id="316" r:id="rId71"/>
    <p:sldId id="331" r:id="rId72"/>
    <p:sldId id="332" r:id="rId73"/>
    <p:sldId id="333" r:id="rId74"/>
    <p:sldId id="317" r:id="rId75"/>
    <p:sldId id="318" r:id="rId76"/>
    <p:sldId id="319"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D0C786F1-89DD-4468-AD36-FD6F82C32A20}">
          <p14:sldIdLst>
            <p14:sldId id="256"/>
            <p14:sldId id="263"/>
            <p14:sldId id="257"/>
            <p14:sldId id="258"/>
            <p14:sldId id="259"/>
            <p14:sldId id="260"/>
            <p14:sldId id="261"/>
            <p14:sldId id="262"/>
            <p14:sldId id="264"/>
            <p14:sldId id="265"/>
            <p14:sldId id="266"/>
            <p14:sldId id="267"/>
            <p14:sldId id="268"/>
            <p14:sldId id="269"/>
            <p14:sldId id="270"/>
            <p14:sldId id="271"/>
            <p14:sldId id="272"/>
            <p14:sldId id="273"/>
            <p14:sldId id="274"/>
            <p14:sldId id="275"/>
            <p14:sldId id="276"/>
            <p14:sldId id="277"/>
            <p14:sldId id="279"/>
            <p14:sldId id="280"/>
            <p14:sldId id="281"/>
            <p14:sldId id="282"/>
            <p14:sldId id="283"/>
            <p14:sldId id="284"/>
            <p14:sldId id="285"/>
            <p14:sldId id="334"/>
            <p14:sldId id="325"/>
            <p14:sldId id="326"/>
            <p14:sldId id="327"/>
            <p14:sldId id="287"/>
            <p14:sldId id="288"/>
          </p14:sldIdLst>
        </p14:section>
        <p14:section name="Untitled Section" id="{38499DBD-7B0B-4E8B-B7AC-FDDFAF2AC11D}">
          <p14:sldIdLst>
            <p14:sldId id="289"/>
            <p14:sldId id="290"/>
            <p14:sldId id="328"/>
            <p14:sldId id="329"/>
            <p14:sldId id="291"/>
            <p14:sldId id="292"/>
            <p14:sldId id="294"/>
            <p14:sldId id="295"/>
            <p14:sldId id="296"/>
            <p14:sldId id="297"/>
            <p14:sldId id="298"/>
            <p14:sldId id="299"/>
            <p14:sldId id="300"/>
            <p14:sldId id="301"/>
            <p14:sldId id="302"/>
            <p14:sldId id="377"/>
            <p14:sldId id="378"/>
            <p14:sldId id="379"/>
            <p14:sldId id="303"/>
            <p14:sldId id="304"/>
            <p14:sldId id="305"/>
            <p14:sldId id="306"/>
            <p14:sldId id="330"/>
            <p14:sldId id="307"/>
            <p14:sldId id="308"/>
            <p14:sldId id="309"/>
            <p14:sldId id="310"/>
            <p14:sldId id="311"/>
            <p14:sldId id="312"/>
            <p14:sldId id="313"/>
            <p14:sldId id="314"/>
            <p14:sldId id="315"/>
            <p14:sldId id="316"/>
            <p14:sldId id="331"/>
            <p14:sldId id="332"/>
            <p14:sldId id="333"/>
            <p14:sldId id="317"/>
            <p14:sldId id="318"/>
            <p14:sldId id="319"/>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864"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95B0A-57CA-4D2D-8299-5BF7517E0662}"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68E04-B74D-4BC9-ADAA-253776C96E6E}" type="slidenum">
              <a:rPr lang="en-US" smtClean="0"/>
              <a:pPr/>
              <a:t>‹#›</a:t>
            </a:fld>
            <a:endParaRPr lang="en-US"/>
          </a:p>
        </p:txBody>
      </p:sp>
    </p:spTree>
    <p:extLst>
      <p:ext uri="{BB962C8B-B14F-4D97-AF65-F5344CB8AC3E}">
        <p14:creationId xmlns="" xmlns:p14="http://schemas.microsoft.com/office/powerpoint/2010/main" val="199932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8E04-B74D-4BC9-ADAA-253776C96E6E}" type="slidenum">
              <a:rPr lang="en-US" smtClean="0"/>
              <a:pPr/>
              <a:t>5</a:t>
            </a:fld>
            <a:endParaRPr lang="en-US"/>
          </a:p>
        </p:txBody>
      </p:sp>
    </p:spTree>
    <p:extLst>
      <p:ext uri="{BB962C8B-B14F-4D97-AF65-F5344CB8AC3E}">
        <p14:creationId xmlns="" xmlns:p14="http://schemas.microsoft.com/office/powerpoint/2010/main" val="19196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8E04-B74D-4BC9-ADAA-253776C96E6E}" type="slidenum">
              <a:rPr lang="en-US" smtClean="0"/>
              <a:pPr/>
              <a:t>6</a:t>
            </a:fld>
            <a:endParaRPr lang="en-US"/>
          </a:p>
        </p:txBody>
      </p:sp>
    </p:spTree>
    <p:extLst>
      <p:ext uri="{BB962C8B-B14F-4D97-AF65-F5344CB8AC3E}">
        <p14:creationId xmlns="" xmlns:p14="http://schemas.microsoft.com/office/powerpoint/2010/main" val="182052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8E04-B74D-4BC9-ADAA-253776C96E6E}" type="slidenum">
              <a:rPr lang="en-US" smtClean="0"/>
              <a:pPr/>
              <a:t>69</a:t>
            </a:fld>
            <a:endParaRPr lang="en-US"/>
          </a:p>
        </p:txBody>
      </p:sp>
    </p:spTree>
    <p:extLst>
      <p:ext uri="{BB962C8B-B14F-4D97-AF65-F5344CB8AC3E}">
        <p14:creationId xmlns="" xmlns:p14="http://schemas.microsoft.com/office/powerpoint/2010/main" val="118445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8E04-B74D-4BC9-ADAA-253776C96E6E}" type="slidenum">
              <a:rPr lang="en-US" smtClean="0"/>
              <a:pPr/>
              <a:t>80</a:t>
            </a:fld>
            <a:endParaRPr lang="en-US"/>
          </a:p>
        </p:txBody>
      </p:sp>
    </p:spTree>
    <p:extLst>
      <p:ext uri="{BB962C8B-B14F-4D97-AF65-F5344CB8AC3E}">
        <p14:creationId xmlns="" xmlns:p14="http://schemas.microsoft.com/office/powerpoint/2010/main" val="121096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8E04-B74D-4BC9-ADAA-253776C96E6E}" type="slidenum">
              <a:rPr lang="en-US" smtClean="0"/>
              <a:pPr/>
              <a:t>90</a:t>
            </a:fld>
            <a:endParaRPr lang="en-US"/>
          </a:p>
        </p:txBody>
      </p:sp>
    </p:spTree>
    <p:extLst>
      <p:ext uri="{BB962C8B-B14F-4D97-AF65-F5344CB8AC3E}">
        <p14:creationId xmlns="" xmlns:p14="http://schemas.microsoft.com/office/powerpoint/2010/main" val="198422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211.png"/><Relationship Id="rId7" Type="http://schemas.openxmlformats.org/officeDocument/2006/relationships/image" Target="../media/image489.png"/><Relationship Id="rId2" Type="http://schemas.openxmlformats.org/officeDocument/2006/relationships/image" Target="../media/image485.png"/><Relationship Id="rId1" Type="http://schemas.openxmlformats.org/officeDocument/2006/relationships/slideLayout" Target="../slideLayouts/slideLayout2.xml"/><Relationship Id="rId6" Type="http://schemas.openxmlformats.org/officeDocument/2006/relationships/image" Target="../media/image488.png"/><Relationship Id="rId5" Type="http://schemas.openxmlformats.org/officeDocument/2006/relationships/image" Target="../media/image487.png"/><Relationship Id="rId10" Type="http://schemas.openxmlformats.org/officeDocument/2006/relationships/image" Target="../media/image492.png"/><Relationship Id="rId4" Type="http://schemas.openxmlformats.org/officeDocument/2006/relationships/image" Target="../media/image486.png"/><Relationship Id="rId9" Type="http://schemas.openxmlformats.org/officeDocument/2006/relationships/image" Target="../media/image491.png"/></Relationships>
</file>

<file path=ppt/slides/_rels/slide102.xml.rels><?xml version="1.0" encoding="UTF-8" standalone="yes"?>
<Relationships xmlns="http://schemas.openxmlformats.org/package/2006/relationships"><Relationship Id="rId2" Type="http://schemas.openxmlformats.org/officeDocument/2006/relationships/image" Target="../media/image49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494.png"/><Relationship Id="rId1" Type="http://schemas.openxmlformats.org/officeDocument/2006/relationships/slideLayout" Target="../slideLayouts/slideLayout2.xml"/><Relationship Id="rId6" Type="http://schemas.openxmlformats.org/officeDocument/2006/relationships/image" Target="../media/image497.png"/><Relationship Id="rId5" Type="http://schemas.openxmlformats.org/officeDocument/2006/relationships/image" Target="../media/image496.png"/><Relationship Id="rId4" Type="http://schemas.openxmlformats.org/officeDocument/2006/relationships/image" Target="../media/image495.png"/></Relationships>
</file>

<file path=ppt/slides/_rels/slide104.xml.rels><?xml version="1.0" encoding="UTF-8" standalone="yes"?>
<Relationships xmlns="http://schemas.openxmlformats.org/package/2006/relationships"><Relationship Id="rId8" Type="http://schemas.openxmlformats.org/officeDocument/2006/relationships/image" Target="../media/image504.png"/><Relationship Id="rId13" Type="http://schemas.openxmlformats.org/officeDocument/2006/relationships/image" Target="../media/image509.png"/><Relationship Id="rId3" Type="http://schemas.openxmlformats.org/officeDocument/2006/relationships/image" Target="../media/image499.png"/><Relationship Id="rId7" Type="http://schemas.openxmlformats.org/officeDocument/2006/relationships/image" Target="../media/image503.png"/><Relationship Id="rId12" Type="http://schemas.openxmlformats.org/officeDocument/2006/relationships/image" Target="../media/image508.png"/><Relationship Id="rId2" Type="http://schemas.openxmlformats.org/officeDocument/2006/relationships/image" Target="../media/image498.png"/><Relationship Id="rId16" Type="http://schemas.openxmlformats.org/officeDocument/2006/relationships/image" Target="../media/image512.png"/><Relationship Id="rId1" Type="http://schemas.openxmlformats.org/officeDocument/2006/relationships/slideLayout" Target="../slideLayouts/slideLayout2.xml"/><Relationship Id="rId6" Type="http://schemas.openxmlformats.org/officeDocument/2006/relationships/image" Target="../media/image502.png"/><Relationship Id="rId11" Type="http://schemas.openxmlformats.org/officeDocument/2006/relationships/image" Target="../media/image507.png"/><Relationship Id="rId5" Type="http://schemas.openxmlformats.org/officeDocument/2006/relationships/image" Target="../media/image501.png"/><Relationship Id="rId15" Type="http://schemas.openxmlformats.org/officeDocument/2006/relationships/image" Target="../media/image511.png"/><Relationship Id="rId10" Type="http://schemas.openxmlformats.org/officeDocument/2006/relationships/image" Target="../media/image506.png"/><Relationship Id="rId4" Type="http://schemas.openxmlformats.org/officeDocument/2006/relationships/image" Target="../media/image500.png"/><Relationship Id="rId9" Type="http://schemas.openxmlformats.org/officeDocument/2006/relationships/image" Target="../media/image505.png"/><Relationship Id="rId14" Type="http://schemas.openxmlformats.org/officeDocument/2006/relationships/image" Target="../media/image510.png"/></Relationships>
</file>

<file path=ppt/slides/_rels/slide105.xml.rels><?xml version="1.0" encoding="UTF-8" standalone="yes"?>
<Relationships xmlns="http://schemas.openxmlformats.org/package/2006/relationships"><Relationship Id="rId3" Type="http://schemas.openxmlformats.org/officeDocument/2006/relationships/image" Target="../media/image514.png"/><Relationship Id="rId2" Type="http://schemas.openxmlformats.org/officeDocument/2006/relationships/image" Target="../media/image5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16.png"/><Relationship Id="rId2" Type="http://schemas.openxmlformats.org/officeDocument/2006/relationships/image" Target="../media/image515.png"/><Relationship Id="rId1" Type="http://schemas.openxmlformats.org/officeDocument/2006/relationships/slideLayout" Target="../slideLayouts/slideLayout2.xml"/><Relationship Id="rId4" Type="http://schemas.openxmlformats.org/officeDocument/2006/relationships/image" Target="../media/image517.png"/></Relationships>
</file>

<file path=ppt/slides/_rels/slide107.xml.rels><?xml version="1.0" encoding="UTF-8" standalone="yes"?>
<Relationships xmlns="http://schemas.openxmlformats.org/package/2006/relationships"><Relationship Id="rId8" Type="http://schemas.openxmlformats.org/officeDocument/2006/relationships/image" Target="../media/image523.png"/><Relationship Id="rId3" Type="http://schemas.openxmlformats.org/officeDocument/2006/relationships/image" Target="../media/image211.png"/><Relationship Id="rId7" Type="http://schemas.openxmlformats.org/officeDocument/2006/relationships/image" Target="../media/image522.png"/><Relationship Id="rId2" Type="http://schemas.openxmlformats.org/officeDocument/2006/relationships/image" Target="../media/image518.png"/><Relationship Id="rId1" Type="http://schemas.openxmlformats.org/officeDocument/2006/relationships/slideLayout" Target="../slideLayouts/slideLayout2.xml"/><Relationship Id="rId6" Type="http://schemas.openxmlformats.org/officeDocument/2006/relationships/image" Target="../media/image521.png"/><Relationship Id="rId5" Type="http://schemas.openxmlformats.org/officeDocument/2006/relationships/image" Target="../media/image520.png"/><Relationship Id="rId10" Type="http://schemas.openxmlformats.org/officeDocument/2006/relationships/image" Target="../media/image525.png"/><Relationship Id="rId4" Type="http://schemas.openxmlformats.org/officeDocument/2006/relationships/image" Target="../media/image519.png"/><Relationship Id="rId9" Type="http://schemas.openxmlformats.org/officeDocument/2006/relationships/image" Target="../media/image524.png"/></Relationships>
</file>

<file path=ppt/slides/_rels/slide108.xml.rels><?xml version="1.0" encoding="UTF-8" standalone="yes"?>
<Relationships xmlns="http://schemas.openxmlformats.org/package/2006/relationships"><Relationship Id="rId8" Type="http://schemas.openxmlformats.org/officeDocument/2006/relationships/image" Target="../media/image531.png"/><Relationship Id="rId13" Type="http://schemas.openxmlformats.org/officeDocument/2006/relationships/image" Target="../media/image536.png"/><Relationship Id="rId18" Type="http://schemas.openxmlformats.org/officeDocument/2006/relationships/image" Target="../media/image541.png"/><Relationship Id="rId3" Type="http://schemas.openxmlformats.org/officeDocument/2006/relationships/image" Target="../media/image211.png"/><Relationship Id="rId21" Type="http://schemas.openxmlformats.org/officeDocument/2006/relationships/image" Target="../media/image544.png"/><Relationship Id="rId7" Type="http://schemas.openxmlformats.org/officeDocument/2006/relationships/image" Target="../media/image530.png"/><Relationship Id="rId12" Type="http://schemas.openxmlformats.org/officeDocument/2006/relationships/image" Target="../media/image535.png"/><Relationship Id="rId17" Type="http://schemas.openxmlformats.org/officeDocument/2006/relationships/image" Target="../media/image540.png"/><Relationship Id="rId2" Type="http://schemas.openxmlformats.org/officeDocument/2006/relationships/image" Target="../media/image526.png"/><Relationship Id="rId16" Type="http://schemas.openxmlformats.org/officeDocument/2006/relationships/image" Target="../media/image539.png"/><Relationship Id="rId20" Type="http://schemas.openxmlformats.org/officeDocument/2006/relationships/image" Target="../media/image543.png"/><Relationship Id="rId1" Type="http://schemas.openxmlformats.org/officeDocument/2006/relationships/slideLayout" Target="../slideLayouts/slideLayout2.xml"/><Relationship Id="rId6" Type="http://schemas.openxmlformats.org/officeDocument/2006/relationships/image" Target="../media/image529.png"/><Relationship Id="rId11" Type="http://schemas.openxmlformats.org/officeDocument/2006/relationships/image" Target="../media/image534.png"/><Relationship Id="rId5" Type="http://schemas.openxmlformats.org/officeDocument/2006/relationships/image" Target="../media/image528.png"/><Relationship Id="rId15" Type="http://schemas.openxmlformats.org/officeDocument/2006/relationships/image" Target="../media/image538.png"/><Relationship Id="rId10" Type="http://schemas.openxmlformats.org/officeDocument/2006/relationships/image" Target="../media/image533.png"/><Relationship Id="rId19" Type="http://schemas.openxmlformats.org/officeDocument/2006/relationships/image" Target="../media/image542.png"/><Relationship Id="rId4" Type="http://schemas.openxmlformats.org/officeDocument/2006/relationships/image" Target="../media/image527.png"/><Relationship Id="rId9" Type="http://schemas.openxmlformats.org/officeDocument/2006/relationships/image" Target="../media/image532.png"/><Relationship Id="rId14" Type="http://schemas.openxmlformats.org/officeDocument/2006/relationships/image" Target="../media/image537.png"/></Relationships>
</file>

<file path=ppt/slides/_rels/slide109.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555.png"/><Relationship Id="rId3" Type="http://schemas.openxmlformats.org/officeDocument/2006/relationships/image" Target="../media/image211.png"/><Relationship Id="rId7" Type="http://schemas.openxmlformats.org/officeDocument/2006/relationships/image" Target="../media/image549.png"/><Relationship Id="rId12" Type="http://schemas.openxmlformats.org/officeDocument/2006/relationships/image" Target="../media/image554.png"/><Relationship Id="rId2" Type="http://schemas.openxmlformats.org/officeDocument/2006/relationships/image" Target="../media/image545.png"/><Relationship Id="rId1" Type="http://schemas.openxmlformats.org/officeDocument/2006/relationships/slideLayout" Target="../slideLayouts/slideLayout2.xml"/><Relationship Id="rId6" Type="http://schemas.openxmlformats.org/officeDocument/2006/relationships/image" Target="../media/image548.png"/><Relationship Id="rId11" Type="http://schemas.openxmlformats.org/officeDocument/2006/relationships/image" Target="../media/image553.png"/><Relationship Id="rId5" Type="http://schemas.openxmlformats.org/officeDocument/2006/relationships/image" Target="../media/image547.png"/><Relationship Id="rId10" Type="http://schemas.openxmlformats.org/officeDocument/2006/relationships/image" Target="../media/image552.png"/><Relationship Id="rId4" Type="http://schemas.openxmlformats.org/officeDocument/2006/relationships/image" Target="../media/image546.png"/><Relationship Id="rId9" Type="http://schemas.openxmlformats.org/officeDocument/2006/relationships/image" Target="../media/image551.png"/><Relationship Id="rId14" Type="http://schemas.openxmlformats.org/officeDocument/2006/relationships/image" Target="../media/image556.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10.xml.rels><?xml version="1.0" encoding="UTF-8" standalone="yes"?>
<Relationships xmlns="http://schemas.openxmlformats.org/package/2006/relationships"><Relationship Id="rId3" Type="http://schemas.openxmlformats.org/officeDocument/2006/relationships/image" Target="../media/image558.png"/><Relationship Id="rId2" Type="http://schemas.openxmlformats.org/officeDocument/2006/relationships/image" Target="../media/image55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562.png"/><Relationship Id="rId13" Type="http://schemas.openxmlformats.org/officeDocument/2006/relationships/image" Target="../media/image567.png"/><Relationship Id="rId18" Type="http://schemas.openxmlformats.org/officeDocument/2006/relationships/image" Target="../media/image572.png"/><Relationship Id="rId3" Type="http://schemas.openxmlformats.org/officeDocument/2006/relationships/image" Target="../media/image211.png"/><Relationship Id="rId21" Type="http://schemas.openxmlformats.org/officeDocument/2006/relationships/image" Target="../media/image575.png"/><Relationship Id="rId7" Type="http://schemas.openxmlformats.org/officeDocument/2006/relationships/image" Target="../media/image561.png"/><Relationship Id="rId12" Type="http://schemas.openxmlformats.org/officeDocument/2006/relationships/image" Target="../media/image566.png"/><Relationship Id="rId17" Type="http://schemas.openxmlformats.org/officeDocument/2006/relationships/image" Target="../media/image571.png"/><Relationship Id="rId2" Type="http://schemas.openxmlformats.org/officeDocument/2006/relationships/image" Target="../media/image559.png"/><Relationship Id="rId16" Type="http://schemas.openxmlformats.org/officeDocument/2006/relationships/image" Target="../media/image570.png"/><Relationship Id="rId20" Type="http://schemas.openxmlformats.org/officeDocument/2006/relationships/image" Target="../media/image574.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565.png"/><Relationship Id="rId5" Type="http://schemas.openxmlformats.org/officeDocument/2006/relationships/image" Target="../media/image443.png"/><Relationship Id="rId15" Type="http://schemas.openxmlformats.org/officeDocument/2006/relationships/image" Target="../media/image569.png"/><Relationship Id="rId23" Type="http://schemas.openxmlformats.org/officeDocument/2006/relationships/image" Target="../media/image577.png"/><Relationship Id="rId10" Type="http://schemas.openxmlformats.org/officeDocument/2006/relationships/image" Target="../media/image564.png"/><Relationship Id="rId19" Type="http://schemas.openxmlformats.org/officeDocument/2006/relationships/image" Target="../media/image573.png"/><Relationship Id="rId4" Type="http://schemas.openxmlformats.org/officeDocument/2006/relationships/image" Target="../media/image441.png"/><Relationship Id="rId9" Type="http://schemas.openxmlformats.org/officeDocument/2006/relationships/image" Target="../media/image563.png"/><Relationship Id="rId14" Type="http://schemas.openxmlformats.org/officeDocument/2006/relationships/image" Target="../media/image568.png"/><Relationship Id="rId22" Type="http://schemas.openxmlformats.org/officeDocument/2006/relationships/image" Target="../media/image576.png"/></Relationships>
</file>

<file path=ppt/slides/_rels/slide112.xml.rels><?xml version="1.0" encoding="UTF-8" standalone="yes"?>
<Relationships xmlns="http://schemas.openxmlformats.org/package/2006/relationships"><Relationship Id="rId2" Type="http://schemas.openxmlformats.org/officeDocument/2006/relationships/image" Target="../media/image57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587.png"/><Relationship Id="rId13" Type="http://schemas.openxmlformats.org/officeDocument/2006/relationships/image" Target="../media/image592.png"/><Relationship Id="rId3" Type="http://schemas.openxmlformats.org/officeDocument/2006/relationships/image" Target="../media/image211.png"/><Relationship Id="rId7" Type="http://schemas.openxmlformats.org/officeDocument/2006/relationships/image" Target="../media/image586.png"/><Relationship Id="rId12" Type="http://schemas.openxmlformats.org/officeDocument/2006/relationships/image" Target="../media/image591.png"/><Relationship Id="rId2" Type="http://schemas.openxmlformats.org/officeDocument/2006/relationships/image" Target="../media/image582.png"/><Relationship Id="rId1" Type="http://schemas.openxmlformats.org/officeDocument/2006/relationships/slideLayout" Target="../slideLayouts/slideLayout2.xml"/><Relationship Id="rId6" Type="http://schemas.openxmlformats.org/officeDocument/2006/relationships/image" Target="../media/image585.png"/><Relationship Id="rId11" Type="http://schemas.openxmlformats.org/officeDocument/2006/relationships/image" Target="../media/image590.png"/><Relationship Id="rId5" Type="http://schemas.openxmlformats.org/officeDocument/2006/relationships/image" Target="../media/image584.png"/><Relationship Id="rId15" Type="http://schemas.openxmlformats.org/officeDocument/2006/relationships/image" Target="../media/image451.png"/><Relationship Id="rId10" Type="http://schemas.openxmlformats.org/officeDocument/2006/relationships/image" Target="../media/image589.png"/><Relationship Id="rId4" Type="http://schemas.openxmlformats.org/officeDocument/2006/relationships/image" Target="../media/image583.png"/><Relationship Id="rId9" Type="http://schemas.openxmlformats.org/officeDocument/2006/relationships/image" Target="../media/image588.png"/><Relationship Id="rId14" Type="http://schemas.openxmlformats.org/officeDocument/2006/relationships/image" Target="../media/image593.png"/></Relationships>
</file>

<file path=ppt/slides/_rels/slide116.xml.rels><?xml version="1.0" encoding="UTF-8" standalone="yes"?>
<Relationships xmlns="http://schemas.openxmlformats.org/package/2006/relationships"><Relationship Id="rId2" Type="http://schemas.openxmlformats.org/officeDocument/2006/relationships/image" Target="../media/image59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emf"/><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emf"/><Relationship Id="rId7" Type="http://schemas.openxmlformats.org/officeDocument/2006/relationships/image" Target="../media/image45.emf"/><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image" Target="../media/image71.png"/><Relationship Id="rId3" Type="http://schemas.openxmlformats.org/officeDocument/2006/relationships/image" Target="../media/image61.emf"/><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emf"/><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4.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image" Target="../media/image85.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93.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2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3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3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3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image" Target="../media/image4.png"/><Relationship Id="rId7" Type="http://schemas.openxmlformats.org/officeDocument/2006/relationships/image" Target="../media/image167.png"/><Relationship Id="rId2"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66.emf"/><Relationship Id="rId9" Type="http://schemas.openxmlformats.org/officeDocument/2006/relationships/image" Target="../media/image16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1.png"/><Relationship Id="rId3" Type="http://schemas.openxmlformats.org/officeDocument/2006/relationships/image" Target="../media/image13.emf"/><Relationship Id="rId7" Type="http://schemas.openxmlformats.org/officeDocument/2006/relationships/image" Target="../media/image176.png"/><Relationship Id="rId12" Type="http://schemas.openxmlformats.org/officeDocument/2006/relationships/image" Target="../media/image180.png"/><Relationship Id="rId17" Type="http://schemas.openxmlformats.org/officeDocument/2006/relationships/image" Target="../media/image184.png"/><Relationship Id="rId2" Type="http://schemas.openxmlformats.org/officeDocument/2006/relationships/image" Target="../media/image172.png"/><Relationship Id="rId16"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75.png"/><Relationship Id="rId11" Type="http://schemas.openxmlformats.org/officeDocument/2006/relationships/image" Target="../media/image179.emf"/><Relationship Id="rId5" Type="http://schemas.openxmlformats.org/officeDocument/2006/relationships/image" Target="../media/image174.png"/><Relationship Id="rId15" Type="http://schemas.openxmlformats.org/officeDocument/2006/relationships/image" Target="../media/image14.emf"/><Relationship Id="rId10" Type="http://schemas.openxmlformats.org/officeDocument/2006/relationships/image" Target="../media/image178.png"/><Relationship Id="rId4" Type="http://schemas.openxmlformats.org/officeDocument/2006/relationships/image" Target="../media/image173.png"/><Relationship Id="rId9" Type="http://schemas.openxmlformats.org/officeDocument/2006/relationships/image" Target="../media/image177.png"/><Relationship Id="rId14" Type="http://schemas.openxmlformats.org/officeDocument/2006/relationships/image" Target="../media/image182.png"/></Relationships>
</file>

<file path=ppt/slides/_rels/slide41.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3.emf"/><Relationship Id="rId7" Type="http://schemas.openxmlformats.org/officeDocument/2006/relationships/image" Target="../media/image14.emf"/><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87.png"/><Relationship Id="rId10" Type="http://schemas.openxmlformats.org/officeDocument/2006/relationships/image" Target="../media/image191.png"/><Relationship Id="rId4" Type="http://schemas.openxmlformats.org/officeDocument/2006/relationships/image" Target="../media/image186.emf"/><Relationship Id="rId9" Type="http://schemas.openxmlformats.org/officeDocument/2006/relationships/image" Target="../media/image190.png"/></Relationships>
</file>

<file path=ppt/slides/_rels/slide42.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0.png"/><Relationship Id="rId18" Type="http://schemas.openxmlformats.org/officeDocument/2006/relationships/image" Target="../media/image205.png"/><Relationship Id="rId3" Type="http://schemas.openxmlformats.org/officeDocument/2006/relationships/image" Target="../media/image165.png"/><Relationship Id="rId7" Type="http://schemas.openxmlformats.org/officeDocument/2006/relationships/image" Target="../media/image194.png"/><Relationship Id="rId12" Type="http://schemas.openxmlformats.org/officeDocument/2006/relationships/image" Target="../media/image199.png"/><Relationship Id="rId17" Type="http://schemas.openxmlformats.org/officeDocument/2006/relationships/image" Target="../media/image204.png"/><Relationship Id="rId2" Type="http://schemas.openxmlformats.org/officeDocument/2006/relationships/image" Target="../media/image192.png"/><Relationship Id="rId16" Type="http://schemas.openxmlformats.org/officeDocument/2006/relationships/image" Target="../media/image203.png"/><Relationship Id="rId20" Type="http://schemas.openxmlformats.org/officeDocument/2006/relationships/image" Target="../media/image207.png"/><Relationship Id="rId1" Type="http://schemas.openxmlformats.org/officeDocument/2006/relationships/slideLayout" Target="../slideLayouts/slideLayout2.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4.emf"/><Relationship Id="rId15" Type="http://schemas.openxmlformats.org/officeDocument/2006/relationships/image" Target="../media/image202.png"/><Relationship Id="rId10" Type="http://schemas.openxmlformats.org/officeDocument/2006/relationships/image" Target="../media/image197.png"/><Relationship Id="rId19" Type="http://schemas.openxmlformats.org/officeDocument/2006/relationships/image" Target="../media/image206.png"/><Relationship Id="rId4" Type="http://schemas.openxmlformats.org/officeDocument/2006/relationships/image" Target="../media/image68.png"/><Relationship Id="rId9" Type="http://schemas.openxmlformats.org/officeDocument/2006/relationships/image" Target="../media/image196.png"/><Relationship Id="rId14" Type="http://schemas.openxmlformats.org/officeDocument/2006/relationships/image" Target="../media/image201.png"/></Relationships>
</file>

<file path=ppt/slides/_rels/slide43.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18" Type="http://schemas.openxmlformats.org/officeDocument/2006/relationships/image" Target="../media/image223.png"/><Relationship Id="rId26" Type="http://schemas.openxmlformats.org/officeDocument/2006/relationships/image" Target="../media/image231.png"/><Relationship Id="rId3" Type="http://schemas.openxmlformats.org/officeDocument/2006/relationships/image" Target="../media/image210.png"/><Relationship Id="rId21" Type="http://schemas.openxmlformats.org/officeDocument/2006/relationships/image" Target="../media/image226.png"/><Relationship Id="rId7" Type="http://schemas.openxmlformats.org/officeDocument/2006/relationships/image" Target="../media/image213.png"/><Relationship Id="rId12" Type="http://schemas.openxmlformats.org/officeDocument/2006/relationships/image" Target="../media/image218.png"/><Relationship Id="rId17" Type="http://schemas.openxmlformats.org/officeDocument/2006/relationships/image" Target="../media/image222.png"/><Relationship Id="rId25" Type="http://schemas.openxmlformats.org/officeDocument/2006/relationships/image" Target="../media/image230.png"/><Relationship Id="rId2" Type="http://schemas.openxmlformats.org/officeDocument/2006/relationships/image" Target="../media/image209.png"/><Relationship Id="rId16" Type="http://schemas.openxmlformats.org/officeDocument/2006/relationships/image" Target="../media/image221.png"/><Relationship Id="rId20" Type="http://schemas.openxmlformats.org/officeDocument/2006/relationships/image" Target="../media/image225.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7.png"/><Relationship Id="rId24" Type="http://schemas.openxmlformats.org/officeDocument/2006/relationships/image" Target="../media/image229.png"/><Relationship Id="rId5" Type="http://schemas.openxmlformats.org/officeDocument/2006/relationships/image" Target="../media/image211.png"/><Relationship Id="rId15" Type="http://schemas.openxmlformats.org/officeDocument/2006/relationships/image" Target="../media/image220.png"/><Relationship Id="rId23" Type="http://schemas.openxmlformats.org/officeDocument/2006/relationships/image" Target="../media/image228.png"/><Relationship Id="rId10" Type="http://schemas.openxmlformats.org/officeDocument/2006/relationships/image" Target="../media/image216.png"/><Relationship Id="rId19" Type="http://schemas.openxmlformats.org/officeDocument/2006/relationships/image" Target="../media/image224.png"/><Relationship Id="rId4" Type="http://schemas.openxmlformats.org/officeDocument/2006/relationships/image" Target="../media/image68.png"/><Relationship Id="rId9" Type="http://schemas.openxmlformats.org/officeDocument/2006/relationships/image" Target="../media/image215.png"/><Relationship Id="rId14" Type="http://schemas.openxmlformats.org/officeDocument/2006/relationships/image" Target="../media/image186.emf"/><Relationship Id="rId22" Type="http://schemas.openxmlformats.org/officeDocument/2006/relationships/image" Target="../media/image227.png"/></Relationships>
</file>

<file path=ppt/slides/_rels/slide45.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11.png"/><Relationship Id="rId7" Type="http://schemas.openxmlformats.org/officeDocument/2006/relationships/image" Target="../media/image235.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34.png"/><Relationship Id="rId5" Type="http://schemas.openxmlformats.org/officeDocument/2006/relationships/image" Target="../media/image233.png"/><Relationship Id="rId10" Type="http://schemas.openxmlformats.org/officeDocument/2006/relationships/image" Target="../media/image238.png"/><Relationship Id="rId4" Type="http://schemas.openxmlformats.org/officeDocument/2006/relationships/image" Target="../media/image186.emf"/><Relationship Id="rId9" Type="http://schemas.openxmlformats.org/officeDocument/2006/relationships/image" Target="../media/image237.png"/></Relationships>
</file>

<file path=ppt/slides/_rels/slide46.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11.png"/><Relationship Id="rId7" Type="http://schemas.openxmlformats.org/officeDocument/2006/relationships/image" Target="../media/image241.png"/><Relationship Id="rId2" Type="http://schemas.openxmlformats.org/officeDocument/2006/relationships/image" Target="../media/image239.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186.emf"/><Relationship Id="rId10" Type="http://schemas.openxmlformats.org/officeDocument/2006/relationships/image" Target="../media/image244.png"/><Relationship Id="rId4" Type="http://schemas.openxmlformats.org/officeDocument/2006/relationships/image" Target="../media/image219.png"/><Relationship Id="rId9" Type="http://schemas.openxmlformats.org/officeDocument/2006/relationships/image" Target="../media/image243.png"/></Relationships>
</file>

<file path=ppt/slides/_rels/slide47.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69.emf"/><Relationship Id="rId7" Type="http://schemas.openxmlformats.org/officeDocument/2006/relationships/image" Target="../media/image248.png"/><Relationship Id="rId12" Type="http://schemas.openxmlformats.org/officeDocument/2006/relationships/image" Target="../media/image252.png"/><Relationship Id="rId2"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47.png"/><Relationship Id="rId11" Type="http://schemas.openxmlformats.org/officeDocument/2006/relationships/image" Target="../media/image251.png"/><Relationship Id="rId5" Type="http://schemas.openxmlformats.org/officeDocument/2006/relationships/image" Target="../media/image186.emf"/><Relationship Id="rId10" Type="http://schemas.openxmlformats.org/officeDocument/2006/relationships/image" Target="../media/image250.png"/><Relationship Id="rId4" Type="http://schemas.openxmlformats.org/officeDocument/2006/relationships/image" Target="../media/image219.png"/><Relationship Id="rId9" Type="http://schemas.openxmlformats.org/officeDocument/2006/relationships/image" Target="../media/image211.png"/></Relationships>
</file>

<file path=ppt/slides/_rels/slide48.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61.png"/><Relationship Id="rId3" Type="http://schemas.openxmlformats.org/officeDocument/2006/relationships/image" Target="../media/image211.png"/><Relationship Id="rId7" Type="http://schemas.openxmlformats.org/officeDocument/2006/relationships/image" Target="../media/image255.png"/><Relationship Id="rId12" Type="http://schemas.openxmlformats.org/officeDocument/2006/relationships/image" Target="../media/image260.pn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54.png"/><Relationship Id="rId11" Type="http://schemas.openxmlformats.org/officeDocument/2006/relationships/image" Target="../media/image259.png"/><Relationship Id="rId5" Type="http://schemas.openxmlformats.org/officeDocument/2006/relationships/image" Target="../media/image186.emf"/><Relationship Id="rId15" Type="http://schemas.openxmlformats.org/officeDocument/2006/relationships/image" Target="../media/image263.png"/><Relationship Id="rId10" Type="http://schemas.openxmlformats.org/officeDocument/2006/relationships/image" Target="../media/image258.png"/><Relationship Id="rId4" Type="http://schemas.openxmlformats.org/officeDocument/2006/relationships/image" Target="../media/image219.png"/><Relationship Id="rId9" Type="http://schemas.openxmlformats.org/officeDocument/2006/relationships/image" Target="../media/image257.png"/><Relationship Id="rId14" Type="http://schemas.openxmlformats.org/officeDocument/2006/relationships/image" Target="../media/image262.png"/></Relationships>
</file>

<file path=ppt/slides/_rels/slide49.xml.rels><?xml version="1.0" encoding="UTF-8" standalone="yes"?>
<Relationships xmlns="http://schemas.openxmlformats.org/package/2006/relationships"><Relationship Id="rId2" Type="http://schemas.openxmlformats.org/officeDocument/2006/relationships/image" Target="../media/image2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267.png"/><Relationship Id="rId7" Type="http://schemas.openxmlformats.org/officeDocument/2006/relationships/image" Target="../media/image271.png"/><Relationship Id="rId2" Type="http://schemas.openxmlformats.org/officeDocument/2006/relationships/image" Target="../media/image266.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9.png"/><Relationship Id="rId4" Type="http://schemas.openxmlformats.org/officeDocument/2006/relationships/image" Target="../media/image268.png"/><Relationship Id="rId9" Type="http://schemas.openxmlformats.org/officeDocument/2006/relationships/image" Target="../media/image273.png"/></Relationships>
</file>

<file path=ppt/slides/_rels/slide52.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 Id="rId4" Type="http://schemas.openxmlformats.org/officeDocument/2006/relationships/image" Target="../media/image276.png"/></Relationships>
</file>

<file path=ppt/slides/_rels/slide53.xml.rels><?xml version="1.0" encoding="UTF-8" standalone="yes"?>
<Relationships xmlns="http://schemas.openxmlformats.org/package/2006/relationships"><Relationship Id="rId2" Type="http://schemas.openxmlformats.org/officeDocument/2006/relationships/image" Target="../media/image2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285.png"/><Relationship Id="rId3" Type="http://schemas.openxmlformats.org/officeDocument/2006/relationships/image" Target="../media/image211.png"/><Relationship Id="rId7" Type="http://schemas.openxmlformats.org/officeDocument/2006/relationships/image" Target="../media/image279.png"/><Relationship Id="rId12" Type="http://schemas.openxmlformats.org/officeDocument/2006/relationships/image" Target="../media/image284.png"/><Relationship Id="rId2" Type="http://schemas.openxmlformats.org/officeDocument/2006/relationships/image" Target="../media/image278.png"/><Relationship Id="rId1" Type="http://schemas.openxmlformats.org/officeDocument/2006/relationships/slideLayout" Target="../slideLayouts/slideLayout2.xml"/><Relationship Id="rId6" Type="http://schemas.openxmlformats.org/officeDocument/2006/relationships/image" Target="../media/image186.emf"/><Relationship Id="rId11" Type="http://schemas.openxmlformats.org/officeDocument/2006/relationships/image" Target="../media/image283.png"/><Relationship Id="rId5" Type="http://schemas.openxmlformats.org/officeDocument/2006/relationships/image" Target="../media/image68.png"/><Relationship Id="rId15" Type="http://schemas.openxmlformats.org/officeDocument/2006/relationships/image" Target="../media/image287.png"/><Relationship Id="rId10" Type="http://schemas.openxmlformats.org/officeDocument/2006/relationships/image" Target="../media/image282.png"/><Relationship Id="rId4" Type="http://schemas.openxmlformats.org/officeDocument/2006/relationships/image" Target="../media/image219.png"/><Relationship Id="rId9" Type="http://schemas.openxmlformats.org/officeDocument/2006/relationships/image" Target="../media/image281.png"/><Relationship Id="rId14" Type="http://schemas.openxmlformats.org/officeDocument/2006/relationships/image" Target="../media/image286.png"/></Relationships>
</file>

<file path=ppt/slides/_rels/slide55.xml.rels><?xml version="1.0" encoding="UTF-8" standalone="yes"?>
<Relationships xmlns="http://schemas.openxmlformats.org/package/2006/relationships"><Relationship Id="rId2" Type="http://schemas.openxmlformats.org/officeDocument/2006/relationships/image" Target="../media/image28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96.png"/><Relationship Id="rId3" Type="http://schemas.openxmlformats.org/officeDocument/2006/relationships/image" Target="../media/image291.png"/><Relationship Id="rId7" Type="http://schemas.openxmlformats.org/officeDocument/2006/relationships/image" Target="../media/image295.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294.png"/><Relationship Id="rId5" Type="http://schemas.openxmlformats.org/officeDocument/2006/relationships/image" Target="../media/image293.png"/><Relationship Id="rId4" Type="http://schemas.openxmlformats.org/officeDocument/2006/relationships/image" Target="../media/image292.png"/></Relationships>
</file>

<file path=ppt/slides/_rels/slide58.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98.png"/><Relationship Id="rId7" Type="http://schemas.openxmlformats.org/officeDocument/2006/relationships/image" Target="../media/image302.png"/><Relationship Id="rId2" Type="http://schemas.openxmlformats.org/officeDocument/2006/relationships/image" Target="../media/image297.png"/><Relationship Id="rId1" Type="http://schemas.openxmlformats.org/officeDocument/2006/relationships/slideLayout" Target="../slideLayouts/slideLayout2.xml"/><Relationship Id="rId6" Type="http://schemas.openxmlformats.org/officeDocument/2006/relationships/image" Target="../media/image301.png"/><Relationship Id="rId5" Type="http://schemas.openxmlformats.org/officeDocument/2006/relationships/image" Target="../media/image300.png"/><Relationship Id="rId4" Type="http://schemas.openxmlformats.org/officeDocument/2006/relationships/image" Target="../media/image299.png"/></Relationships>
</file>

<file path=ppt/slides/_rels/slide5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04.png"/><Relationship Id="rId1" Type="http://schemas.openxmlformats.org/officeDocument/2006/relationships/slideLayout" Target="../slideLayouts/slideLayout2.xml"/><Relationship Id="rId5" Type="http://schemas.openxmlformats.org/officeDocument/2006/relationships/image" Target="../media/image306.png"/><Relationship Id="rId4" Type="http://schemas.openxmlformats.org/officeDocument/2006/relationships/image" Target="../media/image30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image" Target="../media/image211.png"/><Relationship Id="rId7" Type="http://schemas.openxmlformats.org/officeDocument/2006/relationships/image" Target="../media/image311.png"/><Relationship Id="rId12" Type="http://schemas.openxmlformats.org/officeDocument/2006/relationships/image" Target="../media/image316.png"/><Relationship Id="rId2" Type="http://schemas.openxmlformats.org/officeDocument/2006/relationships/image" Target="../media/image307.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0" Type="http://schemas.openxmlformats.org/officeDocument/2006/relationships/image" Target="../media/image314.png"/><Relationship Id="rId4" Type="http://schemas.openxmlformats.org/officeDocument/2006/relationships/image" Target="../media/image308.png"/><Relationship Id="rId9" Type="http://schemas.openxmlformats.org/officeDocument/2006/relationships/image" Target="../media/image313.png"/></Relationships>
</file>

<file path=ppt/slides/_rels/slide61.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318.png"/><Relationship Id="rId7" Type="http://schemas.openxmlformats.org/officeDocument/2006/relationships/image" Target="../media/image300.png"/><Relationship Id="rId2" Type="http://schemas.openxmlformats.org/officeDocument/2006/relationships/image" Target="../media/image317.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98.png"/><Relationship Id="rId4" Type="http://schemas.openxmlformats.org/officeDocument/2006/relationships/image" Target="../media/image319.png"/></Relationships>
</file>

<file path=ppt/slides/_rels/slide62.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323.png"/><Relationship Id="rId7" Type="http://schemas.openxmlformats.org/officeDocument/2006/relationships/image" Target="../media/image326.png"/><Relationship Id="rId12" Type="http://schemas.openxmlformats.org/officeDocument/2006/relationships/image" Target="../media/image331.png"/><Relationship Id="rId2"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325.png"/><Relationship Id="rId11" Type="http://schemas.openxmlformats.org/officeDocument/2006/relationships/image" Target="../media/image330.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211.png"/><Relationship Id="rId9" Type="http://schemas.openxmlformats.org/officeDocument/2006/relationships/image" Target="../media/image328.png"/></Relationships>
</file>

<file path=ppt/slides/_rels/slide64.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image" Target="../media/image333.png"/><Relationship Id="rId1" Type="http://schemas.openxmlformats.org/officeDocument/2006/relationships/slideLayout" Target="../slideLayouts/slideLayout2.xml"/><Relationship Id="rId4" Type="http://schemas.openxmlformats.org/officeDocument/2006/relationships/image" Target="../media/image335.png"/></Relationships>
</file>

<file path=ppt/slides/_rels/slide66.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image" Target="../media/image336.png"/><Relationship Id="rId1" Type="http://schemas.openxmlformats.org/officeDocument/2006/relationships/slideLayout" Target="../slideLayouts/slideLayout2.xml"/><Relationship Id="rId5" Type="http://schemas.openxmlformats.org/officeDocument/2006/relationships/image" Target="../media/image339.png"/><Relationship Id="rId4" Type="http://schemas.openxmlformats.org/officeDocument/2006/relationships/image" Target="../media/image338.png"/></Relationships>
</file>

<file path=ppt/slides/_rels/slide67.xml.rels><?xml version="1.0" encoding="UTF-8" standalone="yes"?>
<Relationships xmlns="http://schemas.openxmlformats.org/package/2006/relationships"><Relationship Id="rId8" Type="http://schemas.openxmlformats.org/officeDocument/2006/relationships/image" Target="../media/image346.png"/><Relationship Id="rId3" Type="http://schemas.openxmlformats.org/officeDocument/2006/relationships/image" Target="../media/image341.png"/><Relationship Id="rId7" Type="http://schemas.openxmlformats.org/officeDocument/2006/relationships/image" Target="../media/image345.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4.png"/><Relationship Id="rId5" Type="http://schemas.openxmlformats.org/officeDocument/2006/relationships/image" Target="../media/image343.png"/><Relationship Id="rId4" Type="http://schemas.openxmlformats.org/officeDocument/2006/relationships/image" Target="../media/image342.png"/><Relationship Id="rId9" Type="http://schemas.openxmlformats.org/officeDocument/2006/relationships/image" Target="../media/image347.png"/></Relationships>
</file>

<file path=ppt/slides/_rels/slide68.xml.rels><?xml version="1.0" encoding="UTF-8" standalone="yes"?>
<Relationships xmlns="http://schemas.openxmlformats.org/package/2006/relationships"><Relationship Id="rId2" Type="http://schemas.openxmlformats.org/officeDocument/2006/relationships/image" Target="../media/image3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54.png"/><Relationship Id="rId13" Type="http://schemas.openxmlformats.org/officeDocument/2006/relationships/image" Target="../media/image359.png"/><Relationship Id="rId3" Type="http://schemas.openxmlformats.org/officeDocument/2006/relationships/image" Target="../media/image349.png"/><Relationship Id="rId7" Type="http://schemas.openxmlformats.org/officeDocument/2006/relationships/image" Target="../media/image353.png"/><Relationship Id="rId12" Type="http://schemas.openxmlformats.org/officeDocument/2006/relationships/image" Target="../media/image35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2.png"/><Relationship Id="rId11" Type="http://schemas.openxmlformats.org/officeDocument/2006/relationships/image" Target="../media/image357.png"/><Relationship Id="rId5" Type="http://schemas.openxmlformats.org/officeDocument/2006/relationships/image" Target="../media/image351.png"/><Relationship Id="rId10" Type="http://schemas.openxmlformats.org/officeDocument/2006/relationships/image" Target="../media/image356.png"/><Relationship Id="rId4" Type="http://schemas.openxmlformats.org/officeDocument/2006/relationships/image" Target="../media/image350.png"/><Relationship Id="rId9" Type="http://schemas.openxmlformats.org/officeDocument/2006/relationships/image" Target="../media/image35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image" Target="../media/image361.png"/><Relationship Id="rId1" Type="http://schemas.openxmlformats.org/officeDocument/2006/relationships/slideLayout" Target="../slideLayouts/slideLayout2.xml"/><Relationship Id="rId4" Type="http://schemas.openxmlformats.org/officeDocument/2006/relationships/image" Target="../media/image363.png"/></Relationships>
</file>

<file path=ppt/slides/_rels/slide72.xml.rels><?xml version="1.0" encoding="UTF-8" standalone="yes"?>
<Relationships xmlns="http://schemas.openxmlformats.org/package/2006/relationships"><Relationship Id="rId8" Type="http://schemas.openxmlformats.org/officeDocument/2006/relationships/image" Target="../media/image369.png"/><Relationship Id="rId3" Type="http://schemas.openxmlformats.org/officeDocument/2006/relationships/image" Target="../media/image211.png"/><Relationship Id="rId7" Type="http://schemas.openxmlformats.org/officeDocument/2006/relationships/image" Target="../media/image368.png"/><Relationship Id="rId2" Type="http://schemas.openxmlformats.org/officeDocument/2006/relationships/image" Target="../media/image364.png"/><Relationship Id="rId1" Type="http://schemas.openxmlformats.org/officeDocument/2006/relationships/slideLayout" Target="../slideLayouts/slideLayout2.xml"/><Relationship Id="rId6" Type="http://schemas.openxmlformats.org/officeDocument/2006/relationships/image" Target="../media/image367.png"/><Relationship Id="rId5" Type="http://schemas.openxmlformats.org/officeDocument/2006/relationships/image" Target="../media/image366.png"/><Relationship Id="rId4" Type="http://schemas.openxmlformats.org/officeDocument/2006/relationships/image" Target="../media/image365.png"/></Relationships>
</file>

<file path=ppt/slides/_rels/slide73.xml.rels><?xml version="1.0" encoding="UTF-8" standalone="yes"?>
<Relationships xmlns="http://schemas.openxmlformats.org/package/2006/relationships"><Relationship Id="rId8" Type="http://schemas.openxmlformats.org/officeDocument/2006/relationships/image" Target="../media/image372.png"/><Relationship Id="rId3" Type="http://schemas.openxmlformats.org/officeDocument/2006/relationships/image" Target="../media/image211.png"/><Relationship Id="rId7" Type="http://schemas.openxmlformats.org/officeDocument/2006/relationships/image" Target="../media/image367.png"/><Relationship Id="rId12" Type="http://schemas.openxmlformats.org/officeDocument/2006/relationships/image" Target="../media/image376.png"/><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366.png"/><Relationship Id="rId11" Type="http://schemas.openxmlformats.org/officeDocument/2006/relationships/image" Target="../media/image375.png"/><Relationship Id="rId5" Type="http://schemas.openxmlformats.org/officeDocument/2006/relationships/image" Target="../media/image371.png"/><Relationship Id="rId10" Type="http://schemas.openxmlformats.org/officeDocument/2006/relationships/image" Target="../media/image374.png"/><Relationship Id="rId4" Type="http://schemas.openxmlformats.org/officeDocument/2006/relationships/image" Target="../media/image365.png"/><Relationship Id="rId9" Type="http://schemas.openxmlformats.org/officeDocument/2006/relationships/image" Target="../media/image373.png"/></Relationships>
</file>

<file path=ppt/slides/_rels/slide74.xml.rels><?xml version="1.0" encoding="UTF-8" standalone="yes"?>
<Relationships xmlns="http://schemas.openxmlformats.org/package/2006/relationships"><Relationship Id="rId3" Type="http://schemas.openxmlformats.org/officeDocument/2006/relationships/image" Target="../media/image378.png"/><Relationship Id="rId2" Type="http://schemas.openxmlformats.org/officeDocument/2006/relationships/image" Target="../media/image377.png"/><Relationship Id="rId1" Type="http://schemas.openxmlformats.org/officeDocument/2006/relationships/slideLayout" Target="../slideLayouts/slideLayout2.xml"/><Relationship Id="rId6" Type="http://schemas.openxmlformats.org/officeDocument/2006/relationships/image" Target="../media/image381.png"/><Relationship Id="rId5" Type="http://schemas.openxmlformats.org/officeDocument/2006/relationships/image" Target="../media/image380.png"/><Relationship Id="rId4" Type="http://schemas.openxmlformats.org/officeDocument/2006/relationships/image" Target="../media/image379.png"/></Relationships>
</file>

<file path=ppt/slides/_rels/slide75.xml.rels><?xml version="1.0" encoding="UTF-8" standalone="yes"?>
<Relationships xmlns="http://schemas.openxmlformats.org/package/2006/relationships"><Relationship Id="rId2" Type="http://schemas.openxmlformats.org/officeDocument/2006/relationships/image" Target="../media/image38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89.png"/><Relationship Id="rId3" Type="http://schemas.openxmlformats.org/officeDocument/2006/relationships/image" Target="../media/image384.png"/><Relationship Id="rId7" Type="http://schemas.openxmlformats.org/officeDocument/2006/relationships/image" Target="../media/image388.png"/><Relationship Id="rId2" Type="http://schemas.openxmlformats.org/officeDocument/2006/relationships/image" Target="../media/image383.png"/><Relationship Id="rId1" Type="http://schemas.openxmlformats.org/officeDocument/2006/relationships/slideLayout" Target="../slideLayouts/slideLayout2.xml"/><Relationship Id="rId6" Type="http://schemas.openxmlformats.org/officeDocument/2006/relationships/image" Target="../media/image387.png"/><Relationship Id="rId5" Type="http://schemas.openxmlformats.org/officeDocument/2006/relationships/image" Target="../media/image386.png"/><Relationship Id="rId4" Type="http://schemas.openxmlformats.org/officeDocument/2006/relationships/image" Target="../media/image385.png"/></Relationships>
</file>

<file path=ppt/slides/_rels/slide77.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image" Target="../media/image390.png"/><Relationship Id="rId1" Type="http://schemas.openxmlformats.org/officeDocument/2006/relationships/slideLayout" Target="../slideLayouts/slideLayout2.xml"/><Relationship Id="rId5" Type="http://schemas.openxmlformats.org/officeDocument/2006/relationships/image" Target="../media/image393.png"/><Relationship Id="rId4" Type="http://schemas.openxmlformats.org/officeDocument/2006/relationships/image" Target="../media/image392.png"/></Relationships>
</file>

<file path=ppt/slides/_rels/slide78.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image" Target="../media/image394.png"/><Relationship Id="rId1" Type="http://schemas.openxmlformats.org/officeDocument/2006/relationships/slideLayout" Target="../slideLayouts/slideLayout2.xml"/><Relationship Id="rId6" Type="http://schemas.openxmlformats.org/officeDocument/2006/relationships/image" Target="../media/image398.png"/><Relationship Id="rId5" Type="http://schemas.openxmlformats.org/officeDocument/2006/relationships/image" Target="../media/image397.png"/><Relationship Id="rId4" Type="http://schemas.openxmlformats.org/officeDocument/2006/relationships/image" Target="../media/image396.png"/></Relationships>
</file>

<file path=ppt/slides/_rels/slide7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9.png"/><Relationship Id="rId1" Type="http://schemas.openxmlformats.org/officeDocument/2006/relationships/slideLayout" Target="../slideLayouts/slideLayout2.xml"/><Relationship Id="rId6" Type="http://schemas.openxmlformats.org/officeDocument/2006/relationships/image" Target="../media/image403.png"/><Relationship Id="rId5" Type="http://schemas.openxmlformats.org/officeDocument/2006/relationships/image" Target="../media/image402.png"/><Relationship Id="rId4" Type="http://schemas.openxmlformats.org/officeDocument/2006/relationships/image" Target="../media/image40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5.png"/></Relationships>
</file>

<file path=ppt/slides/_rels/slide81.xml.rels><?xml version="1.0" encoding="UTF-8" standalone="yes"?>
<Relationships xmlns="http://schemas.openxmlformats.org/package/2006/relationships"><Relationship Id="rId2" Type="http://schemas.openxmlformats.org/officeDocument/2006/relationships/image" Target="../media/image40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413.png"/><Relationship Id="rId3" Type="http://schemas.openxmlformats.org/officeDocument/2006/relationships/image" Target="../media/image408.png"/><Relationship Id="rId7" Type="http://schemas.openxmlformats.org/officeDocument/2006/relationships/image" Target="../media/image412.png"/><Relationship Id="rId2" Type="http://schemas.openxmlformats.org/officeDocument/2006/relationships/image" Target="../media/image407.png"/><Relationship Id="rId1" Type="http://schemas.openxmlformats.org/officeDocument/2006/relationships/slideLayout" Target="../slideLayouts/slideLayout2.xml"/><Relationship Id="rId6" Type="http://schemas.openxmlformats.org/officeDocument/2006/relationships/image" Target="../media/image411.png"/><Relationship Id="rId5" Type="http://schemas.openxmlformats.org/officeDocument/2006/relationships/image" Target="../media/image410.png"/><Relationship Id="rId4" Type="http://schemas.openxmlformats.org/officeDocument/2006/relationships/image" Target="../media/image409.png"/><Relationship Id="rId9" Type="http://schemas.openxmlformats.org/officeDocument/2006/relationships/image" Target="../media/image414.png"/></Relationships>
</file>

<file path=ppt/slides/_rels/slide8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415.png"/><Relationship Id="rId1" Type="http://schemas.openxmlformats.org/officeDocument/2006/relationships/slideLayout" Target="../slideLayouts/slideLayout2.xml"/><Relationship Id="rId6" Type="http://schemas.openxmlformats.org/officeDocument/2006/relationships/image" Target="../media/image418.png"/><Relationship Id="rId5" Type="http://schemas.openxmlformats.org/officeDocument/2006/relationships/image" Target="../media/image417.png"/><Relationship Id="rId4" Type="http://schemas.openxmlformats.org/officeDocument/2006/relationships/image" Target="../media/image416.png"/></Relationships>
</file>

<file path=ppt/slides/_rels/slide84.xml.rels><?xml version="1.0" encoding="UTF-8" standalone="yes"?>
<Relationships xmlns="http://schemas.openxmlformats.org/package/2006/relationships"><Relationship Id="rId2" Type="http://schemas.openxmlformats.org/officeDocument/2006/relationships/image" Target="../media/image41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429.png"/><Relationship Id="rId13" Type="http://schemas.openxmlformats.org/officeDocument/2006/relationships/image" Target="../media/image433.png"/><Relationship Id="rId3" Type="http://schemas.openxmlformats.org/officeDocument/2006/relationships/image" Target="../media/image424.png"/><Relationship Id="rId7" Type="http://schemas.openxmlformats.org/officeDocument/2006/relationships/image" Target="../media/image428.png"/><Relationship Id="rId12" Type="http://schemas.openxmlformats.org/officeDocument/2006/relationships/image" Target="../media/image432.png"/><Relationship Id="rId2" Type="http://schemas.openxmlformats.org/officeDocument/2006/relationships/image" Target="../media/image423.png"/><Relationship Id="rId1" Type="http://schemas.openxmlformats.org/officeDocument/2006/relationships/slideLayout" Target="../slideLayouts/slideLayout2.xml"/><Relationship Id="rId6" Type="http://schemas.openxmlformats.org/officeDocument/2006/relationships/image" Target="../media/image427.png"/><Relationship Id="rId11" Type="http://schemas.openxmlformats.org/officeDocument/2006/relationships/image" Target="../media/image431.png"/><Relationship Id="rId5" Type="http://schemas.openxmlformats.org/officeDocument/2006/relationships/image" Target="../media/image426.png"/><Relationship Id="rId15" Type="http://schemas.openxmlformats.org/officeDocument/2006/relationships/image" Target="../media/image435.png"/><Relationship Id="rId10" Type="http://schemas.openxmlformats.org/officeDocument/2006/relationships/image" Target="../media/image430.png"/><Relationship Id="rId4" Type="http://schemas.openxmlformats.org/officeDocument/2006/relationships/image" Target="../media/image425.png"/><Relationship Id="rId9" Type="http://schemas.openxmlformats.org/officeDocument/2006/relationships/image" Target="../media/image211.png"/><Relationship Id="rId14" Type="http://schemas.openxmlformats.org/officeDocument/2006/relationships/image" Target="../media/image434.png"/></Relationships>
</file>

<file path=ppt/slides/_rels/slide89.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image" Target="../media/image446.png"/><Relationship Id="rId18" Type="http://schemas.openxmlformats.org/officeDocument/2006/relationships/image" Target="../media/image451.png"/><Relationship Id="rId3" Type="http://schemas.openxmlformats.org/officeDocument/2006/relationships/image" Target="../media/image211.png"/><Relationship Id="rId7" Type="http://schemas.openxmlformats.org/officeDocument/2006/relationships/image" Target="../media/image440.png"/><Relationship Id="rId12" Type="http://schemas.openxmlformats.org/officeDocument/2006/relationships/image" Target="../media/image445.png"/><Relationship Id="rId17" Type="http://schemas.openxmlformats.org/officeDocument/2006/relationships/image" Target="../media/image450.png"/><Relationship Id="rId2" Type="http://schemas.openxmlformats.org/officeDocument/2006/relationships/image" Target="../media/image436.png"/><Relationship Id="rId16" Type="http://schemas.openxmlformats.org/officeDocument/2006/relationships/image" Target="../media/image449.png"/><Relationship Id="rId20" Type="http://schemas.openxmlformats.org/officeDocument/2006/relationships/image" Target="../media/image453.png"/><Relationship Id="rId1" Type="http://schemas.openxmlformats.org/officeDocument/2006/relationships/slideLayout" Target="../slideLayouts/slideLayout2.xml"/><Relationship Id="rId6" Type="http://schemas.openxmlformats.org/officeDocument/2006/relationships/image" Target="../media/image439.png"/><Relationship Id="rId11" Type="http://schemas.openxmlformats.org/officeDocument/2006/relationships/image" Target="../media/image444.png"/><Relationship Id="rId5" Type="http://schemas.openxmlformats.org/officeDocument/2006/relationships/image" Target="../media/image438.png"/><Relationship Id="rId15" Type="http://schemas.openxmlformats.org/officeDocument/2006/relationships/image" Target="../media/image448.png"/><Relationship Id="rId10" Type="http://schemas.openxmlformats.org/officeDocument/2006/relationships/image" Target="../media/image443.png"/><Relationship Id="rId19" Type="http://schemas.openxmlformats.org/officeDocument/2006/relationships/image" Target="../media/image452.png"/><Relationship Id="rId4" Type="http://schemas.openxmlformats.org/officeDocument/2006/relationships/image" Target="../media/image437.png"/><Relationship Id="rId9" Type="http://schemas.openxmlformats.org/officeDocument/2006/relationships/image" Target="../media/image442.png"/><Relationship Id="rId14" Type="http://schemas.openxmlformats.org/officeDocument/2006/relationships/image" Target="../media/image44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45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7.png"/><Relationship Id="rId2" Type="http://schemas.openxmlformats.org/officeDocument/2006/relationships/image" Target="../media/image45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464.png"/><Relationship Id="rId3" Type="http://schemas.openxmlformats.org/officeDocument/2006/relationships/image" Target="../media/image459.png"/><Relationship Id="rId7" Type="http://schemas.openxmlformats.org/officeDocument/2006/relationships/image" Target="../media/image463.png"/><Relationship Id="rId2" Type="http://schemas.openxmlformats.org/officeDocument/2006/relationships/image" Target="../media/image458.png"/><Relationship Id="rId1" Type="http://schemas.openxmlformats.org/officeDocument/2006/relationships/slideLayout" Target="../slideLayouts/slideLayout2.xml"/><Relationship Id="rId6" Type="http://schemas.openxmlformats.org/officeDocument/2006/relationships/image" Target="../media/image462.png"/><Relationship Id="rId5" Type="http://schemas.openxmlformats.org/officeDocument/2006/relationships/image" Target="../media/image461.png"/><Relationship Id="rId4" Type="http://schemas.openxmlformats.org/officeDocument/2006/relationships/image" Target="../media/image460.png"/><Relationship Id="rId9" Type="http://schemas.openxmlformats.org/officeDocument/2006/relationships/image" Target="../media/image465.png"/></Relationships>
</file>

<file path=ppt/slides/_rels/slide94.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476.png"/><Relationship Id="rId3" Type="http://schemas.openxmlformats.org/officeDocument/2006/relationships/image" Target="../media/image211.png"/><Relationship Id="rId7" Type="http://schemas.openxmlformats.org/officeDocument/2006/relationships/image" Target="../media/image470.png"/><Relationship Id="rId12" Type="http://schemas.openxmlformats.org/officeDocument/2006/relationships/image" Target="../media/image475.png"/><Relationship Id="rId2" Type="http://schemas.openxmlformats.org/officeDocument/2006/relationships/image" Target="../media/image466.png"/><Relationship Id="rId16" Type="http://schemas.openxmlformats.org/officeDocument/2006/relationships/image" Target="../media/image479.png"/><Relationship Id="rId1" Type="http://schemas.openxmlformats.org/officeDocument/2006/relationships/slideLayout" Target="../slideLayouts/slideLayout2.xml"/><Relationship Id="rId6" Type="http://schemas.openxmlformats.org/officeDocument/2006/relationships/image" Target="../media/image469.png"/><Relationship Id="rId11" Type="http://schemas.openxmlformats.org/officeDocument/2006/relationships/image" Target="../media/image474.png"/><Relationship Id="rId5" Type="http://schemas.openxmlformats.org/officeDocument/2006/relationships/image" Target="../media/image468.png"/><Relationship Id="rId15" Type="http://schemas.openxmlformats.org/officeDocument/2006/relationships/image" Target="../media/image478.png"/><Relationship Id="rId10" Type="http://schemas.openxmlformats.org/officeDocument/2006/relationships/image" Target="../media/image473.png"/><Relationship Id="rId4" Type="http://schemas.openxmlformats.org/officeDocument/2006/relationships/image" Target="../media/image467.png"/><Relationship Id="rId9" Type="http://schemas.openxmlformats.org/officeDocument/2006/relationships/image" Target="../media/image472.png"/><Relationship Id="rId14" Type="http://schemas.openxmlformats.org/officeDocument/2006/relationships/image" Target="../media/image477.png"/></Relationships>
</file>

<file path=ppt/slides/_rels/slide95.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3">
              <a:lumMod val="75000"/>
            </a:schemeClr>
          </a:solidFill>
        </p:spPr>
        <p:txBody>
          <a:bodyPr/>
          <a:lstStyle/>
          <a:p>
            <a:pPr rtl="1"/>
            <a:endParaRPr lang="en-US" dirty="0">
              <a:solidFill>
                <a:srgbClr val="FF0000"/>
              </a:solidFill>
            </a:endParaRPr>
          </a:p>
          <a:p>
            <a:pPr rtl="1"/>
            <a:endParaRPr lang="en-US" dirty="0" smtClean="0">
              <a:solidFill>
                <a:srgbClr val="FF0000"/>
              </a:solidFill>
            </a:endParaRPr>
          </a:p>
          <a:p>
            <a:pPr rtl="1"/>
            <a:endParaRPr lang="en-US" dirty="0">
              <a:solidFill>
                <a:srgbClr val="FF0000"/>
              </a:solidFill>
            </a:endParaRPr>
          </a:p>
          <a:p>
            <a:pPr rtl="1"/>
            <a:endParaRPr lang="en-US" dirty="0" smtClean="0">
              <a:solidFill>
                <a:srgbClr val="FF0000"/>
              </a:solidFill>
            </a:endParaRPr>
          </a:p>
          <a:p>
            <a:pPr rtl="1"/>
            <a:endParaRPr lang="en-US" dirty="0" smtClean="0">
              <a:solidFill>
                <a:srgbClr val="FF0000"/>
              </a:solidFill>
            </a:endParaRPr>
          </a:p>
          <a:p>
            <a:pPr rtl="1"/>
            <a:endParaRPr lang="en-US" dirty="0">
              <a:solidFill>
                <a:srgbClr val="FF0000"/>
              </a:solidFill>
            </a:endParaRPr>
          </a:p>
          <a:p>
            <a:pPr rtl="1"/>
            <a:endParaRPr lang="en-US" dirty="0" smtClean="0">
              <a:solidFill>
                <a:srgbClr val="FF0000"/>
              </a:solidFill>
            </a:endParaRPr>
          </a:p>
          <a:p>
            <a:pPr rtl="1"/>
            <a:endParaRPr lang="en-US" dirty="0">
              <a:solidFill>
                <a:srgbClr val="FF0000"/>
              </a:solidFill>
            </a:endParaRPr>
          </a:p>
        </p:txBody>
      </p:sp>
      <p:pic>
        <p:nvPicPr>
          <p:cNvPr id="4" name="Picture 3"/>
          <p:cNvPicPr/>
          <p:nvPr/>
        </p:nvPicPr>
        <p:blipFill>
          <a:blip r:embed="rId2" cstate="print"/>
          <a:stretch>
            <a:fillRect/>
          </a:stretch>
        </p:blipFill>
        <p:spPr>
          <a:xfrm>
            <a:off x="0" y="0"/>
            <a:ext cx="9144000" cy="6858000"/>
          </a:xfrm>
          <a:prstGeom prst="rect">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 xmlns:p14="http://schemas.microsoft.com/office/powerpoint/2010/main" val="53402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marL="0" indent="0">
                  <a:buNone/>
                </a:pPr>
                <a:endParaRPr lang="en-US" sz="2000" dirty="0" smtClean="0"/>
              </a:p>
              <a:p>
                <a:pPr marL="0" indent="0">
                  <a:buNone/>
                  <a:tabLst>
                    <a:tab pos="685800" algn="l"/>
                  </a:tabLst>
                </a:pPr>
                <a:r>
                  <a:rPr lang="en-US" sz="2000" dirty="0" smtClean="0">
                    <a:ea typeface="Batang" pitchFamily="18" charset="-127"/>
                  </a:rPr>
                  <a:t>   </a:t>
                </a:r>
                <a14:m>
                  <m:oMath xmlns:m="http://schemas.openxmlformats.org/officeDocument/2006/math">
                    <m:f>
                      <m:fPr>
                        <m:ctrlPr>
                          <a:rPr lang="en-US" sz="2000" i="1">
                            <a:latin typeface="Cambria Math"/>
                            <a:ea typeface="Batang" pitchFamily="18" charset="-127"/>
                          </a:rPr>
                        </m:ctrlPr>
                      </m:fPr>
                      <m:num>
                        <m:r>
                          <a:rPr lang="en-US" sz="2000" i="1">
                            <a:latin typeface="Cambria Math"/>
                            <a:ea typeface="Batang" pitchFamily="18" charset="-127"/>
                          </a:rPr>
                          <m:t>𝑑</m:t>
                        </m:r>
                      </m:num>
                      <m:den>
                        <m:r>
                          <a:rPr lang="en-US" sz="2000" i="1">
                            <a:latin typeface="Cambria Math"/>
                            <a:ea typeface="Batang" pitchFamily="18" charset="-127"/>
                          </a:rPr>
                          <m:t>𝑑𝑡</m:t>
                        </m:r>
                      </m:den>
                    </m:f>
                  </m:oMath>
                </a14:m>
                <a:r>
                  <a:rPr lang="fa-IR" sz="2000" dirty="0">
                    <a:latin typeface="Batang" pitchFamily="18" charset="-127"/>
                    <a:ea typeface="Batang" pitchFamily="18" charset="-127"/>
                  </a:rPr>
                  <a:t> </a:t>
                </a:r>
                <a:r>
                  <a:rPr lang="en-US" sz="2000" dirty="0">
                    <a:latin typeface="Batang" pitchFamily="18" charset="-127"/>
                    <a:ea typeface="Batang" pitchFamily="18" charset="-127"/>
                  </a:rPr>
                  <a:t> ( T + </a:t>
                </a:r>
                <a14:m>
                  <m:oMath xmlns:m="http://schemas.openxmlformats.org/officeDocument/2006/math">
                    <m:sSub>
                      <m:sSubPr>
                        <m:ctrlPr>
                          <a:rPr lang="en-US" sz="2000" i="1">
                            <a:latin typeface="Cambria Math"/>
                            <a:ea typeface="Batang" pitchFamily="18" charset="-127"/>
                          </a:rPr>
                        </m:ctrlPr>
                      </m:sSubPr>
                      <m:e>
                        <m:r>
                          <a:rPr lang="en-US" sz="2000" i="1">
                            <a:latin typeface="Cambria Math"/>
                            <a:ea typeface="Batang" pitchFamily="18" charset="-127"/>
                          </a:rPr>
                          <m:t>𝑈</m:t>
                        </m:r>
                      </m:e>
                      <m:sub>
                        <m:r>
                          <a:rPr lang="en-US" sz="2000" i="1">
                            <a:latin typeface="Cambria Math"/>
                            <a:ea typeface="Batang" pitchFamily="18" charset="-127"/>
                          </a:rPr>
                          <m:t>𝑚𝑔</m:t>
                        </m:r>
                      </m:sub>
                    </m:sSub>
                  </m:oMath>
                </a14:m>
                <a:r>
                  <a:rPr lang="fa-IR" sz="2000" dirty="0">
                    <a:latin typeface="Batang" pitchFamily="18" charset="-127"/>
                    <a:ea typeface="Batang" pitchFamily="18" charset="-127"/>
                  </a:rPr>
                  <a:t> </a:t>
                </a:r>
                <a:r>
                  <a:rPr lang="en-US" sz="2000" dirty="0">
                    <a:latin typeface="Batang" pitchFamily="18" charset="-127"/>
                    <a:ea typeface="Batang" pitchFamily="18" charset="-127"/>
                  </a:rPr>
                  <a:t>+</a:t>
                </a:r>
                <a14:m>
                  <m:oMath xmlns:m="http://schemas.openxmlformats.org/officeDocument/2006/math">
                    <m:sSub>
                      <m:sSubPr>
                        <m:ctrlPr>
                          <a:rPr lang="en-US" sz="2000" i="1" dirty="0">
                            <a:latin typeface="Cambria Math"/>
                            <a:ea typeface="Batang" pitchFamily="18" charset="-127"/>
                          </a:rPr>
                        </m:ctrlPr>
                      </m:sSubPr>
                      <m:e>
                        <m:r>
                          <a:rPr lang="en-US" sz="2000" i="1" dirty="0">
                            <a:latin typeface="Cambria Math"/>
                            <a:ea typeface="Batang" pitchFamily="18" charset="-127"/>
                          </a:rPr>
                          <m:t>𝑈</m:t>
                        </m:r>
                      </m:e>
                      <m:sub>
                        <m:r>
                          <a:rPr lang="en-US" sz="2000" i="1" dirty="0">
                            <a:latin typeface="Cambria Math"/>
                            <a:ea typeface="Batang" pitchFamily="18" charset="-127"/>
                          </a:rPr>
                          <m:t>𝑘</m:t>
                        </m:r>
                      </m:sub>
                    </m:sSub>
                  </m:oMath>
                </a14:m>
                <a:r>
                  <a:rPr lang="en-US" sz="2000" dirty="0"/>
                  <a:t> )= </a:t>
                </a:r>
                <a:r>
                  <a:rPr lang="en-US" sz="2000" dirty="0" smtClean="0"/>
                  <a:t>0                                                                                             </a:t>
                </a:r>
                <a:r>
                  <a:rPr lang="fa-IR" sz="2000" dirty="0" smtClean="0"/>
                  <a:t>داریم:</a:t>
                </a:r>
              </a:p>
              <a:p>
                <a:pPr marL="0" indent="0">
                  <a:buNone/>
                  <a:tabLst>
                    <a:tab pos="685800" algn="l"/>
                  </a:tabLst>
                </a:pPr>
                <a:endParaRPr lang="en-US" sz="2000" dirty="0"/>
              </a:p>
              <a:p>
                <a:pPr marL="0" indent="0">
                  <a:buNone/>
                  <a:tabLst>
                    <a:tab pos="685800" algn="l"/>
                  </a:tabLst>
                </a:pP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oMath>
                </a14:m>
                <a:r>
                  <a:rPr lang="en-US" sz="2000" dirty="0" smtClean="0"/>
                  <a:t>  </a:t>
                </a:r>
                <a14:m>
                  <m:oMath xmlns:m="http://schemas.openxmlformats.org/officeDocument/2006/math">
                    <m:d>
                      <m:dPr>
                        <m:begChr m:val="["/>
                        <m:endChr m:val="]"/>
                        <m:ctrlPr>
                          <a:rPr lang="en-US" sz="2000" i="1" dirty="0" smtClean="0">
                            <a:latin typeface="Cambria Math"/>
                          </a:rPr>
                        </m:ctrlPr>
                      </m:dPr>
                      <m:e>
                        <m:f>
                          <m:fPr>
                            <m:ctrlPr>
                              <a:rPr lang="en-US" sz="200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 </m:t>
                        </m:r>
                        <m:r>
                          <a:rPr lang="en-US" sz="2000" b="0" i="1" dirty="0" smtClean="0">
                            <a:latin typeface="Cambria Math"/>
                          </a:rPr>
                          <m:t>𝑚</m:t>
                        </m:r>
                        <m:sSup>
                          <m:sSupPr>
                            <m:ctrlPr>
                              <a:rPr lang="en-US" sz="2000" b="0" i="1" dirty="0" smtClean="0">
                                <a:latin typeface="Cambria Math"/>
                              </a:rPr>
                            </m:ctrlPr>
                          </m:sSupPr>
                          <m:e>
                            <m:acc>
                              <m:accPr>
                                <m:chr m:val="̇"/>
                                <m:ctrlPr>
                                  <a:rPr lang="en-US" sz="2000" b="0" i="1" dirty="0" smtClean="0">
                                    <a:latin typeface="Cambria Math"/>
                                  </a:rPr>
                                </m:ctrlPr>
                              </m:accPr>
                              <m:e>
                                <m:r>
                                  <a:rPr lang="en-US" sz="2000" b="0" i="1" dirty="0" smtClean="0">
                                    <a:latin typeface="Cambria Math"/>
                                  </a:rPr>
                                  <m:t>𝑥</m:t>
                                </m:r>
                              </m:e>
                            </m:acc>
                          </m:e>
                          <m:sup>
                            <m:r>
                              <a:rPr lang="en-US" sz="2000" b="0" i="1" dirty="0" smtClean="0">
                                <a:latin typeface="Cambria Math"/>
                              </a:rPr>
                              <m:t>2</m:t>
                            </m:r>
                          </m:sup>
                        </m:sSup>
                        <m:r>
                          <a:rPr lang="en-US" sz="2000" b="0" i="1" dirty="0" smtClean="0">
                            <a:latin typeface="Cambria Math"/>
                          </a:rPr>
                          <m:t>−</m:t>
                        </m:r>
                        <m:r>
                          <a:rPr lang="en-US" sz="2000" b="0" i="1" dirty="0" smtClean="0">
                            <a:latin typeface="Cambria Math"/>
                          </a:rPr>
                          <m:t>𝑚𝑔𝑥</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𝐾</m:t>
                        </m:r>
                        <m:sSup>
                          <m:sSupPr>
                            <m:ctrlPr>
                              <a:rPr lang="en-US" sz="2000" b="0" i="1" dirty="0" smtClean="0">
                                <a:latin typeface="Cambria Math"/>
                              </a:rPr>
                            </m:ctrlPr>
                          </m:sSupPr>
                          <m:e>
                            <m:d>
                              <m:dPr>
                                <m:ctrlPr>
                                  <a:rPr lang="en-US" sz="2000" b="0" i="1" dirty="0" smtClean="0">
                                    <a:latin typeface="Cambria Math"/>
                                  </a:rPr>
                                </m:ctrlPr>
                              </m:dPr>
                              <m:e>
                                <m:r>
                                  <a:rPr lang="en-US" sz="2000" b="0" i="1" dirty="0" smtClean="0">
                                    <a:latin typeface="Cambria Math"/>
                                  </a:rPr>
                                  <m:t>𝑥</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ea typeface="Cambria Math"/>
                                      </a:rPr>
                                      <m:t>𝛿</m:t>
                                    </m:r>
                                  </m:e>
                                  <m:sub>
                                    <m:r>
                                      <a:rPr lang="en-US" sz="2000" b="0" i="1" dirty="0" smtClean="0">
                                        <a:latin typeface="Cambria Math"/>
                                      </a:rPr>
                                      <m:t>𝑠𝑡</m:t>
                                    </m:r>
                                  </m:sub>
                                </m:sSub>
                              </m:e>
                            </m:d>
                          </m:e>
                          <m:sup>
                            <m:r>
                              <a:rPr lang="en-US" sz="2000" b="0" i="1" dirty="0" smtClean="0">
                                <a:latin typeface="Cambria Math"/>
                              </a:rPr>
                              <m:t>2</m:t>
                            </m:r>
                          </m:sup>
                        </m:sSup>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𝐾</m:t>
                        </m:r>
                        <m:sSup>
                          <m:sSupPr>
                            <m:ctrlPr>
                              <a:rPr lang="en-US" sz="2000" b="0" i="1" dirty="0" smtClean="0">
                                <a:latin typeface="Cambria Math"/>
                              </a:rPr>
                            </m:ctrlPr>
                          </m:sSupPr>
                          <m:e>
                            <m:sSub>
                              <m:sSubPr>
                                <m:ctrlPr>
                                  <a:rPr lang="en-US" sz="2000" b="0" i="1" dirty="0" smtClean="0">
                                    <a:latin typeface="Cambria Math"/>
                                  </a:rPr>
                                </m:ctrlPr>
                              </m:sSubPr>
                              <m:e>
                                <m:r>
                                  <a:rPr lang="en-US" sz="2000" b="0" i="1" dirty="0" smtClean="0">
                                    <a:latin typeface="Cambria Math"/>
                                    <a:ea typeface="Cambria Math"/>
                                  </a:rPr>
                                  <m:t>𝛿</m:t>
                                </m:r>
                              </m:e>
                              <m:sub>
                                <m:r>
                                  <a:rPr lang="en-US" sz="2000" b="0" i="1" dirty="0" smtClean="0">
                                    <a:latin typeface="Cambria Math"/>
                                  </a:rPr>
                                  <m:t>𝑠𝑡</m:t>
                                </m:r>
                              </m:sub>
                            </m:sSub>
                          </m:e>
                          <m:sup>
                            <m:r>
                              <a:rPr lang="en-US" sz="2000" b="0" i="1" dirty="0" smtClean="0">
                                <a:latin typeface="Cambria Math"/>
                              </a:rPr>
                              <m:t>2</m:t>
                            </m:r>
                          </m:sup>
                        </m:sSup>
                      </m:e>
                    </m:d>
                  </m:oMath>
                </a14:m>
                <a:r>
                  <a:rPr lang="en-US" sz="2000" dirty="0" smtClean="0"/>
                  <a:t>=0</a:t>
                </a:r>
              </a:p>
              <a:p>
                <a:pPr marL="0" indent="0">
                  <a:buNone/>
                  <a:tabLst>
                    <a:tab pos="685800" algn="l"/>
                  </a:tabLst>
                </a:pPr>
                <a:endParaRPr lang="en-US" sz="2000" dirty="0"/>
              </a:p>
              <a:p>
                <a:pPr marL="0" indent="0">
                  <a:buNone/>
                  <a:tabLst>
                    <a:tab pos="685800" algn="l"/>
                  </a:tabLst>
                </a:pP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oMath>
                </a14:m>
                <a:r>
                  <a:rPr lang="en-US" sz="2000" dirty="0" smtClean="0"/>
                  <a:t> </a:t>
                </a:r>
                <a14:m>
                  <m:oMath xmlns:m="http://schemas.openxmlformats.org/officeDocument/2006/math">
                    <m:d>
                      <m:dPr>
                        <m:begChr m:val="["/>
                        <m:endChr m:val="]"/>
                        <m:ctrlPr>
                          <a:rPr lang="en-US" sz="2000" i="1" dirty="0" smtClean="0">
                            <a:latin typeface="Cambria Math"/>
                          </a:rPr>
                        </m:ctrlPr>
                      </m:dPr>
                      <m:e>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 </m:t>
                        </m:r>
                        <m:r>
                          <a:rPr lang="en-US" sz="2000" i="1" dirty="0">
                            <a:latin typeface="Cambria Math"/>
                          </a:rPr>
                          <m:t>𝑚</m:t>
                        </m:r>
                        <m:sSup>
                          <m:sSupPr>
                            <m:ctrlPr>
                              <a:rPr lang="en-US" sz="2000" i="1" dirty="0">
                                <a:latin typeface="Cambria Math"/>
                              </a:rPr>
                            </m:ctrlPr>
                          </m:sSupPr>
                          <m:e>
                            <m:acc>
                              <m:accPr>
                                <m:chr m:val="̇"/>
                                <m:ctrlPr>
                                  <a:rPr lang="en-US" sz="2000" i="1" dirty="0">
                                    <a:latin typeface="Cambria Math"/>
                                  </a:rPr>
                                </m:ctrlPr>
                              </m:accPr>
                              <m:e>
                                <m:r>
                                  <a:rPr lang="en-US" sz="2000" i="1" dirty="0">
                                    <a:latin typeface="Cambria Math"/>
                                  </a:rPr>
                                  <m:t>𝑥</m:t>
                                </m:r>
                              </m:e>
                            </m:acc>
                          </m:e>
                          <m:sup>
                            <m:r>
                              <a:rPr lang="en-US" sz="2000" i="1" dirty="0">
                                <a:latin typeface="Cambria Math"/>
                              </a:rPr>
                              <m:t>2</m:t>
                            </m:r>
                          </m:sup>
                        </m:sSup>
                        <m:r>
                          <a:rPr lang="en-US" sz="2000" i="1" dirty="0">
                            <a:latin typeface="Cambria Math"/>
                          </a:rPr>
                          <m:t>−</m:t>
                        </m:r>
                        <m:r>
                          <a:rPr lang="en-US" sz="2000" i="1" dirty="0">
                            <a:latin typeface="Cambria Math"/>
                          </a:rPr>
                          <m:t>𝑚𝑔𝑥</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𝐾</m:t>
                        </m:r>
                        <m:sSup>
                          <m:sSupPr>
                            <m:ctrlPr>
                              <a:rPr lang="en-US" sz="2000" b="0" i="1" dirty="0" smtClean="0">
                                <a:latin typeface="Cambria Math"/>
                              </a:rPr>
                            </m:ctrlPr>
                          </m:sSupPr>
                          <m:e>
                            <m:r>
                              <a:rPr lang="en-US" sz="2000" b="0" i="1" dirty="0" smtClean="0">
                                <a:latin typeface="Cambria Math"/>
                              </a:rPr>
                              <m:t>𝑥</m:t>
                            </m:r>
                          </m:e>
                          <m:sup>
                            <m:r>
                              <a:rPr lang="en-US" sz="2000" b="0" i="1" dirty="0" smtClean="0">
                                <a:latin typeface="Cambria Math"/>
                              </a:rPr>
                              <m:t>2</m:t>
                            </m:r>
                          </m:sup>
                        </m:sSup>
                        <m:r>
                          <a:rPr lang="en-US" sz="2000" b="0" i="1" dirty="0" smtClean="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𝐾</m:t>
                        </m:r>
                        <m:sSup>
                          <m:sSupPr>
                            <m:ctrlPr>
                              <a:rPr lang="en-US" sz="2000" i="1" dirty="0">
                                <a:latin typeface="Cambria Math"/>
                              </a:rPr>
                            </m:ctrlPr>
                          </m:sSupPr>
                          <m:e>
                            <m:sSub>
                              <m:sSubPr>
                                <m:ctrlPr>
                                  <a:rPr lang="en-US" sz="2000" i="1" dirty="0">
                                    <a:latin typeface="Cambria Math"/>
                                  </a:rPr>
                                </m:ctrlPr>
                              </m:sSubPr>
                              <m:e>
                                <m:r>
                                  <a:rPr lang="en-US" sz="2000" i="1" dirty="0">
                                    <a:latin typeface="Cambria Math"/>
                                    <a:ea typeface="Cambria Math"/>
                                  </a:rPr>
                                  <m:t>𝛿</m:t>
                                </m:r>
                              </m:e>
                              <m:sub>
                                <m:r>
                                  <a:rPr lang="en-US" sz="2000" i="1" dirty="0">
                                    <a:latin typeface="Cambria Math"/>
                                  </a:rPr>
                                  <m:t>𝑠𝑡</m:t>
                                </m:r>
                              </m:sub>
                            </m:sSub>
                          </m:e>
                          <m:sup>
                            <m:r>
                              <a:rPr lang="en-US" sz="2000" i="1" dirty="0">
                                <a:latin typeface="Cambria Math"/>
                              </a:rPr>
                              <m:t>2</m:t>
                            </m:r>
                          </m:sup>
                        </m:sSup>
                        <m:r>
                          <a:rPr lang="en-US" sz="2000" b="0" i="1" dirty="0" smtClean="0">
                            <a:latin typeface="Cambria Math"/>
                          </a:rPr>
                          <m:t>+</m:t>
                        </m:r>
                        <m:r>
                          <a:rPr lang="en-US" sz="2000" b="0" i="1" dirty="0" smtClean="0">
                            <a:latin typeface="Cambria Math"/>
                          </a:rPr>
                          <m:t>𝐾𝑥</m:t>
                        </m:r>
                        <m:sSub>
                          <m:sSubPr>
                            <m:ctrlPr>
                              <a:rPr lang="en-US" sz="2000" b="0" i="1" dirty="0" smtClean="0">
                                <a:latin typeface="Cambria Math"/>
                              </a:rPr>
                            </m:ctrlPr>
                          </m:sSubPr>
                          <m:e>
                            <m:r>
                              <a:rPr lang="en-US" sz="2000" b="0" i="1" dirty="0" smtClean="0">
                                <a:latin typeface="Cambria Math"/>
                                <a:ea typeface="Cambria Math"/>
                              </a:rPr>
                              <m:t>𝛿</m:t>
                            </m:r>
                          </m:e>
                          <m:sub>
                            <m:r>
                              <a:rPr lang="en-US" sz="2000" b="0" i="1" dirty="0" smtClean="0">
                                <a:latin typeface="Cambria Math"/>
                              </a:rPr>
                              <m:t>𝑠𝑡</m:t>
                            </m:r>
                          </m:sub>
                        </m:sSub>
                        <m:r>
                          <a:rPr lang="en-US" sz="2000" b="0" i="1" dirty="0" smtClean="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𝐾</m:t>
                        </m:r>
                        <m:sSup>
                          <m:sSupPr>
                            <m:ctrlPr>
                              <a:rPr lang="en-US" sz="2000" i="1" dirty="0">
                                <a:latin typeface="Cambria Math"/>
                              </a:rPr>
                            </m:ctrlPr>
                          </m:sSupPr>
                          <m:e>
                            <m:sSub>
                              <m:sSubPr>
                                <m:ctrlPr>
                                  <a:rPr lang="en-US" sz="2000" i="1" dirty="0">
                                    <a:latin typeface="Cambria Math"/>
                                  </a:rPr>
                                </m:ctrlPr>
                              </m:sSubPr>
                              <m:e>
                                <m:r>
                                  <a:rPr lang="en-US" sz="2000" i="1" dirty="0">
                                    <a:latin typeface="Cambria Math"/>
                                    <a:ea typeface="Cambria Math"/>
                                  </a:rPr>
                                  <m:t>𝛿</m:t>
                                </m:r>
                              </m:e>
                              <m:sub>
                                <m:r>
                                  <a:rPr lang="en-US" sz="2000" i="1" dirty="0">
                                    <a:latin typeface="Cambria Math"/>
                                  </a:rPr>
                                  <m:t>𝑠𝑡</m:t>
                                </m:r>
                              </m:sub>
                            </m:sSub>
                          </m:e>
                          <m:sup>
                            <m:r>
                              <a:rPr lang="en-US" sz="2000" i="1" dirty="0">
                                <a:latin typeface="Cambria Math"/>
                              </a:rPr>
                              <m:t>2</m:t>
                            </m:r>
                          </m:sup>
                        </m:sSup>
                      </m:e>
                    </m:d>
                  </m:oMath>
                </a14:m>
                <a:r>
                  <a:rPr lang="en-US" sz="2000" dirty="0" smtClean="0"/>
                  <a:t>=0          </a:t>
                </a:r>
                <a:r>
                  <a:rPr lang="en-US" sz="2000" dirty="0" smtClean="0">
                    <a:latin typeface="Batang" pitchFamily="18" charset="-127"/>
                    <a:ea typeface="Batang" pitchFamily="18" charset="-127"/>
                  </a:rPr>
                  <a:t>(</a:t>
                </a:r>
                <a14:m>
                  <m:oMath xmlns:m="http://schemas.openxmlformats.org/officeDocument/2006/math">
                    <m:sSub>
                      <m:sSubPr>
                        <m:ctrlPr>
                          <a:rPr lang="en-US" sz="2000" i="1" smtClean="0">
                            <a:latin typeface="Cambria Math"/>
                            <a:ea typeface="Batang" pitchFamily="18" charset="-127"/>
                          </a:rPr>
                        </m:ctrlPr>
                      </m:sSubPr>
                      <m:e>
                        <m:r>
                          <a:rPr lang="en-US" sz="2000" i="1" smtClean="0">
                            <a:latin typeface="Cambria Math"/>
                            <a:ea typeface="Cambria Math"/>
                          </a:rPr>
                          <m:t>𝛿</m:t>
                        </m:r>
                      </m:e>
                      <m:sub>
                        <m:r>
                          <a:rPr lang="en-US" sz="2000" b="0" i="1" smtClean="0">
                            <a:latin typeface="Cambria Math"/>
                            <a:ea typeface="Batang" pitchFamily="18" charset="-127"/>
                          </a:rPr>
                          <m:t>𝑠𝑡</m:t>
                        </m:r>
                      </m:sub>
                    </m:sSub>
                    <m:r>
                      <a:rPr lang="en-US" sz="2000" b="0" i="1" smtClean="0">
                        <a:latin typeface="Cambria Math"/>
                        <a:ea typeface="Batang" pitchFamily="18" charset="-127"/>
                      </a:rPr>
                      <m:t>=</m:t>
                    </m:r>
                    <m:f>
                      <m:fPr>
                        <m:ctrlPr>
                          <a:rPr lang="en-US" sz="2000" b="0" i="1" smtClean="0">
                            <a:latin typeface="Cambria Math"/>
                            <a:ea typeface="Batang" pitchFamily="18" charset="-127"/>
                          </a:rPr>
                        </m:ctrlPr>
                      </m:fPr>
                      <m:num>
                        <m:r>
                          <a:rPr lang="en-US" sz="2000" b="0" i="1" smtClean="0">
                            <a:latin typeface="Cambria Math"/>
                            <a:ea typeface="Batang" pitchFamily="18" charset="-127"/>
                          </a:rPr>
                          <m:t>𝑚𝑔</m:t>
                        </m:r>
                      </m:num>
                      <m:den>
                        <m:r>
                          <a:rPr lang="en-US" sz="2000" b="0" i="1" smtClean="0">
                            <a:latin typeface="Cambria Math"/>
                            <a:ea typeface="Batang" pitchFamily="18" charset="-127"/>
                          </a:rPr>
                          <m:t>𝑘</m:t>
                        </m:r>
                      </m:den>
                    </m:f>
                    <m:r>
                      <a:rPr lang="en-US" sz="2000" b="0" i="1" smtClean="0">
                        <a:latin typeface="Cambria Math"/>
                        <a:ea typeface="Batang" pitchFamily="18" charset="-127"/>
                      </a:rPr>
                      <m:t>)</m:t>
                    </m:r>
                  </m:oMath>
                </a14:m>
                <a:endParaRPr lang="en-US" sz="2000" b="0" dirty="0" smtClean="0">
                  <a:latin typeface="Batang" pitchFamily="18" charset="-127"/>
                  <a:ea typeface="Batang" pitchFamily="18" charset="-127"/>
                </a:endParaRPr>
              </a:p>
              <a:p>
                <a:pPr marL="0" indent="0">
                  <a:buNone/>
                  <a:tabLst>
                    <a:tab pos="685800" algn="l"/>
                  </a:tabLst>
                </a:pPr>
                <a:endParaRPr lang="en-US" sz="2000" dirty="0" smtClean="0"/>
              </a:p>
              <a:p>
                <a:pPr marL="0" indent="0">
                  <a:buNone/>
                  <a:tabLst>
                    <a:tab pos="685800" algn="l"/>
                  </a:tabLst>
                </a:pP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d>
                      <m:dPr>
                        <m:begChr m:val="["/>
                        <m:endChr m:val="]"/>
                        <m:ctrlPr>
                          <a:rPr lang="en-US" sz="2000" i="1" smtClean="0">
                            <a:latin typeface="Cambria Math"/>
                          </a:rPr>
                        </m:ctrlPr>
                      </m:dPr>
                      <m:e>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 </m:t>
                        </m:r>
                        <m:r>
                          <a:rPr lang="en-US" sz="2000" i="1" dirty="0">
                            <a:latin typeface="Cambria Math"/>
                          </a:rPr>
                          <m:t>𝑚</m:t>
                        </m:r>
                        <m:sSup>
                          <m:sSupPr>
                            <m:ctrlPr>
                              <a:rPr lang="en-US" sz="2000" i="1" dirty="0">
                                <a:latin typeface="Cambria Math"/>
                              </a:rPr>
                            </m:ctrlPr>
                          </m:sSupPr>
                          <m:e>
                            <m:acc>
                              <m:accPr>
                                <m:chr m:val="̇"/>
                                <m:ctrlPr>
                                  <a:rPr lang="en-US" sz="2000" i="1" dirty="0">
                                    <a:latin typeface="Cambria Math"/>
                                  </a:rPr>
                                </m:ctrlPr>
                              </m:accPr>
                              <m:e>
                                <m:r>
                                  <a:rPr lang="en-US" sz="2000" i="1" dirty="0">
                                    <a:latin typeface="Cambria Math"/>
                                  </a:rPr>
                                  <m:t>𝑥</m:t>
                                </m:r>
                              </m:e>
                            </m:acc>
                          </m:e>
                          <m:sup>
                            <m:r>
                              <a:rPr lang="en-US" sz="2000" i="1" dirty="0">
                                <a:latin typeface="Cambria Math"/>
                              </a:rPr>
                              <m:t>2</m:t>
                            </m:r>
                          </m:sup>
                        </m:sSup>
                        <m:r>
                          <a:rPr lang="en-US" sz="2000" i="1" dirty="0">
                            <a:latin typeface="Cambria Math"/>
                          </a:rPr>
                          <m:t>−</m:t>
                        </m:r>
                        <m:r>
                          <a:rPr lang="en-US" sz="2000" i="1" dirty="0">
                            <a:latin typeface="Cambria Math"/>
                          </a:rPr>
                          <m:t>𝑚𝑔𝑥</m:t>
                        </m:r>
                        <m:r>
                          <a:rPr lang="en-US" sz="2000" i="1" dirty="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𝐾</m:t>
                        </m:r>
                        <m:sSup>
                          <m:sSupPr>
                            <m:ctrlPr>
                              <a:rPr lang="en-US" sz="2000" i="1" dirty="0">
                                <a:latin typeface="Cambria Math"/>
                              </a:rPr>
                            </m:ctrlPr>
                          </m:sSupPr>
                          <m:e>
                            <m:r>
                              <a:rPr lang="en-US" sz="2000" i="1" dirty="0">
                                <a:latin typeface="Cambria Math"/>
                              </a:rPr>
                              <m:t>𝑥</m:t>
                            </m:r>
                          </m:e>
                          <m:sup>
                            <m:r>
                              <a:rPr lang="en-US" sz="2000" i="1" dirty="0">
                                <a:latin typeface="Cambria Math"/>
                              </a:rPr>
                              <m:t>2</m:t>
                            </m:r>
                          </m:sup>
                        </m:sSup>
                        <m:r>
                          <a:rPr lang="en-US" sz="2000" i="1" dirty="0">
                            <a:latin typeface="Cambria Math"/>
                          </a:rPr>
                          <m:t>+</m:t>
                        </m:r>
                        <m:r>
                          <a:rPr lang="en-US" sz="2000" i="1" dirty="0">
                            <a:latin typeface="Cambria Math"/>
                          </a:rPr>
                          <m:t>𝐾𝑥</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𝑚𝑔</m:t>
                            </m:r>
                          </m:num>
                          <m:den>
                            <m:r>
                              <a:rPr lang="en-US" sz="2000" b="0" i="1" dirty="0" smtClean="0">
                                <a:latin typeface="Cambria Math"/>
                              </a:rPr>
                              <m:t>𝑘</m:t>
                            </m:r>
                          </m:den>
                        </m:f>
                        <m:r>
                          <a:rPr lang="en-US" sz="2000" b="0" i="1" dirty="0" smtClean="0">
                            <a:latin typeface="Cambria Math"/>
                          </a:rPr>
                          <m:t>)</m:t>
                        </m:r>
                      </m:e>
                    </m:d>
                  </m:oMath>
                </a14:m>
                <a:r>
                  <a:rPr lang="en-US" sz="2000" dirty="0" smtClean="0"/>
                  <a:t>=0</a:t>
                </a:r>
              </a:p>
              <a:p>
                <a:pPr marL="0" indent="0">
                  <a:buNone/>
                  <a:tabLst>
                    <a:tab pos="685800" algn="l"/>
                  </a:tabLst>
                </a:pPr>
                <a:endParaRPr lang="en-US" sz="2000" dirty="0"/>
              </a:p>
              <a:p>
                <a:pPr marL="0" indent="0">
                  <a:buNone/>
                  <a:tabLst>
                    <a:tab pos="685800" algn="l"/>
                  </a:tabLst>
                </a:pP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d>
                      <m:dPr>
                        <m:begChr m:val="["/>
                        <m:endChr m:val="]"/>
                        <m:ctrlPr>
                          <a:rPr lang="en-US" sz="2000" i="1" smtClean="0">
                            <a:latin typeface="Cambria Math"/>
                          </a:rPr>
                        </m:ctrlPr>
                      </m:dPr>
                      <m:e>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 </m:t>
                        </m:r>
                        <m:r>
                          <a:rPr lang="en-US" sz="2000" i="1" dirty="0">
                            <a:latin typeface="Cambria Math"/>
                          </a:rPr>
                          <m:t>𝑚</m:t>
                        </m:r>
                        <m:sSup>
                          <m:sSupPr>
                            <m:ctrlPr>
                              <a:rPr lang="en-US" sz="2000" i="1" dirty="0">
                                <a:latin typeface="Cambria Math"/>
                              </a:rPr>
                            </m:ctrlPr>
                          </m:sSupPr>
                          <m:e>
                            <m:acc>
                              <m:accPr>
                                <m:chr m:val="̇"/>
                                <m:ctrlPr>
                                  <a:rPr lang="en-US" sz="2000" i="1" dirty="0">
                                    <a:latin typeface="Cambria Math"/>
                                  </a:rPr>
                                </m:ctrlPr>
                              </m:accPr>
                              <m:e>
                                <m:r>
                                  <a:rPr lang="en-US" sz="2000" i="1" dirty="0">
                                    <a:latin typeface="Cambria Math"/>
                                  </a:rPr>
                                  <m:t>𝑥</m:t>
                                </m:r>
                              </m:e>
                            </m:acc>
                          </m:e>
                          <m:sup>
                            <m:r>
                              <a:rPr lang="en-US" sz="2000" i="1" dirty="0">
                                <a:latin typeface="Cambria Math"/>
                              </a:rPr>
                              <m:t>2</m:t>
                            </m:r>
                          </m:sup>
                        </m:sSup>
                        <m:r>
                          <a:rPr lang="en-US" sz="2000" i="1" dirty="0">
                            <a:latin typeface="Cambria Math"/>
                          </a:rPr>
                          <m:t>+</m:t>
                        </m:r>
                        <m:f>
                          <m:fPr>
                            <m:ctrlPr>
                              <a:rPr lang="en-US" sz="2000" i="1" dirty="0">
                                <a:latin typeface="Cambria Math"/>
                              </a:rPr>
                            </m:ctrlPr>
                          </m:fPr>
                          <m:num>
                            <m:r>
                              <a:rPr lang="en-US" sz="2000" i="1" dirty="0">
                                <a:latin typeface="Cambria Math"/>
                              </a:rPr>
                              <m:t>1</m:t>
                            </m:r>
                          </m:num>
                          <m:den>
                            <m:r>
                              <a:rPr lang="en-US" sz="2000" i="1" dirty="0">
                                <a:latin typeface="Cambria Math"/>
                              </a:rPr>
                              <m:t>2</m:t>
                            </m:r>
                          </m:den>
                        </m:f>
                        <m:r>
                          <a:rPr lang="en-US" sz="2000" i="1" dirty="0">
                            <a:latin typeface="Cambria Math"/>
                          </a:rPr>
                          <m:t>𝐾</m:t>
                        </m:r>
                        <m:sSup>
                          <m:sSupPr>
                            <m:ctrlPr>
                              <a:rPr lang="en-US" sz="2000" i="1" dirty="0">
                                <a:latin typeface="Cambria Math"/>
                              </a:rPr>
                            </m:ctrlPr>
                          </m:sSupPr>
                          <m:e>
                            <m:r>
                              <a:rPr lang="en-US" sz="2000" i="1" dirty="0">
                                <a:latin typeface="Cambria Math"/>
                              </a:rPr>
                              <m:t>𝑥</m:t>
                            </m:r>
                          </m:e>
                          <m:sup>
                            <m:r>
                              <a:rPr lang="en-US" sz="2000" i="1" dirty="0">
                                <a:latin typeface="Cambria Math"/>
                              </a:rPr>
                              <m:t>2</m:t>
                            </m:r>
                          </m:sup>
                        </m:sSup>
                      </m:e>
                    </m:d>
                    <m:r>
                      <a:rPr lang="en-US" sz="2000" b="0" i="0" smtClean="0">
                        <a:latin typeface="Cambria Math"/>
                      </a:rPr>
                      <m:t>=</m:t>
                    </m:r>
                    <m:r>
                      <a:rPr lang="en-US" sz="2000" b="0" i="0" smtClean="0">
                        <a:latin typeface="Cambria Math"/>
                      </a:rPr>
                      <m:t>0</m:t>
                    </m:r>
                  </m:oMath>
                </a14:m>
                <a:endParaRPr lang="en-US" sz="2000" dirty="0" smtClean="0"/>
              </a:p>
              <a:p>
                <a:pPr marL="0" indent="0">
                  <a:buNone/>
                  <a:tabLst>
                    <a:tab pos="685800" algn="l"/>
                  </a:tabLst>
                </a:pPr>
                <a:endParaRPr lang="en-US" sz="2000" dirty="0" smtClean="0"/>
              </a:p>
              <a:p>
                <a:pPr marL="0" indent="0">
                  <a:buNone/>
                  <a:tabLst>
                    <a:tab pos="685800" algn="l"/>
                  </a:tabLst>
                </a:pPr>
                <a:r>
                  <a:rPr lang="en-US" sz="2000" dirty="0"/>
                  <a:t> </a:t>
                </a:r>
                <a:r>
                  <a:rPr lang="en-US" sz="2000" dirty="0" smtClean="0"/>
                  <a:t>                          </a:t>
                </a:r>
                <a:r>
                  <a:rPr lang="en-US" sz="2000" dirty="0" smtClean="0">
                    <a:latin typeface="Batang" pitchFamily="18" charset="-127"/>
                    <a:ea typeface="Batang" pitchFamily="18" charset="-127"/>
                  </a:rPr>
                  <a:t>m</a:t>
                </a:r>
                <a14:m>
                  <m:oMath xmlns:m="http://schemas.openxmlformats.org/officeDocument/2006/math">
                    <m:acc>
                      <m:accPr>
                        <m:chr m:val="̈"/>
                        <m:ctrlPr>
                          <a:rPr lang="en-US" sz="2000" i="1" smtClean="0">
                            <a:latin typeface="Cambria Math"/>
                            <a:ea typeface="Batang" pitchFamily="18" charset="-127"/>
                          </a:rPr>
                        </m:ctrlPr>
                      </m:accPr>
                      <m:e>
                        <m:r>
                          <a:rPr lang="en-US" sz="2000" b="0" i="1" smtClean="0">
                            <a:latin typeface="Cambria Math"/>
                            <a:ea typeface="Batang" pitchFamily="18" charset="-127"/>
                          </a:rPr>
                          <m:t> </m:t>
                        </m:r>
                        <m:r>
                          <a:rPr lang="en-US" sz="2000" b="0" i="1" smtClean="0">
                            <a:latin typeface="Cambria Math"/>
                            <a:ea typeface="Batang" pitchFamily="18" charset="-127"/>
                          </a:rPr>
                          <m:t>𝑥</m:t>
                        </m:r>
                      </m:e>
                    </m:acc>
                    <m:r>
                      <a:rPr lang="en-US" sz="2000" b="0" i="1" smtClean="0">
                        <a:latin typeface="Cambria Math"/>
                        <a:ea typeface="Batang" pitchFamily="18" charset="-127"/>
                      </a:rPr>
                      <m:t> </m:t>
                    </m:r>
                    <m:acc>
                      <m:accPr>
                        <m:chr m:val="̇"/>
                        <m:ctrlPr>
                          <a:rPr lang="en-US" sz="2000" i="1" smtClean="0">
                            <a:latin typeface="Cambria Math"/>
                            <a:ea typeface="Batang" pitchFamily="18" charset="-127"/>
                          </a:rPr>
                        </m:ctrlPr>
                      </m:accPr>
                      <m:e>
                        <m:r>
                          <a:rPr lang="en-US" sz="2000" b="0" i="1" smtClean="0">
                            <a:latin typeface="Cambria Math"/>
                            <a:ea typeface="Batang" pitchFamily="18" charset="-127"/>
                          </a:rPr>
                          <m:t>𝑥</m:t>
                        </m:r>
                      </m:e>
                    </m:acc>
                  </m:oMath>
                </a14:m>
                <a:r>
                  <a:rPr lang="en-US" sz="2000" dirty="0" smtClean="0"/>
                  <a:t> + </a:t>
                </a:r>
                <a:r>
                  <a:rPr lang="en-US" sz="2000" dirty="0" smtClean="0">
                    <a:latin typeface="Batang" pitchFamily="18" charset="-127"/>
                    <a:ea typeface="Batang" pitchFamily="18" charset="-127"/>
                  </a:rPr>
                  <a:t>K </a:t>
                </a:r>
                <a14:m>
                  <m:oMath xmlns:m="http://schemas.openxmlformats.org/officeDocument/2006/math">
                    <m:acc>
                      <m:accPr>
                        <m:chr m:val="̇"/>
                        <m:ctrlPr>
                          <a:rPr lang="en-US" sz="2000" i="1" smtClean="0">
                            <a:latin typeface="Cambria Math"/>
                            <a:ea typeface="Batang" pitchFamily="18" charset="-127"/>
                          </a:rPr>
                        </m:ctrlPr>
                      </m:accPr>
                      <m:e>
                        <m:r>
                          <a:rPr lang="en-US" sz="2000" b="0" i="1" smtClean="0">
                            <a:latin typeface="Cambria Math"/>
                            <a:ea typeface="Batang" pitchFamily="18" charset="-127"/>
                          </a:rPr>
                          <m:t>𝑥</m:t>
                        </m:r>
                        <m:r>
                          <a:rPr lang="en-US" sz="2000" b="0" i="1" smtClean="0">
                            <a:latin typeface="Cambria Math"/>
                            <a:ea typeface="Batang" pitchFamily="18" charset="-127"/>
                          </a:rPr>
                          <m:t> </m:t>
                        </m:r>
                        <m:r>
                          <a:rPr lang="en-US" sz="2000" b="0" i="1" smtClean="0">
                            <a:latin typeface="Cambria Math"/>
                            <a:ea typeface="Batang" pitchFamily="18" charset="-127"/>
                          </a:rPr>
                          <m:t>𝑥</m:t>
                        </m:r>
                      </m:e>
                    </m:acc>
                  </m:oMath>
                </a14:m>
                <a:r>
                  <a:rPr lang="en-US" sz="2000" dirty="0" smtClean="0"/>
                  <a:t> = 0</a:t>
                </a:r>
                <a:endParaRPr lang="fa-IR" sz="2000" dirty="0" smtClean="0"/>
              </a:p>
              <a:p>
                <a:pPr marL="0" indent="0">
                  <a:buNone/>
                  <a:tabLst>
                    <a:tab pos="685800" algn="l"/>
                  </a:tabLst>
                </a:pPr>
                <a:endParaRPr lang="fa-IR" sz="2000" dirty="0"/>
              </a:p>
              <a:p>
                <a:pPr marL="0" indent="0">
                  <a:buNone/>
                  <a:tabLst>
                    <a:tab pos="685800" algn="l"/>
                  </a:tabLst>
                </a:pPr>
                <a:r>
                  <a:rPr lang="fa-IR" sz="2000" dirty="0" smtClean="0"/>
                  <a:t>فرکانس زاویه ای</a:t>
                </a:r>
                <a:r>
                  <a:rPr lang="en-US" sz="2000" dirty="0" smtClean="0"/>
                  <a:t>    :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𝑘</m:t>
                            </m:r>
                          </m:num>
                          <m:den>
                            <m:r>
                              <a:rPr lang="en-US" sz="2000" b="0" i="1" smtClean="0">
                                <a:latin typeface="Cambria Math"/>
                              </a:rPr>
                              <m:t>𝑚</m:t>
                            </m:r>
                          </m:den>
                        </m:f>
                        <m:r>
                          <a:rPr lang="en-US" sz="2000" b="0" i="1" smtClean="0">
                            <a:latin typeface="Cambria Math"/>
                          </a:rPr>
                          <m:t>  </m:t>
                        </m:r>
                      </m:e>
                    </m:rad>
                  </m:oMath>
                </a14:m>
                <a:r>
                  <a:rPr lang="en-US" sz="2000" dirty="0" smtClean="0"/>
                  <a:t>                 </a:t>
                </a:r>
                <a:r>
                  <a:rPr lang="fa-IR" sz="2000" dirty="0" smtClean="0"/>
                  <a:t>فرکانس طبیعی</a:t>
                </a:r>
                <a:r>
                  <a:rPr lang="en-US" sz="2000" dirty="0" smtClean="0"/>
                  <a:t>   </a:t>
                </a:r>
                <a14:m>
                  <m:oMath xmlns:m="http://schemas.openxmlformats.org/officeDocument/2006/math">
                    <m:sSub>
                      <m:sSubPr>
                        <m:ctrlPr>
                          <a:rPr lang="en-US" sz="2000" i="1">
                            <a:latin typeface="Cambria Math"/>
                          </a:rPr>
                        </m:ctrlPr>
                      </m:sSubPr>
                      <m:e>
                        <m:r>
                          <a:rPr lang="en-US" sz="2000" b="0" i="1" smtClean="0">
                            <a:latin typeface="Cambria Math"/>
                          </a:rPr>
                          <m:t>𝑓</m:t>
                        </m:r>
                      </m:e>
                      <m:sub>
                        <m:r>
                          <a:rPr lang="en-US" sz="2000" b="0" i="1" smtClean="0">
                            <a:latin typeface="Cambria Math"/>
                            <a:ea typeface="Cambria Math"/>
                          </a:rPr>
                          <m:t>𝑛</m:t>
                        </m:r>
                      </m:sub>
                    </m:sSub>
                    <m:r>
                      <a:rPr lang="en-US" sz="2000" b="0" i="0"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num>
                      <m:den>
                        <m:r>
                          <a:rPr lang="en-US" sz="2000" b="0" i="1" smtClean="0">
                            <a:latin typeface="Cambria Math"/>
                          </a:rPr>
                          <m:t>2</m:t>
                        </m:r>
                        <m:r>
                          <a:rPr lang="en-US" sz="2000" b="0" i="1" smtClean="0">
                            <a:latin typeface="Cambria Math"/>
                            <a:ea typeface="Cambria Math"/>
                          </a:rPr>
                          <m:t>𝜋</m:t>
                        </m:r>
                      </m:den>
                    </m:f>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733"/>
                </a:stretch>
              </a:blipFill>
            </p:spPr>
            <p:txBody>
              <a:bodyPr/>
              <a:lstStyle/>
              <a:p>
                <a:r>
                  <a:rPr lang="en-US">
                    <a:noFill/>
                  </a:rPr>
                  <a:t> </a:t>
                </a:r>
              </a:p>
            </p:txBody>
          </p:sp>
        </mc:Fallback>
      </mc:AlternateContent>
      <p:cxnSp>
        <p:nvCxnSpPr>
          <p:cNvPr id="5" name="Straight Connector 4"/>
          <p:cNvCxnSpPr/>
          <p:nvPr/>
        </p:nvCxnSpPr>
        <p:spPr>
          <a:xfrm flipV="1">
            <a:off x="3505200" y="2209800"/>
            <a:ext cx="4572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38800" y="2209800"/>
            <a:ext cx="3810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752600" y="3124200"/>
            <a:ext cx="381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581400" y="3124200"/>
            <a:ext cx="381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304800" y="510540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0" name="Rounded Rectangle 9"/>
              <p:cNvSpPr/>
              <p:nvPr/>
            </p:nvSpPr>
            <p:spPr>
              <a:xfrm>
                <a:off x="4610100" y="4695825"/>
                <a:ext cx="33147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smtClean="0">
                  <a:latin typeface="Cambria Math"/>
                </a:endParaRPr>
              </a:p>
              <a:p>
                <a14:m>
                  <m:oMath xmlns:m="http://schemas.openxmlformats.org/officeDocument/2006/math">
                    <m:acc>
                      <m:accPr>
                        <m:chr m:val="̈"/>
                        <m:ctrlPr>
                          <a:rPr lang="en-US" i="1" smtClean="0">
                            <a:solidFill>
                              <a:schemeClr val="bg1"/>
                            </a:solidFill>
                            <a:latin typeface="Cambria Math"/>
                          </a:rPr>
                        </m:ctrlPr>
                      </m:accPr>
                      <m:e>
                        <m:r>
                          <a:rPr lang="en-US" i="1">
                            <a:solidFill>
                              <a:schemeClr val="bg1"/>
                            </a:solidFill>
                            <a:latin typeface="Cambria Math"/>
                          </a:rPr>
                          <m:t>𝑥</m:t>
                        </m:r>
                      </m:e>
                    </m:acc>
                    <m:r>
                      <a:rPr lang="en-US" i="1">
                        <a:solidFill>
                          <a:schemeClr val="bg1"/>
                        </a:solidFill>
                        <a:latin typeface="Cambria Math"/>
                      </a:rPr>
                      <m:t>+</m:t>
                    </m:r>
                    <m:d>
                      <m:dPr>
                        <m:ctrlPr>
                          <a:rPr lang="en-US" i="1">
                            <a:solidFill>
                              <a:schemeClr val="bg1"/>
                            </a:solidFill>
                            <a:latin typeface="Cambria Math"/>
                          </a:rPr>
                        </m:ctrlPr>
                      </m:dPr>
                      <m:e>
                        <m:f>
                          <m:fPr>
                            <m:ctrlPr>
                              <a:rPr lang="en-US" i="1">
                                <a:solidFill>
                                  <a:schemeClr val="bg1"/>
                                </a:solidFill>
                                <a:latin typeface="Cambria Math"/>
                              </a:rPr>
                            </m:ctrlPr>
                          </m:fPr>
                          <m:num>
                            <m:r>
                              <a:rPr lang="en-US" i="1">
                                <a:solidFill>
                                  <a:schemeClr val="bg1"/>
                                </a:solidFill>
                                <a:latin typeface="Cambria Math"/>
                              </a:rPr>
                              <m:t>𝑘</m:t>
                            </m:r>
                          </m:num>
                          <m:den>
                            <m:r>
                              <a:rPr lang="en-US" i="1">
                                <a:solidFill>
                                  <a:schemeClr val="bg1"/>
                                </a:solidFill>
                                <a:latin typeface="Cambria Math"/>
                              </a:rPr>
                              <m:t>𝑚</m:t>
                            </m:r>
                          </m:den>
                        </m:f>
                      </m:e>
                    </m:d>
                    <m:r>
                      <a:rPr lang="en-US">
                        <a:solidFill>
                          <a:schemeClr val="bg1"/>
                        </a:solidFill>
                        <a:latin typeface="Cambria Math"/>
                      </a:rPr>
                      <m:t> </m:t>
                    </m:r>
                    <m:r>
                      <m:rPr>
                        <m:sty m:val="p"/>
                      </m:rPr>
                      <a:rPr lang="en-US">
                        <a:solidFill>
                          <a:schemeClr val="bg1"/>
                        </a:solidFill>
                        <a:latin typeface="Cambria Math"/>
                      </a:rPr>
                      <m:t>x</m:t>
                    </m:r>
                    <m:r>
                      <a:rPr lang="en-US">
                        <a:solidFill>
                          <a:schemeClr val="bg1"/>
                        </a:solidFill>
                        <a:latin typeface="Cambria Math"/>
                      </a:rPr>
                      <m:t>=</m:t>
                    </m:r>
                    <m:r>
                      <a:rPr lang="en-US">
                        <a:solidFill>
                          <a:schemeClr val="bg1"/>
                        </a:solidFill>
                        <a:latin typeface="Cambria Math"/>
                      </a:rPr>
                      <m:t>0</m:t>
                    </m:r>
                  </m:oMath>
                </a14:m>
                <a:r>
                  <a:rPr lang="en-US" dirty="0" smtClean="0">
                    <a:solidFill>
                      <a:schemeClr val="bg1"/>
                    </a:solidFill>
                    <a:latin typeface="Batang" pitchFamily="18" charset="-127"/>
                    <a:ea typeface="Batang" pitchFamily="18" charset="-127"/>
                  </a:rPr>
                  <a:t>     </a:t>
                </a:r>
                <a:r>
                  <a:rPr lang="fa-IR" dirty="0" smtClean="0">
                    <a:solidFill>
                      <a:schemeClr val="bg1"/>
                    </a:solidFill>
                    <a:latin typeface="Batang" pitchFamily="18" charset="-127"/>
                    <a:ea typeface="Batang" pitchFamily="18" charset="-127"/>
                  </a:rPr>
                  <a:t>معادله حرکت</a:t>
                </a:r>
                <a:endParaRPr lang="en-US" dirty="0">
                  <a:solidFill>
                    <a:schemeClr val="bg1"/>
                  </a:solidFill>
                  <a:latin typeface="Batang" pitchFamily="18" charset="-127"/>
                  <a:ea typeface="Batang" pitchFamily="18" charset="-127"/>
                </a:endParaRPr>
              </a:p>
              <a:p>
                <a:endParaRPr lang="en-US" dirty="0"/>
              </a:p>
            </p:txBody>
          </p:sp>
        </mc:Choice>
        <mc:Fallback>
          <p:sp>
            <p:nvSpPr>
              <p:cNvPr id="10" name="Rounded Rectangle 9"/>
              <p:cNvSpPr>
                <a:spLocks noRot="1" noChangeAspect="1" noMove="1" noResize="1" noEditPoints="1" noAdjustHandles="1" noChangeArrowheads="1" noChangeShapeType="1" noTextEdit="1"/>
              </p:cNvSpPr>
              <p:nvPr/>
            </p:nvSpPr>
            <p:spPr>
              <a:xfrm>
                <a:off x="4610100" y="4695825"/>
                <a:ext cx="3314700" cy="914400"/>
              </a:xfrm>
              <a:prstGeom prst="round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39113460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r" rtl="1">
              <a:lnSpc>
                <a:spcPct val="150000"/>
              </a:lnSpc>
            </a:pPr>
            <a:endParaRPr lang="fa-IR" sz="2000" dirty="0" smtClean="0"/>
          </a:p>
          <a:p>
            <a:pPr algn="r" rtl="1">
              <a:lnSpc>
                <a:spcPct val="150000"/>
              </a:lnSpc>
            </a:pPr>
            <a:r>
              <a:rPr lang="fa-IR" sz="2000" dirty="0"/>
              <a:t> </a:t>
            </a:r>
            <a:r>
              <a:rPr lang="fa-IR" sz="2000" dirty="0" smtClean="0"/>
              <a:t>    </a:t>
            </a:r>
            <a:r>
              <a:rPr lang="fa-IR" sz="2000" dirty="0"/>
              <a:t>مسائل فصل چهارم: 13و 18و 43 </a:t>
            </a:r>
            <a:endParaRPr lang="en-US" sz="2000" dirty="0"/>
          </a:p>
          <a:p>
            <a:pPr algn="r" rtl="1">
              <a:lnSpc>
                <a:spcPct val="150000"/>
              </a:lnSpc>
            </a:pPr>
            <a:r>
              <a:rPr lang="fa-IR" sz="2000" dirty="0"/>
              <a:t>از فصل دوم مسائل 32و 41 و 44و 52و 55و 24و 11 حتماً مطالعه شود.</a:t>
            </a:r>
            <a:endParaRPr lang="en-US" sz="2000" dirty="0"/>
          </a:p>
          <a:p>
            <a:pPr algn="r" rtl="1">
              <a:lnSpc>
                <a:spcPct val="150000"/>
              </a:lnSpc>
            </a:pPr>
            <a:r>
              <a:rPr lang="fa-IR" sz="2000" dirty="0"/>
              <a:t>مسائل فصل پنجم : مثال های حل شده فصل ( 1-1-5 و 3-1-5و 1-2-5و 1-3-5 و 2-3-5و 1-4-5و </a:t>
            </a:r>
            <a:endParaRPr lang="en-US" sz="2000" dirty="0"/>
          </a:p>
          <a:p>
            <a:pPr algn="r" rtl="1">
              <a:lnSpc>
                <a:spcPct val="150000"/>
              </a:lnSpc>
            </a:pPr>
            <a:r>
              <a:rPr lang="fa-IR" sz="2000" dirty="0"/>
              <a:t>2-4-5</a:t>
            </a:r>
            <a:r>
              <a:rPr lang="en-US" sz="2000" dirty="0"/>
              <a:t>(</a:t>
            </a:r>
            <a:r>
              <a:rPr lang="fa-IR" sz="2000" dirty="0"/>
              <a:t> 1و5و4و8و20و24و29و57و55</a:t>
            </a:r>
            <a:endParaRPr lang="en-US" sz="2000" dirty="0"/>
          </a:p>
          <a:p>
            <a:pPr algn="r" rtl="1">
              <a:lnSpc>
                <a:spcPct val="150000"/>
              </a:lnSpc>
            </a:pPr>
            <a:endParaRPr lang="en-US" sz="2000" dirty="0"/>
          </a:p>
        </p:txBody>
      </p:sp>
    </p:spTree>
    <p:extLst>
      <p:ext uri="{BB962C8B-B14F-4D97-AF65-F5344CB8AC3E}">
        <p14:creationId xmlns="" xmlns:p14="http://schemas.microsoft.com/office/powerpoint/2010/main" val="6365923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1835" y="-1"/>
                <a:ext cx="9144000" cy="6858000"/>
              </a:xfrm>
            </p:spPr>
            <p:txBody>
              <a:bodyPr>
                <a:normAutofit/>
              </a:bodyPr>
              <a:lstStyle/>
              <a:p>
                <a:pPr algn="r" rtl="1"/>
                <a:endParaRPr lang="fa-IR" sz="2000" dirty="0" smtClean="0"/>
              </a:p>
              <a:p>
                <a:pPr algn="r" rtl="1"/>
                <a:r>
                  <a:rPr lang="fa-IR" sz="2000" dirty="0"/>
                  <a:t> مثال: فرکانس های طبیعی سیستم زیر را استخراج کنید </a:t>
                </a:r>
                <a:r>
                  <a:rPr lang="fa-IR" sz="2000" dirty="0" smtClean="0"/>
                  <a:t>. </a:t>
                </a:r>
                <a:endParaRPr lang="en-US" sz="2000" dirty="0" smtClean="0"/>
              </a:p>
              <a:p>
                <a:pPr algn="l">
                  <a:lnSpc>
                    <a:spcPct val="150000"/>
                  </a:lnSpc>
                </a:pPr>
                <a:endParaRPr lang="en-US" sz="2000" dirty="0"/>
              </a:p>
              <a:p>
                <a:pPr algn="l">
                  <a:lnSpc>
                    <a:spcPct val="150000"/>
                  </a:lnSpc>
                </a:pP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r>
                          <a:rPr lang="en-US" sz="2000" b="0" i="1" smtClean="0">
                            <a:latin typeface="Cambria Math"/>
                          </a:rPr>
                          <m:t>=</m:t>
                        </m:r>
                        <m:r>
                          <a:rPr lang="en-US" sz="2000" b="0" i="1" smtClean="0">
                            <a:latin typeface="Cambria Math"/>
                          </a:rPr>
                          <m:t>𝑗</m:t>
                        </m:r>
                        <m:r>
                          <a:rPr lang="en-US" sz="2000" b="0" i="1" smtClean="0">
                            <a:latin typeface="Cambria Math"/>
                            <a:ea typeface="Cambria Math"/>
                          </a:rPr>
                          <m:t>𝛼</m:t>
                        </m:r>
                      </m:e>
                    </m:nary>
                  </m:oMath>
                </a14:m>
                <a:endParaRPr lang="en-US" sz="2000" dirty="0" smtClean="0"/>
              </a:p>
              <a:p>
                <a:pPr algn="l">
                  <a:lnSpc>
                    <a:spcPct val="150000"/>
                  </a:lnSpc>
                </a:pPr>
                <a:endParaRPr lang="en-US" sz="2000" dirty="0"/>
              </a:p>
              <a:p>
                <a:pPr>
                  <a:lnSpc>
                    <a:spcPct val="150000"/>
                  </a:lnSpc>
                </a:pPr>
                <a:r>
                  <a:rPr lang="en-US" sz="2000" dirty="0" smtClean="0"/>
                  <a:t>                                                                             </a:t>
                </a:r>
                <a14:m>
                  <m:oMath xmlns:m="http://schemas.openxmlformats.org/officeDocument/2006/math">
                    <m:r>
                      <a:rPr lang="en-US" sz="2000" b="0" i="1" smtClean="0">
                        <a:latin typeface="Cambria Math"/>
                      </a:rPr>
                      <m:t>−</m:t>
                    </m:r>
                    <m:r>
                      <a:rPr lang="en-US" sz="2000" i="1">
                        <a:latin typeface="Cambria Math"/>
                      </a:rPr>
                      <m:t>𝑘</m:t>
                    </m:r>
                    <m:d>
                      <m:dPr>
                        <m:ctrlPr>
                          <a:rPr lang="en-US" sz="2000" i="1">
                            <a:latin typeface="Cambria Math"/>
                          </a:rPr>
                        </m:ctrlPr>
                      </m:dPr>
                      <m:e>
                        <m:sSub>
                          <m:sSubPr>
                            <m:ctrlPr>
                              <a:rPr lang="en-US" sz="2000" i="1">
                                <a:latin typeface="Cambria Math"/>
                              </a:rPr>
                            </m:ctrlPr>
                          </m:sSubPr>
                          <m:e>
                            <m:r>
                              <a:rPr lang="en-US" sz="2000" i="1">
                                <a:latin typeface="Cambria Math"/>
                                <a:ea typeface="Cambria Math"/>
                              </a:rPr>
                              <m:t>𝜃</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ea typeface="Cambria Math"/>
                              </a:rPr>
                              <m:t>𝜃</m:t>
                            </m:r>
                          </m:e>
                          <m:sub>
                            <m:r>
                              <a:rPr lang="en-US" sz="2000" i="1">
                                <a:latin typeface="Cambria Math"/>
                              </a:rPr>
                              <m:t>2</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𝑗</m:t>
                        </m:r>
                      </m:e>
                      <m:sub>
                        <m:r>
                          <a:rPr lang="en-US" sz="2000" b="0" i="1" smtClean="0">
                            <a:latin typeface="Cambria Math"/>
                          </a:rPr>
                          <m:t>1</m:t>
                        </m:r>
                      </m:sub>
                    </m:sSub>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ea typeface="Cambria Math"/>
                              </a:rPr>
                              <m:t>𝜃</m:t>
                            </m:r>
                          </m:e>
                        </m:acc>
                      </m:e>
                      <m:sub>
                        <m:r>
                          <a:rPr lang="en-US" sz="2000" b="0" i="1" smtClean="0">
                            <a:latin typeface="Cambria Math"/>
                          </a:rPr>
                          <m:t>1</m:t>
                        </m:r>
                      </m:sub>
                    </m:sSub>
                  </m:oMath>
                </a14:m>
                <a:endParaRPr lang="en-US" sz="2000" dirty="0" smtClean="0"/>
              </a:p>
              <a:p>
                <a:pPr>
                  <a:lnSpc>
                    <a:spcPct val="150000"/>
                  </a:lnSpc>
                </a:pPr>
                <a:r>
                  <a:rPr lang="en-US" sz="2000" dirty="0" smtClean="0"/>
                  <a:t>                                                                                 </a:t>
                </a:r>
                <a14:m>
                  <m:oMath xmlns:m="http://schemas.openxmlformats.org/officeDocument/2006/math">
                    <m:r>
                      <a:rPr lang="en-US" sz="2000" i="1">
                        <a:latin typeface="Cambria Math"/>
                      </a:rPr>
                      <m:t>𝑘</m:t>
                    </m:r>
                    <m:d>
                      <m:dPr>
                        <m:ctrlPr>
                          <a:rPr lang="en-US" sz="2000" i="1">
                            <a:latin typeface="Cambria Math"/>
                          </a:rPr>
                        </m:ctrlPr>
                      </m:dPr>
                      <m:e>
                        <m:sSub>
                          <m:sSubPr>
                            <m:ctrlPr>
                              <a:rPr lang="en-US" sz="2000" i="1">
                                <a:latin typeface="Cambria Math"/>
                              </a:rPr>
                            </m:ctrlPr>
                          </m:sSubPr>
                          <m:e>
                            <m:r>
                              <a:rPr lang="en-US" sz="2000" i="1">
                                <a:latin typeface="Cambria Math"/>
                                <a:ea typeface="Cambria Math"/>
                              </a:rPr>
                              <m:t>𝜃</m:t>
                            </m:r>
                          </m:e>
                          <m:sub>
                            <m:r>
                              <a:rPr lang="en-US" sz="2000" i="1">
                                <a:latin typeface="Cambria Math"/>
                              </a:rPr>
                              <m:t>1</m:t>
                            </m:r>
                          </m:sub>
                        </m:sSub>
                        <m:r>
                          <a:rPr lang="en-US" sz="2000" i="1">
                            <a:latin typeface="Cambria Math"/>
                          </a:rPr>
                          <m:t>−</m:t>
                        </m:r>
                        <m:sSub>
                          <m:sSubPr>
                            <m:ctrlPr>
                              <a:rPr lang="en-US" sz="2000" i="1" smtClean="0">
                                <a:latin typeface="Cambria Math"/>
                              </a:rPr>
                            </m:ctrlPr>
                          </m:sSubPr>
                          <m:e>
                            <m:r>
                              <a:rPr lang="en-US" sz="2000" i="1">
                                <a:latin typeface="Cambria Math"/>
                                <a:ea typeface="Cambria Math"/>
                              </a:rPr>
                              <m:t>𝜃</m:t>
                            </m:r>
                          </m:e>
                          <m:sub>
                            <m:r>
                              <a:rPr lang="en-US" sz="2000" i="1">
                                <a:latin typeface="Cambria Math"/>
                              </a:rPr>
                              <m:t>2</m:t>
                            </m:r>
                          </m:sub>
                        </m:sSub>
                      </m:e>
                    </m:d>
                    <m:r>
                      <a:rPr lang="en-US" sz="2000" i="1">
                        <a:latin typeface="Cambria Math"/>
                      </a:rPr>
                      <m:t>=</m:t>
                    </m:r>
                    <m:sSub>
                      <m:sSubPr>
                        <m:ctrlPr>
                          <a:rPr lang="en-US" sz="2000" i="1">
                            <a:latin typeface="Cambria Math"/>
                          </a:rPr>
                        </m:ctrlPr>
                      </m:sSubPr>
                      <m:e>
                        <m:r>
                          <a:rPr lang="en-US" sz="2000" i="1">
                            <a:latin typeface="Cambria Math"/>
                          </a:rPr>
                          <m:t>𝑗</m:t>
                        </m:r>
                      </m:e>
                      <m:sub>
                        <m:r>
                          <a:rPr lang="en-US" sz="2000" b="0" i="1" smtClean="0">
                            <a:latin typeface="Cambria Math"/>
                          </a:rPr>
                          <m:t>2</m:t>
                        </m:r>
                      </m:sub>
                    </m:sSub>
                    <m:sSub>
                      <m:sSubPr>
                        <m:ctrlPr>
                          <a:rPr lang="en-US" sz="2000" i="1">
                            <a:latin typeface="Cambria Math"/>
                          </a:rPr>
                        </m:ctrlPr>
                      </m:sSubPr>
                      <m:e>
                        <m:acc>
                          <m:accPr>
                            <m:chr m:val="̈"/>
                            <m:ctrlPr>
                              <a:rPr lang="en-US" sz="2000" i="1" smtClean="0">
                                <a:latin typeface="Cambria Math"/>
                              </a:rPr>
                            </m:ctrlPr>
                          </m:accPr>
                          <m:e>
                            <m:r>
                              <a:rPr lang="en-US" sz="2000" i="1" smtClean="0">
                                <a:latin typeface="Cambria Math"/>
                                <a:ea typeface="Cambria Math"/>
                              </a:rPr>
                              <m:t>𝜃</m:t>
                            </m:r>
                          </m:e>
                        </m:acc>
                      </m:e>
                      <m:sub>
                        <m:r>
                          <a:rPr lang="en-US" sz="2000" b="0" i="1" smtClean="0">
                            <a:latin typeface="Cambria Math"/>
                            <a:ea typeface="Cambria Math"/>
                          </a:rPr>
                          <m:t>2</m:t>
                        </m:r>
                      </m:sub>
                    </m:sSub>
                  </m:oMath>
                </a14:m>
                <a:endParaRPr lang="en-US" sz="2000" dirty="0" smtClean="0"/>
              </a:p>
              <a:p>
                <a:pPr>
                  <a:lnSpc>
                    <a:spcPct val="150000"/>
                  </a:lnSpc>
                </a:pPr>
                <a:endParaRPr lang="en-US" sz="2000" dirty="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𝑗</m:t>
                        </m:r>
                      </m:e>
                      <m:sub>
                        <m:r>
                          <a:rPr lang="en-US" sz="2000" i="1">
                            <a:latin typeface="Cambria Math"/>
                          </a:rPr>
                          <m:t>1</m:t>
                        </m:r>
                      </m:sub>
                    </m:sSub>
                    <m:sSub>
                      <m:sSubPr>
                        <m:ctrlPr>
                          <a:rPr lang="en-US" sz="2000" i="1">
                            <a:latin typeface="Cambria Math"/>
                          </a:rPr>
                        </m:ctrlPr>
                      </m:sSubPr>
                      <m:e>
                        <m:acc>
                          <m:accPr>
                            <m:chr m:val="̈"/>
                            <m:ctrlPr>
                              <a:rPr lang="en-US" sz="2000" i="1">
                                <a:latin typeface="Cambria Math"/>
                              </a:rPr>
                            </m:ctrlPr>
                          </m:accPr>
                          <m:e>
                            <m:r>
                              <a:rPr lang="en-US" sz="2000" i="1">
                                <a:latin typeface="Cambria Math"/>
                                <a:ea typeface="Cambria Math"/>
                              </a:rPr>
                              <m:t>𝜃</m:t>
                            </m:r>
                          </m:e>
                        </m:acc>
                      </m:e>
                      <m:sub>
                        <m:r>
                          <a:rPr lang="en-US" sz="2000" i="1">
                            <a:latin typeface="Cambria Math"/>
                          </a:rPr>
                          <m:t>1</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ea typeface="Cambria Math"/>
                          </a:rPr>
                          <m:t>𝜃</m:t>
                        </m:r>
                      </m:e>
                      <m:sub>
                        <m:r>
                          <a:rPr lang="en-US" sz="2000" b="0" i="1" smtClean="0">
                            <a:latin typeface="Cambria Math"/>
                          </a:rPr>
                          <m:t>1</m:t>
                        </m:r>
                      </m:sub>
                    </m:sSub>
                    <m:r>
                      <a:rPr lang="en-US" sz="2000" b="0" i="1" smtClean="0">
                        <a:latin typeface="Cambria Math"/>
                      </a:rPr>
                      <m:t>−</m:t>
                    </m:r>
                    <m:r>
                      <a:rPr lang="en-US" sz="2000" b="0" i="1" smtClean="0">
                        <a:latin typeface="Cambria Math"/>
                      </a:rPr>
                      <m:t>𝑘</m:t>
                    </m:r>
                    <m:sSub>
                      <m:sSubPr>
                        <m:ctrlPr>
                          <a:rPr lang="en-US" sz="2000" i="1">
                            <a:latin typeface="Cambria Math"/>
                          </a:rPr>
                        </m:ctrlPr>
                      </m:sSubPr>
                      <m:e>
                        <m:r>
                          <a:rPr lang="en-US" sz="2000" i="1">
                            <a:latin typeface="Cambria Math"/>
                            <a:ea typeface="Cambria Math"/>
                          </a:rPr>
                          <m:t>𝜃</m:t>
                        </m:r>
                      </m:e>
                      <m:sub>
                        <m:r>
                          <a:rPr lang="en-US" sz="2000" i="1">
                            <a:latin typeface="Cambria Math"/>
                          </a:rPr>
                          <m:t>2</m:t>
                        </m:r>
                      </m:sub>
                    </m:sSub>
                    <m:r>
                      <a:rPr lang="en-US" sz="2000" b="0" i="1" smtClean="0">
                        <a:latin typeface="Cambria Math"/>
                      </a:rPr>
                      <m:t>=</m:t>
                    </m:r>
                    <m:r>
                      <a:rPr lang="en-US" sz="2000" b="0" i="1" smtClean="0">
                        <a:latin typeface="Cambria Math"/>
                      </a:rPr>
                      <m:t>0</m:t>
                    </m:r>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𝑗</m:t>
                        </m:r>
                      </m:e>
                      <m:sub>
                        <m:r>
                          <a:rPr lang="en-US" sz="2000" i="1">
                            <a:latin typeface="Cambria Math"/>
                          </a:rPr>
                          <m:t>2</m:t>
                        </m:r>
                      </m:sub>
                    </m:sSub>
                    <m:sSub>
                      <m:sSubPr>
                        <m:ctrlPr>
                          <a:rPr lang="en-US" sz="2000" i="1">
                            <a:latin typeface="Cambria Math"/>
                          </a:rPr>
                        </m:ctrlPr>
                      </m:sSubPr>
                      <m:e>
                        <m:acc>
                          <m:accPr>
                            <m:chr m:val="̈"/>
                            <m:ctrlPr>
                              <a:rPr lang="en-US" sz="2000" i="1">
                                <a:latin typeface="Cambria Math"/>
                              </a:rPr>
                            </m:ctrlPr>
                          </m:accPr>
                          <m:e>
                            <m:r>
                              <a:rPr lang="en-US" sz="2000" i="1">
                                <a:latin typeface="Cambria Math"/>
                                <a:ea typeface="Cambria Math"/>
                              </a:rPr>
                              <m:t>𝜃</m:t>
                            </m:r>
                          </m:e>
                        </m:acc>
                      </m:e>
                      <m:sub>
                        <m:r>
                          <a:rPr lang="en-US" sz="2000" i="1">
                            <a:latin typeface="Cambria Math"/>
                            <a:ea typeface="Cambria Math"/>
                          </a:rPr>
                          <m:t>2</m:t>
                        </m:r>
                      </m:sub>
                    </m:sSub>
                    <m:r>
                      <a:rPr lang="en-US" sz="2000" b="0" i="1" smtClean="0">
                        <a:latin typeface="Cambria Math"/>
                        <a:ea typeface="Cambria Math"/>
                      </a:rPr>
                      <m:t>−</m:t>
                    </m:r>
                    <m:r>
                      <a:rPr lang="en-US" sz="2000" i="1">
                        <a:latin typeface="Cambria Math"/>
                      </a:rPr>
                      <m:t>𝑘</m:t>
                    </m:r>
                    <m:sSub>
                      <m:sSubPr>
                        <m:ctrlPr>
                          <a:rPr lang="en-US" sz="2000" i="1">
                            <a:latin typeface="Cambria Math"/>
                          </a:rPr>
                        </m:ctrlPr>
                      </m:sSubPr>
                      <m:e>
                        <m:r>
                          <a:rPr lang="en-US" sz="2000" i="1">
                            <a:latin typeface="Cambria Math"/>
                            <a:ea typeface="Cambria Math"/>
                          </a:rPr>
                          <m:t>𝜃</m:t>
                        </m:r>
                      </m:e>
                      <m:sub>
                        <m:r>
                          <a:rPr lang="en-US" sz="2000" i="1">
                            <a:latin typeface="Cambria Math"/>
                          </a:rPr>
                          <m:t>1</m:t>
                        </m:r>
                      </m:sub>
                    </m:sSub>
                    <m:r>
                      <a:rPr lang="en-US" sz="2000" b="0" i="1" smtClean="0">
                        <a:latin typeface="Cambria Math"/>
                      </a:rPr>
                      <m:t>+</m:t>
                    </m:r>
                    <m:r>
                      <a:rPr lang="en-US" sz="2000" i="1">
                        <a:latin typeface="Cambria Math"/>
                      </a:rPr>
                      <m:t>𝑘</m:t>
                    </m:r>
                    <m:sSub>
                      <m:sSubPr>
                        <m:ctrlPr>
                          <a:rPr lang="en-US" sz="2000" i="1">
                            <a:latin typeface="Cambria Math"/>
                          </a:rPr>
                        </m:ctrlPr>
                      </m:sSubPr>
                      <m:e>
                        <m:r>
                          <a:rPr lang="en-US" sz="2000" i="1">
                            <a:latin typeface="Cambria Math"/>
                            <a:ea typeface="Cambria Math"/>
                          </a:rPr>
                          <m:t>𝜃</m:t>
                        </m:r>
                      </m:e>
                      <m:sub>
                        <m:r>
                          <a:rPr lang="en-US" sz="2000" i="1">
                            <a:latin typeface="Cambria Math"/>
                          </a:rPr>
                          <m:t>2</m:t>
                        </m:r>
                      </m:sub>
                    </m:sSub>
                    <m:r>
                      <a:rPr lang="en-US" sz="2000" b="0" i="1" smtClean="0">
                        <a:latin typeface="Cambria Math"/>
                      </a:rPr>
                      <m:t>=</m:t>
                    </m:r>
                    <m:r>
                      <a:rPr lang="en-US" sz="2000" b="0" i="1" smtClean="0">
                        <a:latin typeface="Cambria Math"/>
                      </a:rPr>
                      <m:t>0</m:t>
                    </m:r>
                  </m:oMath>
                </a14:m>
                <a:endParaRPr lang="en-US" sz="2000" dirty="0" smtClean="0"/>
              </a:p>
              <a:p>
                <a:pPr algn="l">
                  <a:lnSpc>
                    <a:spcPct val="150000"/>
                  </a:lnSpc>
                </a:pPr>
                <a:endParaRPr lang="en-US" sz="2000" dirty="0"/>
              </a:p>
              <a:p>
                <a:pPr>
                  <a:lnSpc>
                    <a:spcPct val="150000"/>
                  </a:lnSpc>
                </a:pPr>
                <a:r>
                  <a:rPr lang="en-US" sz="2000" dirty="0" smtClean="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a:latin typeface="Cambria Math"/>
                                    </a:rPr>
                                  </m:ctrlPr>
                                </m:sSubPr>
                                <m:e>
                                  <m:r>
                                    <a:rPr lang="en-US" sz="2000" i="1">
                                      <a:latin typeface="Cambria Math"/>
                                    </a:rPr>
                                    <m:t>𝑗</m:t>
                                  </m:r>
                                </m:e>
                                <m:sub>
                                  <m:r>
                                    <a:rPr lang="en-US" sz="2000" i="1">
                                      <a:latin typeface="Cambria Math"/>
                                    </a:rPr>
                                    <m:t>1</m:t>
                                  </m:r>
                                </m:sub>
                              </m:sSub>
                            </m:e>
                            <m:e>
                              <m:r>
                                <a:rPr lang="en-US" sz="2000" b="0" i="1" smtClean="0">
                                  <a:latin typeface="Cambria Math"/>
                                </a:rPr>
                                <m:t>0</m:t>
                              </m:r>
                            </m:e>
                          </m:mr>
                          <m:mr>
                            <m:e>
                              <m:r>
                                <a:rPr lang="en-US" sz="2000" b="0" i="1" smtClean="0">
                                  <a:latin typeface="Cambria Math"/>
                                </a:rPr>
                                <m:t>0</m:t>
                              </m:r>
                            </m:e>
                            <m:e>
                              <m:sSub>
                                <m:sSubPr>
                                  <m:ctrlPr>
                                    <a:rPr lang="en-US" sz="2000" i="1">
                                      <a:latin typeface="Cambria Math"/>
                                    </a:rPr>
                                  </m:ctrlPr>
                                </m:sSubPr>
                                <m:e>
                                  <m:r>
                                    <a:rPr lang="en-US" sz="2000" i="1">
                                      <a:latin typeface="Cambria Math"/>
                                    </a:rPr>
                                    <m:t>𝑗</m:t>
                                  </m:r>
                                </m:e>
                                <m:sub>
                                  <m:r>
                                    <a:rPr lang="en-US" sz="2000" i="1">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ea typeface="Cambria Math"/>
                                        </a:rPr>
                                        <m:t>𝜃</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ea typeface="Cambria Math"/>
                                        </a:rPr>
                                        <m:t>𝜃</m:t>
                                      </m:r>
                                    </m:e>
                                  </m:acc>
                                </m:e>
                                <m:sub>
                                  <m:r>
                                    <a:rPr lang="en-US" sz="2000" i="1">
                                      <a:latin typeface="Cambria Math"/>
                                      <a:ea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𝑘</m:t>
                              </m:r>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a:rPr lang="en-US" sz="2000" b="0" i="1" smtClean="0">
                                  <a:latin typeface="Cambria Math"/>
                                </a:rPr>
                                <m:t>𝑘</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ea typeface="Cambria Math"/>
                                    </a:rPr>
                                    <m:t>𝜃</m:t>
                                  </m:r>
                                </m:e>
                                <m:sub>
                                  <m:r>
                                    <a:rPr lang="en-US" sz="2000" i="1">
                                      <a:latin typeface="Cambria Math"/>
                                    </a:rPr>
                                    <m:t>1</m:t>
                                  </m:r>
                                </m:sub>
                              </m:sSub>
                            </m:e>
                          </m:mr>
                          <m:mr>
                            <m:e>
                              <m:sSub>
                                <m:sSubPr>
                                  <m:ctrlPr>
                                    <a:rPr lang="en-US" sz="2000" i="1">
                                      <a:latin typeface="Cambria Math"/>
                                    </a:rPr>
                                  </m:ctrlPr>
                                </m:sSubPr>
                                <m:e>
                                  <m:r>
                                    <a:rPr lang="en-US" sz="2000" i="1">
                                      <a:latin typeface="Cambria Math"/>
                                      <a:ea typeface="Cambria Math"/>
                                    </a:rPr>
                                    <m:t>𝜃</m:t>
                                  </m:r>
                                </m:e>
                                <m:sub>
                                  <m:r>
                                    <a:rPr lang="en-US" sz="2000" i="1">
                                      <a:latin typeface="Cambria Math"/>
                                    </a:rPr>
                                    <m:t>2</m:t>
                                  </m:r>
                                </m:sub>
                              </m:sSub>
                            </m:e>
                          </m:mr>
                        </m:m>
                      </m:e>
                    </m:d>
                    <m:r>
                      <a:rPr lang="en-US" sz="2000" b="0" i="1" smtClean="0">
                        <a:latin typeface="Cambria Math"/>
                      </a:rPr>
                      <m:t>=[</m:t>
                    </m:r>
                    <m:r>
                      <a:rPr lang="en-US" sz="2000" b="0" i="1" smtClean="0">
                        <a:latin typeface="Cambria Math"/>
                      </a:rPr>
                      <m:t>0</m:t>
                    </m:r>
                    <m:r>
                      <a:rPr lang="en-US" sz="2000" b="0" i="1" smtClean="0">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835" y="-1"/>
                <a:ext cx="9144000" cy="6858000"/>
              </a:xfrm>
              <a:blipFill rotWithShape="1">
                <a:blip r:embed="rId2" cstate="print"/>
                <a:stretch>
                  <a:fillRect l="-533" r="-733"/>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143000" y="2582272"/>
            <a:ext cx="1905000" cy="16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4"/>
          <p:cNvSpPr/>
          <p:nvPr/>
        </p:nvSpPr>
        <p:spPr>
          <a:xfrm rot="634411">
            <a:off x="1223041" y="1662388"/>
            <a:ext cx="453965" cy="9144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34411">
            <a:off x="2594640" y="1662386"/>
            <a:ext cx="453965" cy="9144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450023" y="2037108"/>
            <a:ext cx="1140777"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 name="TextBox 8"/>
              <p:cNvSpPr txBox="1"/>
              <p:nvPr/>
            </p:nvSpPr>
            <p:spPr>
              <a:xfrm>
                <a:off x="1181099" y="2119586"/>
                <a:ext cx="4142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b="0" i="1" smtClean="0">
                              <a:latin typeface="Cambria Math"/>
                            </a:rPr>
                            <m:t>1</m:t>
                          </m:r>
                        </m:sub>
                      </m:sSub>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1181099" y="2119586"/>
                <a:ext cx="414216" cy="369332"/>
              </a:xfrm>
              <a:prstGeom prst="rect">
                <a:avLst/>
              </a:prstGeom>
              <a:blipFill rotWithShape="1">
                <a:blip r:embed="rId4" cstate="print"/>
                <a:stretch>
                  <a:fillRect b="-10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2590800" y="2061638"/>
                <a:ext cx="4195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b="0" i="1" smtClean="0">
                              <a:latin typeface="Cambria Math"/>
                            </a:rPr>
                            <m:t>2</m:t>
                          </m:r>
                        </m:sub>
                      </m:sSub>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2590800" y="2061638"/>
                <a:ext cx="419537" cy="369332"/>
              </a:xfrm>
              <a:prstGeom prst="rect">
                <a:avLst/>
              </a:prstGeom>
              <a:blipFill rotWithShape="1">
                <a:blip r:embed="rId5" cstate="print"/>
                <a:stretch>
                  <a:fillRect b="-8197"/>
                </a:stretch>
              </a:blipFill>
            </p:spPr>
            <p:txBody>
              <a:bodyPr/>
              <a:lstStyle/>
              <a:p>
                <a:r>
                  <a:rPr lang="en-US">
                    <a:noFill/>
                  </a:rPr>
                  <a:t> </a:t>
                </a:r>
              </a:p>
            </p:txBody>
          </p:sp>
        </mc:Fallback>
      </mc:AlternateContent>
      <p:sp>
        <p:nvSpPr>
          <p:cNvPr id="11" name="Freeform 10"/>
          <p:cNvSpPr/>
          <p:nvPr/>
        </p:nvSpPr>
        <p:spPr>
          <a:xfrm rot="508962">
            <a:off x="2577020" y="1538667"/>
            <a:ext cx="252920" cy="370818"/>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rot="860732">
            <a:off x="2540623" y="1862756"/>
            <a:ext cx="0" cy="210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rot="21138614">
            <a:off x="1057775" y="1744642"/>
            <a:ext cx="235828" cy="373127"/>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a:stCxn id="20" idx="4"/>
          </p:cNvCxnSpPr>
          <p:nvPr/>
        </p:nvCxnSpPr>
        <p:spPr>
          <a:xfrm flipV="1">
            <a:off x="1267579" y="1628498"/>
            <a:ext cx="120628" cy="1020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5" name="TextBox 24"/>
              <p:cNvSpPr txBox="1"/>
              <p:nvPr/>
            </p:nvSpPr>
            <p:spPr>
              <a:xfrm>
                <a:off x="754873" y="1629984"/>
                <a:ext cx="4612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en-US" b="0" i="1" smtClean="0">
                              <a:latin typeface="Cambria Math"/>
                            </a:rPr>
                            <m:t>1</m:t>
                          </m:r>
                        </m:sub>
                      </m:sSub>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754873" y="1629984"/>
                <a:ext cx="461280"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6" name="TextBox 25"/>
              <p:cNvSpPr txBox="1"/>
              <p:nvPr/>
            </p:nvSpPr>
            <p:spPr>
              <a:xfrm>
                <a:off x="3050660" y="1561820"/>
                <a:ext cx="466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en-US" b="0" i="1" smtClean="0">
                              <a:latin typeface="Cambria Math"/>
                            </a:rPr>
                            <m:t>2</m:t>
                          </m:r>
                        </m:sub>
                      </m:sSub>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3050660" y="1561820"/>
                <a:ext cx="466603"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27" name="TextBox 26"/>
          <p:cNvSpPr txBox="1"/>
          <p:nvPr/>
        </p:nvSpPr>
        <p:spPr>
          <a:xfrm>
            <a:off x="1757047" y="1660018"/>
            <a:ext cx="745717" cy="307777"/>
          </a:xfrm>
          <a:prstGeom prst="rect">
            <a:avLst/>
          </a:prstGeom>
          <a:noFill/>
        </p:spPr>
        <p:txBody>
          <a:bodyPr wrap="none" rtlCol="0">
            <a:spAutoFit/>
          </a:bodyPr>
          <a:lstStyle/>
          <a:p>
            <a:r>
              <a:rPr lang="fa-IR" sz="1400" dirty="0" smtClean="0"/>
              <a:t>فنرپیچشی</a:t>
            </a:r>
            <a:endParaRPr lang="en-US" sz="1400" dirty="0"/>
          </a:p>
        </p:txBody>
      </p:sp>
      <p:sp>
        <p:nvSpPr>
          <p:cNvPr id="28" name="Oval 27"/>
          <p:cNvSpPr/>
          <p:nvPr/>
        </p:nvSpPr>
        <p:spPr>
          <a:xfrm rot="634411">
            <a:off x="3349437" y="3423771"/>
            <a:ext cx="453965" cy="9144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9" name="TextBox 28"/>
              <p:cNvSpPr txBox="1"/>
              <p:nvPr/>
            </p:nvSpPr>
            <p:spPr>
              <a:xfrm>
                <a:off x="3307495" y="3880969"/>
                <a:ext cx="4195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b="0" i="1" smtClean="0">
                              <a:latin typeface="Cambria Math"/>
                            </a:rPr>
                            <m:t>2</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3307495" y="3880969"/>
                <a:ext cx="419537" cy="369332"/>
              </a:xfrm>
              <a:prstGeom prst="rect">
                <a:avLst/>
              </a:prstGeom>
              <a:blipFill rotWithShape="1">
                <a:blip r:embed="rId8" cstate="print"/>
                <a:stretch>
                  <a:fillRect b="-10000"/>
                </a:stretch>
              </a:blipFill>
            </p:spPr>
            <p:txBody>
              <a:bodyPr/>
              <a:lstStyle/>
              <a:p>
                <a:r>
                  <a:rPr lang="en-US">
                    <a:noFill/>
                  </a:rPr>
                  <a:t> </a:t>
                </a:r>
              </a:p>
            </p:txBody>
          </p:sp>
        </mc:Fallback>
      </mc:AlternateContent>
      <p:sp>
        <p:nvSpPr>
          <p:cNvPr id="30" name="Freeform 29"/>
          <p:cNvSpPr/>
          <p:nvPr/>
        </p:nvSpPr>
        <p:spPr>
          <a:xfrm rot="21248230">
            <a:off x="3216089" y="3427673"/>
            <a:ext cx="252920" cy="370818"/>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a:stCxn id="30" idx="0"/>
          </p:cNvCxnSpPr>
          <p:nvPr/>
        </p:nvCxnSpPr>
        <p:spPr>
          <a:xfrm>
            <a:off x="3235689" y="3810439"/>
            <a:ext cx="0" cy="210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634411">
            <a:off x="837338" y="3646711"/>
            <a:ext cx="453965" cy="9144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4" name="TextBox 33"/>
              <p:cNvSpPr txBox="1"/>
              <p:nvPr/>
            </p:nvSpPr>
            <p:spPr>
              <a:xfrm>
                <a:off x="833498" y="4045963"/>
                <a:ext cx="4142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b="0" i="1" smtClean="0">
                              <a:latin typeface="Cambria Math"/>
                            </a:rPr>
                            <m:t>1</m:t>
                          </m:r>
                        </m:sub>
                      </m:sSub>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833498" y="4045963"/>
                <a:ext cx="414216" cy="369332"/>
              </a:xfrm>
              <a:prstGeom prst="rect">
                <a:avLst/>
              </a:prstGeom>
              <a:blipFill rotWithShape="1">
                <a:blip r:embed="rId9" cstate="print"/>
                <a:stretch>
                  <a:fillRect b="-10000"/>
                </a:stretch>
              </a:blipFill>
            </p:spPr>
            <p:txBody>
              <a:bodyPr/>
              <a:lstStyle/>
              <a:p>
                <a:r>
                  <a:rPr lang="en-US">
                    <a:noFill/>
                  </a:rPr>
                  <a:t> </a:t>
                </a:r>
              </a:p>
            </p:txBody>
          </p:sp>
        </mc:Fallback>
      </mc:AlternateContent>
      <p:sp>
        <p:nvSpPr>
          <p:cNvPr id="35" name="Freeform 34"/>
          <p:cNvSpPr/>
          <p:nvPr/>
        </p:nvSpPr>
        <p:spPr>
          <a:xfrm>
            <a:off x="757297" y="3612823"/>
            <a:ext cx="252920" cy="370818"/>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a:stCxn id="35" idx="4"/>
          </p:cNvCxnSpPr>
          <p:nvPr/>
        </p:nvCxnSpPr>
        <p:spPr>
          <a:xfrm flipV="1">
            <a:off x="1010217" y="3546145"/>
            <a:ext cx="142875" cy="666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9" name="TextBox 38"/>
              <p:cNvSpPr txBox="1"/>
              <p:nvPr/>
            </p:nvSpPr>
            <p:spPr>
              <a:xfrm>
                <a:off x="562760" y="4594999"/>
                <a:ext cx="10420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𝑘</m:t>
                      </m:r>
                      <m:r>
                        <a:rPr lang="en-US" sz="1400" b="0" i="1" smtClean="0">
                          <a:latin typeface="Cambria Math"/>
                        </a:rPr>
                        <m:t>(</m:t>
                      </m:r>
                      <m:sSub>
                        <m:sSubPr>
                          <m:ctrlPr>
                            <a:rPr lang="en-US" sz="1400" b="0" i="1" smtClean="0">
                              <a:latin typeface="Cambria Math"/>
                            </a:rPr>
                          </m:ctrlPr>
                        </m:sSubPr>
                        <m:e>
                          <m:r>
                            <a:rPr lang="en-US" sz="1400" b="0" i="1" smtClean="0">
                              <a:latin typeface="Cambria Math"/>
                              <a:ea typeface="Cambria Math"/>
                            </a:rPr>
                            <m:t>𝜃</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r>
                            <a:rPr lang="en-US" sz="1400" b="0" i="1" smtClean="0">
                              <a:latin typeface="Cambria Math"/>
                              <a:ea typeface="Cambria Math"/>
                            </a:rPr>
                            <m:t>𝜃</m:t>
                          </m:r>
                        </m:e>
                        <m:sub>
                          <m:r>
                            <a:rPr lang="en-US" sz="1400" b="0" i="1" smtClean="0">
                              <a:latin typeface="Cambria Math"/>
                            </a:rPr>
                            <m:t>2</m:t>
                          </m:r>
                        </m:sub>
                      </m:sSub>
                      <m:r>
                        <a:rPr lang="en-US" sz="1400" b="0" i="1" smtClean="0">
                          <a:latin typeface="Cambria Math"/>
                        </a:rPr>
                        <m:t>)</m:t>
                      </m:r>
                    </m:oMath>
                  </m:oMathPara>
                </a14:m>
                <a:endParaRPr lang="en-US" sz="1400" dirty="0"/>
              </a:p>
            </p:txBody>
          </p:sp>
        </mc:Choice>
        <mc:Fallback>
          <p:sp>
            <p:nvSpPr>
              <p:cNvPr id="39" name="TextBox 38"/>
              <p:cNvSpPr txBox="1">
                <a:spLocks noRot="1" noChangeAspect="1" noMove="1" noResize="1" noEditPoints="1" noAdjustHandles="1" noChangeArrowheads="1" noChangeShapeType="1" noTextEdit="1"/>
              </p:cNvSpPr>
              <p:nvPr/>
            </p:nvSpPr>
            <p:spPr>
              <a:xfrm>
                <a:off x="562760" y="4594999"/>
                <a:ext cx="1042080" cy="307777"/>
              </a:xfrm>
              <a:prstGeom prst="rect">
                <a:avLst/>
              </a:prstGeom>
              <a:blipFill rotWithShape="1">
                <a:blip r:embed="rId10" cstate="print"/>
                <a:stretch>
                  <a:fillRect b="-8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3102294" y="4594999"/>
                <a:ext cx="10420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𝑘</m:t>
                      </m:r>
                      <m:r>
                        <a:rPr lang="en-US" sz="1400" b="0" i="1" smtClean="0">
                          <a:latin typeface="Cambria Math"/>
                        </a:rPr>
                        <m:t>(</m:t>
                      </m:r>
                      <m:sSub>
                        <m:sSubPr>
                          <m:ctrlPr>
                            <a:rPr lang="en-US" sz="1400" b="0" i="1" smtClean="0">
                              <a:latin typeface="Cambria Math"/>
                            </a:rPr>
                          </m:ctrlPr>
                        </m:sSubPr>
                        <m:e>
                          <m:r>
                            <a:rPr lang="en-US" sz="1400" b="0" i="1" smtClean="0">
                              <a:latin typeface="Cambria Math"/>
                              <a:ea typeface="Cambria Math"/>
                            </a:rPr>
                            <m:t>𝜃</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r>
                            <a:rPr lang="en-US" sz="1400" b="0" i="1" smtClean="0">
                              <a:latin typeface="Cambria Math"/>
                              <a:ea typeface="Cambria Math"/>
                            </a:rPr>
                            <m:t>𝜃</m:t>
                          </m:r>
                        </m:e>
                        <m:sub>
                          <m:r>
                            <a:rPr lang="en-US" sz="1400" b="0" i="1" smtClean="0">
                              <a:latin typeface="Cambria Math"/>
                            </a:rPr>
                            <m:t>2</m:t>
                          </m:r>
                        </m:sub>
                      </m:sSub>
                      <m:r>
                        <a:rPr lang="en-US" sz="1400" b="0" i="1" smtClean="0">
                          <a:latin typeface="Cambria Math"/>
                        </a:rPr>
                        <m:t>)</m:t>
                      </m:r>
                    </m:oMath>
                  </m:oMathPara>
                </a14:m>
                <a:endParaRPr lang="en-US" sz="1400" dirty="0"/>
              </a:p>
            </p:txBody>
          </p:sp>
        </mc:Choice>
        <mc:Fallback>
          <p:sp>
            <p:nvSpPr>
              <p:cNvPr id="40" name="TextBox 39"/>
              <p:cNvSpPr txBox="1">
                <a:spLocks noRot="1" noChangeAspect="1" noMove="1" noResize="1" noEditPoints="1" noAdjustHandles="1" noChangeArrowheads="1" noChangeShapeType="1" noTextEdit="1"/>
              </p:cNvSpPr>
              <p:nvPr/>
            </p:nvSpPr>
            <p:spPr>
              <a:xfrm>
                <a:off x="3102294" y="4594999"/>
                <a:ext cx="1042080" cy="307777"/>
              </a:xfrm>
              <a:prstGeom prst="rect">
                <a:avLst/>
              </a:prstGeom>
              <a:blipFill rotWithShape="1">
                <a:blip r:embed="rId10" cstate="print"/>
                <a:stretch>
                  <a:fillRect b="-8000"/>
                </a:stretch>
              </a:blipFill>
            </p:spPr>
            <p:txBody>
              <a:bodyPr/>
              <a:lstStyle/>
              <a:p>
                <a:r>
                  <a:rPr lang="en-US">
                    <a:noFill/>
                  </a:rPr>
                  <a:t> </a:t>
                </a:r>
              </a:p>
            </p:txBody>
          </p:sp>
        </mc:Fallback>
      </mc:AlternateContent>
      <p:sp>
        <p:nvSpPr>
          <p:cNvPr id="45" name="Left Brace 44"/>
          <p:cNvSpPr/>
          <p:nvPr/>
        </p:nvSpPr>
        <p:spPr>
          <a:xfrm>
            <a:off x="4607969" y="2494216"/>
            <a:ext cx="146573" cy="791458"/>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Left Brace 45"/>
          <p:cNvSpPr/>
          <p:nvPr/>
        </p:nvSpPr>
        <p:spPr>
          <a:xfrm>
            <a:off x="4520112" y="4103911"/>
            <a:ext cx="146573" cy="791458"/>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76250" y="5710237"/>
            <a:ext cx="819150" cy="119063"/>
          </a:xfrm>
          <a:custGeom>
            <a:avLst/>
            <a:gdLst>
              <a:gd name="connsiteX0" fmla="*/ 0 w 819150"/>
              <a:gd name="connsiteY0" fmla="*/ 238125 h 238125"/>
              <a:gd name="connsiteX1" fmla="*/ 381000 w 819150"/>
              <a:gd name="connsiteY1" fmla="*/ 0 h 238125"/>
              <a:gd name="connsiteX2" fmla="*/ 819150 w 819150"/>
              <a:gd name="connsiteY2" fmla="*/ 238125 h 238125"/>
            </a:gdLst>
            <a:ahLst/>
            <a:cxnLst>
              <a:cxn ang="0">
                <a:pos x="connsiteX0" y="connsiteY0"/>
              </a:cxn>
              <a:cxn ang="0">
                <a:pos x="connsiteX1" y="connsiteY1"/>
              </a:cxn>
              <a:cxn ang="0">
                <a:pos x="connsiteX2" y="connsiteY2"/>
              </a:cxn>
            </a:cxnLst>
            <a:rect l="l" t="t" r="r" b="b"/>
            <a:pathLst>
              <a:path w="819150" h="238125">
                <a:moveTo>
                  <a:pt x="0" y="238125"/>
                </a:moveTo>
                <a:cubicBezTo>
                  <a:pt x="122237" y="119062"/>
                  <a:pt x="244475" y="0"/>
                  <a:pt x="381000" y="0"/>
                </a:cubicBezTo>
                <a:cubicBezTo>
                  <a:pt x="517525" y="0"/>
                  <a:pt x="760412" y="200025"/>
                  <a:pt x="819150" y="2381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64908" y="5769768"/>
            <a:ext cx="819150" cy="119063"/>
          </a:xfrm>
          <a:custGeom>
            <a:avLst/>
            <a:gdLst>
              <a:gd name="connsiteX0" fmla="*/ 0 w 819150"/>
              <a:gd name="connsiteY0" fmla="*/ 238125 h 238125"/>
              <a:gd name="connsiteX1" fmla="*/ 381000 w 819150"/>
              <a:gd name="connsiteY1" fmla="*/ 0 h 238125"/>
              <a:gd name="connsiteX2" fmla="*/ 819150 w 819150"/>
              <a:gd name="connsiteY2" fmla="*/ 238125 h 238125"/>
            </a:gdLst>
            <a:ahLst/>
            <a:cxnLst>
              <a:cxn ang="0">
                <a:pos x="connsiteX0" y="connsiteY0"/>
              </a:cxn>
              <a:cxn ang="0">
                <a:pos x="connsiteX1" y="connsiteY1"/>
              </a:cxn>
              <a:cxn ang="0">
                <a:pos x="connsiteX2" y="connsiteY2"/>
              </a:cxn>
            </a:cxnLst>
            <a:rect l="l" t="t" r="r" b="b"/>
            <a:pathLst>
              <a:path w="819150" h="238125">
                <a:moveTo>
                  <a:pt x="0" y="238125"/>
                </a:moveTo>
                <a:cubicBezTo>
                  <a:pt x="122237" y="119062"/>
                  <a:pt x="244475" y="0"/>
                  <a:pt x="381000" y="0"/>
                </a:cubicBezTo>
                <a:cubicBezTo>
                  <a:pt x="517525" y="0"/>
                  <a:pt x="760412" y="200025"/>
                  <a:pt x="819150" y="2381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30192" y="5340905"/>
            <a:ext cx="522900" cy="369332"/>
          </a:xfrm>
          <a:prstGeom prst="rect">
            <a:avLst/>
          </a:prstGeom>
          <a:noFill/>
        </p:spPr>
        <p:txBody>
          <a:bodyPr wrap="none" rtlCol="0">
            <a:spAutoFit/>
          </a:bodyPr>
          <a:lstStyle/>
          <a:p>
            <a:r>
              <a:rPr lang="en-US" dirty="0" smtClean="0"/>
              <a:t>[M]</a:t>
            </a:r>
            <a:endParaRPr lang="en-US" dirty="0"/>
          </a:p>
        </p:txBody>
      </p:sp>
      <p:sp>
        <p:nvSpPr>
          <p:cNvPr id="50" name="TextBox 49"/>
          <p:cNvSpPr txBox="1"/>
          <p:nvPr/>
        </p:nvSpPr>
        <p:spPr>
          <a:xfrm>
            <a:off x="2333761" y="5394363"/>
            <a:ext cx="429926"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 xmlns:p14="http://schemas.microsoft.com/office/powerpoint/2010/main" val="15576712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r>
                  <a:rPr lang="en-US" sz="2000" dirty="0"/>
                  <a:t> </a:t>
                </a:r>
                <a:r>
                  <a:rPr lang="en-US" dirty="0" smtClean="0"/>
                  <a:t>|</a:t>
                </a:r>
                <a:r>
                  <a:rPr lang="en-US" sz="2000" dirty="0" smtClean="0"/>
                  <a:t>[k]-[M]</a:t>
                </a:r>
                <a14:m>
                  <m:oMath xmlns:m="http://schemas.openxmlformats.org/officeDocument/2006/math">
                    <m:sSup>
                      <m:sSupPr>
                        <m:ctrlPr>
                          <a:rPr lang="en-US" sz="2000" i="1" smtClean="0">
                            <a:latin typeface="Cambria Math"/>
                          </a:rPr>
                        </m:ctrlPr>
                      </m:sSupPr>
                      <m:e>
                        <m:r>
                          <a:rPr lang="en-US" sz="2000" i="1" smtClean="0">
                            <a:latin typeface="Cambria Math"/>
                            <a:ea typeface="Cambria Math"/>
                          </a:rPr>
                          <m:t>𝜔</m:t>
                        </m:r>
                      </m:e>
                      <m:sup>
                        <m:r>
                          <a:rPr lang="en-US" sz="2000" b="0" i="1" smtClean="0">
                            <a:latin typeface="Cambria Math"/>
                          </a:rPr>
                          <m:t>2</m:t>
                        </m:r>
                      </m:sup>
                    </m:sSup>
                  </m:oMath>
                </a14:m>
                <a:r>
                  <a:rPr lang="en-US" dirty="0" smtClean="0"/>
                  <a:t>|</a:t>
                </a:r>
                <a14:m>
                  <m:oMath xmlns:m="http://schemas.openxmlformats.org/officeDocument/2006/math">
                    <m:r>
                      <a:rPr lang="en-US" sz="2000" b="0" i="1" dirty="0" smtClean="0">
                        <a:latin typeface="Cambria Math"/>
                      </a:rPr>
                      <m:t>=</m:t>
                    </m:r>
                    <m:r>
                      <a:rPr lang="en-US" sz="2000" b="0" i="1" dirty="0" smtClean="0">
                        <a:latin typeface="Cambria Math"/>
                      </a:rPr>
                      <m:t>0</m:t>
                    </m:r>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𝑘</m:t>
                              </m:r>
                              <m:r>
                                <m:rPr>
                                  <m:brk m:alnAt="7"/>
                                </m:rPr>
                                <a:rPr lang="en-US" sz="2000" b="0" i="1" smtClean="0">
                                  <a:latin typeface="Cambria Math"/>
                                </a:rPr>
                                <m:t>−</m:t>
                              </m:r>
                              <m:sSub>
                                <m:sSubPr>
                                  <m:ctrlPr>
                                    <a:rPr lang="en-US" sz="2000" b="0" i="1" smtClean="0">
                                      <a:latin typeface="Cambria Math"/>
                                    </a:rPr>
                                  </m:ctrlPr>
                                </m:sSubPr>
                                <m:e>
                                  <m:r>
                                    <a:rPr lang="en-US" sz="2000" b="0" i="1" smtClean="0">
                                      <a:latin typeface="Cambria Math"/>
                                    </a:rPr>
                                    <m:t>𝑗</m:t>
                                  </m:r>
                                </m:e>
                                <m:sub>
                                  <m:r>
                                    <a:rPr lang="en-US" sz="2000" b="0" i="1" smtClean="0">
                                      <a:latin typeface="Cambria Math"/>
                                    </a:rPr>
                                    <m:t>1</m:t>
                                  </m:r>
                                </m:sub>
                              </m:sSub>
                              <m:sSup>
                                <m:sSupPr>
                                  <m:ctrlPr>
                                    <a:rPr lang="en-US" sz="2000" b="0" i="1" smtClean="0">
                                      <a:latin typeface="Cambria Math"/>
                                    </a:rPr>
                                  </m:ctrlPr>
                                </m:sSupPr>
                                <m:e>
                                  <m:r>
                                    <a:rPr lang="en-US" sz="2000" i="1">
                                      <a:latin typeface="Cambria Math"/>
                                      <a:ea typeface="Cambria Math"/>
                                    </a:rPr>
                                    <m:t>𝜔</m:t>
                                  </m:r>
                                </m:e>
                                <m:sup>
                                  <m:r>
                                    <a:rPr lang="en-US" sz="2000" b="0" i="1" smtClean="0">
                                      <a:latin typeface="Cambria Math"/>
                                    </a:rPr>
                                    <m:t>2</m:t>
                                  </m:r>
                                </m:sup>
                              </m:sSup>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m:rPr>
                                  <m:brk m:alnAt="7"/>
                                </m:rPr>
                                <a:rPr lang="en-US" sz="2000" i="1">
                                  <a:latin typeface="Cambria Math"/>
                                </a:rPr>
                                <m:t>𝑘</m:t>
                              </m:r>
                              <m:r>
                                <m:rPr>
                                  <m:brk m:alnAt="7"/>
                                </m:rPr>
                                <a:rPr lang="en-US" sz="2000" i="1">
                                  <a:latin typeface="Cambria Math"/>
                                </a:rPr>
                                <m:t>−</m:t>
                              </m:r>
                              <m:sSub>
                                <m:sSubPr>
                                  <m:ctrlPr>
                                    <a:rPr lang="en-US" sz="2000" i="1">
                                      <a:latin typeface="Cambria Math"/>
                                    </a:rPr>
                                  </m:ctrlPr>
                                </m:sSubPr>
                                <m:e>
                                  <m:r>
                                    <a:rPr lang="en-US" sz="2000" i="1">
                                      <a:latin typeface="Cambria Math"/>
                                    </a:rPr>
                                    <m:t>𝑗</m:t>
                                  </m:r>
                                </m:e>
                                <m:sub>
                                  <m:r>
                                    <a:rPr lang="en-US" sz="2000" b="0" i="1" smtClean="0">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d>
                      <m:dPr>
                        <m:ctrlPr>
                          <a:rPr lang="en-US" sz="2000" b="0" i="1" dirty="0" smtClean="0">
                            <a:latin typeface="Cambria Math"/>
                          </a:rPr>
                        </m:ctrlPr>
                      </m:dPr>
                      <m:e>
                        <m:r>
                          <m:rPr>
                            <m:brk m:alnAt="7"/>
                          </m:rPr>
                          <a:rPr lang="en-US" sz="2000" i="1">
                            <a:latin typeface="Cambria Math"/>
                          </a:rPr>
                          <m:t>𝑘</m:t>
                        </m:r>
                        <m:r>
                          <m:rPr>
                            <m:brk m:alnAt="7"/>
                          </m:rPr>
                          <a:rPr lang="en-US" sz="2000" i="1">
                            <a:latin typeface="Cambria Math"/>
                          </a:rPr>
                          <m:t>−</m:t>
                        </m:r>
                        <m:sSub>
                          <m:sSubPr>
                            <m:ctrlPr>
                              <a:rPr lang="en-US" sz="2000" i="1">
                                <a:latin typeface="Cambria Math"/>
                              </a:rPr>
                            </m:ctrlPr>
                          </m:sSubPr>
                          <m:e>
                            <m:r>
                              <a:rPr lang="en-US" sz="2000" i="1">
                                <a:latin typeface="Cambria Math"/>
                              </a:rPr>
                              <m:t>𝑗</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d>
                      <m:dPr>
                        <m:ctrlPr>
                          <a:rPr lang="en-US" sz="2000" b="0" i="1" smtClean="0">
                            <a:latin typeface="Cambria Math"/>
                          </a:rPr>
                        </m:ctrlPr>
                      </m:dPr>
                      <m:e>
                        <m:r>
                          <m:rPr>
                            <m:brk m:alnAt="7"/>
                          </m:rPr>
                          <a:rPr lang="en-US" sz="2000" i="1">
                            <a:latin typeface="Cambria Math"/>
                          </a:rPr>
                          <m:t>𝑘</m:t>
                        </m:r>
                        <m:r>
                          <m:rPr>
                            <m:brk m:alnAt="7"/>
                          </m:rPr>
                          <a:rPr lang="en-US" sz="2000" i="1">
                            <a:latin typeface="Cambria Math"/>
                          </a:rPr>
                          <m:t>−</m:t>
                        </m:r>
                        <m:sSub>
                          <m:sSubPr>
                            <m:ctrlPr>
                              <a:rPr lang="en-US" sz="2000" i="1">
                                <a:latin typeface="Cambria Math"/>
                              </a:rPr>
                            </m:ctrlPr>
                          </m:sSubPr>
                          <m:e>
                            <m:r>
                              <a:rPr lang="en-US" sz="2000" i="1">
                                <a:latin typeface="Cambria Math"/>
                              </a:rPr>
                              <m:t>𝑗</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r>
                      <a:rPr lang="en-US" sz="2000" b="0" i="1" smtClean="0">
                        <a:latin typeface="Cambria Math"/>
                      </a:rPr>
                      <m:t>−</m:t>
                    </m:r>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r>
                      <a:rPr lang="en-US" sz="2000" b="0" i="1" smtClean="0">
                        <a:latin typeface="Cambria Math"/>
                      </a:rPr>
                      <m:t>=</m:t>
                    </m:r>
                    <m:r>
                      <a:rPr lang="en-US" sz="2000" b="0" i="1" smtClean="0">
                        <a:latin typeface="Cambria Math"/>
                      </a:rPr>
                      <m:t>0</m:t>
                    </m:r>
                  </m:oMath>
                </a14:m>
                <a:endParaRPr lang="en-US" sz="2000" dirty="0" smtClean="0"/>
              </a:p>
              <a:p>
                <a:pPr>
                  <a:lnSpc>
                    <a:spcPct val="150000"/>
                  </a:lnSpc>
                </a:pPr>
                <a:r>
                  <a:rPr lang="en-US" sz="2000" dirty="0"/>
                  <a:t> </a:t>
                </a:r>
                <a14:m>
                  <m:oMath xmlns:m="http://schemas.openxmlformats.org/officeDocument/2006/math">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i="1">
                        <a:latin typeface="Cambria Math"/>
                      </a:rPr>
                      <m:t>=</m:t>
                    </m:r>
                    <m:r>
                      <a:rPr lang="en-US" sz="2000" i="1">
                        <a:latin typeface="Cambria Math"/>
                        <a:ea typeface="Cambria Math"/>
                      </a:rPr>
                      <m:t>𝜆</m:t>
                    </m:r>
                  </m:oMath>
                </a14:m>
                <a:r>
                  <a:rPr lang="en-US" sz="2000" dirty="0" smtClean="0"/>
                  <a:t>               </a:t>
                </a:r>
                <a14:m>
                  <m:oMath xmlns:m="http://schemas.openxmlformats.org/officeDocument/2006/math">
                    <m:d>
                      <m:dPr>
                        <m:ctrlPr>
                          <a:rPr lang="en-US" sz="2000" b="0" i="1" dirty="0" smtClean="0">
                            <a:latin typeface="Cambria Math"/>
                          </a:rPr>
                        </m:ctrlPr>
                      </m:dPr>
                      <m:e>
                        <m:r>
                          <a:rPr lang="en-US" sz="2000" b="0" i="1" dirty="0" smtClean="0">
                            <a:latin typeface="Cambria Math"/>
                          </a:rPr>
                          <m:t>𝑘</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𝑗</m:t>
                            </m:r>
                          </m:e>
                          <m:sub>
                            <m:r>
                              <a:rPr lang="en-US" sz="2000" b="0" i="1" dirty="0" smtClean="0">
                                <a:latin typeface="Cambria Math"/>
                              </a:rPr>
                              <m:t>1</m:t>
                            </m:r>
                          </m:sub>
                        </m:sSub>
                        <m:r>
                          <a:rPr lang="en-US" sz="2000" b="0" i="1" dirty="0" smtClean="0">
                            <a:latin typeface="Cambria Math"/>
                            <a:ea typeface="Cambria Math"/>
                          </a:rPr>
                          <m:t>𝜆</m:t>
                        </m:r>
                      </m:e>
                    </m:d>
                    <m:d>
                      <m:dPr>
                        <m:ctrlPr>
                          <a:rPr lang="en-US" sz="2000" b="0" i="1" dirty="0" smtClean="0">
                            <a:latin typeface="Cambria Math"/>
                            <a:ea typeface="Cambria Math"/>
                          </a:rPr>
                        </m:ctrlPr>
                      </m:dPr>
                      <m:e>
                        <m:r>
                          <a:rPr lang="en-US" sz="2000" b="0" i="1" dirty="0" smtClean="0">
                            <a:latin typeface="Cambria Math"/>
                            <a:ea typeface="Cambria Math"/>
                          </a:rPr>
                          <m:t>𝑘</m:t>
                        </m:r>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𝑗</m:t>
                            </m:r>
                          </m:e>
                          <m:sub>
                            <m:r>
                              <a:rPr lang="en-US" sz="2000" b="0" i="1" dirty="0" smtClean="0">
                                <a:latin typeface="Cambria Math"/>
                                <a:ea typeface="Cambria Math"/>
                              </a:rPr>
                              <m:t>2</m:t>
                            </m:r>
                          </m:sub>
                        </m:sSub>
                        <m:r>
                          <a:rPr lang="en-US" sz="2000" b="0" i="1" dirty="0" smtClean="0">
                            <a:latin typeface="Cambria Math"/>
                            <a:ea typeface="Cambria Math"/>
                          </a:rPr>
                          <m:t>𝜆</m:t>
                        </m:r>
                      </m:e>
                    </m:d>
                    <m:r>
                      <a:rPr lang="en-US" sz="2000" b="0" i="1" dirty="0" smtClean="0">
                        <a:latin typeface="Cambria Math"/>
                        <a:ea typeface="Cambria Math"/>
                      </a:rPr>
                      <m:t>−</m:t>
                    </m:r>
                    <m:sSup>
                      <m:sSupPr>
                        <m:ctrlPr>
                          <a:rPr lang="en-US" sz="2000" b="0" i="1" dirty="0" smtClean="0">
                            <a:latin typeface="Cambria Math"/>
                            <a:ea typeface="Cambria Math"/>
                          </a:rPr>
                        </m:ctrlPr>
                      </m:sSupPr>
                      <m:e>
                        <m:r>
                          <a:rPr lang="en-US" sz="2000" b="0" i="1" dirty="0" smtClean="0">
                            <a:latin typeface="Cambria Math"/>
                            <a:ea typeface="Cambria Math"/>
                          </a:rPr>
                          <m:t>𝑘</m:t>
                        </m:r>
                      </m:e>
                      <m:sup>
                        <m:r>
                          <a:rPr lang="en-US" sz="2000" b="0" i="1" dirty="0" smtClean="0">
                            <a:latin typeface="Cambria Math"/>
                            <a:ea typeface="Cambria Math"/>
                          </a:rPr>
                          <m:t>2</m:t>
                        </m:r>
                      </m:sup>
                    </m:sSup>
                    <m:r>
                      <a:rPr lang="en-US" sz="2000" b="0" i="1" dirty="0" smtClean="0">
                        <a:latin typeface="Cambria Math"/>
                        <a:ea typeface="Cambria Math"/>
                      </a:rPr>
                      <m:t>=</m:t>
                    </m:r>
                    <m:r>
                      <a:rPr lang="en-US" sz="2000" b="0" i="1" dirty="0" smtClean="0">
                        <a:latin typeface="Cambria Math"/>
                        <a:ea typeface="Cambria Math"/>
                      </a:rPr>
                      <m:t>0</m:t>
                    </m:r>
                  </m:oMath>
                </a14:m>
                <a:endParaRPr lang="en-US" sz="2000" dirty="0" smtClean="0"/>
              </a:p>
              <a:p>
                <a:pPr>
                  <a:lnSpc>
                    <a:spcPct val="150000"/>
                  </a:lnSpc>
                </a:pPr>
                <a:r>
                  <a:rPr lang="en-US" sz="2000" dirty="0"/>
                  <a:t> </a:t>
                </a:r>
                <a14:m>
                  <m:oMath xmlns:m="http://schemas.openxmlformats.org/officeDocument/2006/math">
                    <m:sSup>
                      <m:sSupPr>
                        <m:ctrlPr>
                          <a:rPr lang="en-US" sz="2000" i="1" dirty="0">
                            <a:latin typeface="Cambria Math"/>
                            <a:ea typeface="Cambria Math"/>
                          </a:rPr>
                        </m:ctrlPr>
                      </m:sSupPr>
                      <m:e>
                        <m:r>
                          <a:rPr lang="en-US" sz="2000" i="1" dirty="0">
                            <a:latin typeface="Cambria Math"/>
                            <a:ea typeface="Cambria Math"/>
                          </a:rPr>
                          <m:t>𝑘</m:t>
                        </m:r>
                      </m:e>
                      <m:sup>
                        <m:r>
                          <a:rPr lang="en-US" sz="2000" i="1" dirty="0">
                            <a:latin typeface="Cambria Math"/>
                            <a:ea typeface="Cambria Math"/>
                          </a:rPr>
                          <m:t>2</m:t>
                        </m:r>
                      </m:sup>
                    </m:sSup>
                    <m:r>
                      <a:rPr lang="en-US" sz="2000" b="0" i="1" dirty="0" smtClean="0">
                        <a:latin typeface="Cambria Math"/>
                        <a:ea typeface="Cambria Math"/>
                      </a:rPr>
                      <m:t>−</m:t>
                    </m:r>
                    <m:d>
                      <m:dPr>
                        <m:ctrlPr>
                          <a:rPr lang="en-US" sz="2000" b="0" i="1" dirty="0" smtClean="0">
                            <a:latin typeface="Cambria Math"/>
                            <a:ea typeface="Cambria Math"/>
                          </a:rPr>
                        </m:ctrlPr>
                      </m:dPr>
                      <m:e>
                        <m:sSub>
                          <m:sSubPr>
                            <m:ctrlPr>
                              <a:rPr lang="en-US" sz="2000" b="0" i="1" dirty="0" smtClean="0">
                                <a:latin typeface="Cambria Math"/>
                                <a:ea typeface="Cambria Math"/>
                              </a:rPr>
                            </m:ctrlPr>
                          </m:sSubPr>
                          <m:e>
                            <m:r>
                              <a:rPr lang="en-US" sz="2000" b="0" i="1" dirty="0" smtClean="0">
                                <a:latin typeface="Cambria Math"/>
                                <a:ea typeface="Cambria Math"/>
                              </a:rPr>
                              <m:t>𝑗</m:t>
                            </m:r>
                          </m:e>
                          <m:sub>
                            <m:r>
                              <a:rPr lang="en-US" sz="2000" b="0" i="1" dirty="0" smtClean="0">
                                <a:latin typeface="Cambria Math"/>
                                <a:ea typeface="Cambria Math"/>
                              </a:rPr>
                              <m:t>1</m:t>
                            </m:r>
                          </m:sub>
                        </m:sSub>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𝑗</m:t>
                            </m:r>
                          </m:e>
                          <m:sub>
                            <m:r>
                              <a:rPr lang="en-US" sz="2000" b="0" i="1" dirty="0" smtClean="0">
                                <a:latin typeface="Cambria Math"/>
                                <a:ea typeface="Cambria Math"/>
                              </a:rPr>
                              <m:t>2</m:t>
                            </m:r>
                          </m:sub>
                        </m:sSub>
                      </m:e>
                    </m:d>
                    <m:r>
                      <a:rPr lang="en-US" sz="2000" b="0" i="1" dirty="0" smtClean="0">
                        <a:latin typeface="Cambria Math"/>
                        <a:ea typeface="Cambria Math"/>
                      </a:rPr>
                      <m:t>𝑘</m:t>
                    </m:r>
                    <m:r>
                      <a:rPr lang="en-US" sz="2000" b="0" i="1" dirty="0" smtClean="0">
                        <a:latin typeface="Cambria Math"/>
                        <a:ea typeface="Cambria Math"/>
                      </a:rPr>
                      <m:t>𝜆</m:t>
                    </m:r>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𝑗</m:t>
                        </m:r>
                      </m:e>
                      <m:sub>
                        <m:r>
                          <a:rPr lang="en-US" sz="2000" b="0" i="1" dirty="0" smtClean="0">
                            <a:latin typeface="Cambria Math"/>
                            <a:ea typeface="Cambria Math"/>
                          </a:rPr>
                          <m:t>1</m:t>
                        </m:r>
                      </m:sub>
                    </m:sSub>
                    <m:sSub>
                      <m:sSubPr>
                        <m:ctrlPr>
                          <a:rPr lang="en-US" sz="2000" b="0" i="1" dirty="0" smtClean="0">
                            <a:latin typeface="Cambria Math"/>
                            <a:ea typeface="Cambria Math"/>
                          </a:rPr>
                        </m:ctrlPr>
                      </m:sSubPr>
                      <m:e>
                        <m:r>
                          <a:rPr lang="en-US" sz="2000" b="0" i="1" dirty="0" smtClean="0">
                            <a:latin typeface="Cambria Math"/>
                            <a:ea typeface="Cambria Math"/>
                          </a:rPr>
                          <m:t>𝑗</m:t>
                        </m:r>
                      </m:e>
                      <m:sub>
                        <m:r>
                          <a:rPr lang="en-US" sz="2000" b="0" i="1" dirty="0" smtClean="0">
                            <a:latin typeface="Cambria Math"/>
                            <a:ea typeface="Cambria Math"/>
                          </a:rPr>
                          <m:t>2</m:t>
                        </m:r>
                      </m:sub>
                    </m:sSub>
                    <m:sSup>
                      <m:sSupPr>
                        <m:ctrlPr>
                          <a:rPr lang="en-US" sz="2000" b="0" i="1" dirty="0" smtClean="0">
                            <a:latin typeface="Cambria Math"/>
                            <a:ea typeface="Cambria Math"/>
                          </a:rPr>
                        </m:ctrlPr>
                      </m:sSupPr>
                      <m:e>
                        <m:r>
                          <a:rPr lang="en-US" sz="2000" b="0" i="1" dirty="0" smtClean="0">
                            <a:latin typeface="Cambria Math"/>
                            <a:ea typeface="Cambria Math"/>
                          </a:rPr>
                          <m:t>𝜆</m:t>
                        </m:r>
                      </m:e>
                      <m:sup>
                        <m:r>
                          <a:rPr lang="en-US" sz="2000" b="0" i="1" dirty="0" smtClean="0">
                            <a:latin typeface="Cambria Math"/>
                            <a:ea typeface="Cambria Math"/>
                          </a:rPr>
                          <m:t>2</m:t>
                        </m:r>
                      </m:sup>
                    </m:sSup>
                    <m:r>
                      <a:rPr lang="en-US" sz="2000" b="0" i="1" dirty="0" smtClean="0">
                        <a:latin typeface="Cambria Math"/>
                        <a:ea typeface="Cambria Math"/>
                      </a:rPr>
                      <m:t>−</m:t>
                    </m:r>
                    <m:sSup>
                      <m:sSupPr>
                        <m:ctrlPr>
                          <a:rPr lang="en-US" sz="2000" b="0" i="1" dirty="0" smtClean="0">
                            <a:latin typeface="Cambria Math"/>
                            <a:ea typeface="Cambria Math"/>
                          </a:rPr>
                        </m:ctrlPr>
                      </m:sSupPr>
                      <m:e>
                        <m:r>
                          <a:rPr lang="en-US" sz="2000" b="0" i="1" dirty="0" smtClean="0">
                            <a:latin typeface="Cambria Math"/>
                            <a:ea typeface="Cambria Math"/>
                          </a:rPr>
                          <m:t>𝑘</m:t>
                        </m:r>
                      </m:e>
                      <m:sup>
                        <m:r>
                          <a:rPr lang="en-US" sz="2000" b="0" i="1" dirty="0" smtClean="0">
                            <a:latin typeface="Cambria Math"/>
                            <a:ea typeface="Cambria Math"/>
                          </a:rPr>
                          <m:t>2</m:t>
                        </m:r>
                      </m:sup>
                    </m:sSup>
                    <m:r>
                      <a:rPr lang="en-US" sz="2000" b="0" i="1" dirty="0" smtClean="0">
                        <a:latin typeface="Cambria Math"/>
                        <a:ea typeface="Cambria Math"/>
                      </a:rPr>
                      <m:t>=</m:t>
                    </m:r>
                    <m:r>
                      <a:rPr lang="en-US" sz="2000" b="0" i="1" dirty="0" smtClean="0">
                        <a:latin typeface="Cambria Math"/>
                        <a:ea typeface="Cambria Math"/>
                      </a:rPr>
                      <m:t>0</m:t>
                    </m:r>
                  </m:oMath>
                </a14:m>
                <a:endParaRPr lang="en-US" sz="2000" dirty="0" smtClean="0"/>
              </a:p>
              <a:p>
                <a:pPr>
                  <a:lnSpc>
                    <a:spcPct val="150000"/>
                  </a:lnSpc>
                </a:pPr>
                <a:r>
                  <a:rPr lang="en-US" sz="2000" dirty="0" smtClean="0"/>
                  <a:t> </a:t>
                </a:r>
                <a14:m>
                  <m:oMath xmlns:m="http://schemas.openxmlformats.org/officeDocument/2006/math">
                    <m:r>
                      <a:rPr lang="en-US" sz="2000" i="1" dirty="0">
                        <a:latin typeface="Cambria Math"/>
                        <a:ea typeface="Cambria Math"/>
                      </a:rPr>
                      <m:t>−</m:t>
                    </m:r>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e>
                    </m:d>
                    <m:r>
                      <a:rPr lang="en-US" sz="2000" i="1" dirty="0">
                        <a:latin typeface="Cambria Math"/>
                        <a:ea typeface="Cambria Math"/>
                      </a:rPr>
                      <m:t>𝑘</m:t>
                    </m:r>
                    <m:r>
                      <a:rPr lang="en-US" sz="2000" i="1" dirty="0">
                        <a:latin typeface="Cambria Math"/>
                        <a:ea typeface="Cambria Math"/>
                      </a:rPr>
                      <m:t>𝜆</m:t>
                    </m:r>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sSup>
                      <m:sSupPr>
                        <m:ctrlPr>
                          <a:rPr lang="en-US" sz="2000" i="1" dirty="0">
                            <a:latin typeface="Cambria Math"/>
                            <a:ea typeface="Cambria Math"/>
                          </a:rPr>
                        </m:ctrlPr>
                      </m:sSupPr>
                      <m:e>
                        <m:r>
                          <a:rPr lang="en-US" sz="2000" i="1" dirty="0">
                            <a:latin typeface="Cambria Math"/>
                            <a:ea typeface="Cambria Math"/>
                          </a:rPr>
                          <m:t>𝜆</m:t>
                        </m:r>
                      </m:e>
                      <m:sup>
                        <m:r>
                          <a:rPr lang="en-US" sz="2000" i="1" dirty="0">
                            <a:latin typeface="Cambria Math"/>
                            <a:ea typeface="Cambria Math"/>
                          </a:rPr>
                          <m:t>2</m:t>
                        </m:r>
                      </m:sup>
                    </m:sSup>
                    <m:r>
                      <a:rPr lang="en-US" sz="2000" b="0" i="1" dirty="0" smtClean="0">
                        <a:latin typeface="Cambria Math"/>
                        <a:ea typeface="Cambria Math"/>
                      </a:rPr>
                      <m:t>=</m:t>
                    </m:r>
                    <m:r>
                      <a:rPr lang="en-US" sz="2000" b="0" i="1" dirty="0" smtClean="0">
                        <a:latin typeface="Cambria Math"/>
                        <a:ea typeface="Cambria Math"/>
                      </a:rPr>
                      <m:t>0</m:t>
                    </m:r>
                  </m:oMath>
                </a14:m>
                <a:r>
                  <a:rPr lang="en-US" sz="2000" dirty="0" smtClean="0"/>
                  <a:t>                             </a:t>
                </a:r>
                <a14:m>
                  <m:oMath xmlns:m="http://schemas.openxmlformats.org/officeDocument/2006/math">
                    <m:r>
                      <a:rPr lang="en-US" sz="2000" i="1" dirty="0" smtClean="0">
                        <a:latin typeface="Cambria Math"/>
                        <a:ea typeface="Cambria Math"/>
                      </a:rPr>
                      <m:t>𝜆</m:t>
                    </m:r>
                    <m:d>
                      <m:dPr>
                        <m:begChr m:val="["/>
                        <m:endChr m:val="]"/>
                        <m:ctrlPr>
                          <a:rPr lang="en-US" sz="2000" b="0" i="1" dirty="0" smtClean="0">
                            <a:latin typeface="Cambria Math"/>
                            <a:ea typeface="Cambria Math"/>
                          </a:rPr>
                        </m:ctrlPr>
                      </m:dPr>
                      <m:e>
                        <m:r>
                          <a:rPr lang="en-US" sz="2000" b="0" i="1" dirty="0" smtClean="0">
                            <a:latin typeface="Cambria Math"/>
                            <a:ea typeface="Cambria Math"/>
                          </a:rPr>
                          <m:t>−</m:t>
                        </m:r>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e>
                        </m:d>
                        <m:r>
                          <a:rPr lang="en-US" sz="2000" i="1" dirty="0">
                            <a:latin typeface="Cambria Math"/>
                            <a:ea typeface="Cambria Math"/>
                          </a:rPr>
                          <m:t>𝑘</m:t>
                        </m:r>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r>
                          <a:rPr lang="en-US" sz="2000" i="1" dirty="0" smtClean="0">
                            <a:latin typeface="Cambria Math"/>
                            <a:ea typeface="Cambria Math"/>
                          </a:rPr>
                          <m:t>𝜆</m:t>
                        </m:r>
                      </m:e>
                    </m:d>
                    <m:r>
                      <a:rPr lang="en-US" sz="2000" b="0" i="1" dirty="0" smtClean="0">
                        <a:latin typeface="Cambria Math"/>
                        <a:ea typeface="Cambria Math"/>
                      </a:rPr>
                      <m:t>=</m:t>
                    </m:r>
                    <m:r>
                      <a:rPr lang="en-US" sz="2000" b="0" i="1" dirty="0" smtClean="0">
                        <a:latin typeface="Cambria Math"/>
                        <a:ea typeface="Cambria Math"/>
                      </a:rPr>
                      <m:t>0</m:t>
                    </m:r>
                  </m:oMath>
                </a14:m>
                <a:endParaRPr lang="en-US" sz="2000" dirty="0" smtClean="0"/>
              </a:p>
              <a:p>
                <a:pPr>
                  <a:lnSpc>
                    <a:spcPct val="150000"/>
                  </a:lnSpc>
                </a:pPr>
                <a:r>
                  <a:rPr lang="en-US" sz="2000" dirty="0"/>
                  <a:t> </a:t>
                </a:r>
                <a14:m>
                  <m:oMath xmlns:m="http://schemas.openxmlformats.org/officeDocument/2006/math">
                    <m:r>
                      <a:rPr lang="en-US" sz="2000" i="1" smtClean="0">
                        <a:latin typeface="Cambria Math"/>
                        <a:ea typeface="Cambria Math"/>
                      </a:rPr>
                      <m:t>𝜆</m:t>
                    </m:r>
                    <m:r>
                      <a:rPr lang="en-US" sz="2000" b="0" i="1" smtClean="0">
                        <a:latin typeface="Cambria Math"/>
                        <a:ea typeface="Cambria Math"/>
                      </a:rPr>
                      <m:t>=</m:t>
                    </m:r>
                    <m:r>
                      <a:rPr lang="en-US" sz="2000" b="0" i="1" smtClean="0">
                        <a:latin typeface="Cambria Math"/>
                        <a:ea typeface="Cambria Math"/>
                      </a:rPr>
                      <m:t>0</m:t>
                    </m:r>
                  </m:oMath>
                </a14:m>
                <a:r>
                  <a:rPr lang="en-US" sz="2000" dirty="0" smtClean="0"/>
                  <a:t>         ,          </a:t>
                </a:r>
                <a14:m>
                  <m:oMath xmlns:m="http://schemas.openxmlformats.org/officeDocument/2006/math">
                    <m:r>
                      <a:rPr lang="en-US" sz="2000" i="1" smtClean="0">
                        <a:latin typeface="Cambria Math"/>
                        <a:ea typeface="Cambria Math"/>
                      </a:rPr>
                      <m:t>𝜆</m:t>
                    </m:r>
                    <m:r>
                      <a:rPr lang="en-US" sz="2000" b="0" i="1" smtClean="0">
                        <a:latin typeface="Cambria Math"/>
                        <a:ea typeface="Cambria Math"/>
                      </a:rPr>
                      <m:t>=</m:t>
                    </m:r>
                    <m:f>
                      <m:fPr>
                        <m:ctrlPr>
                          <a:rPr lang="en-US" sz="2000" b="0" i="1" smtClean="0">
                            <a:latin typeface="Cambria Math"/>
                            <a:ea typeface="Cambria Math"/>
                          </a:rPr>
                        </m:ctrlPr>
                      </m:fPr>
                      <m:num>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e>
                        </m:d>
                        <m:r>
                          <a:rPr lang="en-US" sz="2000" i="1" dirty="0">
                            <a:latin typeface="Cambria Math"/>
                            <a:ea typeface="Cambria Math"/>
                          </a:rPr>
                          <m:t>𝑘</m:t>
                        </m:r>
                      </m:num>
                      <m:den>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den>
                    </m:f>
                  </m:oMath>
                </a14:m>
                <a:r>
                  <a:rPr lang="en-US" sz="2000" dirty="0" smtClean="0"/>
                  <a:t> </a:t>
                </a:r>
              </a:p>
              <a:p>
                <a:pPr>
                  <a:lnSpc>
                    <a:spcPct val="150000"/>
                  </a:lnSpc>
                </a:pPr>
                <a:r>
                  <a:rPr lang="en-US" sz="2000" dirty="0"/>
                  <a:t> </a:t>
                </a:r>
                <a:r>
                  <a:rPr lang="en-US" sz="2000" dirty="0" smtClean="0"/>
                  <a:t>if   </a:t>
                </a:r>
                <a14:m>
                  <m:oMath xmlns:m="http://schemas.openxmlformats.org/officeDocument/2006/math">
                    <m:r>
                      <a:rPr lang="en-US" sz="2000" i="1" smtClean="0">
                        <a:latin typeface="Cambria Math"/>
                        <a:ea typeface="Cambria Math"/>
                      </a:rPr>
                      <m:t>𝜆</m:t>
                    </m:r>
                    <m:r>
                      <a:rPr lang="en-US" sz="2000" b="0" i="1" smtClean="0">
                        <a:latin typeface="Cambria Math"/>
                        <a:ea typeface="Cambria Math"/>
                      </a:rPr>
                      <m:t>=</m:t>
                    </m:r>
                    <m:r>
                      <a:rPr lang="en-US" sz="2000" b="0" i="1" smtClean="0">
                        <a:latin typeface="Cambria Math"/>
                        <a:ea typeface="Cambria Math"/>
                      </a:rPr>
                      <m:t>0</m:t>
                    </m:r>
                  </m:oMath>
                </a14:m>
                <a:r>
                  <a:rPr lang="en-US" sz="2000" dirty="0" smtClean="0"/>
                  <a:t>      ;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nSpc>
                    <a:spcPct val="150000"/>
                  </a:lnSpc>
                </a:pPr>
                <a:r>
                  <a:rPr lang="en-US" sz="2000" dirty="0"/>
                  <a:t> </a:t>
                </a:r>
                <a:r>
                  <a:rPr lang="en-US" sz="2000" dirty="0" smtClean="0"/>
                  <a:t>if    </a:t>
                </a:r>
                <a14:m>
                  <m:oMath xmlns:m="http://schemas.openxmlformats.org/officeDocument/2006/math">
                    <m:r>
                      <a:rPr lang="en-US" sz="2000" i="1">
                        <a:latin typeface="Cambria Math"/>
                        <a:ea typeface="Cambria Math"/>
                      </a:rPr>
                      <m:t>𝜆</m:t>
                    </m:r>
                    <m:r>
                      <a:rPr lang="en-US" sz="2000" i="1">
                        <a:latin typeface="Cambria Math"/>
                        <a:ea typeface="Cambria Math"/>
                      </a:rPr>
                      <m:t>=</m:t>
                    </m:r>
                    <m:f>
                      <m:fPr>
                        <m:ctrlPr>
                          <a:rPr lang="en-US" sz="2000" i="1">
                            <a:latin typeface="Cambria Math"/>
                            <a:ea typeface="Cambria Math"/>
                          </a:rPr>
                        </m:ctrlPr>
                      </m:fPr>
                      <m:num>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e>
                        </m:d>
                        <m:r>
                          <a:rPr lang="en-US" sz="2000" i="1" dirty="0">
                            <a:latin typeface="Cambria Math"/>
                            <a:ea typeface="Cambria Math"/>
                          </a:rPr>
                          <m:t>𝑘</m:t>
                        </m:r>
                      </m:num>
                      <m:den>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den>
                    </m:f>
                  </m:oMath>
                </a14:m>
                <a:r>
                  <a:rPr lang="en-US" sz="2000" dirty="0"/>
                  <a:t> </a:t>
                </a:r>
                <a:r>
                  <a:rPr lang="en-US" sz="2000" dirty="0" smtClean="0"/>
                  <a:t>     ;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i="1">
                                <a:latin typeface="Cambria Math"/>
                                <a:ea typeface="Cambria Math"/>
                              </a:rPr>
                            </m:ctrlPr>
                          </m:fPr>
                          <m:num>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e>
                            </m:d>
                            <m:r>
                              <a:rPr lang="en-US" sz="2000" i="1" dirty="0">
                                <a:latin typeface="Cambria Math"/>
                                <a:ea typeface="Cambria Math"/>
                              </a:rPr>
                              <m:t>𝑘</m:t>
                            </m:r>
                          </m:num>
                          <m:den>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𝑗</m:t>
                                </m:r>
                              </m:e>
                              <m:sub>
                                <m:r>
                                  <a:rPr lang="en-US" sz="2000" i="1" dirty="0">
                                    <a:latin typeface="Cambria Math"/>
                                    <a:ea typeface="Cambria Math"/>
                                  </a:rPr>
                                  <m:t>2</m:t>
                                </m:r>
                              </m:sub>
                            </m:sSub>
                          </m:den>
                        </m:f>
                        <m:r>
                          <m:rPr>
                            <m:nor/>
                          </m:rPr>
                          <a:rPr lang="en-US" sz="2000" dirty="0"/>
                          <m:t>  </m:t>
                        </m:r>
                      </m:e>
                    </m:rad>
                  </m:oMath>
                </a14:m>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a:stretch>
              </a:blipFill>
            </p:spPr>
            <p:txBody>
              <a:bodyPr/>
              <a:lstStyle/>
              <a:p>
                <a:r>
                  <a:rPr lang="en-US">
                    <a:noFill/>
                  </a:rPr>
                  <a:t> </a:t>
                </a:r>
              </a:p>
            </p:txBody>
          </p:sp>
        </mc:Fallback>
      </mc:AlternateContent>
    </p:spTree>
    <p:extLst>
      <p:ext uri="{BB962C8B-B14F-4D97-AF65-F5344CB8AC3E}">
        <p14:creationId xmlns="" xmlns:p14="http://schemas.microsoft.com/office/powerpoint/2010/main" val="13313355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lnSpc>
                    <a:spcPct val="150000"/>
                  </a:lnSpc>
                </a:pPr>
                <a:endParaRPr lang="en-US" sz="2000" dirty="0" smtClean="0">
                  <a:latin typeface="+mj-lt"/>
                </a:endParaRPr>
              </a:p>
              <a:p>
                <a:pPr algn="r" rtl="1">
                  <a:lnSpc>
                    <a:spcPct val="150000"/>
                  </a:lnSpc>
                </a:pPr>
                <a:r>
                  <a:rPr lang="en-US" sz="2000" dirty="0">
                    <a:latin typeface="+mj-lt"/>
                  </a:rPr>
                  <a:t> </a:t>
                </a:r>
                <a:r>
                  <a:rPr lang="fa-IR" sz="2000" dirty="0" smtClean="0">
                    <a:latin typeface="+mj-lt"/>
                  </a:rPr>
                  <a:t>           </a:t>
                </a:r>
                <a:r>
                  <a:rPr lang="fa-IR" sz="2000" dirty="0">
                    <a:latin typeface="+mj-lt"/>
                  </a:rPr>
                  <a:t>همان طور مسئله نشان میدهد </a:t>
                </a:r>
                <a:r>
                  <a:rPr lang="fa-IR" sz="2000" dirty="0" smtClean="0">
                    <a:latin typeface="+mj-lt"/>
                  </a:rPr>
                  <a:t>،یکی </a:t>
                </a:r>
                <a:r>
                  <a:rPr lang="fa-IR" sz="2000" dirty="0">
                    <a:latin typeface="+mj-lt"/>
                  </a:rPr>
                  <a:t>از فرکانس ها صفر </a:t>
                </a:r>
                <a:r>
                  <a:rPr lang="fa-IR" sz="2000" dirty="0" smtClean="0">
                    <a:latin typeface="+mj-lt"/>
                  </a:rPr>
                  <a:t>میباشد.این </a:t>
                </a:r>
                <a:r>
                  <a:rPr lang="fa-IR" sz="2000" dirty="0">
                    <a:latin typeface="+mj-lt"/>
                  </a:rPr>
                  <a:t>وضعیت زمانی رخ میدهد که سیستم دارای حرکت صلب </a:t>
                </a:r>
                <a:r>
                  <a:rPr lang="fa-IR" sz="2000" dirty="0" smtClean="0">
                    <a:latin typeface="+mj-lt"/>
                  </a:rPr>
                  <a:t>باشد.به </a:t>
                </a:r>
                <a:r>
                  <a:rPr lang="fa-IR" sz="2000" dirty="0">
                    <a:latin typeface="+mj-lt"/>
                  </a:rPr>
                  <a:t>عبارت دیگر اگر فرض کنیم که به جای فنر یک میله صلب وجود دارد سیستم بتواند شتاب انتقالی بگیرد و حرکت کند یا اینکه سیستم را بتوان بدون اینکه هیچ تغییر وضعیتی در آن ایجاد شده باشد </a:t>
                </a:r>
                <a:r>
                  <a:rPr lang="fa-IR" sz="2000" dirty="0" smtClean="0">
                    <a:latin typeface="+mj-lt"/>
                  </a:rPr>
                  <a:t>،از </a:t>
                </a:r>
                <a:r>
                  <a:rPr lang="fa-IR" sz="2000" dirty="0">
                    <a:latin typeface="+mj-lt"/>
                  </a:rPr>
                  <a:t>محل خودش به محل دیگری جا به جا </a:t>
                </a:r>
                <a:r>
                  <a:rPr lang="fa-IR" sz="2000" dirty="0" smtClean="0">
                    <a:latin typeface="+mj-lt"/>
                  </a:rPr>
                  <a:t>کرد.</a:t>
                </a:r>
              </a:p>
              <a:p>
                <a:pPr algn="r" rtl="1">
                  <a:lnSpc>
                    <a:spcPct val="150000"/>
                  </a:lnSpc>
                </a:pPr>
                <a:endParaRPr lang="fa-IR" sz="2000" dirty="0">
                  <a:latin typeface="+mj-lt"/>
                </a:endParaRPr>
              </a:p>
              <a:p>
                <a:pPr algn="r" rtl="1">
                  <a:lnSpc>
                    <a:spcPct val="150000"/>
                  </a:lnSpc>
                </a:pPr>
                <a:r>
                  <a:rPr lang="fa-IR" sz="2000" dirty="0" smtClean="0">
                    <a:latin typeface="+mj-lt"/>
                  </a:rPr>
                  <a:t>          </a:t>
                </a:r>
                <a:r>
                  <a:rPr lang="fa-IR" sz="2000" dirty="0"/>
                  <a:t>مثال : معادلات حرکت سیستم زیر را </a:t>
                </a:r>
                <a:r>
                  <a:rPr lang="fa-IR" sz="2000" dirty="0" smtClean="0"/>
                  <a:t>بنویسید.</a:t>
                </a:r>
              </a:p>
              <a:p>
                <a:pPr algn="r" rtl="1">
                  <a:lnSpc>
                    <a:spcPct val="150000"/>
                  </a:lnSpc>
                </a:pPr>
                <a:r>
                  <a:rPr lang="fa-IR" sz="1600" dirty="0"/>
                  <a:t>یکی از فرکانس ها صفر است چون می تواند حرکت صلب داشته </a:t>
                </a:r>
                <a:r>
                  <a:rPr lang="fa-IR" sz="1600" dirty="0" smtClean="0"/>
                  <a:t>باشد.</a:t>
                </a:r>
              </a:p>
              <a:p>
                <a:pPr algn="l">
                  <a:lnSpc>
                    <a:spcPct val="150000"/>
                  </a:lnSpc>
                </a:pPr>
                <a:endParaRPr lang="en-US" sz="2000" dirty="0"/>
              </a:p>
              <a:p>
                <a:pPr algn="l">
                  <a:lnSpc>
                    <a:spcPct val="150000"/>
                  </a:lnSpc>
                </a:pPr>
                <a:r>
                  <a:rPr lang="en-US" sz="2000" dirty="0" smtClean="0"/>
                  <a:t>                                                 *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e>
                    </m:nary>
                    <m:r>
                      <a:rPr lang="en-US" sz="2000" b="0" i="1" smtClean="0">
                        <a:latin typeface="Cambria Math"/>
                      </a:rPr>
                      <m:t>=</m:t>
                    </m:r>
                    <m:nary>
                      <m:naryPr>
                        <m:chr m:val="∑"/>
                        <m:subHide m:val="on"/>
                        <m:supHide m:val="on"/>
                        <m:ctrlPr>
                          <a:rPr lang="en-US" sz="2000" b="0" i="1" smtClean="0">
                            <a:latin typeface="Cambria Math"/>
                          </a:rPr>
                        </m:ctrlPr>
                      </m:naryPr>
                      <m:sub/>
                      <m:sup/>
                      <m:e>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𝑖</m:t>
                            </m:r>
                          </m:sub>
                        </m:sSub>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𝑋</m:t>
                                </m:r>
                              </m:e>
                            </m:acc>
                          </m:e>
                          <m:sub>
                            <m:r>
                              <a:rPr lang="en-US" sz="2000" b="0" i="1" smtClean="0">
                                <a:latin typeface="Cambria Math"/>
                              </a:rPr>
                              <m:t>𝑖𝑥</m:t>
                            </m:r>
                          </m:sub>
                        </m:sSub>
                      </m:e>
                    </m:nary>
                  </m:oMath>
                </a14:m>
                <a:endParaRPr lang="fa-IR" sz="2000" dirty="0" smtClean="0"/>
              </a:p>
              <a:p>
                <a:pPr algn="l">
                  <a:lnSpc>
                    <a:spcPct val="150000"/>
                  </a:lnSpc>
                </a:pPr>
                <a:endParaRPr lang="en-US" sz="2000" dirty="0" smtClean="0">
                  <a:latin typeface="+mj-lt"/>
                </a:endParaRPr>
              </a:p>
              <a:p>
                <a:pPr algn="l">
                  <a:lnSpc>
                    <a:spcPct val="150000"/>
                  </a:lnSpc>
                </a:pPr>
                <a:r>
                  <a:rPr lang="en-US" sz="2000" dirty="0">
                    <a:latin typeface="+mj-lt"/>
                  </a:rPr>
                  <a:t> </a:t>
                </a:r>
                <a:r>
                  <a:rPr lang="en-US" sz="2000" dirty="0" smtClean="0">
                    <a:latin typeface="+mj-lt"/>
                  </a:rPr>
                  <a:t>                                               **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𝑚</m:t>
                    </m:r>
                    <m:sSub>
                      <m:sSubPr>
                        <m:ctrlPr>
                          <a:rPr lang="en-US" sz="2000" b="0" i="1" smtClean="0">
                            <a:latin typeface="Cambria Math"/>
                            <a:ea typeface="Cambria Math"/>
                          </a:rPr>
                        </m:ctrlPr>
                      </m:sSubPr>
                      <m:e>
                        <m:r>
                          <a:rPr lang="en-US" sz="2000" b="0" i="1" smtClean="0">
                            <a:latin typeface="Cambria Math"/>
                            <a:ea typeface="Cambria Math"/>
                          </a:rPr>
                          <m:t>𝑎</m:t>
                        </m:r>
                      </m:e>
                      <m:sub>
                        <m:r>
                          <a:rPr lang="en-US" sz="2000" b="0" i="1" smtClean="0">
                            <a:latin typeface="Cambria Math"/>
                            <a:ea typeface="Cambria Math"/>
                          </a:rPr>
                          <m:t>𝑜</m:t>
                        </m:r>
                      </m:sub>
                    </m:sSub>
                    <m:r>
                      <a:rPr lang="en-US" sz="2000" b="0" i="1" smtClean="0">
                        <a:latin typeface="Cambria Math"/>
                        <a:ea typeface="Cambria Math"/>
                      </a:rPr>
                      <m:t>𝑑</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n-US" sz="2000" b="0" i="1" smtClean="0">
                            <a:latin typeface="Cambria Math"/>
                            <a:ea typeface="Cambria Math"/>
                          </a:rPr>
                          <m:t>𝜃</m:t>
                        </m:r>
                      </m:e>
                    </m:func>
                  </m:oMath>
                </a14:m>
                <a:endParaRPr lang="en-US" sz="2000" dirty="0">
                  <a:latin typeface="+mj-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Rectangle 3"/>
          <p:cNvSpPr/>
          <p:nvPr/>
        </p:nvSpPr>
        <p:spPr>
          <a:xfrm>
            <a:off x="1162050" y="37338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295400" y="4429125"/>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7400" y="4419600"/>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04482" y="3926443"/>
            <a:ext cx="381836" cy="369332"/>
          </a:xfrm>
          <a:prstGeom prst="rect">
            <a:avLst/>
          </a:prstGeom>
          <a:noFill/>
        </p:spPr>
        <p:txBody>
          <a:bodyPr wrap="none" rtlCol="0">
            <a:spAutoFit/>
          </a:bodyPr>
          <a:lstStyle/>
          <a:p>
            <a:r>
              <a:rPr lang="en-US" dirty="0" smtClean="0"/>
              <a:t>M</a:t>
            </a:r>
            <a:endParaRPr lang="en-US" dirty="0"/>
          </a:p>
        </p:txBody>
      </p:sp>
      <p:pic>
        <p:nvPicPr>
          <p:cNvPr id="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166812" y="45720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1733549" y="4111109"/>
            <a:ext cx="1" cy="114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609724" y="5257800"/>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4" name="TextBox 13"/>
              <p:cNvSpPr txBox="1"/>
              <p:nvPr/>
            </p:nvSpPr>
            <p:spPr>
              <a:xfrm>
                <a:off x="1515798" y="547794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515798" y="5477940"/>
                <a:ext cx="435504"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15" name="TextBox 14"/>
          <p:cNvSpPr txBox="1"/>
          <p:nvPr/>
        </p:nvSpPr>
        <p:spPr>
          <a:xfrm>
            <a:off x="707391" y="5151113"/>
            <a:ext cx="918841" cy="307777"/>
          </a:xfrm>
          <a:prstGeom prst="rect">
            <a:avLst/>
          </a:prstGeom>
          <a:noFill/>
        </p:spPr>
        <p:txBody>
          <a:bodyPr wrap="none" rtlCol="0">
            <a:spAutoFit/>
          </a:bodyPr>
          <a:lstStyle/>
          <a:p>
            <a:r>
              <a:rPr lang="fa-IR" sz="1400" dirty="0" smtClean="0"/>
              <a:t>اتصال جوش</a:t>
            </a:r>
            <a:endParaRPr lang="en-US" sz="1400" dirty="0"/>
          </a:p>
        </p:txBody>
      </p:sp>
      <p:cxnSp>
        <p:nvCxnSpPr>
          <p:cNvPr id="17" name="Straight Connector 16"/>
          <p:cNvCxnSpPr/>
          <p:nvPr/>
        </p:nvCxnSpPr>
        <p:spPr>
          <a:xfrm>
            <a:off x="1733549" y="3352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33549" y="3505200"/>
            <a:ext cx="4000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2" name="TextBox 21"/>
              <p:cNvSpPr txBox="1"/>
              <p:nvPr/>
            </p:nvSpPr>
            <p:spPr>
              <a:xfrm>
                <a:off x="1765614" y="313586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1765614" y="3135868"/>
                <a:ext cx="367986"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23" name="Arc 22"/>
          <p:cNvSpPr/>
          <p:nvPr/>
        </p:nvSpPr>
        <p:spPr>
          <a:xfrm rot="7972716">
            <a:off x="1340690" y="4285065"/>
            <a:ext cx="660330" cy="77551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a:stCxn id="23" idx="0"/>
          </p:cNvCxnSpPr>
          <p:nvPr/>
        </p:nvCxnSpPr>
        <p:spPr>
          <a:xfrm flipV="1">
            <a:off x="1955001" y="4800600"/>
            <a:ext cx="102399" cy="136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7" name="TextBox 26"/>
              <p:cNvSpPr txBox="1"/>
              <p:nvPr/>
            </p:nvSpPr>
            <p:spPr>
              <a:xfrm>
                <a:off x="2034775" y="4729936"/>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2034775" y="4729936"/>
                <a:ext cx="374141"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29" name="Straight Arrow Connector 28"/>
          <p:cNvCxnSpPr/>
          <p:nvPr/>
        </p:nvCxnSpPr>
        <p:spPr>
          <a:xfrm>
            <a:off x="3733800" y="4868633"/>
            <a:ext cx="0" cy="282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43200" y="5091820"/>
            <a:ext cx="2026517" cy="307777"/>
          </a:xfrm>
          <a:prstGeom prst="rect">
            <a:avLst/>
          </a:prstGeom>
          <a:noFill/>
        </p:spPr>
        <p:txBody>
          <a:bodyPr wrap="none" rtlCol="0">
            <a:spAutoFit/>
          </a:bodyPr>
          <a:lstStyle/>
          <a:p>
            <a:r>
              <a:rPr lang="fa-IR" sz="1400" dirty="0" smtClean="0"/>
              <a:t>نیروهای خارجی وارد بر سیستم</a:t>
            </a:r>
            <a:endParaRPr lang="en-US" sz="1400" dirty="0"/>
          </a:p>
        </p:txBody>
      </p:sp>
    </p:spTree>
    <p:extLst>
      <p:ext uri="{BB962C8B-B14F-4D97-AF65-F5344CB8AC3E}">
        <p14:creationId xmlns="" xmlns:p14="http://schemas.microsoft.com/office/powerpoint/2010/main" val="557090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r>
                  <a:rPr lang="en-US" sz="2000" dirty="0" smtClean="0"/>
                  <a:t> </a:t>
                </a:r>
              </a:p>
              <a:p>
                <a:endParaRPr lang="en-US" sz="2000" dirty="0"/>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𝑚</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𝑚</m:t>
                        </m:r>
                        <m:r>
                          <a:rPr lang="en-US" sz="2000" b="0" i="1" smtClean="0">
                            <a:latin typeface="Cambria Math"/>
                          </a:rPr>
                          <m:t>/</m:t>
                        </m:r>
                        <m:r>
                          <a:rPr lang="en-US" sz="2000" b="0" i="1" smtClean="0">
                            <a:latin typeface="Cambria Math"/>
                          </a:rPr>
                          <m:t>𝑜</m:t>
                        </m:r>
                      </m:sub>
                    </m:sSub>
                  </m:oMath>
                </a14:m>
                <a:endParaRPr lang="en-US" sz="2000" dirty="0" smtClean="0"/>
              </a:p>
              <a:p>
                <a:pPr marL="0" indent="0">
                  <a:lnSpc>
                    <a:spcPct val="150000"/>
                  </a:lnSpc>
                  <a:buNone/>
                </a:pPr>
                <a:endParaRPr lang="en-US" sz="2000" dirty="0" smtClean="0"/>
              </a:p>
              <a:p>
                <a:pPr marL="0" indent="0">
                  <a:lnSpc>
                    <a:spcPct val="150000"/>
                  </a:lnSpc>
                  <a:buNone/>
                </a:pPr>
                <a:endParaRPr lang="en-US" sz="2000" dirty="0"/>
              </a:p>
              <a:p>
                <a:pPr marL="0" indent="0">
                  <a:lnSpc>
                    <a:spcPct val="150000"/>
                  </a:lnSpc>
                  <a:buNone/>
                </a:pPr>
                <a:r>
                  <a:rPr lang="en-US" sz="2000" dirty="0" smtClean="0"/>
                  <a:t>                                            </a:t>
                </a:r>
              </a:p>
              <a:p>
                <a:pPr marL="0" indent="0">
                  <a:lnSpc>
                    <a:spcPct val="150000"/>
                  </a:lnSpc>
                  <a:buNone/>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𝑚</m:t>
                        </m:r>
                      </m:sub>
                    </m:sSub>
                    <m:r>
                      <a:rPr lang="en-US" sz="2000" b="0" i="1" smtClean="0">
                        <a:latin typeface="Cambria Math"/>
                      </a:rPr>
                      <m:t>=</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 </m:t>
                    </m:r>
                    <m:acc>
                      <m:accPr>
                        <m:chr m:val="̂"/>
                        <m:ctrlPr>
                          <a:rPr lang="en-US" sz="2000" i="1" smtClean="0">
                            <a:latin typeface="Cambria Math"/>
                          </a:rPr>
                        </m:ctrlPr>
                      </m:accPr>
                      <m:e>
                        <m:r>
                          <a:rPr lang="en-US" sz="2000" b="0" i="1" smtClean="0">
                            <a:latin typeface="Cambria Math"/>
                          </a:rPr>
                          <m:t>𝑖</m:t>
                        </m:r>
                      </m:e>
                    </m:acc>
                    <m:r>
                      <a:rPr lang="en-US" sz="2000" b="0" i="1" smtClean="0">
                        <a:latin typeface="Cambria Math"/>
                      </a:rPr>
                      <m:t>+</m:t>
                    </m:r>
                    <m:r>
                      <a:rPr lang="en-US" sz="2000" b="0" i="1" smtClean="0">
                        <a:latin typeface="Cambria Math"/>
                      </a:rPr>
                      <m:t>𝑙</m:t>
                    </m:r>
                    <m:acc>
                      <m:accPr>
                        <m:chr m:val="̈"/>
                        <m:ctrlPr>
                          <a:rPr lang="en-US" sz="2000" b="0" i="1" smtClean="0">
                            <a:latin typeface="Cambria Math"/>
                          </a:rPr>
                        </m:ctrlPr>
                      </m:accPr>
                      <m:e>
                        <m:r>
                          <a:rPr lang="en-US" sz="2000" b="0" i="1" smtClean="0">
                            <a:latin typeface="Cambria Math"/>
                            <a:ea typeface="Cambria Math"/>
                          </a:rPr>
                          <m:t>𝜃</m:t>
                        </m:r>
                      </m:e>
                    </m:acc>
                    <m:func>
                      <m:funcPr>
                        <m:ctrlPr>
                          <a:rPr lang="en-US" sz="2000" i="1" smtClean="0">
                            <a:latin typeface="Cambria Math"/>
                          </a:rPr>
                        </m:ctrlPr>
                      </m:funcPr>
                      <m:fName>
                        <m:r>
                          <m:rPr>
                            <m:sty m:val="p"/>
                          </m:rPr>
                          <a:rPr lang="en-US" sz="2000" i="0" smtClean="0">
                            <a:latin typeface="Cambria Math"/>
                          </a:rPr>
                          <m:t>cos</m:t>
                        </m:r>
                      </m:fName>
                      <m:e>
                        <m:r>
                          <a:rPr lang="en-US" sz="2000" i="1" smtClean="0">
                            <a:latin typeface="Cambria Math"/>
                            <a:ea typeface="Cambria Math"/>
                          </a:rPr>
                          <m:t>𝜃</m:t>
                        </m:r>
                      </m:e>
                    </m:func>
                    <m:r>
                      <a:rPr lang="en-US" sz="2000" b="0" i="1" smtClean="0">
                        <a:latin typeface="Cambria Math"/>
                      </a:rPr>
                      <m:t> </m:t>
                    </m:r>
                    <m:acc>
                      <m:accPr>
                        <m:chr m:val="̂"/>
                        <m:ctrlPr>
                          <a:rPr lang="en-US" sz="2000" b="0" i="1" smtClean="0">
                            <a:latin typeface="Cambria Math"/>
                          </a:rPr>
                        </m:ctrlPr>
                      </m:accPr>
                      <m:e>
                        <m:r>
                          <a:rPr lang="en-US" sz="2000" b="0" i="1" smtClean="0">
                            <a:latin typeface="Cambria Math"/>
                          </a:rPr>
                          <m:t>𝑖</m:t>
                        </m:r>
                      </m:e>
                    </m:acc>
                    <m:r>
                      <a:rPr lang="en-US" sz="2000" b="0" i="1" smtClean="0">
                        <a:latin typeface="Cambria Math"/>
                      </a:rPr>
                      <m:t>+</m:t>
                    </m:r>
                    <m:r>
                      <a:rPr lang="en-US" sz="2000" i="1">
                        <a:latin typeface="Cambria Math"/>
                      </a:rPr>
                      <m:t>𝑙</m:t>
                    </m:r>
                    <m:acc>
                      <m:accPr>
                        <m:chr m:val="̈"/>
                        <m:ctrlPr>
                          <a:rPr lang="en-US" sz="2000" i="1">
                            <a:latin typeface="Cambria Math"/>
                          </a:rPr>
                        </m:ctrlPr>
                      </m:accPr>
                      <m:e>
                        <m:r>
                          <a:rPr lang="en-US" sz="2000" i="1">
                            <a:latin typeface="Cambria Math"/>
                            <a:ea typeface="Cambria Math"/>
                          </a:rPr>
                          <m:t>𝜃</m:t>
                        </m:r>
                      </m:e>
                    </m:acc>
                    <m:func>
                      <m:funcPr>
                        <m:ctrlPr>
                          <a:rPr lang="en-US" sz="2000" i="1" smtClean="0">
                            <a:latin typeface="Cambria Math"/>
                            <a:ea typeface="Cambria Math"/>
                          </a:rPr>
                        </m:ctrlPr>
                      </m:funcPr>
                      <m:fName>
                        <m:r>
                          <m:rPr>
                            <m:sty m:val="p"/>
                          </m:rPr>
                          <a:rPr lang="en-US" sz="2000" i="0" smtClean="0">
                            <a:latin typeface="Cambria Math"/>
                            <a:ea typeface="Cambria Math"/>
                          </a:rPr>
                          <m:t>sin</m:t>
                        </m:r>
                      </m:fName>
                      <m:e>
                        <m:r>
                          <a:rPr lang="en-US" sz="2000" i="1" smtClean="0">
                            <a:latin typeface="Cambria Math"/>
                            <a:ea typeface="Cambria Math"/>
                          </a:rPr>
                          <m:t>𝜃</m:t>
                        </m:r>
                      </m:e>
                    </m:func>
                    <m:r>
                      <a:rPr lang="en-US" sz="2000" b="0" i="1" smtClean="0">
                        <a:latin typeface="Cambria Math"/>
                        <a:ea typeface="Cambria Math"/>
                      </a:rPr>
                      <m:t> </m:t>
                    </m:r>
                    <m:acc>
                      <m:accPr>
                        <m:chr m:val="̂"/>
                        <m:ctrlPr>
                          <a:rPr lang="en-US" sz="2000" b="0" i="1" smtClean="0">
                            <a:latin typeface="Cambria Math"/>
                            <a:ea typeface="Cambria Math"/>
                          </a:rPr>
                        </m:ctrlPr>
                      </m:accPr>
                      <m:e>
                        <m:r>
                          <a:rPr lang="en-US" sz="2000" b="0" i="1" smtClean="0">
                            <a:latin typeface="Cambria Math"/>
                            <a:ea typeface="Cambria Math"/>
                          </a:rPr>
                          <m:t>𝑗</m:t>
                        </m:r>
                      </m:e>
                    </m:acc>
                    <m:r>
                      <a:rPr lang="en-US" sz="2000" b="0" i="1" smtClean="0">
                        <a:latin typeface="Cambria Math"/>
                      </a:rPr>
                      <m:t>+</m:t>
                    </m:r>
                    <m:r>
                      <a:rPr lang="en-US" sz="2000" b="0" i="1" smtClean="0">
                        <a:latin typeface="Cambria Math"/>
                      </a:rPr>
                      <m:t>𝑙</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ea typeface="Cambria Math"/>
                              </a:rPr>
                              <m:t>𝜃</m:t>
                            </m:r>
                          </m:e>
                        </m:acc>
                      </m:e>
                      <m:sup>
                        <m:r>
                          <a:rPr lang="en-US" sz="2000" b="0" i="1" smtClean="0">
                            <a:latin typeface="Cambria Math"/>
                          </a:rPr>
                          <m:t>2</m:t>
                        </m:r>
                      </m:sup>
                    </m:sSup>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r>
                      <a:rPr lang="en-US" sz="2000" b="0" i="1" smtClean="0">
                        <a:latin typeface="Cambria Math"/>
                      </a:rPr>
                      <m:t> </m:t>
                    </m:r>
                    <m:acc>
                      <m:accPr>
                        <m:chr m:val="̂"/>
                        <m:ctrlPr>
                          <a:rPr lang="en-US" sz="2000" b="0" i="1" smtClean="0">
                            <a:latin typeface="Cambria Math"/>
                          </a:rPr>
                        </m:ctrlPr>
                      </m:accPr>
                      <m:e>
                        <m:r>
                          <a:rPr lang="en-US" sz="2000" b="0" i="1" smtClean="0">
                            <a:latin typeface="Cambria Math"/>
                          </a:rPr>
                          <m:t>𝑗</m:t>
                        </m:r>
                      </m:e>
                    </m:acc>
                    <m:r>
                      <a:rPr lang="en-US" sz="2000" b="0" i="1" smtClean="0">
                        <a:latin typeface="Cambria Math"/>
                      </a:rPr>
                      <m:t>−</m:t>
                    </m:r>
                    <m:r>
                      <a:rPr lang="en-US" sz="2000" i="1">
                        <a:latin typeface="Cambria Math"/>
                      </a:rPr>
                      <m:t>𝑙</m:t>
                    </m:r>
                    <m:sSup>
                      <m:sSupPr>
                        <m:ctrlPr>
                          <a:rPr lang="en-US" sz="2000" i="1">
                            <a:latin typeface="Cambria Math"/>
                          </a:rPr>
                        </m:ctrlPr>
                      </m:sSupPr>
                      <m:e>
                        <m:acc>
                          <m:accPr>
                            <m:chr m:val="̇"/>
                            <m:ctrlPr>
                              <a:rPr lang="en-US" sz="2000" i="1">
                                <a:latin typeface="Cambria Math"/>
                              </a:rPr>
                            </m:ctrlPr>
                          </m:accPr>
                          <m:e>
                            <m:r>
                              <a:rPr lang="en-US" sz="2000" i="1">
                                <a:latin typeface="Cambria Math"/>
                                <a:ea typeface="Cambria Math"/>
                              </a:rPr>
                              <m:t>𝜃</m:t>
                            </m:r>
                          </m:e>
                        </m:acc>
                      </m:e>
                      <m:sup>
                        <m:r>
                          <a:rPr lang="en-US" sz="2000" i="1">
                            <a:latin typeface="Cambria Math"/>
                          </a:rPr>
                          <m:t>2</m:t>
                        </m:r>
                      </m:sup>
                    </m:sSup>
                    <m:r>
                      <a:rPr lang="en-US" sz="2000" b="0" i="1" smtClean="0">
                        <a:latin typeface="Cambria Math"/>
                      </a:rPr>
                      <m:t>𝑠𝑖𝑛</m:t>
                    </m:r>
                    <m:r>
                      <a:rPr lang="en-US" sz="2000" b="0" i="1" smtClean="0">
                        <a:latin typeface="Cambria Math"/>
                        <a:ea typeface="Cambria Math"/>
                      </a:rPr>
                      <m:t>𝜃</m:t>
                    </m:r>
                    <m:r>
                      <a:rPr lang="en-US" sz="2000" b="0" i="1" smtClean="0">
                        <a:latin typeface="Cambria Math"/>
                        <a:ea typeface="Cambria Math"/>
                      </a:rPr>
                      <m:t> </m:t>
                    </m:r>
                    <m:acc>
                      <m:accPr>
                        <m:chr m:val="̂"/>
                        <m:ctrlPr>
                          <a:rPr lang="en-US" sz="2000" b="0" i="1" smtClean="0">
                            <a:latin typeface="Cambria Math"/>
                            <a:ea typeface="Cambria Math"/>
                          </a:rPr>
                        </m:ctrlPr>
                      </m:accPr>
                      <m:e>
                        <m:r>
                          <a:rPr lang="en-US" sz="2000" b="0" i="1" smtClean="0">
                            <a:latin typeface="Cambria Math"/>
                            <a:ea typeface="Cambria Math"/>
                          </a:rPr>
                          <m:t>𝑖</m:t>
                        </m:r>
                      </m:e>
                    </m:acc>
                  </m:oMath>
                </a14:m>
                <a:endParaRPr lang="en-US" sz="2000" dirty="0" smtClean="0"/>
              </a:p>
              <a:p>
                <a:pPr marL="0" indent="0">
                  <a:lnSpc>
                    <a:spcPct val="150000"/>
                  </a:lnSpc>
                  <a:buNone/>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𝑚</m:t>
                        </m:r>
                      </m:sub>
                    </m:sSub>
                    <m:r>
                      <a:rPr lang="en-US" sz="2000" b="0" i="1" smtClean="0">
                        <a:latin typeface="Cambria Math"/>
                      </a:rPr>
                      <m:t>=</m:t>
                    </m:r>
                    <m:d>
                      <m:dPr>
                        <m:ctrlPr>
                          <a:rPr lang="en-US" sz="2000" b="0" i="1" smtClean="0">
                            <a:latin typeface="Cambria Math"/>
                          </a:rPr>
                        </m:ctrlPr>
                      </m:dPr>
                      <m:e>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𝑙</m:t>
                        </m:r>
                        <m:acc>
                          <m:accPr>
                            <m:chr m:val="̈"/>
                            <m:ctrlPr>
                              <a:rPr lang="en-US" sz="2000" i="1">
                                <a:latin typeface="Cambria Math"/>
                              </a:rPr>
                            </m:ctrlPr>
                          </m:accPr>
                          <m:e>
                            <m:r>
                              <a:rPr lang="en-US" sz="2000" i="1">
                                <a:latin typeface="Cambria Math"/>
                                <a:ea typeface="Cambria Math"/>
                              </a:rPr>
                              <m:t>𝜃</m:t>
                            </m:r>
                          </m:e>
                        </m:acc>
                        <m:func>
                          <m:funcPr>
                            <m:ctrlPr>
                              <a:rPr lang="en-US" sz="2000" i="1">
                                <a:latin typeface="Cambria Math"/>
                              </a:rPr>
                            </m:ctrlPr>
                          </m:funcPr>
                          <m:fName>
                            <m:r>
                              <m:rPr>
                                <m:sty m:val="p"/>
                              </m:rPr>
                              <a:rPr lang="en-US" sz="2000">
                                <a:latin typeface="Cambria Math"/>
                              </a:rPr>
                              <m:t>cos</m:t>
                            </m:r>
                          </m:fName>
                          <m:e>
                            <m:r>
                              <a:rPr lang="en-US" sz="2000" i="1">
                                <a:latin typeface="Cambria Math"/>
                                <a:ea typeface="Cambria Math"/>
                              </a:rPr>
                              <m:t>𝜃</m:t>
                            </m:r>
                          </m:e>
                        </m:func>
                        <m:r>
                          <a:rPr lang="en-US" sz="2000" b="0" i="1" smtClean="0">
                            <a:latin typeface="Cambria Math"/>
                            <a:ea typeface="Cambria Math"/>
                          </a:rPr>
                          <m:t>−</m:t>
                        </m:r>
                        <m:r>
                          <a:rPr lang="en-US" sz="2000" i="1">
                            <a:latin typeface="Cambria Math"/>
                          </a:rPr>
                          <m:t>𝑙</m:t>
                        </m:r>
                        <m:sSup>
                          <m:sSupPr>
                            <m:ctrlPr>
                              <a:rPr lang="en-US" sz="2000" i="1">
                                <a:latin typeface="Cambria Math"/>
                              </a:rPr>
                            </m:ctrlPr>
                          </m:sSupPr>
                          <m:e>
                            <m:acc>
                              <m:accPr>
                                <m:chr m:val="̇"/>
                                <m:ctrlPr>
                                  <a:rPr lang="en-US" sz="2000" i="1">
                                    <a:latin typeface="Cambria Math"/>
                                  </a:rPr>
                                </m:ctrlPr>
                              </m:accPr>
                              <m:e>
                                <m:r>
                                  <a:rPr lang="en-US" sz="2000" i="1">
                                    <a:latin typeface="Cambria Math"/>
                                    <a:ea typeface="Cambria Math"/>
                                  </a:rPr>
                                  <m:t>𝜃</m:t>
                                </m:r>
                              </m:e>
                            </m:acc>
                          </m:e>
                          <m:sup>
                            <m:r>
                              <a:rPr lang="en-US" sz="2000" i="1">
                                <a:latin typeface="Cambria Math"/>
                              </a:rPr>
                              <m:t>2</m:t>
                            </m:r>
                          </m:sup>
                        </m:sSup>
                        <m:r>
                          <a:rPr lang="en-US" sz="2000" i="1">
                            <a:latin typeface="Cambria Math"/>
                          </a:rPr>
                          <m:t>𝑠𝑖𝑛</m:t>
                        </m:r>
                        <m:r>
                          <a:rPr lang="en-US" sz="2000" i="1">
                            <a:latin typeface="Cambria Math"/>
                            <a:ea typeface="Cambria Math"/>
                          </a:rPr>
                          <m:t>𝜃</m:t>
                        </m:r>
                      </m:e>
                    </m:d>
                    <m:acc>
                      <m:accPr>
                        <m:chr m:val="̂"/>
                        <m:ctrlPr>
                          <a:rPr lang="en-US" sz="2000" b="0" i="1" smtClean="0">
                            <a:latin typeface="Cambria Math"/>
                            <a:ea typeface="Cambria Math"/>
                          </a:rPr>
                        </m:ctrlPr>
                      </m:accPr>
                      <m:e>
                        <m:r>
                          <a:rPr lang="en-US" sz="2000" b="0" i="1" smtClean="0">
                            <a:latin typeface="Cambria Math"/>
                            <a:ea typeface="Cambria Math"/>
                          </a:rPr>
                          <m:t>𝑖</m:t>
                        </m:r>
                      </m:e>
                    </m:acc>
                    <m:r>
                      <a:rPr lang="en-US" sz="2000" b="0" i="1" smtClean="0">
                        <a:latin typeface="Cambria Math"/>
                      </a:rPr>
                      <m:t>+(</m:t>
                    </m:r>
                    <m:r>
                      <a:rPr lang="en-US" sz="2000" i="1">
                        <a:latin typeface="Cambria Math"/>
                      </a:rPr>
                      <m:t>𝑙</m:t>
                    </m:r>
                    <m:acc>
                      <m:accPr>
                        <m:chr m:val="̈"/>
                        <m:ctrlPr>
                          <a:rPr lang="en-US" sz="2000" i="1">
                            <a:latin typeface="Cambria Math"/>
                          </a:rPr>
                        </m:ctrlPr>
                      </m:accPr>
                      <m:e>
                        <m:r>
                          <a:rPr lang="en-US" sz="2000" i="1">
                            <a:latin typeface="Cambria Math"/>
                            <a:ea typeface="Cambria Math"/>
                          </a:rPr>
                          <m:t>𝜃</m:t>
                        </m:r>
                      </m:e>
                    </m:acc>
                    <m:func>
                      <m:funcPr>
                        <m:ctrlPr>
                          <a:rPr lang="en-US" sz="2000" i="1">
                            <a:latin typeface="Cambria Math"/>
                            <a:ea typeface="Cambria Math"/>
                          </a:rPr>
                        </m:ctrlPr>
                      </m:funcPr>
                      <m:fName>
                        <m:r>
                          <m:rPr>
                            <m:sty m:val="p"/>
                          </m:rPr>
                          <a:rPr lang="en-US" sz="2000">
                            <a:latin typeface="Cambria Math"/>
                            <a:ea typeface="Cambria Math"/>
                          </a:rPr>
                          <m:t>sin</m:t>
                        </m:r>
                      </m:fName>
                      <m:e>
                        <m:r>
                          <a:rPr lang="en-US" sz="2000" i="1">
                            <a:latin typeface="Cambria Math"/>
                            <a:ea typeface="Cambria Math"/>
                          </a:rPr>
                          <m:t>𝜃</m:t>
                        </m:r>
                      </m:e>
                    </m:func>
                    <m:r>
                      <a:rPr lang="en-US" sz="2000" b="0" i="1" smtClean="0">
                        <a:latin typeface="Cambria Math"/>
                        <a:ea typeface="Cambria Math"/>
                      </a:rPr>
                      <m:t>+</m:t>
                    </m:r>
                    <m:r>
                      <a:rPr lang="en-US" sz="2000" i="1">
                        <a:latin typeface="Cambria Math"/>
                      </a:rPr>
                      <m:t>𝑙</m:t>
                    </m:r>
                    <m:sSup>
                      <m:sSupPr>
                        <m:ctrlPr>
                          <a:rPr lang="en-US" sz="2000" i="1">
                            <a:latin typeface="Cambria Math"/>
                          </a:rPr>
                        </m:ctrlPr>
                      </m:sSupPr>
                      <m:e>
                        <m:acc>
                          <m:accPr>
                            <m:chr m:val="̇"/>
                            <m:ctrlPr>
                              <a:rPr lang="en-US" sz="2000" i="1">
                                <a:latin typeface="Cambria Math"/>
                              </a:rPr>
                            </m:ctrlPr>
                          </m:accPr>
                          <m:e>
                            <m:r>
                              <a:rPr lang="en-US" sz="2000" i="1">
                                <a:latin typeface="Cambria Math"/>
                                <a:ea typeface="Cambria Math"/>
                              </a:rPr>
                              <m:t>𝜃</m:t>
                            </m:r>
                          </m:e>
                        </m:acc>
                      </m:e>
                      <m:sup>
                        <m:r>
                          <a:rPr lang="en-US" sz="2000" i="1">
                            <a:latin typeface="Cambria Math"/>
                          </a:rPr>
                          <m:t>2</m:t>
                        </m:r>
                      </m:sup>
                    </m:sSup>
                    <m:func>
                      <m:funcPr>
                        <m:ctrlPr>
                          <a:rPr lang="en-US" sz="2000" i="1">
                            <a:latin typeface="Cambria Math"/>
                          </a:rPr>
                        </m:ctrlPr>
                      </m:funcPr>
                      <m:fName>
                        <m:r>
                          <m:rPr>
                            <m:sty m:val="p"/>
                          </m:rPr>
                          <a:rPr lang="en-US" sz="2000">
                            <a:latin typeface="Cambria Math"/>
                          </a:rPr>
                          <m:t>cos</m:t>
                        </m:r>
                      </m:fName>
                      <m:e>
                        <m:r>
                          <a:rPr lang="en-US" sz="2000" i="1">
                            <a:latin typeface="Cambria Math"/>
                            <a:ea typeface="Cambria Math"/>
                          </a:rPr>
                          <m:t>𝜃</m:t>
                        </m:r>
                      </m:e>
                    </m:func>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𝑗</m:t>
                        </m:r>
                      </m:e>
                    </m:acc>
                  </m:oMath>
                </a14:m>
                <a:endParaRPr lang="en-US" sz="2000" dirty="0" smtClean="0"/>
              </a:p>
              <a:p>
                <a:pPr marL="0" indent="0">
                  <a:lnSpc>
                    <a:spcPct val="150000"/>
                  </a:lnSpc>
                  <a:buNone/>
                </a:pPr>
                <a:r>
                  <a:rPr lang="en-US" sz="2000" dirty="0"/>
                  <a:t> </a:t>
                </a:r>
                <a:r>
                  <a:rPr lang="en-US" sz="2000" dirty="0" smtClean="0"/>
                  <a:t>         *       </a:t>
                </a:r>
                <a14:m>
                  <m:oMath xmlns:m="http://schemas.openxmlformats.org/officeDocument/2006/math">
                    <m:r>
                      <a:rPr lang="en-US" sz="2000" b="0" i="1" smtClean="0">
                        <a:latin typeface="Cambria Math"/>
                      </a:rPr>
                      <m:t>0</m:t>
                    </m:r>
                    <m:r>
                      <a:rPr lang="en-US" sz="2000" b="0" i="1" smtClean="0">
                        <a:latin typeface="Cambria Math"/>
                      </a:rPr>
                      <m:t>=</m:t>
                    </m:r>
                    <m:r>
                      <a:rPr lang="en-US" sz="2000" b="0" i="1" smtClean="0">
                        <a:latin typeface="Cambria Math"/>
                      </a:rPr>
                      <m:t>𝑀</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𝑚</m:t>
                    </m:r>
                    <m:r>
                      <a:rPr lang="en-US" sz="2000" b="0" i="1" smtClean="0">
                        <a:latin typeface="Cambria Math"/>
                      </a:rPr>
                      <m:t>(</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𝑙</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oMath>
                </a14:m>
                <a:r>
                  <a:rPr lang="en-US" sz="2000" dirty="0" smtClean="0"/>
                  <a:t>        </a:t>
                </a:r>
                <a:r>
                  <a:rPr lang="fa-IR" sz="2000" dirty="0" smtClean="0"/>
                  <a:t>معادله حرکت اول</a:t>
                </a:r>
              </a:p>
              <a:p>
                <a:pPr marL="0" indent="0">
                  <a:lnSpc>
                    <a:spcPct val="150000"/>
                  </a:lnSpc>
                  <a:buNone/>
                </a:pPr>
                <a:r>
                  <a:rPr lang="en-US" sz="2000" dirty="0"/>
                  <a:t> </a:t>
                </a:r>
                <a:r>
                  <a:rPr lang="en-US" sz="2000" dirty="0" smtClean="0"/>
                  <a:t>        **      </a:t>
                </a:r>
                <a14:m>
                  <m:oMath xmlns:m="http://schemas.openxmlformats.org/officeDocument/2006/math">
                    <m:r>
                      <a:rPr lang="en-US" sz="2000" b="0" i="1" smtClean="0">
                        <a:latin typeface="Cambria Math"/>
                      </a:rPr>
                      <m:t>−</m:t>
                    </m:r>
                    <m:r>
                      <a:rPr lang="en-US" sz="2000" b="0" i="1" smtClean="0">
                        <a:latin typeface="Cambria Math"/>
                      </a:rPr>
                      <m:t>𝑚𝑔𝑙𝑠𝑖𝑛</m:t>
                    </m:r>
                    <m:d>
                      <m:dPr>
                        <m:ctrlPr>
                          <a:rPr lang="en-US" sz="2000" b="0" i="1" smtClean="0">
                            <a:latin typeface="Cambria Math"/>
                          </a:rPr>
                        </m:ctrlPr>
                      </m:dPr>
                      <m:e>
                        <m:r>
                          <a:rPr lang="en-US" sz="2000" b="0" i="1" smtClean="0">
                            <a:latin typeface="Cambria Math"/>
                            <a:ea typeface="Cambria Math"/>
                          </a:rPr>
                          <m:t>𝜃</m:t>
                        </m:r>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𝑜</m:t>
                        </m:r>
                      </m:sub>
                    </m:sSub>
                    <m:acc>
                      <m:accPr>
                        <m:chr m:val="̈"/>
                        <m:ctrlPr>
                          <a:rPr lang="en-US" sz="2000" b="0" i="1" smtClean="0">
                            <a:latin typeface="Cambria Math"/>
                            <a:ea typeface="Cambria Math"/>
                          </a:rPr>
                        </m:ctrlPr>
                      </m:accPr>
                      <m:e>
                        <m:r>
                          <a:rPr lang="en-US" sz="2000" b="0" i="1" smtClean="0">
                            <a:latin typeface="Cambria Math"/>
                            <a:ea typeface="Cambria Math"/>
                          </a:rPr>
                          <m:t>𝜃</m:t>
                        </m:r>
                      </m:e>
                    </m:acc>
                    <m:r>
                      <a:rPr lang="en-US" sz="2000" b="0" i="1" smtClean="0">
                        <a:latin typeface="Cambria Math"/>
                      </a:rPr>
                      <m:t>+</m:t>
                    </m:r>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𝑙</m:t>
                    </m:r>
                  </m:oMath>
                </a14:m>
                <a:r>
                  <a:rPr lang="en-US" sz="2000" dirty="0" smtClean="0"/>
                  <a:t>            →         </a:t>
                </a:r>
                <a14:m>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𝑙</m:t>
                    </m:r>
                    <m:acc>
                      <m:accPr>
                        <m:chr m:val="̈"/>
                        <m:ctrlPr>
                          <a:rPr lang="en-US" sz="2000" i="1" smtClean="0">
                            <a:latin typeface="Cambria Math"/>
                          </a:rPr>
                        </m:ctrlPr>
                      </m:accPr>
                      <m:e>
                        <m:r>
                          <a:rPr lang="en-US" sz="2000" i="1" smtClean="0">
                            <a:latin typeface="Cambria Math"/>
                            <a:ea typeface="Cambria Math"/>
                          </a:rPr>
                          <m:t>𝜃</m:t>
                        </m:r>
                      </m:e>
                    </m:acc>
                    <m:r>
                      <a:rPr lang="en-US" sz="2000" b="0" i="1" smtClean="0">
                        <a:latin typeface="Cambria Math"/>
                      </a:rPr>
                      <m:t>+</m:t>
                    </m:r>
                    <m:r>
                      <a:rPr lang="en-US" sz="2000" b="0" i="1" smtClean="0">
                        <a:latin typeface="Cambria Math"/>
                      </a:rPr>
                      <m:t>𝑔</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r>
                  <a:rPr lang="en-US" sz="2000" b="0" dirty="0" smtClean="0">
                    <a:ea typeface="Cambria Math"/>
                  </a:rPr>
                  <a:t>   </a:t>
                </a:r>
                <a:r>
                  <a:rPr lang="fa-IR" sz="2000" b="0" dirty="0" smtClean="0">
                    <a:ea typeface="Cambria Math"/>
                  </a:rPr>
                  <a:t>معادله حرکت دوم</a:t>
                </a:r>
                <a:endParaRPr lang="en-US" sz="2000" b="0" dirty="0" smtClean="0">
                  <a:ea typeface="Cambria Math"/>
                </a:endParaRPr>
              </a:p>
              <a:p>
                <a:pPr marL="0" indent="0">
                  <a:lnSpc>
                    <a:spcPct val="150000"/>
                  </a:lnSpc>
                  <a:buNone/>
                </a:pPr>
                <a:r>
                  <a:rPr lang="en-US" sz="2000"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sp>
        <p:nvSpPr>
          <p:cNvPr id="5" name="Rectangle 4"/>
          <p:cNvSpPr/>
          <p:nvPr/>
        </p:nvSpPr>
        <p:spPr>
          <a:xfrm>
            <a:off x="838200" y="6096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409699" y="986909"/>
            <a:ext cx="1" cy="1146691"/>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8" idx="0"/>
          </p:cNvCxnSpPr>
          <p:nvPr/>
        </p:nvCxnSpPr>
        <p:spPr>
          <a:xfrm>
            <a:off x="1409699" y="986909"/>
            <a:ext cx="532516" cy="1022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rot="20403458">
            <a:off x="1857374" y="2002972"/>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rot="5005082">
            <a:off x="1114135" y="1041476"/>
            <a:ext cx="591127" cy="626064"/>
          </a:xfrm>
          <a:prstGeom prst="arc">
            <a:avLst>
              <a:gd name="adj1" fmla="val 18662983"/>
              <a:gd name="adj2" fmla="val 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4" name="TextBox 13"/>
              <p:cNvSpPr txBox="1"/>
              <p:nvPr/>
            </p:nvSpPr>
            <p:spPr>
              <a:xfrm>
                <a:off x="1451673" y="1640494"/>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451673" y="1640494"/>
                <a:ext cx="374141"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16" name="Straight Arrow Connector 15"/>
          <p:cNvCxnSpPr>
            <a:stCxn id="8" idx="4"/>
          </p:cNvCxnSpPr>
          <p:nvPr/>
        </p:nvCxnSpPr>
        <p:spPr>
          <a:xfrm>
            <a:off x="2020185" y="2224718"/>
            <a:ext cx="0" cy="44228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9" name="TextBox 18"/>
              <p:cNvSpPr txBox="1"/>
              <p:nvPr/>
            </p:nvSpPr>
            <p:spPr>
              <a:xfrm>
                <a:off x="1754547" y="2705100"/>
                <a:ext cx="5765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𝑚𝑔</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1754547" y="2705100"/>
                <a:ext cx="576568" cy="369332"/>
              </a:xfrm>
              <a:prstGeom prst="rect">
                <a:avLst/>
              </a:prstGeom>
              <a:blipFill rotWithShape="1">
                <a:blip r:embed="rId4" cstate="print"/>
                <a:stretch>
                  <a:fillRect b="-6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1114980" y="767834"/>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1114980" y="767834"/>
                <a:ext cx="366061"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22" name="Straight Connector 21"/>
          <p:cNvCxnSpPr/>
          <p:nvPr/>
        </p:nvCxnSpPr>
        <p:spPr>
          <a:xfrm>
            <a:off x="4038600" y="609600"/>
            <a:ext cx="1" cy="1146691"/>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4" idx="0"/>
          </p:cNvCxnSpPr>
          <p:nvPr/>
        </p:nvCxnSpPr>
        <p:spPr>
          <a:xfrm>
            <a:off x="4038600" y="609600"/>
            <a:ext cx="532516" cy="1022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20403458">
            <a:off x="4486275" y="1625663"/>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4419600" y="1354508"/>
            <a:ext cx="152400" cy="287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5005082">
            <a:off x="3664447" y="460227"/>
            <a:ext cx="591127" cy="626064"/>
          </a:xfrm>
          <a:prstGeom prst="arc">
            <a:avLst>
              <a:gd name="adj1" fmla="val 18662983"/>
              <a:gd name="adj2" fmla="val 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1" name="TextBox 30"/>
              <p:cNvSpPr txBox="1"/>
              <p:nvPr/>
            </p:nvSpPr>
            <p:spPr>
              <a:xfrm>
                <a:off x="3686730" y="385286"/>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3686730" y="385286"/>
                <a:ext cx="366061"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4019107" y="1025011"/>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4019107" y="1025011"/>
                <a:ext cx="374141"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33" name="Straight Connector 32"/>
          <p:cNvCxnSpPr/>
          <p:nvPr/>
        </p:nvCxnSpPr>
        <p:spPr>
          <a:xfrm>
            <a:off x="4610101" y="1110659"/>
            <a:ext cx="0" cy="573346"/>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648201" y="1498276"/>
            <a:ext cx="380999" cy="2057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8" name="TextBox 37"/>
              <p:cNvSpPr txBox="1"/>
              <p:nvPr/>
            </p:nvSpPr>
            <p:spPr>
              <a:xfrm>
                <a:off x="4252624" y="927740"/>
                <a:ext cx="522387" cy="350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𝑙</m:t>
                      </m:r>
                      <m:sSup>
                        <m:sSupPr>
                          <m:ctrlPr>
                            <a:rPr lang="en-US" sz="1600" b="0" i="1" smtClean="0">
                              <a:latin typeface="Cambria Math"/>
                            </a:rPr>
                          </m:ctrlPr>
                        </m:sSupPr>
                        <m:e>
                          <m:acc>
                            <m:accPr>
                              <m:chr m:val="̇"/>
                              <m:ctrlPr>
                                <a:rPr lang="en-US" sz="1600" b="0" i="1" smtClean="0">
                                  <a:latin typeface="Cambria Math"/>
                                </a:rPr>
                              </m:ctrlPr>
                            </m:accPr>
                            <m:e>
                              <m:r>
                                <a:rPr lang="en-US" sz="1600" b="0" i="1" smtClean="0">
                                  <a:latin typeface="Cambria Math"/>
                                  <a:ea typeface="Cambria Math"/>
                                </a:rPr>
                                <m:t>𝜃</m:t>
                              </m:r>
                            </m:e>
                          </m:acc>
                        </m:e>
                        <m:sup>
                          <m:r>
                            <a:rPr lang="en-US" sz="1600" b="0" i="1" smtClean="0">
                              <a:latin typeface="Cambria Math"/>
                            </a:rPr>
                            <m:t>2</m:t>
                          </m:r>
                        </m:sup>
                      </m:sSup>
                    </m:oMath>
                  </m:oMathPara>
                </a14:m>
                <a:endParaRPr lang="en-US" sz="1600" dirty="0"/>
              </a:p>
            </p:txBody>
          </p:sp>
        </mc:Choice>
        <mc:Fallback>
          <p:sp>
            <p:nvSpPr>
              <p:cNvPr id="38" name="TextBox 37"/>
              <p:cNvSpPr txBox="1">
                <a:spLocks noRot="1" noChangeAspect="1" noMove="1" noResize="1" noEditPoints="1" noAdjustHandles="1" noChangeArrowheads="1" noChangeShapeType="1" noTextEdit="1"/>
              </p:cNvSpPr>
              <p:nvPr/>
            </p:nvSpPr>
            <p:spPr>
              <a:xfrm>
                <a:off x="4252624" y="927740"/>
                <a:ext cx="522387" cy="3500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5029200" y="1325870"/>
                <a:ext cx="423256" cy="350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𝑙</m:t>
                      </m:r>
                      <m:acc>
                        <m:accPr>
                          <m:chr m:val="̈"/>
                          <m:ctrlPr>
                            <a:rPr lang="en-US" sz="1600" b="0" i="1" smtClean="0">
                              <a:latin typeface="Cambria Math"/>
                            </a:rPr>
                          </m:ctrlPr>
                        </m:accPr>
                        <m:e>
                          <m:r>
                            <a:rPr lang="en-US" sz="1600" b="0" i="1" smtClean="0">
                              <a:latin typeface="Cambria Math"/>
                              <a:ea typeface="Cambria Math"/>
                            </a:rPr>
                            <m:t>𝜃</m:t>
                          </m:r>
                        </m:e>
                      </m:acc>
                    </m:oMath>
                  </m:oMathPara>
                </a14:m>
                <a:endParaRPr lang="en-US" sz="1600" dirty="0"/>
              </a:p>
            </p:txBody>
          </p:sp>
        </mc:Choice>
        <mc:Fallback>
          <p:sp>
            <p:nvSpPr>
              <p:cNvPr id="39" name="TextBox 38"/>
              <p:cNvSpPr txBox="1">
                <a:spLocks noRot="1" noChangeAspect="1" noMove="1" noResize="1" noEditPoints="1" noAdjustHandles="1" noChangeArrowheads="1" noChangeShapeType="1" noTextEdit="1"/>
              </p:cNvSpPr>
              <p:nvPr/>
            </p:nvSpPr>
            <p:spPr>
              <a:xfrm>
                <a:off x="5029200" y="1325870"/>
                <a:ext cx="423256" cy="350032"/>
              </a:xfrm>
              <a:prstGeom prst="rect">
                <a:avLst/>
              </a:prstGeom>
              <a:blipFill rotWithShape="1">
                <a:blip r:embed="rId9" cstate="print"/>
                <a:stretch>
                  <a:fillRect r="-37681"/>
                </a:stretch>
              </a:blipFill>
            </p:spPr>
            <p:txBody>
              <a:bodyPr/>
              <a:lstStyle/>
              <a:p>
                <a:r>
                  <a:rPr lang="en-US">
                    <a:noFill/>
                  </a:rPr>
                  <a:t> </a:t>
                </a:r>
              </a:p>
            </p:txBody>
          </p:sp>
        </mc:Fallback>
      </mc:AlternateContent>
      <p:sp>
        <p:nvSpPr>
          <p:cNvPr id="40" name="Right Arrow 39"/>
          <p:cNvSpPr/>
          <p:nvPr/>
        </p:nvSpPr>
        <p:spPr>
          <a:xfrm>
            <a:off x="513846" y="4495800"/>
            <a:ext cx="400554" cy="152400"/>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513846" y="5038725"/>
            <a:ext cx="400554" cy="152400"/>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577663" y="5346151"/>
            <a:ext cx="532516" cy="1022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rot="20403458">
            <a:off x="1025338" y="6362214"/>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4" name="TextBox 43"/>
              <p:cNvSpPr txBox="1"/>
              <p:nvPr/>
            </p:nvSpPr>
            <p:spPr>
              <a:xfrm>
                <a:off x="296403" y="5124450"/>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296403" y="5124450"/>
                <a:ext cx="366061"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587188" y="5697587"/>
                <a:ext cx="317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𝑙</m:t>
                      </m:r>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587188" y="5697587"/>
                <a:ext cx="317010" cy="369332"/>
              </a:xfrm>
              <a:prstGeom prst="rect">
                <a:avLst/>
              </a:prstGeom>
              <a:blipFill rotWithShape="1">
                <a:blip r:embed="rId11" cstate="print"/>
                <a:stretch>
                  <a:fillRect/>
                </a:stretch>
              </a:blipFill>
            </p:spPr>
            <p:txBody>
              <a:bodyPr/>
              <a:lstStyle/>
              <a:p>
                <a:r>
                  <a:rPr lang="en-US">
                    <a:noFill/>
                  </a:rPr>
                  <a:t> </a:t>
                </a:r>
              </a:p>
            </p:txBody>
          </p:sp>
        </mc:Fallback>
      </mc:AlternateContent>
      <p:sp>
        <p:nvSpPr>
          <p:cNvPr id="46" name="TextBox 45"/>
          <p:cNvSpPr txBox="1"/>
          <p:nvPr/>
        </p:nvSpPr>
        <p:spPr>
          <a:xfrm>
            <a:off x="1481041" y="6006643"/>
            <a:ext cx="1800493" cy="307777"/>
          </a:xfrm>
          <a:prstGeom prst="rect">
            <a:avLst/>
          </a:prstGeom>
          <a:noFill/>
        </p:spPr>
        <p:txBody>
          <a:bodyPr wrap="none" rtlCol="0">
            <a:spAutoFit/>
          </a:bodyPr>
          <a:lstStyle/>
          <a:p>
            <a:r>
              <a:rPr lang="fa-IR" sz="1400" dirty="0" smtClean="0"/>
              <a:t>ممان حول خودش صفراست</a:t>
            </a:r>
            <a:endParaRPr lang="en-US" sz="1400" dirty="0"/>
          </a:p>
        </p:txBody>
      </p:sp>
      <mc:AlternateContent xmlns:mc="http://schemas.openxmlformats.org/markup-compatibility/2006">
        <mc:Choice xmlns="" xmlns:a14="http://schemas.microsoft.com/office/drawing/2010/main" Requires="a14">
          <p:sp>
            <p:nvSpPr>
              <p:cNvPr id="47" name="TextBox 46"/>
              <p:cNvSpPr txBox="1"/>
              <p:nvPr/>
            </p:nvSpPr>
            <p:spPr>
              <a:xfrm>
                <a:off x="1409698" y="5493782"/>
                <a:ext cx="22701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𝑗</m:t>
                          </m:r>
                        </m:e>
                        <m:sub>
                          <m:r>
                            <a:rPr lang="en-US" b="0" i="1" smtClean="0">
                              <a:latin typeface="Cambria Math"/>
                            </a:rPr>
                            <m:t>𝑜</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𝐺</m:t>
                          </m:r>
                        </m:sub>
                      </m:sSub>
                      <m:r>
                        <a:rPr lang="en-US" b="0" i="1" smtClean="0">
                          <a:latin typeface="Cambria Math"/>
                        </a:rPr>
                        <m:t>+</m:t>
                      </m:r>
                      <m:r>
                        <a:rPr lang="en-US" b="0" i="1" smtClean="0">
                          <a:latin typeface="Cambria Math"/>
                        </a:rPr>
                        <m:t>𝑚</m:t>
                      </m:r>
                      <m:sSup>
                        <m:sSupPr>
                          <m:ctrlPr>
                            <a:rPr lang="en-US" b="0" i="1" smtClean="0">
                              <a:latin typeface="Cambria Math"/>
                            </a:rPr>
                          </m:ctrlPr>
                        </m:sSupPr>
                        <m:e>
                          <m:r>
                            <a:rPr lang="en-US" b="0" i="1" smtClean="0">
                              <a:latin typeface="Cambria Math"/>
                            </a:rPr>
                            <m:t>𝑙</m:t>
                          </m:r>
                        </m:e>
                        <m:sup>
                          <m:r>
                            <a:rPr lang="en-US" b="0" i="1" smtClean="0">
                              <a:latin typeface="Cambria Math"/>
                            </a:rPr>
                            <m:t>2</m:t>
                          </m:r>
                        </m:sup>
                      </m:sSup>
                      <m:r>
                        <a:rPr lang="en-US" b="0" i="1" smtClean="0">
                          <a:latin typeface="Cambria Math"/>
                        </a:rPr>
                        <m:t>=</m:t>
                      </m:r>
                      <m:r>
                        <a:rPr lang="en-US" b="0" i="1" smtClean="0">
                          <a:latin typeface="Cambria Math"/>
                        </a:rPr>
                        <m:t>𝑚</m:t>
                      </m:r>
                      <m:sSup>
                        <m:sSupPr>
                          <m:ctrlPr>
                            <a:rPr lang="en-US" b="0" i="1" smtClean="0">
                              <a:latin typeface="Cambria Math"/>
                            </a:rPr>
                          </m:ctrlPr>
                        </m:sSupPr>
                        <m:e>
                          <m:r>
                            <a:rPr lang="en-US" b="0" i="1" smtClean="0">
                              <a:latin typeface="Cambria Math"/>
                            </a:rPr>
                            <m:t>𝑙</m:t>
                          </m:r>
                        </m:e>
                        <m:sup>
                          <m:r>
                            <a:rPr lang="en-US" b="0" i="1" smtClean="0">
                              <a:latin typeface="Cambria Math"/>
                            </a:rPr>
                            <m:t>2</m:t>
                          </m:r>
                        </m:sup>
                      </m:sSup>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1409698" y="5493782"/>
                <a:ext cx="2270109" cy="369332"/>
              </a:xfrm>
              <a:prstGeom prst="rect">
                <a:avLst/>
              </a:prstGeom>
              <a:blipFill rotWithShape="1">
                <a:blip r:embed="rId12" cstate="print"/>
                <a:stretch>
                  <a:fillRect b="-11475"/>
                </a:stretch>
              </a:blipFill>
            </p:spPr>
            <p:txBody>
              <a:bodyPr/>
              <a:lstStyle/>
              <a:p>
                <a:r>
                  <a:rPr lang="en-US">
                    <a:noFill/>
                  </a:rPr>
                  <a:t> </a:t>
                </a:r>
              </a:p>
            </p:txBody>
          </p:sp>
        </mc:Fallback>
      </mc:AlternateContent>
      <p:cxnSp>
        <p:nvCxnSpPr>
          <p:cNvPr id="49" name="Straight Connector 48"/>
          <p:cNvCxnSpPr/>
          <p:nvPr/>
        </p:nvCxnSpPr>
        <p:spPr>
          <a:xfrm flipV="1">
            <a:off x="1951740" y="5530817"/>
            <a:ext cx="304799" cy="3514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52" idx="0"/>
          </p:cNvCxnSpPr>
          <p:nvPr/>
        </p:nvCxnSpPr>
        <p:spPr>
          <a:xfrm>
            <a:off x="4285365" y="5399669"/>
            <a:ext cx="593799" cy="1000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rot="20403458">
            <a:off x="4752522" y="6389384"/>
            <a:ext cx="378036" cy="36576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3" name="TextBox 52"/>
              <p:cNvSpPr txBox="1"/>
              <p:nvPr/>
            </p:nvSpPr>
            <p:spPr>
              <a:xfrm>
                <a:off x="4004105" y="5177968"/>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53" name="TextBox 52"/>
              <p:cNvSpPr txBox="1">
                <a:spLocks noRot="1" noChangeAspect="1" noMove="1" noResize="1" noEditPoints="1" noAdjustHandles="1" noChangeArrowheads="1" noChangeShapeType="1" noTextEdit="1"/>
              </p:cNvSpPr>
              <p:nvPr/>
            </p:nvSpPr>
            <p:spPr>
              <a:xfrm>
                <a:off x="4004105" y="5177968"/>
                <a:ext cx="366061" cy="369332"/>
              </a:xfrm>
              <a:prstGeom prst="rect">
                <a:avLst/>
              </a:prstGeom>
              <a:blipFill rotWithShape="1">
                <a:blip r:embed="rId13" cstate="print"/>
                <a:stretch>
                  <a:fillRect/>
                </a:stretch>
              </a:blipFill>
            </p:spPr>
            <p:txBody>
              <a:bodyPr/>
              <a:lstStyle/>
              <a:p>
                <a:r>
                  <a:rPr lang="en-US">
                    <a:noFill/>
                  </a:rPr>
                  <a:t> </a:t>
                </a:r>
              </a:p>
            </p:txBody>
          </p:sp>
        </mc:Fallback>
      </mc:AlternateContent>
      <p:sp>
        <p:nvSpPr>
          <p:cNvPr id="55" name="TextBox 54"/>
          <p:cNvSpPr txBox="1"/>
          <p:nvPr/>
        </p:nvSpPr>
        <p:spPr>
          <a:xfrm>
            <a:off x="4838700" y="6387599"/>
            <a:ext cx="239168" cy="369332"/>
          </a:xfrm>
          <a:prstGeom prst="rect">
            <a:avLst/>
          </a:prstGeom>
          <a:noFill/>
        </p:spPr>
        <p:txBody>
          <a:bodyPr wrap="none" rtlCol="0">
            <a:spAutoFit/>
          </a:bodyPr>
          <a:lstStyle/>
          <a:p>
            <a:r>
              <a:rPr lang="en-US" dirty="0" smtClean="0"/>
              <a:t>j</a:t>
            </a:r>
            <a:endParaRPr lang="en-US" dirty="0"/>
          </a:p>
        </p:txBody>
      </p:sp>
      <p:sp>
        <p:nvSpPr>
          <p:cNvPr id="56" name="TextBox 55"/>
          <p:cNvSpPr txBox="1"/>
          <p:nvPr/>
        </p:nvSpPr>
        <p:spPr>
          <a:xfrm>
            <a:off x="7750713" y="5316587"/>
            <a:ext cx="1274708" cy="400110"/>
          </a:xfrm>
          <a:prstGeom prst="rect">
            <a:avLst/>
          </a:prstGeom>
          <a:noFill/>
        </p:spPr>
        <p:txBody>
          <a:bodyPr wrap="none" rtlCol="0">
            <a:spAutoFit/>
          </a:bodyPr>
          <a:lstStyle/>
          <a:p>
            <a:r>
              <a:rPr lang="fa-IR" sz="2000" dirty="0" smtClean="0"/>
              <a:t>قضیه انتقال :</a:t>
            </a:r>
            <a:endParaRPr lang="en-US" sz="2000" dirty="0"/>
          </a:p>
        </p:txBody>
      </p:sp>
      <mc:AlternateContent xmlns:mc="http://schemas.openxmlformats.org/markup-compatibility/2006">
        <mc:Choice xmlns="" xmlns:a14="http://schemas.microsoft.com/office/drawing/2010/main" Requires="a14">
          <p:sp>
            <p:nvSpPr>
              <p:cNvPr id="57" name="TextBox 56"/>
              <p:cNvSpPr txBox="1"/>
              <p:nvPr/>
            </p:nvSpPr>
            <p:spPr>
              <a:xfrm>
                <a:off x="5939513" y="5347245"/>
                <a:ext cx="18112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rPr>
                        <m:t>=</m:t>
                      </m:r>
                      <m:sSub>
                        <m:sSubPr>
                          <m:ctrlPr>
                            <a:rPr lang="en-US" sz="2000" i="1" smtClean="0">
                              <a:latin typeface="Cambria Math"/>
                            </a:rPr>
                          </m:ctrlPr>
                        </m:sSubPr>
                        <m:e>
                          <m:r>
                            <a:rPr lang="en-US" sz="2000" b="0" i="1" smtClean="0">
                              <a:latin typeface="Cambria Math"/>
                            </a:rPr>
                            <m:t>𝐼</m:t>
                          </m:r>
                        </m:e>
                        <m:sub>
                          <m:r>
                            <a:rPr lang="en-US" sz="2000" b="0" i="1" smtClean="0">
                              <a:latin typeface="Cambria Math"/>
                            </a:rPr>
                            <m:t>𝐺</m:t>
                          </m:r>
                        </m:sub>
                      </m:sSub>
                      <m:r>
                        <a:rPr lang="en-US" sz="2000" b="0" i="1" smtClean="0">
                          <a:latin typeface="Cambria Math"/>
                        </a:rPr>
                        <m:t>+</m:t>
                      </m:r>
                      <m:r>
                        <a:rPr lang="en-US" sz="2000" b="0" i="1" smtClean="0">
                          <a:latin typeface="Cambria Math"/>
                        </a:rPr>
                        <m:t>𝑚</m:t>
                      </m:r>
                      <m:sSup>
                        <m:sSupPr>
                          <m:ctrlPr>
                            <a:rPr lang="en-US" sz="2000" i="1" smtClean="0">
                              <a:latin typeface="Cambria Math"/>
                            </a:rPr>
                          </m:ctrlPr>
                        </m:sSupPr>
                        <m:e>
                          <m:r>
                            <a:rPr lang="en-US" sz="2000" b="0" i="1" smtClean="0">
                              <a:latin typeface="Cambria Math"/>
                            </a:rPr>
                            <m:t>𝑑</m:t>
                          </m:r>
                        </m:e>
                        <m:sup>
                          <m:r>
                            <a:rPr lang="en-US" sz="2000" b="0" i="1" smtClean="0">
                              <a:latin typeface="Cambria Math"/>
                            </a:rPr>
                            <m:t>2</m:t>
                          </m:r>
                        </m:sup>
                      </m:sSup>
                    </m:oMath>
                  </m:oMathPara>
                </a14:m>
                <a:endParaRPr lang="en-US" sz="2000" dirty="0"/>
              </a:p>
            </p:txBody>
          </p:sp>
        </mc:Choice>
        <mc:Fallback>
          <p:sp>
            <p:nvSpPr>
              <p:cNvPr id="57" name="TextBox 56"/>
              <p:cNvSpPr txBox="1">
                <a:spLocks noRot="1" noChangeAspect="1" noMove="1" noResize="1" noEditPoints="1" noAdjustHandles="1" noChangeArrowheads="1" noChangeShapeType="1" noTextEdit="1"/>
              </p:cNvSpPr>
              <p:nvPr/>
            </p:nvSpPr>
            <p:spPr>
              <a:xfrm>
                <a:off x="5939513" y="5347245"/>
                <a:ext cx="1811200" cy="400110"/>
              </a:xfrm>
              <a:prstGeom prst="rect">
                <a:avLst/>
              </a:prstGeom>
              <a:blipFill rotWithShape="1">
                <a:blip r:embed="rId14" cstate="print"/>
                <a:stretch>
                  <a:fillRect/>
                </a:stretch>
              </a:blipFill>
            </p:spPr>
            <p:txBody>
              <a:bodyPr/>
              <a:lstStyle/>
              <a:p>
                <a:r>
                  <a:rPr lang="en-US">
                    <a:noFill/>
                  </a:rPr>
                  <a:t> </a:t>
                </a:r>
              </a:p>
            </p:txBody>
          </p:sp>
        </mc:Fallback>
      </mc:AlternateContent>
      <p:cxnSp>
        <p:nvCxnSpPr>
          <p:cNvPr id="59" name="Straight Connector 58"/>
          <p:cNvCxnSpPr/>
          <p:nvPr/>
        </p:nvCxnSpPr>
        <p:spPr>
          <a:xfrm flipV="1">
            <a:off x="1064850" y="5309116"/>
            <a:ext cx="7164750" cy="38129"/>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1" name="TextBox 60"/>
              <p:cNvSpPr txBox="1"/>
              <p:nvPr/>
            </p:nvSpPr>
            <p:spPr>
              <a:xfrm>
                <a:off x="5611693" y="5769291"/>
                <a:ext cx="238930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rPr>
                        <m:t>=</m:t>
                      </m:r>
                      <m:sSub>
                        <m:sSubPr>
                          <m:ctrlPr>
                            <a:rPr lang="en-US" sz="2000" i="1" smtClean="0">
                              <a:latin typeface="Cambria Math"/>
                            </a:rPr>
                          </m:ctrlPr>
                        </m:sSubPr>
                        <m:e>
                          <m:r>
                            <a:rPr lang="en-US" sz="2000" b="0" i="1" smtClean="0">
                              <a:latin typeface="Cambria Math"/>
                            </a:rPr>
                            <m:t>𝐼</m:t>
                          </m:r>
                        </m:e>
                        <m:sub>
                          <m:r>
                            <a:rPr lang="en-US" sz="2000" b="0" i="1" smtClean="0">
                              <a:latin typeface="Cambria Math"/>
                            </a:rPr>
                            <m:t>𝐺</m:t>
                          </m:r>
                        </m:sub>
                      </m:sSub>
                      <m:r>
                        <a:rPr lang="en-US" sz="2000" b="0" i="1" smtClean="0">
                          <a:latin typeface="Cambria Math"/>
                        </a:rPr>
                        <m:t>+</m:t>
                      </m:r>
                      <m:r>
                        <a:rPr lang="en-US" sz="2000" b="0" i="1" smtClean="0">
                          <a:latin typeface="Cambria Math"/>
                        </a:rPr>
                        <m:t>𝑚</m:t>
                      </m:r>
                      <m:sSup>
                        <m:sSupPr>
                          <m:ctrlPr>
                            <a:rPr lang="en-US" sz="2000" i="1" smtClean="0">
                              <a:latin typeface="Cambria Math"/>
                            </a:rPr>
                          </m:ctrlPr>
                        </m:sSupPr>
                        <m:e>
                          <m:r>
                            <a:rPr lang="en-US" sz="2000" b="0" i="1" smtClean="0">
                              <a:latin typeface="Cambria Math"/>
                            </a:rPr>
                            <m:t>(</m:t>
                          </m:r>
                          <m:r>
                            <a:rPr lang="en-US" sz="2000" b="0" i="1" smtClean="0">
                              <a:latin typeface="Cambria Math"/>
                            </a:rPr>
                            <m:t>𝑙</m:t>
                          </m:r>
                          <m:r>
                            <a:rPr lang="en-US" sz="2000" b="0" i="1" smtClean="0">
                              <a:latin typeface="Cambria Math"/>
                            </a:rPr>
                            <m:t>+</m:t>
                          </m:r>
                          <m:r>
                            <a:rPr lang="en-US" sz="2000" b="0" i="1" smtClean="0">
                              <a:latin typeface="Cambria Math"/>
                            </a:rPr>
                            <m:t>𝑟</m:t>
                          </m:r>
                          <m:r>
                            <a:rPr lang="en-US" sz="2000" b="0" i="1" smtClean="0">
                              <a:latin typeface="Cambria Math"/>
                            </a:rPr>
                            <m:t>)</m:t>
                          </m:r>
                        </m:e>
                        <m:sup>
                          <m:r>
                            <a:rPr lang="en-US" sz="2000" b="0" i="1" smtClean="0">
                              <a:latin typeface="Cambria Math"/>
                            </a:rPr>
                            <m:t>2</m:t>
                          </m:r>
                        </m:sup>
                      </m:sSup>
                    </m:oMath>
                  </m:oMathPara>
                </a14:m>
                <a:endParaRPr lang="en-US" sz="2000" dirty="0"/>
              </a:p>
            </p:txBody>
          </p:sp>
        </mc:Choice>
        <mc:Fallback>
          <p:sp>
            <p:nvSpPr>
              <p:cNvPr id="61" name="TextBox 60"/>
              <p:cNvSpPr txBox="1">
                <a:spLocks noRot="1" noChangeAspect="1" noMove="1" noResize="1" noEditPoints="1" noAdjustHandles="1" noChangeArrowheads="1" noChangeShapeType="1" noTextEdit="1"/>
              </p:cNvSpPr>
              <p:nvPr/>
            </p:nvSpPr>
            <p:spPr>
              <a:xfrm>
                <a:off x="5611693" y="5769291"/>
                <a:ext cx="2389307" cy="400110"/>
              </a:xfrm>
              <a:prstGeom prst="rect">
                <a:avLst/>
              </a:prstGeom>
              <a:blipFill rotWithShape="1">
                <a:blip r:embed="rId15" cstate="print"/>
                <a:stretch>
                  <a:fillRect b="-13636"/>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2" name="TextBox 61"/>
              <p:cNvSpPr txBox="1"/>
              <p:nvPr/>
            </p:nvSpPr>
            <p:spPr>
              <a:xfrm>
                <a:off x="5564570" y="6145995"/>
                <a:ext cx="256108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𝑜</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𝑚</m:t>
                      </m:r>
                      <m:sSup>
                        <m:sSupPr>
                          <m:ctrlPr>
                            <a:rPr lang="en-US" i="1" smtClean="0">
                              <a:latin typeface="Cambria Math"/>
                            </a:rPr>
                          </m:ctrlPr>
                        </m:sSupPr>
                        <m:e>
                          <m:r>
                            <a:rPr lang="en-US" b="0" i="1" smtClean="0">
                              <a:latin typeface="Cambria Math"/>
                            </a:rPr>
                            <m:t>𝑟</m:t>
                          </m:r>
                        </m:e>
                        <m:sup>
                          <m:r>
                            <a:rPr lang="en-US" b="0" i="1" smtClean="0">
                              <a:latin typeface="Cambria Math"/>
                            </a:rPr>
                            <m:t>2</m:t>
                          </m:r>
                        </m:sup>
                      </m:sSup>
                      <m:r>
                        <a:rPr lang="en-US" b="0" i="1" smtClean="0">
                          <a:latin typeface="Cambria Math"/>
                        </a:rPr>
                        <m:t>+</m:t>
                      </m:r>
                      <m:r>
                        <a:rPr lang="en-US" b="0" i="1" smtClean="0">
                          <a:latin typeface="Cambria Math"/>
                        </a:rPr>
                        <m:t>𝑚</m:t>
                      </m:r>
                      <m:sSup>
                        <m:sSupPr>
                          <m:ctrlPr>
                            <a:rPr lang="en-US" i="1" smtClean="0">
                              <a:latin typeface="Cambria Math"/>
                            </a:rPr>
                          </m:ctrlPr>
                        </m:sSupPr>
                        <m:e>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𝑟</m:t>
                          </m:r>
                          <m:r>
                            <a:rPr lang="en-US" b="0" i="1" smtClean="0">
                              <a:latin typeface="Cambria Math"/>
                            </a:rPr>
                            <m:t>)</m:t>
                          </m:r>
                        </m:e>
                        <m:sup>
                          <m:r>
                            <a:rPr lang="en-US" b="0" i="1" smtClean="0">
                              <a:latin typeface="Cambria Math"/>
                            </a:rPr>
                            <m:t>2</m:t>
                          </m:r>
                        </m:sup>
                      </m:sSup>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5564570" y="6145995"/>
                <a:ext cx="2561086" cy="610936"/>
              </a:xfrm>
              <a:prstGeom prst="rect">
                <a:avLst/>
              </a:prstGeom>
              <a:blipFill rotWithShape="1">
                <a:blip r:embed="rId16"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2736071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endParaRPr lang="en-US" sz="2000" dirty="0" smtClean="0"/>
              </a:p>
              <a:p>
                <a:r>
                  <a:rPr lang="en-US" sz="2000" dirty="0"/>
                  <a:t> </a:t>
                </a: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𝐺</m:t>
                            </m:r>
                          </m:sub>
                        </m:sSub>
                      </m:e>
                    </m:nary>
                    <m:r>
                      <a:rPr lang="en-US" sz="2000" b="0" i="1" smtClean="0">
                        <a:latin typeface="Cambria Math"/>
                      </a:rPr>
                      <m:t>=</m:t>
                    </m:r>
                    <m:r>
                      <a:rPr lang="en-US" sz="2000" b="0" i="1" smtClean="0">
                        <a:latin typeface="Cambria Math"/>
                      </a:rPr>
                      <m:t>𝐼</m:t>
                    </m:r>
                    <m:r>
                      <a:rPr lang="en-US" sz="2000" b="0" i="1" smtClean="0">
                        <a:latin typeface="Cambria Math"/>
                        <a:ea typeface="Cambria Math"/>
                      </a:rPr>
                      <m:t>𝛼</m:t>
                    </m:r>
                  </m:oMath>
                </a14:m>
                <a:r>
                  <a:rPr lang="en-US" sz="2000" dirty="0" smtClean="0"/>
                  <a:t>                          0=0</a:t>
                </a:r>
              </a:p>
              <a:p>
                <a:pPr>
                  <a:lnSpc>
                    <a:spcPct val="150000"/>
                  </a:lnSpc>
                </a:pP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𝑂</m:t>
                            </m:r>
                          </m:sub>
                        </m:sSub>
                      </m:e>
                    </m:nary>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𝐺</m:t>
                        </m:r>
                      </m:sub>
                    </m:sSub>
                    <m:r>
                      <a:rPr lang="en-US" sz="2000" b="0" i="1" smtClean="0">
                        <a:latin typeface="Cambria Math"/>
                        <a:ea typeface="Cambria Math"/>
                      </a:rPr>
                      <m:t>𝛼</m:t>
                    </m:r>
                    <m:r>
                      <a:rPr lang="en-US" sz="2000" b="0" i="1" smtClean="0">
                        <a:latin typeface="Cambria Math"/>
                      </a:rPr>
                      <m:t>+</m:t>
                    </m:r>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𝑎</m:t>
                        </m:r>
                      </m:e>
                    </m:acc>
                    <m:r>
                      <a:rPr lang="en-US" sz="2000" b="0" i="1" smtClean="0">
                        <a:latin typeface="Cambria Math"/>
                      </a:rPr>
                      <m:t>𝑑</m:t>
                    </m:r>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b="0" i="1" smtClean="0">
                        <a:latin typeface="Cambria Math"/>
                      </a:rPr>
                      <m:t>−</m:t>
                    </m:r>
                    <m:r>
                      <a:rPr lang="en-US" sz="2000" i="1">
                        <a:latin typeface="Cambria Math"/>
                      </a:rPr>
                      <m:t>𝑚𝑔𝑙𝑠𝑖𝑛</m:t>
                    </m:r>
                    <m:d>
                      <m:dPr>
                        <m:ctrlPr>
                          <a:rPr lang="en-US" sz="2000" i="1">
                            <a:latin typeface="Cambria Math"/>
                          </a:rPr>
                        </m:ctrlPr>
                      </m:dPr>
                      <m:e>
                        <m:r>
                          <a:rPr lang="en-US" sz="2000" i="1">
                            <a:latin typeface="Cambria Math"/>
                            <a:ea typeface="Cambria Math"/>
                          </a:rPr>
                          <m:t>𝜃</m:t>
                        </m:r>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𝑜</m:t>
                        </m:r>
                      </m:sub>
                    </m:s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𝑚</m:t>
                    </m:r>
                    <m:acc>
                      <m:accPr>
                        <m:chr m:val="̅"/>
                        <m:ctrlPr>
                          <a:rPr lang="en-US" sz="2000" b="0" i="1" smtClean="0">
                            <a:latin typeface="Cambria Math"/>
                            <a:ea typeface="Cambria Math"/>
                          </a:rPr>
                        </m:ctrlPr>
                      </m:accPr>
                      <m:e>
                        <m:r>
                          <a:rPr lang="en-US" sz="2000" b="0" i="1" smtClean="0">
                            <a:latin typeface="Cambria Math"/>
                            <a:ea typeface="Cambria Math"/>
                          </a:rPr>
                          <m:t>𝑎</m:t>
                        </m:r>
                      </m:e>
                    </m:acc>
                    <m:r>
                      <a:rPr lang="en-US" sz="2000" b="0" i="1" smtClean="0">
                        <a:latin typeface="Cambria Math"/>
                      </a:rPr>
                      <m:t>𝑑</m:t>
                    </m:r>
                  </m:oMath>
                </a14:m>
                <a:endParaRPr lang="en-US" sz="2000" dirty="0" smtClean="0"/>
              </a:p>
              <a:p>
                <a:pPr algn="r" rtl="1">
                  <a:lnSpc>
                    <a:spcPct val="150000"/>
                  </a:lnSpc>
                </a:pPr>
                <a:r>
                  <a:rPr lang="fa-IR" sz="2000" dirty="0"/>
                  <a:t> </a:t>
                </a:r>
                <a:r>
                  <a:rPr lang="fa-IR" sz="2000" dirty="0" smtClean="0"/>
                  <a:t>  </a:t>
                </a:r>
                <a:r>
                  <a:rPr lang="fa-IR" sz="2000" dirty="0"/>
                  <a:t>یادآوری از دینامیک </a:t>
                </a:r>
                <a:r>
                  <a:rPr lang="fa-IR" sz="2000" dirty="0" smtClean="0"/>
                  <a:t>:</a:t>
                </a:r>
              </a:p>
              <a:p>
                <a:pPr>
                  <a:lnSpc>
                    <a:spcPct val="150000"/>
                  </a:lnSpc>
                </a:pPr>
                <a:r>
                  <a:rPr lang="en-US" sz="2000" dirty="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𝐺</m:t>
                            </m:r>
                          </m:sub>
                        </m:sSub>
                      </m:e>
                    </m:nary>
                    <m:r>
                      <a:rPr lang="en-US" sz="2000" i="1">
                        <a:latin typeface="Cambria Math"/>
                      </a:rPr>
                      <m:t>=</m:t>
                    </m:r>
                    <m:sSub>
                      <m:sSubPr>
                        <m:ctrlPr>
                          <a:rPr lang="en-US" sz="2000" i="1" smtClean="0">
                            <a:latin typeface="Cambria Math"/>
                          </a:rPr>
                        </m:ctrlPr>
                      </m:sSubPr>
                      <m:e>
                        <m:r>
                          <a:rPr lang="en-US" sz="2000" b="0" i="1" smtClean="0">
                            <a:latin typeface="Cambria Math"/>
                          </a:rPr>
                          <m:t>𝐼</m:t>
                        </m:r>
                      </m:e>
                      <m:sub>
                        <m:r>
                          <a:rPr lang="en-US" sz="2000" b="0" i="1" smtClean="0">
                            <a:latin typeface="Cambria Math"/>
                          </a:rPr>
                          <m:t>𝐺</m:t>
                        </m:r>
                      </m:sub>
                    </m:sSub>
                    <m:r>
                      <a:rPr lang="en-US" sz="2000" i="1">
                        <a:latin typeface="Cambria Math"/>
                        <a:ea typeface="Cambria Math"/>
                      </a:rPr>
                      <m:t>𝛼</m:t>
                    </m:r>
                  </m:oMath>
                </a14:m>
                <a:r>
                  <a:rPr lang="en-US" sz="2000" dirty="0" smtClean="0"/>
                  <a:t>              </a:t>
                </a:r>
                <a:r>
                  <a:rPr lang="fa-IR" sz="1600" dirty="0" smtClean="0"/>
                  <a:t>قانون کلی</a:t>
                </a:r>
              </a:p>
              <a:p>
                <a:pPr>
                  <a:lnSpc>
                    <a:spcPct val="150000"/>
                  </a:lnSpc>
                </a:pPr>
                <a:r>
                  <a:rPr lang="en-US" sz="2000" dirty="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b="0" i="1" smtClean="0">
                        <a:latin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i="1">
                        <a:latin typeface="Cambria Math"/>
                        <a:ea typeface="Cambria Math"/>
                      </a:rPr>
                      <m:t>𝛼</m:t>
                    </m:r>
                    <m:r>
                      <a:rPr lang="en-US" sz="2000" b="0" i="1" smtClean="0">
                        <a:latin typeface="Cambria Math"/>
                        <a:ea typeface="Cambria Math"/>
                      </a:rPr>
                      <m:t>+</m:t>
                    </m:r>
                    <m:r>
                      <a:rPr lang="en-US" sz="2000" i="1">
                        <a:latin typeface="Cambria Math"/>
                      </a:rPr>
                      <m:t>𝑚</m:t>
                    </m:r>
                    <m:acc>
                      <m:accPr>
                        <m:chr m:val="̅"/>
                        <m:ctrlPr>
                          <a:rPr lang="en-US" sz="2000" i="1">
                            <a:latin typeface="Cambria Math"/>
                          </a:rPr>
                        </m:ctrlPr>
                      </m:accPr>
                      <m:e>
                        <m:r>
                          <a:rPr lang="en-US" sz="2000" i="1">
                            <a:latin typeface="Cambria Math"/>
                          </a:rPr>
                          <m:t>𝑎</m:t>
                        </m:r>
                      </m:e>
                    </m:acc>
                    <m:r>
                      <a:rPr lang="en-US" sz="2000" i="1">
                        <a:latin typeface="Cambria Math"/>
                      </a:rPr>
                      <m:t>𝑑</m:t>
                    </m:r>
                  </m:oMath>
                </a14:m>
                <a:r>
                  <a:rPr lang="en-US" sz="2000" dirty="0" smtClean="0"/>
                  <a:t>               </a:t>
                </a:r>
                <a:r>
                  <a:rPr lang="fa-IR" sz="1600" dirty="0" smtClean="0"/>
                  <a:t>تعمیم قانون کلی</a:t>
                </a:r>
                <a:endParaRPr lang="fa-IR" sz="1600" dirty="0"/>
              </a:p>
              <a:p>
                <a:pPr>
                  <a:lnSpc>
                    <a:spcPct val="150000"/>
                  </a:lnSpc>
                </a:pPr>
                <a:r>
                  <a:rPr lang="en-US" sz="2000" dirty="0" smtClean="0"/>
                  <a:t> </a:t>
                </a:r>
                <a:endParaRPr lang="en-US" sz="2000" dirty="0"/>
              </a:p>
              <a:p>
                <a:pPr>
                  <a:lnSpc>
                    <a:spcPct val="150000"/>
                  </a:lnSpc>
                </a:pPr>
                <a:endParaRPr lang="en-US" sz="2000" dirty="0" smtClean="0"/>
              </a:p>
              <a:p>
                <a:pPr algn="r" rtl="1">
                  <a:lnSpc>
                    <a:spcPct val="150000"/>
                  </a:lnSpc>
                </a:pPr>
                <a:r>
                  <a:rPr lang="fa-IR" sz="2000" dirty="0"/>
                  <a:t> </a:t>
                </a:r>
                <a:r>
                  <a:rPr lang="fa-IR" sz="2000" dirty="0" smtClean="0"/>
                  <a:t>اگر </a:t>
                </a:r>
                <a:r>
                  <a:rPr lang="en-US" sz="2000" dirty="0" smtClean="0"/>
                  <a:t>o</a:t>
                </a:r>
                <a:r>
                  <a:rPr lang="fa-IR" sz="2000" dirty="0" smtClean="0"/>
                  <a:t>نقطه دوران مطلق باشد؛</a:t>
                </a:r>
              </a:p>
              <a:p>
                <a:pPr algn="l">
                  <a:lnSpc>
                    <a:spcPct val="150000"/>
                  </a:lnSpc>
                </a:pP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a:rPr>
                          <m:t>𝑎</m:t>
                        </m:r>
                      </m:e>
                    </m:acc>
                    <m:r>
                      <a:rPr lang="en-US" sz="2000" b="0" i="1" smtClean="0">
                        <a:latin typeface="Cambria Math"/>
                      </a:rPr>
                      <m:t>=</m:t>
                    </m:r>
                    <m:r>
                      <a:rPr lang="en-US" sz="2000" b="0" i="1" smtClean="0">
                        <a:latin typeface="Cambria Math"/>
                      </a:rPr>
                      <m:t>𝑑</m:t>
                    </m:r>
                    <m:r>
                      <a:rPr lang="en-US" sz="2000" b="0" i="1" smtClean="0">
                        <a:latin typeface="Cambria Math"/>
                        <a:ea typeface="Cambria Math"/>
                      </a:rPr>
                      <m:t>𝛼</m:t>
                    </m:r>
                  </m:oMath>
                </a14:m>
                <a:endParaRPr lang="en-US" sz="2000" dirty="0" smtClean="0"/>
              </a:p>
              <a:p>
                <a:pPr>
                  <a:lnSpc>
                    <a:spcPct val="150000"/>
                  </a:lnSpc>
                </a:pPr>
                <a:r>
                  <a:rPr lang="en-US" sz="2000" dirty="0" smtClean="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𝑂</m:t>
                            </m:r>
                          </m:sub>
                        </m:sSub>
                      </m:e>
                    </m:nary>
                    <m:r>
                      <a:rPr lang="en-US" sz="2000" i="1">
                        <a:latin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i="1">
                        <a:latin typeface="Cambria Math"/>
                        <a:ea typeface="Cambria Math"/>
                      </a:rPr>
                      <m:t>𝛼</m:t>
                    </m:r>
                    <m:r>
                      <a:rPr lang="en-US" sz="2000" i="1">
                        <a:latin typeface="Cambria Math"/>
                      </a:rPr>
                      <m:t>+</m:t>
                    </m:r>
                    <m:r>
                      <a:rPr lang="en-US" sz="2000" i="1">
                        <a:latin typeface="Cambria Math"/>
                      </a:rPr>
                      <m:t>𝑚</m:t>
                    </m:r>
                    <m:sSup>
                      <m:sSupPr>
                        <m:ctrlPr>
                          <a:rPr lang="en-US" sz="2000" i="1" smtClean="0">
                            <a:latin typeface="Cambria Math"/>
                          </a:rPr>
                        </m:ctrlPr>
                      </m:sSupPr>
                      <m:e>
                        <m:r>
                          <a:rPr lang="en-US" sz="2000" b="0" i="1" smtClean="0">
                            <a:latin typeface="Cambria Math"/>
                          </a:rPr>
                          <m:t>𝑑</m:t>
                        </m:r>
                      </m:e>
                      <m:sup>
                        <m:r>
                          <a:rPr lang="en-US" sz="2000" b="0" i="1" smtClean="0">
                            <a:latin typeface="Cambria Math"/>
                          </a:rPr>
                          <m:t>2</m:t>
                        </m:r>
                      </m:sup>
                    </m:sSup>
                    <m:r>
                      <a:rPr lang="en-US" sz="2000" i="1" smtClean="0">
                        <a:latin typeface="Cambria Math"/>
                        <a:ea typeface="Cambria Math"/>
                      </a:rPr>
                      <m:t>𝛼</m:t>
                    </m:r>
                    <m:r>
                      <a:rPr lang="en-US" sz="2000" b="0" i="1" smtClean="0">
                        <a:latin typeface="Cambria Math"/>
                        <a:ea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b="0" i="1" smtClean="0">
                        <a:latin typeface="Cambria Math"/>
                      </a:rPr>
                      <m:t>+</m:t>
                    </m:r>
                    <m:r>
                      <a:rPr lang="en-US" sz="2000" i="1">
                        <a:latin typeface="Cambria Math"/>
                      </a:rPr>
                      <m:t>𝑚</m:t>
                    </m:r>
                    <m:sSup>
                      <m:sSupPr>
                        <m:ctrlPr>
                          <a:rPr lang="en-US" sz="2000" i="1">
                            <a:latin typeface="Cambria Math"/>
                          </a:rPr>
                        </m:ctrlPr>
                      </m:sSupPr>
                      <m:e>
                        <m:r>
                          <a:rPr lang="en-US" sz="2000" i="1">
                            <a:latin typeface="Cambria Math"/>
                          </a:rPr>
                          <m:t>𝑑</m:t>
                        </m:r>
                      </m:e>
                      <m:sup>
                        <m:r>
                          <a:rPr lang="en-US" sz="2000" i="1">
                            <a:latin typeface="Cambria Math"/>
                          </a:rPr>
                          <m:t>2</m:t>
                        </m:r>
                      </m:sup>
                    </m:sSup>
                    <m:r>
                      <a:rPr lang="en-US" sz="2000" b="0" i="1" smtClean="0">
                        <a:latin typeface="Cambria Math"/>
                      </a:rPr>
                      <m:t>)</m:t>
                    </m:r>
                    <m:r>
                      <a:rPr lang="en-US" sz="2000" b="0" i="1" smtClean="0">
                        <a:latin typeface="Cambria Math"/>
                        <a:ea typeface="Cambria Math"/>
                      </a:rPr>
                      <m:t>𝛼</m:t>
                    </m:r>
                  </m:oMath>
                </a14:m>
                <a:r>
                  <a:rPr lang="en-US" sz="2000" dirty="0" smtClean="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𝑂</m:t>
                            </m:r>
                          </m:sub>
                        </m:sSub>
                      </m:e>
                    </m:nary>
                    <m:r>
                      <a:rPr lang="en-US" sz="2000" i="1">
                        <a:latin typeface="Cambria Math"/>
                      </a:rPr>
                      <m:t>=</m:t>
                    </m:r>
                    <m:sSub>
                      <m:sSubPr>
                        <m:ctrlPr>
                          <a:rPr lang="en-US" sz="2000" i="1">
                            <a:latin typeface="Cambria Math"/>
                          </a:rPr>
                        </m:ctrlPr>
                      </m:sSubPr>
                      <m:e>
                        <m:r>
                          <a:rPr lang="en-US" sz="2000" i="1">
                            <a:latin typeface="Cambria Math"/>
                          </a:rPr>
                          <m:t>𝐼</m:t>
                        </m:r>
                      </m:e>
                      <m:sub>
                        <m:r>
                          <a:rPr lang="en-US" sz="2000" b="0" i="1" smtClean="0">
                            <a:latin typeface="Cambria Math"/>
                          </a:rPr>
                          <m:t>𝑜</m:t>
                        </m:r>
                      </m:sub>
                    </m:sSub>
                    <m:r>
                      <a:rPr lang="en-US" sz="2000" i="1">
                        <a:latin typeface="Cambria Math"/>
                        <a:ea typeface="Cambria Math"/>
                      </a:rPr>
                      <m:t>𝛼</m:t>
                    </m:r>
                  </m:oMath>
                </a14:m>
                <a:endParaRPr lang="en-US" sz="2000" dirty="0"/>
              </a:p>
              <a:p>
                <a:pPr algn="l">
                  <a:lnSpc>
                    <a:spcPct val="150000"/>
                  </a:lnSpc>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b="-2044"/>
                </a:stretch>
              </a:blipFill>
            </p:spPr>
            <p:txBody>
              <a:bodyPr/>
              <a:lstStyle/>
              <a:p>
                <a:r>
                  <a:rPr lang="en-US">
                    <a:noFill/>
                  </a:rPr>
                  <a:t> </a:t>
                </a:r>
              </a:p>
            </p:txBody>
          </p:sp>
        </mc:Fallback>
      </mc:AlternateContent>
      <p:cxnSp>
        <p:nvCxnSpPr>
          <p:cNvPr id="5" name="Straight Connector 4"/>
          <p:cNvCxnSpPr/>
          <p:nvPr/>
        </p:nvCxnSpPr>
        <p:spPr>
          <a:xfrm>
            <a:off x="762000" y="381000"/>
            <a:ext cx="593799" cy="1000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19865380">
            <a:off x="1229157" y="1370715"/>
            <a:ext cx="378036" cy="365763"/>
          </a:xfrm>
          <a:prstGeom prst="ellipse">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64300" y="1381681"/>
            <a:ext cx="503664" cy="307777"/>
          </a:xfrm>
          <a:prstGeom prst="rect">
            <a:avLst/>
          </a:prstGeom>
          <a:noFill/>
        </p:spPr>
        <p:txBody>
          <a:bodyPr wrap="none" rtlCol="0">
            <a:spAutoFit/>
          </a:bodyPr>
          <a:lstStyle/>
          <a:p>
            <a:r>
              <a:rPr lang="fa-IR" sz="1400" dirty="0" smtClean="0"/>
              <a:t>جوش</a:t>
            </a:r>
            <a:endParaRPr lang="en-US" sz="1400" dirty="0"/>
          </a:p>
        </p:txBody>
      </p:sp>
      <p:sp>
        <p:nvSpPr>
          <p:cNvPr id="9" name="TextBox 8"/>
          <p:cNvSpPr txBox="1"/>
          <p:nvPr/>
        </p:nvSpPr>
        <p:spPr>
          <a:xfrm>
            <a:off x="533400" y="196334"/>
            <a:ext cx="306494" cy="369332"/>
          </a:xfrm>
          <a:prstGeom prst="rect">
            <a:avLst/>
          </a:prstGeom>
          <a:noFill/>
        </p:spPr>
        <p:txBody>
          <a:bodyPr wrap="none" rtlCol="0">
            <a:spAutoFit/>
          </a:bodyPr>
          <a:lstStyle/>
          <a:p>
            <a:r>
              <a:rPr lang="en-US" dirty="0" smtClean="0"/>
              <a:t>o</a:t>
            </a:r>
            <a:endParaRPr lang="en-US" dirty="0"/>
          </a:p>
        </p:txBody>
      </p:sp>
      <p:cxnSp>
        <p:nvCxnSpPr>
          <p:cNvPr id="11" name="Straight Arrow Connector 10"/>
          <p:cNvCxnSpPr/>
          <p:nvPr/>
        </p:nvCxnSpPr>
        <p:spPr>
          <a:xfrm>
            <a:off x="4267200" y="9906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43400" y="1727558"/>
            <a:ext cx="457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3657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144" y="4067175"/>
            <a:ext cx="1233030" cy="584775"/>
          </a:xfrm>
          <a:prstGeom prst="rect">
            <a:avLst/>
          </a:prstGeom>
          <a:noFill/>
        </p:spPr>
        <p:txBody>
          <a:bodyPr wrap="none" rtlCol="0">
            <a:spAutoFit/>
          </a:bodyPr>
          <a:lstStyle/>
          <a:p>
            <a:pPr algn="r" rtl="1"/>
            <a:r>
              <a:rPr lang="en-US" sz="1600" dirty="0" smtClean="0"/>
              <a:t>“o”</a:t>
            </a:r>
            <a:r>
              <a:rPr lang="fa-IR" sz="1600" dirty="0" smtClean="0"/>
              <a:t>می تواند</a:t>
            </a:r>
          </a:p>
          <a:p>
            <a:pPr algn="r" rtl="1"/>
            <a:r>
              <a:rPr lang="fa-IR" sz="1600" dirty="0" smtClean="0"/>
              <a:t>هرنقطه ای باشد</a:t>
            </a:r>
            <a:endParaRPr lang="en-US" sz="1600" dirty="0"/>
          </a:p>
        </p:txBody>
      </p:sp>
      <p:cxnSp>
        <p:nvCxnSpPr>
          <p:cNvPr id="21" name="Straight Arrow Connector 20"/>
          <p:cNvCxnSpPr/>
          <p:nvPr/>
        </p:nvCxnSpPr>
        <p:spPr>
          <a:xfrm>
            <a:off x="2362200" y="361950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09992" y="3993356"/>
            <a:ext cx="904415" cy="646331"/>
          </a:xfrm>
          <a:prstGeom prst="rect">
            <a:avLst/>
          </a:prstGeom>
          <a:noFill/>
        </p:spPr>
        <p:txBody>
          <a:bodyPr wrap="none" rtlCol="0">
            <a:spAutoFit/>
          </a:bodyPr>
          <a:lstStyle/>
          <a:p>
            <a:r>
              <a:rPr lang="fa-IR" dirty="0" smtClean="0"/>
              <a:t>شتاب </a:t>
            </a:r>
          </a:p>
          <a:p>
            <a:pPr algn="r" rtl="1"/>
            <a:r>
              <a:rPr lang="fa-IR" dirty="0" smtClean="0"/>
              <a:t>مرکزجرم</a:t>
            </a:r>
            <a:endParaRPr lang="en-US" dirty="0"/>
          </a:p>
        </p:txBody>
      </p:sp>
      <p:sp>
        <p:nvSpPr>
          <p:cNvPr id="26" name="Arc 25"/>
          <p:cNvSpPr/>
          <p:nvPr/>
        </p:nvSpPr>
        <p:spPr>
          <a:xfrm rot="10800000">
            <a:off x="2514600" y="3152774"/>
            <a:ext cx="1524000" cy="914401"/>
          </a:xfrm>
          <a:prstGeom prst="arc">
            <a:avLst>
              <a:gd name="adj1" fmla="val 1594416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a:off x="3276599" y="4067175"/>
            <a:ext cx="3048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18752" y="3993356"/>
            <a:ext cx="1029448" cy="338554"/>
          </a:xfrm>
          <a:prstGeom prst="rect">
            <a:avLst/>
          </a:prstGeom>
          <a:noFill/>
        </p:spPr>
        <p:txBody>
          <a:bodyPr wrap="none" rtlCol="0">
            <a:spAutoFit/>
          </a:bodyPr>
          <a:lstStyle/>
          <a:p>
            <a:pPr algn="r" rtl="1"/>
            <a:r>
              <a:rPr lang="fa-IR" sz="1600" dirty="0" smtClean="0"/>
              <a:t>فاصله </a:t>
            </a:r>
            <a:r>
              <a:rPr lang="en-US" sz="1600" dirty="0" smtClean="0"/>
              <a:t>o</a:t>
            </a:r>
            <a:r>
              <a:rPr lang="fa-IR" sz="1600" dirty="0" smtClean="0"/>
              <a:t>تا </a:t>
            </a:r>
            <a:r>
              <a:rPr lang="en-US" sz="1600" dirty="0" smtClean="0"/>
              <a:t>G</a:t>
            </a:r>
            <a:endParaRPr lang="en-US" sz="1600" dirty="0"/>
          </a:p>
        </p:txBody>
      </p:sp>
      <p:sp>
        <p:nvSpPr>
          <p:cNvPr id="35" name="Freeform 34"/>
          <p:cNvSpPr/>
          <p:nvPr/>
        </p:nvSpPr>
        <p:spPr>
          <a:xfrm>
            <a:off x="1193874" y="5166135"/>
            <a:ext cx="161925" cy="311971"/>
          </a:xfrm>
          <a:custGeom>
            <a:avLst/>
            <a:gdLst>
              <a:gd name="connsiteX0" fmla="*/ 0 w 161925"/>
              <a:gd name="connsiteY0" fmla="*/ 0 h 311971"/>
              <a:gd name="connsiteX1" fmla="*/ 28575 w 161925"/>
              <a:gd name="connsiteY1" fmla="*/ 266700 h 311971"/>
              <a:gd name="connsiteX2" fmla="*/ 114300 w 161925"/>
              <a:gd name="connsiteY2" fmla="*/ 285750 h 311971"/>
              <a:gd name="connsiteX3" fmla="*/ 161925 w 161925"/>
              <a:gd name="connsiteY3" fmla="*/ 0 h 311971"/>
            </a:gdLst>
            <a:ahLst/>
            <a:cxnLst>
              <a:cxn ang="0">
                <a:pos x="connsiteX0" y="connsiteY0"/>
              </a:cxn>
              <a:cxn ang="0">
                <a:pos x="connsiteX1" y="connsiteY1"/>
              </a:cxn>
              <a:cxn ang="0">
                <a:pos x="connsiteX2" y="connsiteY2"/>
              </a:cxn>
              <a:cxn ang="0">
                <a:pos x="connsiteX3" y="connsiteY3"/>
              </a:cxn>
            </a:cxnLst>
            <a:rect l="l" t="t" r="r" b="b"/>
            <a:pathLst>
              <a:path w="161925" h="311971">
                <a:moveTo>
                  <a:pt x="0" y="0"/>
                </a:moveTo>
                <a:cubicBezTo>
                  <a:pt x="4762" y="109537"/>
                  <a:pt x="9525" y="219075"/>
                  <a:pt x="28575" y="266700"/>
                </a:cubicBezTo>
                <a:cubicBezTo>
                  <a:pt x="47625" y="314325"/>
                  <a:pt x="92075" y="330200"/>
                  <a:pt x="114300" y="285750"/>
                </a:cubicBezTo>
                <a:cubicBezTo>
                  <a:pt x="136525" y="241300"/>
                  <a:pt x="149225" y="120650"/>
                  <a:pt x="16192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a:off x="1041474" y="5166135"/>
            <a:ext cx="458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8098" y="5013735"/>
            <a:ext cx="76201"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251023" y="5013735"/>
            <a:ext cx="76201"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424167" y="5013735"/>
            <a:ext cx="76201"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70921" y="5322120"/>
            <a:ext cx="639071" cy="957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05652" y="5137454"/>
            <a:ext cx="306494" cy="369332"/>
          </a:xfrm>
          <a:prstGeom prst="rect">
            <a:avLst/>
          </a:prstGeom>
          <a:noFill/>
        </p:spPr>
        <p:txBody>
          <a:bodyPr wrap="none" rtlCol="0">
            <a:spAutoFit/>
          </a:bodyPr>
          <a:lstStyle/>
          <a:p>
            <a:r>
              <a:rPr lang="en-US" dirty="0" smtClean="0"/>
              <a:t>o</a:t>
            </a:r>
            <a:endParaRPr lang="en-US" dirty="0"/>
          </a:p>
        </p:txBody>
      </p:sp>
      <p:sp>
        <p:nvSpPr>
          <p:cNvPr id="48" name="TextBox 47"/>
          <p:cNvSpPr txBox="1"/>
          <p:nvPr/>
        </p:nvSpPr>
        <p:spPr>
          <a:xfrm>
            <a:off x="356807" y="5525221"/>
            <a:ext cx="950901" cy="584775"/>
          </a:xfrm>
          <a:prstGeom prst="rect">
            <a:avLst/>
          </a:prstGeom>
          <a:noFill/>
        </p:spPr>
        <p:txBody>
          <a:bodyPr wrap="none" rtlCol="0">
            <a:spAutoFit/>
          </a:bodyPr>
          <a:lstStyle/>
          <a:p>
            <a:pPr algn="ctr" rtl="1"/>
            <a:r>
              <a:rPr lang="fa-IR" sz="1600" dirty="0" smtClean="0"/>
              <a:t>نقطه دوران</a:t>
            </a:r>
          </a:p>
          <a:p>
            <a:pPr algn="ctr" rtl="1"/>
            <a:r>
              <a:rPr lang="fa-IR" sz="1600" dirty="0" smtClean="0"/>
              <a:t>مطلق</a:t>
            </a:r>
            <a:endParaRPr lang="en-US" sz="1600" dirty="0"/>
          </a:p>
        </p:txBody>
      </p:sp>
      <p:sp>
        <p:nvSpPr>
          <p:cNvPr id="49" name="Arc 48"/>
          <p:cNvSpPr/>
          <p:nvPr/>
        </p:nvSpPr>
        <p:spPr>
          <a:xfrm rot="7811267">
            <a:off x="4884083" y="4870678"/>
            <a:ext cx="1495247" cy="1536245"/>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0" name="TextBox 49"/>
              <p:cNvSpPr txBox="1"/>
              <p:nvPr/>
            </p:nvSpPr>
            <p:spPr>
              <a:xfrm>
                <a:off x="5486400" y="6336269"/>
                <a:ext cx="4248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𝑜</m:t>
                          </m:r>
                        </m:sub>
                      </m:sSub>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5486400" y="6336269"/>
                <a:ext cx="424860"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52" name="Straight Arrow Connector 51"/>
          <p:cNvCxnSpPr/>
          <p:nvPr/>
        </p:nvCxnSpPr>
        <p:spPr>
          <a:xfrm>
            <a:off x="6553200" y="6104942"/>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575256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pPr algn="r" rtl="1"/>
                <a:r>
                  <a:rPr lang="en-US" sz="2000" dirty="0"/>
                  <a:t> </a:t>
                </a:r>
                <a:endParaRPr lang="en-US" sz="2000" dirty="0" smtClean="0"/>
              </a:p>
              <a:p>
                <a:pPr algn="r" rtl="1"/>
                <a:r>
                  <a:rPr lang="fa-IR" sz="2000" dirty="0"/>
                  <a:t> </a:t>
                </a:r>
                <a:r>
                  <a:rPr lang="fa-IR" sz="2000" dirty="0" smtClean="0"/>
                  <a:t>      </a:t>
                </a:r>
                <a:r>
                  <a:rPr lang="fa-IR" sz="2000" dirty="0"/>
                  <a:t>اگر نقطه </a:t>
                </a:r>
                <a:r>
                  <a:rPr lang="en-US" sz="2000" dirty="0"/>
                  <a:t>o</a:t>
                </a:r>
                <a:r>
                  <a:rPr lang="fa-IR" sz="2000" dirty="0" smtClean="0"/>
                  <a:t>دارای </a:t>
                </a:r>
                <a:r>
                  <a:rPr lang="fa-IR" sz="2000" dirty="0"/>
                  <a:t>حرکت خطی </a:t>
                </a:r>
                <a:r>
                  <a:rPr lang="fa-IR" sz="2000" dirty="0" smtClean="0"/>
                  <a:t>باشد؛</a:t>
                </a:r>
              </a:p>
              <a:p>
                <a:pPr>
                  <a:lnSpc>
                    <a:spcPct val="150000"/>
                  </a:lnSpc>
                </a:pPr>
                <a:r>
                  <a:rPr lang="en-US" sz="2000" dirty="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𝑂</m:t>
                            </m:r>
                          </m:sub>
                        </m:sSub>
                      </m:e>
                    </m:nary>
                    <m:r>
                      <a:rPr lang="en-US" sz="2000" i="1">
                        <a:latin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i="1">
                        <a:latin typeface="Cambria Math"/>
                        <a:ea typeface="Cambria Math"/>
                      </a:rPr>
                      <m:t>𝛼</m:t>
                    </m:r>
                    <m:r>
                      <a:rPr lang="en-US" sz="2000" i="1">
                        <a:latin typeface="Cambria Math"/>
                      </a:rPr>
                      <m:t>+</m:t>
                    </m:r>
                    <m:r>
                      <a:rPr lang="en-US" sz="2000" i="1">
                        <a:latin typeface="Cambria Math"/>
                      </a:rPr>
                      <m:t>𝑚</m:t>
                    </m:r>
                    <m:acc>
                      <m:accPr>
                        <m:chr m:val="̅"/>
                        <m:ctrlPr>
                          <a:rPr lang="en-US" sz="2000" i="1">
                            <a:latin typeface="Cambria Math"/>
                          </a:rPr>
                        </m:ctrlPr>
                      </m:accPr>
                      <m:e>
                        <m:r>
                          <a:rPr lang="en-US" sz="2000" i="1">
                            <a:latin typeface="Cambria Math"/>
                          </a:rPr>
                          <m:t>𝑎</m:t>
                        </m:r>
                      </m:e>
                    </m:acc>
                    <m:r>
                      <a:rPr lang="en-US" sz="2000" i="1">
                        <a:latin typeface="Cambria Math"/>
                      </a:rPr>
                      <m:t>𝑑</m:t>
                    </m:r>
                  </m:oMath>
                </a14:m>
                <a:endParaRPr lang="en-US" sz="2000" dirty="0"/>
              </a:p>
              <a:p>
                <a:pPr algn="l">
                  <a:lnSpc>
                    <a:spcPct val="150000"/>
                  </a:lnSpc>
                </a:pPr>
                <a:endParaRPr lang="en-US" sz="2000" dirty="0" smtClean="0"/>
              </a:p>
              <a:p>
                <a:pPr algn="l">
                  <a:lnSpc>
                    <a:spcPct val="150000"/>
                  </a:lnSpc>
                </a:pPr>
                <a:r>
                  <a:rPr lang="en-US" sz="2000" dirty="0"/>
                  <a:t> </a:t>
                </a:r>
                <a:endParaRPr lang="en-US" sz="2000" dirty="0" smtClean="0"/>
              </a:p>
              <a:p>
                <a:pPr algn="l">
                  <a:lnSpc>
                    <a:spcPct val="150000"/>
                  </a:lnSpc>
                </a:pP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a:rPr>
                          <m:t>𝑎</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𝑜</m:t>
                        </m:r>
                      </m:sub>
                    </m:sSub>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r>
                      <a:rPr lang="en-US" sz="2000" b="0" i="1" smtClean="0">
                        <a:latin typeface="Cambria Math"/>
                      </a:rPr>
                      <m:t>+</m:t>
                    </m:r>
                    <m:r>
                      <a:rPr lang="en-US" sz="2000" b="0" i="1" smtClean="0">
                        <a:latin typeface="Cambria Math"/>
                      </a:rPr>
                      <m:t>𝑑</m:t>
                    </m:r>
                    <m:r>
                      <a:rPr lang="en-US" sz="2000" b="0" i="1" smtClean="0">
                        <a:latin typeface="Cambria Math"/>
                        <a:ea typeface="Cambria Math"/>
                      </a:rPr>
                      <m:t>𝛼</m:t>
                    </m:r>
                  </m:oMath>
                </a14:m>
                <a:endParaRPr lang="en-US" sz="2000" dirty="0" smtClean="0"/>
              </a:p>
              <a:p>
                <a:pPr>
                  <a:lnSpc>
                    <a:spcPct val="150000"/>
                  </a:lnSpc>
                </a:pPr>
                <a:r>
                  <a:rPr lang="en-US" sz="2000" dirty="0"/>
                  <a:t> </a:t>
                </a:r>
                <a:r>
                  <a:rPr lang="en-US" sz="2000" dirty="0" smtClean="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𝑂</m:t>
                            </m:r>
                          </m:sub>
                        </m:sSub>
                      </m:e>
                    </m:nary>
                    <m:r>
                      <a:rPr lang="en-US" sz="2000" i="1">
                        <a:latin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i="1">
                        <a:latin typeface="Cambria Math"/>
                        <a:ea typeface="Cambria Math"/>
                      </a:rPr>
                      <m:t>𝛼</m:t>
                    </m:r>
                    <m:r>
                      <a:rPr lang="en-US" sz="2000" i="1">
                        <a:latin typeface="Cambria Math"/>
                      </a:rPr>
                      <m:t>+</m:t>
                    </m:r>
                    <m:r>
                      <a:rPr lang="en-US" sz="2000" i="1">
                        <a:latin typeface="Cambria Math"/>
                      </a:rPr>
                      <m:t>𝑚</m:t>
                    </m:r>
                    <m:d>
                      <m:dPr>
                        <m:ctrlPr>
                          <a:rPr lang="en-US" sz="2000" b="0" i="1" smtClean="0">
                            <a:latin typeface="Cambria Math"/>
                          </a:rPr>
                        </m:ctrlPr>
                      </m:dPr>
                      <m:e>
                        <m:sSub>
                          <m:sSubPr>
                            <m:ctrlPr>
                              <a:rPr lang="en-US" sz="2000" i="1">
                                <a:latin typeface="Cambria Math"/>
                              </a:rPr>
                            </m:ctrlPr>
                          </m:sSubPr>
                          <m:e>
                            <m:r>
                              <a:rPr lang="en-US" sz="2000" i="1">
                                <a:latin typeface="Cambria Math"/>
                              </a:rPr>
                              <m:t>𝑎</m:t>
                            </m:r>
                          </m:e>
                          <m:sub>
                            <m:r>
                              <a:rPr lang="en-US" sz="2000" i="1">
                                <a:latin typeface="Cambria Math"/>
                              </a:rPr>
                              <m:t>𝑜</m:t>
                            </m:r>
                          </m:sub>
                        </m:sSub>
                        <m:func>
                          <m:funcPr>
                            <m:ctrlPr>
                              <a:rPr lang="en-US" sz="2000" i="1">
                                <a:latin typeface="Cambria Math"/>
                              </a:rPr>
                            </m:ctrlPr>
                          </m:funcPr>
                          <m:fName>
                            <m:r>
                              <m:rPr>
                                <m:sty m:val="p"/>
                              </m:rPr>
                              <a:rPr lang="en-US" sz="2000">
                                <a:latin typeface="Cambria Math"/>
                              </a:rPr>
                              <m:t>cos</m:t>
                            </m:r>
                          </m:fName>
                          <m:e>
                            <m:r>
                              <a:rPr lang="en-US" sz="2000" i="1">
                                <a:latin typeface="Cambria Math"/>
                                <a:ea typeface="Cambria Math"/>
                              </a:rPr>
                              <m:t>𝜃</m:t>
                            </m:r>
                          </m:e>
                        </m:func>
                        <m:r>
                          <a:rPr lang="en-US" sz="2000" i="1">
                            <a:latin typeface="Cambria Math"/>
                          </a:rPr>
                          <m:t>+</m:t>
                        </m:r>
                        <m:r>
                          <a:rPr lang="en-US" sz="2000" i="1">
                            <a:latin typeface="Cambria Math"/>
                          </a:rPr>
                          <m:t>𝑑</m:t>
                        </m:r>
                        <m:r>
                          <a:rPr lang="en-US" sz="2000" i="1">
                            <a:latin typeface="Cambria Math"/>
                            <a:ea typeface="Cambria Math"/>
                          </a:rPr>
                          <m:t>𝛼</m:t>
                        </m:r>
                      </m:e>
                    </m:d>
                    <m:r>
                      <a:rPr lang="en-US" sz="2000" b="0" i="1" smtClean="0">
                        <a:latin typeface="Cambria Math"/>
                        <a:ea typeface="Cambria Math"/>
                      </a:rPr>
                      <m:t>𝑑</m:t>
                    </m:r>
                  </m:oMath>
                </a14:m>
                <a:endParaRPr lang="en-US" sz="2000" dirty="0"/>
              </a:p>
              <a:p>
                <a:pPr>
                  <a:lnSpc>
                    <a:spcPct val="150000"/>
                  </a:lnSpc>
                </a:pPr>
                <a:r>
                  <a:rPr lang="en-US" sz="2000" dirty="0" smtClean="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𝑀</m:t>
                            </m:r>
                          </m:e>
                          <m:sub>
                            <m:r>
                              <a:rPr lang="en-US" sz="2000" i="1">
                                <a:latin typeface="Cambria Math"/>
                              </a:rPr>
                              <m:t>𝑂</m:t>
                            </m:r>
                          </m:sub>
                        </m:sSub>
                      </m:e>
                    </m:nary>
                    <m:r>
                      <a:rPr lang="en-US" sz="2000" i="1">
                        <a:latin typeface="Cambria Math"/>
                      </a:rPr>
                      <m:t>=</m:t>
                    </m:r>
                    <m:sSub>
                      <m:sSubPr>
                        <m:ctrlPr>
                          <a:rPr lang="en-US" sz="2000" i="1">
                            <a:latin typeface="Cambria Math"/>
                          </a:rPr>
                        </m:ctrlPr>
                      </m:sSubPr>
                      <m:e>
                        <m:r>
                          <a:rPr lang="en-US" sz="2000" i="1">
                            <a:latin typeface="Cambria Math"/>
                          </a:rPr>
                          <m:t>𝐼</m:t>
                        </m:r>
                      </m:e>
                      <m:sub>
                        <m:r>
                          <a:rPr lang="en-US" sz="2000" i="1">
                            <a:latin typeface="Cambria Math"/>
                          </a:rPr>
                          <m:t>𝐺</m:t>
                        </m:r>
                      </m:sub>
                    </m:sSub>
                    <m:r>
                      <a:rPr lang="en-US" sz="2000" i="1">
                        <a:latin typeface="Cambria Math"/>
                        <a:ea typeface="Cambria Math"/>
                      </a:rPr>
                      <m:t>𝛼</m:t>
                    </m:r>
                    <m:r>
                      <a:rPr lang="en-US" sz="2000" i="1">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rPr>
                          <m:t>𝑑</m:t>
                        </m:r>
                      </m:e>
                      <m:sup>
                        <m:r>
                          <a:rPr lang="en-US" sz="2000" b="0" i="1" smtClean="0">
                            <a:latin typeface="Cambria Math"/>
                          </a:rPr>
                          <m:t>2</m:t>
                        </m:r>
                      </m:sup>
                    </m:sSup>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𝑚</m:t>
                    </m:r>
                    <m:sSub>
                      <m:sSubPr>
                        <m:ctrlPr>
                          <a:rPr lang="en-US" sz="2000" i="1">
                            <a:latin typeface="Cambria Math"/>
                          </a:rPr>
                        </m:ctrlPr>
                      </m:sSubPr>
                      <m:e>
                        <m:r>
                          <a:rPr lang="en-US" sz="2000" i="1">
                            <a:latin typeface="Cambria Math"/>
                          </a:rPr>
                          <m:t>𝑎</m:t>
                        </m:r>
                      </m:e>
                      <m:sub>
                        <m:r>
                          <a:rPr lang="en-US" sz="2000" i="1">
                            <a:latin typeface="Cambria Math"/>
                          </a:rPr>
                          <m:t>𝑜</m:t>
                        </m:r>
                      </m:sub>
                    </m:sSub>
                    <m:func>
                      <m:funcPr>
                        <m:ctrlPr>
                          <a:rPr lang="en-US" sz="2000" i="1">
                            <a:latin typeface="Cambria Math"/>
                          </a:rPr>
                        </m:ctrlPr>
                      </m:funcPr>
                      <m:fName>
                        <m:r>
                          <m:rPr>
                            <m:sty m:val="p"/>
                          </m:rPr>
                          <a:rPr lang="en-US" sz="2000">
                            <a:latin typeface="Cambria Math"/>
                          </a:rPr>
                          <m:t>cos</m:t>
                        </m:r>
                      </m:fName>
                      <m:e>
                        <m:r>
                          <a:rPr lang="en-US" sz="2000" i="1">
                            <a:latin typeface="Cambria Math"/>
                            <a:ea typeface="Cambria Math"/>
                          </a:rPr>
                          <m:t>𝜃</m:t>
                        </m:r>
                      </m:e>
                    </m:func>
                    <m:r>
                      <a:rPr lang="en-US" sz="2000" b="0" i="1" smtClean="0">
                        <a:latin typeface="Cambria Math"/>
                        <a:ea typeface="Cambria Math"/>
                      </a:rPr>
                      <m:t>𝑑</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𝑜</m:t>
                        </m:r>
                      </m:sub>
                    </m:s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𝑚𝑎</m:t>
                    </m:r>
                    <m:sSub>
                      <m:sSubPr>
                        <m:ctrlPr>
                          <a:rPr lang="en-US" sz="2000" b="0" i="1" smtClean="0">
                            <a:latin typeface="Cambria Math"/>
                            <a:ea typeface="Cambria Math"/>
                          </a:rPr>
                        </m:ctrlPr>
                      </m:sSubPr>
                      <m:e>
                        <m:r>
                          <a:rPr lang="en-US" sz="2000" b="0" i="1" smtClean="0">
                            <a:latin typeface="Cambria Math"/>
                            <a:ea typeface="Cambria Math"/>
                          </a:rPr>
                          <m:t>𝑑</m:t>
                        </m:r>
                      </m:e>
                      <m:sub>
                        <m:r>
                          <a:rPr lang="en-US" sz="2000" b="0" i="1" smtClean="0">
                            <a:latin typeface="Cambria Math"/>
                            <a:ea typeface="Cambria Math"/>
                          </a:rPr>
                          <m:t>𝑜</m:t>
                        </m:r>
                      </m:sub>
                    </m:sSub>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n-US" sz="2000" b="0" i="1" smtClean="0">
                            <a:latin typeface="Cambria Math"/>
                            <a:ea typeface="Cambria Math"/>
                          </a:rPr>
                          <m:t>𝜃</m:t>
                        </m:r>
                      </m:e>
                    </m:func>
                  </m:oMath>
                </a14:m>
                <a:r>
                  <a:rPr lang="en-US" sz="2000" dirty="0" smtClean="0"/>
                  <a:t> </a:t>
                </a:r>
              </a:p>
              <a:p>
                <a:pPr algn="r" rtl="1">
                  <a:lnSpc>
                    <a:spcPct val="150000"/>
                  </a:lnSpc>
                </a:pPr>
                <a:r>
                  <a:rPr lang="en-US" sz="2000" dirty="0"/>
                  <a:t> </a:t>
                </a:r>
                <a:r>
                  <a:rPr lang="fa-IR" sz="2000" dirty="0" smtClean="0"/>
                  <a:t>  </a:t>
                </a:r>
                <a:endParaRPr lang="en-US" sz="2000" dirty="0" smtClean="0"/>
              </a:p>
              <a:p>
                <a:pPr algn="r" rtl="1">
                  <a:lnSpc>
                    <a:spcPct val="150000"/>
                  </a:lnSpc>
                </a:pPr>
                <a:r>
                  <a:rPr lang="fa-IR" sz="2000" dirty="0"/>
                  <a:t> </a:t>
                </a:r>
                <a:r>
                  <a:rPr lang="fa-IR" sz="2000" dirty="0" smtClean="0"/>
                  <a:t>       ادامه مثال قبل ؛</a:t>
                </a:r>
              </a:p>
              <a:p>
                <a:pPr algn="l">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𝑀</m:t>
                              </m:r>
                              <m:r>
                                <m:rPr>
                                  <m:brk m:alnAt="7"/>
                                </m:rPr>
                                <a:rPr lang="en-US" sz="2000" b="0" i="1" smtClean="0">
                                  <a:latin typeface="Cambria Math"/>
                                </a:rPr>
                                <m:t>+</m:t>
                              </m:r>
                              <m:r>
                                <m:rPr>
                                  <m:brk m:alnAt="7"/>
                                </m:rPr>
                                <a:rPr lang="en-US" sz="2000" b="0" i="1" smtClean="0">
                                  <a:latin typeface="Cambria Math"/>
                                </a:rPr>
                                <m:t>𝑚</m:t>
                              </m:r>
                            </m:e>
                            <m:e>
                              <m:r>
                                <a:rPr lang="en-US" sz="2000" b="0" i="1" smtClean="0">
                                  <a:latin typeface="Cambria Math"/>
                                </a:rPr>
                                <m:t>𝑚𝑙</m:t>
                              </m:r>
                            </m:e>
                          </m:mr>
                          <m:mr>
                            <m:e>
                              <m:r>
                                <a:rPr lang="en-US" sz="2000" b="0" i="1" smtClean="0">
                                  <a:latin typeface="Cambria Math"/>
                                </a:rPr>
                                <m:t>1</m:t>
                              </m:r>
                            </m:e>
                            <m:e>
                              <m:r>
                                <a:rPr lang="en-US" sz="2000" b="0" i="1" smtClean="0">
                                  <a:latin typeface="Cambria Math"/>
                                </a:rPr>
                                <m:t>𝑙</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acc>
                                <m:accPr>
                                  <m:chr m:val="̈"/>
                                  <m:ctrlPr>
                                    <a:rPr lang="en-US" sz="2000" b="0" i="1" smtClean="0">
                                      <a:latin typeface="Cambria Math"/>
                                    </a:rPr>
                                  </m:ctrlPr>
                                </m:accPr>
                                <m:e>
                                  <m:r>
                                    <a:rPr lang="en-US" sz="2000" b="0" i="1" smtClean="0">
                                      <a:latin typeface="Cambria Math"/>
                                    </a:rPr>
                                    <m:t>𝑥</m:t>
                                  </m:r>
                                </m:e>
                              </m:acc>
                            </m:e>
                          </m:mr>
                          <m:mr>
                            <m:e>
                              <m:acc>
                                <m:accPr>
                                  <m:chr m:val="̈"/>
                                  <m:ctrlPr>
                                    <a:rPr lang="en-US" sz="2000" b="0" i="1" smtClean="0">
                                      <a:latin typeface="Cambria Math"/>
                                    </a:rPr>
                                  </m:ctrlPr>
                                </m:accPr>
                                <m:e>
                                  <m:r>
                                    <a:rPr lang="en-US" sz="2000" b="0" i="1" smtClean="0">
                                      <a:latin typeface="Cambria Math"/>
                                      <a:ea typeface="Cambria Math"/>
                                    </a:rPr>
                                    <m:t>𝜃</m:t>
                                  </m:r>
                                </m:e>
                              </m:acc>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0</m:t>
                              </m:r>
                            </m:e>
                            <m:e>
                              <m:r>
                                <a:rPr lang="en-US" sz="2000" b="0" i="1" smtClean="0">
                                  <a:latin typeface="Cambria Math"/>
                                </a:rPr>
                                <m:t>0</m:t>
                              </m:r>
                            </m:e>
                          </m:mr>
                          <m:mr>
                            <m:e>
                              <m:r>
                                <a:rPr lang="en-US" sz="2000" b="0" i="1" smtClean="0">
                                  <a:latin typeface="Cambria Math"/>
                                </a:rPr>
                                <m:t>0</m:t>
                              </m:r>
                            </m:e>
                            <m:e>
                              <m:r>
                                <a:rPr lang="en-US" sz="2000" b="0" i="1" smtClean="0">
                                  <a:latin typeface="Cambria Math"/>
                                </a:rPr>
                                <m:t>𝑔</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r>
                                <m:rPr>
                                  <m:brk m:alnAt="7"/>
                                </m:rPr>
                                <a:rPr lang="en-US" sz="2000" b="0" i="1" smtClean="0">
                                  <a:latin typeface="Cambria Math"/>
                                </a:rPr>
                                <m:t>𝑥</m:t>
                              </m:r>
                            </m:e>
                          </m:mr>
                          <m:mr>
                            <m:e>
                              <m:r>
                                <a:rPr lang="en-US" sz="2000" b="0" i="1" smtClean="0">
                                  <a:latin typeface="Cambria Math"/>
                                  <a:ea typeface="Cambria Math"/>
                                </a:rPr>
                                <m:t>𝜃</m:t>
                              </m:r>
                            </m:e>
                          </m:mr>
                        </m:m>
                      </m:e>
                    </m:d>
                    <m:r>
                      <a:rPr lang="en-US" sz="2000" b="0" i="1" smtClean="0">
                        <a:latin typeface="Cambria Math"/>
                      </a:rPr>
                      <m:t>=</m:t>
                    </m:r>
                    <m:r>
                      <a:rPr lang="en-US" sz="2000" b="0" i="1" smtClean="0">
                        <a:latin typeface="Cambria Math"/>
                      </a:rPr>
                      <m:t>0</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5" name="Straight Arrow Connector 4"/>
          <p:cNvCxnSpPr/>
          <p:nvPr/>
        </p:nvCxnSpPr>
        <p:spPr>
          <a:xfrm>
            <a:off x="2397217" y="1524000"/>
            <a:ext cx="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98761" y="1828800"/>
            <a:ext cx="1596911" cy="338554"/>
          </a:xfrm>
          <a:prstGeom prst="rect">
            <a:avLst/>
          </a:prstGeom>
          <a:noFill/>
        </p:spPr>
        <p:txBody>
          <a:bodyPr wrap="none" rtlCol="0">
            <a:spAutoFit/>
          </a:bodyPr>
          <a:lstStyle/>
          <a:p>
            <a:pPr algn="r" rtl="1"/>
            <a:r>
              <a:rPr lang="fa-IR" sz="1600" dirty="0" smtClean="0"/>
              <a:t>مولفه شتاب عمودبر</a:t>
            </a:r>
            <a:r>
              <a:rPr lang="en-US" sz="1600" dirty="0"/>
              <a:t>d</a:t>
            </a:r>
          </a:p>
        </p:txBody>
      </p:sp>
      <p:cxnSp>
        <p:nvCxnSpPr>
          <p:cNvPr id="8" name="Straight Connector 7"/>
          <p:cNvCxnSpPr/>
          <p:nvPr/>
        </p:nvCxnSpPr>
        <p:spPr>
          <a:xfrm>
            <a:off x="809305" y="2736881"/>
            <a:ext cx="1" cy="1146691"/>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0" idx="0"/>
          </p:cNvCxnSpPr>
          <p:nvPr/>
        </p:nvCxnSpPr>
        <p:spPr>
          <a:xfrm>
            <a:off x="809305" y="2736881"/>
            <a:ext cx="532516" cy="1022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rot="20403458">
            <a:off x="1256980" y="3752944"/>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rot="5005082">
            <a:off x="435152" y="2605812"/>
            <a:ext cx="591127" cy="626064"/>
          </a:xfrm>
          <a:prstGeom prst="arc">
            <a:avLst>
              <a:gd name="adj1" fmla="val 18662983"/>
              <a:gd name="adj2" fmla="val 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2" name="TextBox 11"/>
              <p:cNvSpPr txBox="1"/>
              <p:nvPr/>
            </p:nvSpPr>
            <p:spPr>
              <a:xfrm>
                <a:off x="772690" y="3204830"/>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772690" y="3204830"/>
                <a:ext cx="374141"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14" name="Straight Arrow Connector 13"/>
          <p:cNvCxnSpPr/>
          <p:nvPr/>
        </p:nvCxnSpPr>
        <p:spPr>
          <a:xfrm>
            <a:off x="809306" y="2736881"/>
            <a:ext cx="532515"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04936" y="2362200"/>
            <a:ext cx="420484" cy="374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88519" y="3508891"/>
            <a:ext cx="420484" cy="374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388519" y="3883572"/>
            <a:ext cx="609599"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59760" y="3867244"/>
            <a:ext cx="428440" cy="3999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2600190">
            <a:off x="1055478" y="3382218"/>
            <a:ext cx="674850" cy="547068"/>
          </a:xfrm>
          <a:prstGeom prst="arc">
            <a:avLst>
              <a:gd name="adj1" fmla="val 18662983"/>
              <a:gd name="adj2" fmla="val 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16200000">
            <a:off x="279353" y="4040540"/>
            <a:ext cx="1892134" cy="1552924"/>
          </a:xfrm>
          <a:prstGeom prst="arc">
            <a:avLst>
              <a:gd name="adj1" fmla="val 1875054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a:stCxn id="31" idx="0"/>
          </p:cNvCxnSpPr>
          <p:nvPr/>
        </p:nvCxnSpPr>
        <p:spPr>
          <a:xfrm flipH="1">
            <a:off x="526946" y="4248251"/>
            <a:ext cx="77989" cy="123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345" y="4372025"/>
            <a:ext cx="825867" cy="338554"/>
          </a:xfrm>
          <a:prstGeom prst="rect">
            <a:avLst/>
          </a:prstGeom>
          <a:noFill/>
        </p:spPr>
        <p:txBody>
          <a:bodyPr wrap="none" rtlCol="0">
            <a:spAutoFit/>
          </a:bodyPr>
          <a:lstStyle/>
          <a:p>
            <a:r>
              <a:rPr lang="fa-IR" sz="1600" dirty="0" smtClean="0"/>
              <a:t>مرکزجرم</a:t>
            </a:r>
            <a:endParaRPr lang="en-US" sz="1600" dirty="0"/>
          </a:p>
        </p:txBody>
      </p:sp>
      <mc:AlternateContent xmlns:mc="http://schemas.openxmlformats.org/markup-compatibility/2006">
        <mc:Choice xmlns="" xmlns:a14="http://schemas.microsoft.com/office/drawing/2010/main" Requires="a14">
          <p:sp>
            <p:nvSpPr>
              <p:cNvPr id="38" name="TextBox 37"/>
              <p:cNvSpPr txBox="1"/>
              <p:nvPr/>
            </p:nvSpPr>
            <p:spPr>
              <a:xfrm>
                <a:off x="1330539" y="2549512"/>
                <a:ext cx="47846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𝑜</m:t>
                          </m:r>
                        </m:sub>
                      </m:sSub>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1330539" y="2549512"/>
                <a:ext cx="478464"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39" name="Arc 38"/>
          <p:cNvSpPr/>
          <p:nvPr/>
        </p:nvSpPr>
        <p:spPr>
          <a:xfrm>
            <a:off x="877047" y="2537892"/>
            <a:ext cx="269784" cy="3809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9042364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d>
                      <m:dPr>
                        <m:begChr m:val="|"/>
                        <m:endChr m:val="|"/>
                        <m:ctrlPr>
                          <a:rPr lang="en-US" sz="2000" b="0" i="1" smtClean="0">
                            <a:latin typeface="Cambria Math"/>
                          </a:rPr>
                        </m:ctrlPr>
                      </m:dPr>
                      <m:e>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0</m:t>
                                  </m:r>
                                </m:e>
                                <m:e>
                                  <m:r>
                                    <a:rPr lang="en-US" sz="2000" b="0" i="1" smtClean="0">
                                      <a:latin typeface="Cambria Math"/>
                                    </a:rPr>
                                    <m:t>0</m:t>
                                  </m:r>
                                </m:e>
                              </m:mr>
                              <m:mr>
                                <m:e>
                                  <m:r>
                                    <a:rPr lang="en-US" sz="2000" b="0" i="1" smtClean="0">
                                      <a:latin typeface="Cambria Math"/>
                                    </a:rPr>
                                    <m:t>0</m:t>
                                  </m:r>
                                </m:e>
                                <m:e>
                                  <m:r>
                                    <a:rPr lang="en-US" sz="2000" b="0" i="1" smtClean="0">
                                      <a:latin typeface="Cambria Math"/>
                                    </a:rPr>
                                    <m:t>𝑔</m:t>
                                  </m:r>
                                </m:e>
                              </m:mr>
                            </m:m>
                          </m:e>
                        </m:d>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𝑀</m:t>
                                  </m:r>
                                  <m:r>
                                    <m:rPr>
                                      <m:brk m:alnAt="7"/>
                                    </m:rPr>
                                    <a:rPr lang="en-US" sz="2000" b="0" i="1" smtClean="0">
                                      <a:latin typeface="Cambria Math"/>
                                    </a:rPr>
                                    <m:t>+</m:t>
                                  </m:r>
                                  <m:r>
                                    <m:rPr>
                                      <m:brk m:alnAt="7"/>
                                    </m:rPr>
                                    <a:rPr lang="en-US" sz="2000" b="0" i="1" smtClean="0">
                                      <a:latin typeface="Cambria Math"/>
                                    </a:rPr>
                                    <m:t>𝑚</m:t>
                                  </m:r>
                                </m:e>
                                <m:e>
                                  <m:r>
                                    <a:rPr lang="en-US" sz="2000" b="0" i="1" smtClean="0">
                                      <a:latin typeface="Cambria Math"/>
                                    </a:rPr>
                                    <m:t>𝑚𝑙</m:t>
                                  </m:r>
                                </m:e>
                              </m:mr>
                              <m:mr>
                                <m:e>
                                  <m:r>
                                    <a:rPr lang="en-US" sz="2000" b="0" i="1" smtClean="0">
                                      <a:latin typeface="Cambria Math"/>
                                    </a:rPr>
                                    <m:t>1</m:t>
                                  </m:r>
                                </m:e>
                                <m:e>
                                  <m:r>
                                    <a:rPr lang="en-US" sz="2000" b="0" i="1" smtClean="0">
                                      <a:latin typeface="Cambria Math"/>
                                    </a:rPr>
                                    <m:t>𝑙</m:t>
                                  </m:r>
                                </m:e>
                              </m:mr>
                            </m:m>
                          </m:e>
                        </m:d>
                      </m:e>
                    </m:d>
                    <m:r>
                      <a:rPr lang="en-US" sz="2000" b="0" i="1" smtClean="0">
                        <a:latin typeface="Cambria Math"/>
                      </a:rPr>
                      <m:t>=</m:t>
                    </m:r>
                    <m:r>
                      <a:rPr lang="en-US" sz="2000" b="0" i="1" smtClean="0">
                        <a:latin typeface="Cambria Math"/>
                      </a:rPr>
                      <m:t>0</m:t>
                    </m:r>
                  </m:oMath>
                </a14:m>
                <a:endParaRPr lang="en-US" sz="2000" dirty="0" smtClean="0"/>
              </a:p>
              <a:p>
                <a:pPr marL="0" indent="0">
                  <a:lnSpc>
                    <a:spcPct val="150000"/>
                  </a:lnSpc>
                  <a:buNone/>
                </a:pPr>
                <a:r>
                  <a:rPr lang="fa-IR" sz="2000" dirty="0" smtClean="0"/>
                  <a:t>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r>
                      <a:rPr lang="en-US" sz="2000" b="0" i="1" smtClean="0">
                        <a:latin typeface="Cambria Math"/>
                        <a:ea typeface="Cambria Math"/>
                      </a:rPr>
                      <m:t>0</m:t>
                    </m:r>
                  </m:oMath>
                </a14:m>
                <a:r>
                  <a:rPr lang="en-US" sz="2000" dirty="0" smtClean="0"/>
                  <a:t>       ,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𝑀</m:t>
                            </m:r>
                            <m:r>
                              <a:rPr lang="en-US" sz="2000" b="0" i="1" smtClean="0">
                                <a:latin typeface="Cambria Math"/>
                                <a:ea typeface="Cambria Math"/>
                              </a:rPr>
                              <m:t>+</m:t>
                            </m:r>
                            <m:r>
                              <a:rPr lang="en-US" sz="2000" b="0" i="1" smtClean="0">
                                <a:latin typeface="Cambria Math"/>
                                <a:ea typeface="Cambria Math"/>
                              </a:rPr>
                              <m:t>𝑚</m:t>
                            </m:r>
                            <m:r>
                              <a:rPr lang="en-US" sz="2000" b="0" i="1" smtClean="0">
                                <a:latin typeface="Cambria Math"/>
                                <a:ea typeface="Cambria Math"/>
                              </a:rPr>
                              <m:t>)</m:t>
                            </m:r>
                          </m:num>
                          <m:den>
                            <m:r>
                              <a:rPr lang="en-US" sz="2000" b="0" i="1" smtClean="0">
                                <a:latin typeface="Cambria Math"/>
                                <a:ea typeface="Cambria Math"/>
                              </a:rPr>
                              <m:t>𝑀𝑙</m:t>
                            </m:r>
                          </m:den>
                        </m:f>
                        <m:r>
                          <a:rPr lang="en-US" sz="2000" b="0" i="1" smtClean="0">
                            <a:latin typeface="Cambria Math"/>
                            <a:ea typeface="Cambria Math"/>
                          </a:rPr>
                          <m:t> </m:t>
                        </m:r>
                        <m:r>
                          <a:rPr lang="en-US" sz="2000" b="0" i="1" smtClean="0">
                            <a:latin typeface="Cambria Math"/>
                            <a:ea typeface="Cambria Math"/>
                          </a:rPr>
                          <m:t>𝑔</m:t>
                        </m:r>
                      </m:e>
                    </m:rad>
                    <m:r>
                      <a:rPr lang="en-US" sz="2000" b="0" i="1" smtClean="0">
                        <a:latin typeface="Cambria Math"/>
                        <a:ea typeface="Cambria Math"/>
                      </a:rPr>
                      <m:t> </m:t>
                    </m:r>
                  </m:oMath>
                </a14:m>
                <a:endParaRPr lang="en-US" sz="2000" dirty="0" smtClean="0"/>
              </a:p>
              <a:p>
                <a:pPr algn="r" rtl="1">
                  <a:lnSpc>
                    <a:spcPct val="150000"/>
                  </a:lnSpc>
                </a:pPr>
                <a:r>
                  <a:rPr lang="fa-IR" sz="2000" dirty="0"/>
                  <a:t> </a:t>
                </a:r>
                <a:r>
                  <a:rPr lang="fa-IR" sz="2000" dirty="0"/>
                  <a:t>تمرین : فرکانس های طبیعی </a:t>
                </a:r>
                <a:r>
                  <a:rPr lang="fa-IR" sz="2000" dirty="0" smtClean="0"/>
                  <a:t>سیستم</a:t>
                </a:r>
                <a:r>
                  <a:rPr lang="en-US" sz="2000" dirty="0" smtClean="0"/>
                  <a:t> </a:t>
                </a:r>
                <a:r>
                  <a:rPr lang="fa-IR" sz="2000" dirty="0" smtClean="0"/>
                  <a:t>های </a:t>
                </a:r>
                <a:r>
                  <a:rPr lang="fa-IR" sz="2000" dirty="0"/>
                  <a:t>را استخراج </a:t>
                </a:r>
                <a:r>
                  <a:rPr lang="fa-IR" sz="2000" dirty="0" smtClean="0"/>
                  <a:t>کنید.</a:t>
                </a:r>
              </a:p>
              <a:p>
                <a:pPr algn="r" rtl="1">
                  <a:lnSpc>
                    <a:spcPct val="150000"/>
                  </a:lnSpc>
                </a:pPr>
                <a:r>
                  <a:rPr lang="fa-IR" sz="2000" dirty="0" smtClean="0"/>
                  <a:t>(1)-</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733" r="-667"/>
                </a:stretch>
              </a:blipFill>
            </p:spPr>
            <p:txBody>
              <a:bodyPr/>
              <a:lstStyle/>
              <a:p>
                <a:r>
                  <a:rPr lang="en-US">
                    <a:noFill/>
                  </a:rPr>
                  <a:t> </a:t>
                </a:r>
              </a:p>
            </p:txBody>
          </p:sp>
        </mc:Fallback>
      </mc:AlternateContent>
      <p:cxnSp>
        <p:nvCxnSpPr>
          <p:cNvPr id="7" name="Straight Arrow Connector 6"/>
          <p:cNvCxnSpPr/>
          <p:nvPr/>
        </p:nvCxnSpPr>
        <p:spPr>
          <a:xfrm>
            <a:off x="457200" y="1676400"/>
            <a:ext cx="6096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14374" y="30480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47724" y="3743325"/>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09724" y="3733800"/>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719136" y="38862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285873" y="3425309"/>
            <a:ext cx="1" cy="114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62048" y="4572000"/>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5" name="TextBox 14"/>
              <p:cNvSpPr txBox="1"/>
              <p:nvPr/>
            </p:nvSpPr>
            <p:spPr>
              <a:xfrm>
                <a:off x="1068122" y="479214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068122" y="4792140"/>
                <a:ext cx="435504"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16" name="TextBox 15"/>
          <p:cNvSpPr txBox="1"/>
          <p:nvPr/>
        </p:nvSpPr>
        <p:spPr>
          <a:xfrm>
            <a:off x="686286" y="3390900"/>
            <a:ext cx="381836" cy="369332"/>
          </a:xfrm>
          <a:prstGeom prst="rect">
            <a:avLst/>
          </a:prstGeom>
          <a:noFill/>
        </p:spPr>
        <p:txBody>
          <a:bodyPr wrap="none" rtlCol="0">
            <a:spAutoFit/>
          </a:bodyPr>
          <a:lstStyle/>
          <a:p>
            <a:r>
              <a:rPr lang="en-US" dirty="0" smtClean="0"/>
              <a:t>M</a:t>
            </a:r>
            <a:endParaRPr lang="en-US" dirty="0"/>
          </a:p>
        </p:txBody>
      </p:sp>
      <p:sp>
        <p:nvSpPr>
          <p:cNvPr id="17" name="Freeform 16"/>
          <p:cNvSpPr/>
          <p:nvPr/>
        </p:nvSpPr>
        <p:spPr>
          <a:xfrm>
            <a:off x="1154634" y="3265742"/>
            <a:ext cx="262478" cy="309824"/>
          </a:xfrm>
          <a:custGeom>
            <a:avLst/>
            <a:gdLst>
              <a:gd name="connsiteX0" fmla="*/ 228600 w 524957"/>
              <a:gd name="connsiteY0" fmla="*/ 279679 h 467247"/>
              <a:gd name="connsiteX1" fmla="*/ 190500 w 524957"/>
              <a:gd name="connsiteY1" fmla="*/ 232054 h 467247"/>
              <a:gd name="connsiteX2" fmla="*/ 238125 w 524957"/>
              <a:gd name="connsiteY2" fmla="*/ 165379 h 467247"/>
              <a:gd name="connsiteX3" fmla="*/ 295275 w 524957"/>
              <a:gd name="connsiteY3" fmla="*/ 174904 h 467247"/>
              <a:gd name="connsiteX4" fmla="*/ 314325 w 524957"/>
              <a:gd name="connsiteY4" fmla="*/ 308254 h 467247"/>
              <a:gd name="connsiteX5" fmla="*/ 285750 w 524957"/>
              <a:gd name="connsiteY5" fmla="*/ 327304 h 467247"/>
              <a:gd name="connsiteX6" fmla="*/ 228600 w 524957"/>
              <a:gd name="connsiteY6" fmla="*/ 355879 h 467247"/>
              <a:gd name="connsiteX7" fmla="*/ 171450 w 524957"/>
              <a:gd name="connsiteY7" fmla="*/ 346354 h 467247"/>
              <a:gd name="connsiteX8" fmla="*/ 152400 w 524957"/>
              <a:gd name="connsiteY8" fmla="*/ 317779 h 467247"/>
              <a:gd name="connsiteX9" fmla="*/ 123825 w 524957"/>
              <a:gd name="connsiteY9" fmla="*/ 289204 h 467247"/>
              <a:gd name="connsiteX10" fmla="*/ 95250 w 524957"/>
              <a:gd name="connsiteY10" fmla="*/ 232054 h 467247"/>
              <a:gd name="connsiteX11" fmla="*/ 114300 w 524957"/>
              <a:gd name="connsiteY11" fmla="*/ 184429 h 467247"/>
              <a:gd name="connsiteX12" fmla="*/ 142875 w 524957"/>
              <a:gd name="connsiteY12" fmla="*/ 155854 h 467247"/>
              <a:gd name="connsiteX13" fmla="*/ 209550 w 524957"/>
              <a:gd name="connsiteY13" fmla="*/ 108229 h 467247"/>
              <a:gd name="connsiteX14" fmla="*/ 333375 w 524957"/>
              <a:gd name="connsiteY14" fmla="*/ 117754 h 467247"/>
              <a:gd name="connsiteX15" fmla="*/ 371475 w 524957"/>
              <a:gd name="connsiteY15" fmla="*/ 174904 h 467247"/>
              <a:gd name="connsiteX16" fmla="*/ 400050 w 524957"/>
              <a:gd name="connsiteY16" fmla="*/ 193954 h 467247"/>
              <a:gd name="connsiteX17" fmla="*/ 419100 w 524957"/>
              <a:gd name="connsiteY17" fmla="*/ 222529 h 467247"/>
              <a:gd name="connsiteX18" fmla="*/ 409575 w 524957"/>
              <a:gd name="connsiteY18" fmla="*/ 308254 h 467247"/>
              <a:gd name="connsiteX19" fmla="*/ 400050 w 524957"/>
              <a:gd name="connsiteY19" fmla="*/ 336829 h 467247"/>
              <a:gd name="connsiteX20" fmla="*/ 371475 w 524957"/>
              <a:gd name="connsiteY20" fmla="*/ 365404 h 467247"/>
              <a:gd name="connsiteX21" fmla="*/ 352425 w 524957"/>
              <a:gd name="connsiteY21" fmla="*/ 393979 h 467247"/>
              <a:gd name="connsiteX22" fmla="*/ 342900 w 524957"/>
              <a:gd name="connsiteY22" fmla="*/ 432079 h 467247"/>
              <a:gd name="connsiteX23" fmla="*/ 161925 w 524957"/>
              <a:gd name="connsiteY23" fmla="*/ 441604 h 467247"/>
              <a:gd name="connsiteX24" fmla="*/ 104775 w 524957"/>
              <a:gd name="connsiteY24" fmla="*/ 413029 h 467247"/>
              <a:gd name="connsiteX25" fmla="*/ 76200 w 524957"/>
              <a:gd name="connsiteY25" fmla="*/ 384454 h 467247"/>
              <a:gd name="connsiteX26" fmla="*/ 47625 w 524957"/>
              <a:gd name="connsiteY26" fmla="*/ 365404 h 467247"/>
              <a:gd name="connsiteX27" fmla="*/ 0 w 524957"/>
              <a:gd name="connsiteY27" fmla="*/ 308254 h 467247"/>
              <a:gd name="connsiteX28" fmla="*/ 9525 w 524957"/>
              <a:gd name="connsiteY28" fmla="*/ 155854 h 467247"/>
              <a:gd name="connsiteX29" fmla="*/ 28575 w 524957"/>
              <a:gd name="connsiteY29" fmla="*/ 127279 h 467247"/>
              <a:gd name="connsiteX30" fmla="*/ 38100 w 524957"/>
              <a:gd name="connsiteY30" fmla="*/ 98704 h 467247"/>
              <a:gd name="connsiteX31" fmla="*/ 95250 w 524957"/>
              <a:gd name="connsiteY31" fmla="*/ 51079 h 467247"/>
              <a:gd name="connsiteX32" fmla="*/ 123825 w 524957"/>
              <a:gd name="connsiteY32" fmla="*/ 41554 h 467247"/>
              <a:gd name="connsiteX33" fmla="*/ 152400 w 524957"/>
              <a:gd name="connsiteY33" fmla="*/ 12979 h 467247"/>
              <a:gd name="connsiteX34" fmla="*/ 447675 w 524957"/>
              <a:gd name="connsiteY34" fmla="*/ 41554 h 467247"/>
              <a:gd name="connsiteX35" fmla="*/ 476250 w 524957"/>
              <a:gd name="connsiteY35" fmla="*/ 70129 h 467247"/>
              <a:gd name="connsiteX36" fmla="*/ 495300 w 524957"/>
              <a:gd name="connsiteY36" fmla="*/ 127279 h 467247"/>
              <a:gd name="connsiteX37" fmla="*/ 523875 w 524957"/>
              <a:gd name="connsiteY37" fmla="*/ 184429 h 467247"/>
              <a:gd name="connsiteX38" fmla="*/ 523875 w 524957"/>
              <a:gd name="connsiteY38" fmla="*/ 279679 h 46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4957" h="467247">
                <a:moveTo>
                  <a:pt x="228600" y="279679"/>
                </a:moveTo>
                <a:cubicBezTo>
                  <a:pt x="215900" y="263804"/>
                  <a:pt x="194487" y="251989"/>
                  <a:pt x="190500" y="232054"/>
                </a:cubicBezTo>
                <a:cubicBezTo>
                  <a:pt x="182961" y="194360"/>
                  <a:pt x="215972" y="180147"/>
                  <a:pt x="238125" y="165379"/>
                </a:cubicBezTo>
                <a:cubicBezTo>
                  <a:pt x="257175" y="168554"/>
                  <a:pt x="276953" y="168797"/>
                  <a:pt x="295275" y="174904"/>
                </a:cubicBezTo>
                <a:cubicBezTo>
                  <a:pt x="353957" y="194465"/>
                  <a:pt x="330493" y="251668"/>
                  <a:pt x="314325" y="308254"/>
                </a:cubicBezTo>
                <a:cubicBezTo>
                  <a:pt x="311180" y="319261"/>
                  <a:pt x="295989" y="322184"/>
                  <a:pt x="285750" y="327304"/>
                </a:cubicBezTo>
                <a:cubicBezTo>
                  <a:pt x="206880" y="366739"/>
                  <a:pt x="310492" y="301284"/>
                  <a:pt x="228600" y="355879"/>
                </a:cubicBezTo>
                <a:cubicBezTo>
                  <a:pt x="209550" y="352704"/>
                  <a:pt x="188724" y="354991"/>
                  <a:pt x="171450" y="346354"/>
                </a:cubicBezTo>
                <a:cubicBezTo>
                  <a:pt x="161211" y="341234"/>
                  <a:pt x="159729" y="326573"/>
                  <a:pt x="152400" y="317779"/>
                </a:cubicBezTo>
                <a:cubicBezTo>
                  <a:pt x="143776" y="307431"/>
                  <a:pt x="132449" y="299552"/>
                  <a:pt x="123825" y="289204"/>
                </a:cubicBezTo>
                <a:cubicBezTo>
                  <a:pt x="103309" y="264585"/>
                  <a:pt x="104796" y="260693"/>
                  <a:pt x="95250" y="232054"/>
                </a:cubicBezTo>
                <a:cubicBezTo>
                  <a:pt x="101600" y="216179"/>
                  <a:pt x="105238" y="198928"/>
                  <a:pt x="114300" y="184429"/>
                </a:cubicBezTo>
                <a:cubicBezTo>
                  <a:pt x="121439" y="173006"/>
                  <a:pt x="132648" y="164620"/>
                  <a:pt x="142875" y="155854"/>
                </a:cubicBezTo>
                <a:cubicBezTo>
                  <a:pt x="163550" y="138132"/>
                  <a:pt x="186935" y="123306"/>
                  <a:pt x="209550" y="108229"/>
                </a:cubicBezTo>
                <a:cubicBezTo>
                  <a:pt x="250825" y="111404"/>
                  <a:pt x="293214" y="107714"/>
                  <a:pt x="333375" y="117754"/>
                </a:cubicBezTo>
                <a:cubicBezTo>
                  <a:pt x="374658" y="128075"/>
                  <a:pt x="353510" y="152447"/>
                  <a:pt x="371475" y="174904"/>
                </a:cubicBezTo>
                <a:cubicBezTo>
                  <a:pt x="378626" y="183843"/>
                  <a:pt x="390525" y="187604"/>
                  <a:pt x="400050" y="193954"/>
                </a:cubicBezTo>
                <a:cubicBezTo>
                  <a:pt x="406400" y="203479"/>
                  <a:pt x="418149" y="211121"/>
                  <a:pt x="419100" y="222529"/>
                </a:cubicBezTo>
                <a:cubicBezTo>
                  <a:pt x="421488" y="251181"/>
                  <a:pt x="414302" y="279894"/>
                  <a:pt x="409575" y="308254"/>
                </a:cubicBezTo>
                <a:cubicBezTo>
                  <a:pt x="407924" y="318158"/>
                  <a:pt x="405619" y="328475"/>
                  <a:pt x="400050" y="336829"/>
                </a:cubicBezTo>
                <a:cubicBezTo>
                  <a:pt x="392578" y="348037"/>
                  <a:pt x="380099" y="355056"/>
                  <a:pt x="371475" y="365404"/>
                </a:cubicBezTo>
                <a:cubicBezTo>
                  <a:pt x="364146" y="374198"/>
                  <a:pt x="358775" y="384454"/>
                  <a:pt x="352425" y="393979"/>
                </a:cubicBezTo>
                <a:cubicBezTo>
                  <a:pt x="349250" y="406679"/>
                  <a:pt x="349395" y="420713"/>
                  <a:pt x="342900" y="432079"/>
                </a:cubicBezTo>
                <a:cubicBezTo>
                  <a:pt x="304035" y="500093"/>
                  <a:pt x="229217" y="450016"/>
                  <a:pt x="161925" y="441604"/>
                </a:cubicBezTo>
                <a:cubicBezTo>
                  <a:pt x="133286" y="432058"/>
                  <a:pt x="129394" y="433545"/>
                  <a:pt x="104775" y="413029"/>
                </a:cubicBezTo>
                <a:cubicBezTo>
                  <a:pt x="94427" y="404405"/>
                  <a:pt x="86548" y="393078"/>
                  <a:pt x="76200" y="384454"/>
                </a:cubicBezTo>
                <a:cubicBezTo>
                  <a:pt x="67406" y="377125"/>
                  <a:pt x="56419" y="372733"/>
                  <a:pt x="47625" y="365404"/>
                </a:cubicBezTo>
                <a:cubicBezTo>
                  <a:pt x="20123" y="342485"/>
                  <a:pt x="18731" y="336351"/>
                  <a:pt x="0" y="308254"/>
                </a:cubicBezTo>
                <a:cubicBezTo>
                  <a:pt x="3175" y="257454"/>
                  <a:pt x="1587" y="206130"/>
                  <a:pt x="9525" y="155854"/>
                </a:cubicBezTo>
                <a:cubicBezTo>
                  <a:pt x="11310" y="144546"/>
                  <a:pt x="23455" y="137518"/>
                  <a:pt x="28575" y="127279"/>
                </a:cubicBezTo>
                <a:cubicBezTo>
                  <a:pt x="33065" y="118299"/>
                  <a:pt x="32531" y="107058"/>
                  <a:pt x="38100" y="98704"/>
                </a:cubicBezTo>
                <a:cubicBezTo>
                  <a:pt x="48633" y="82905"/>
                  <a:pt x="77679" y="59864"/>
                  <a:pt x="95250" y="51079"/>
                </a:cubicBezTo>
                <a:cubicBezTo>
                  <a:pt x="104230" y="46589"/>
                  <a:pt x="114300" y="44729"/>
                  <a:pt x="123825" y="41554"/>
                </a:cubicBezTo>
                <a:cubicBezTo>
                  <a:pt x="133350" y="32029"/>
                  <a:pt x="138958" y="13846"/>
                  <a:pt x="152400" y="12979"/>
                </a:cubicBezTo>
                <a:cubicBezTo>
                  <a:pt x="251505" y="6585"/>
                  <a:pt x="368123" y="-24739"/>
                  <a:pt x="447675" y="41554"/>
                </a:cubicBezTo>
                <a:cubicBezTo>
                  <a:pt x="458023" y="50178"/>
                  <a:pt x="466725" y="60604"/>
                  <a:pt x="476250" y="70129"/>
                </a:cubicBezTo>
                <a:cubicBezTo>
                  <a:pt x="482600" y="89179"/>
                  <a:pt x="484161" y="110571"/>
                  <a:pt x="495300" y="127279"/>
                </a:cubicBezTo>
                <a:cubicBezTo>
                  <a:pt x="506887" y="144659"/>
                  <a:pt x="522160" y="162140"/>
                  <a:pt x="523875" y="184429"/>
                </a:cubicBezTo>
                <a:cubicBezTo>
                  <a:pt x="526310" y="216085"/>
                  <a:pt x="523875" y="247929"/>
                  <a:pt x="523875" y="27967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8" name="TextBox 17"/>
              <p:cNvSpPr txBox="1"/>
              <p:nvPr/>
            </p:nvSpPr>
            <p:spPr>
              <a:xfrm>
                <a:off x="1481677" y="3265742"/>
                <a:ext cx="37093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481677" y="3265742"/>
                <a:ext cx="370934"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19" name="Rectangle 18"/>
          <p:cNvSpPr/>
          <p:nvPr/>
        </p:nvSpPr>
        <p:spPr>
          <a:xfrm>
            <a:off x="5105401" y="3080759"/>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077313" y="3423659"/>
            <a:ext cx="381836" cy="369332"/>
          </a:xfrm>
          <a:prstGeom prst="rect">
            <a:avLst/>
          </a:prstGeom>
          <a:noFill/>
        </p:spPr>
        <p:txBody>
          <a:bodyPr wrap="none" rtlCol="0">
            <a:spAutoFit/>
          </a:bodyPr>
          <a:lstStyle/>
          <a:p>
            <a:r>
              <a:rPr lang="en-US" dirty="0" smtClean="0"/>
              <a:t>M</a:t>
            </a:r>
            <a:endParaRPr lang="en-US" dirty="0"/>
          </a:p>
        </p:txBody>
      </p:sp>
      <p:cxnSp>
        <p:nvCxnSpPr>
          <p:cNvPr id="23" name="Straight Connector 22"/>
          <p:cNvCxnSpPr/>
          <p:nvPr/>
        </p:nvCxnSpPr>
        <p:spPr>
          <a:xfrm>
            <a:off x="5676900" y="3423659"/>
            <a:ext cx="571501" cy="114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76901" y="3423659"/>
            <a:ext cx="0" cy="12440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5106915">
            <a:off x="5171247" y="3190350"/>
            <a:ext cx="914400" cy="914400"/>
          </a:xfrm>
          <a:prstGeom prst="arc">
            <a:avLst>
              <a:gd name="adj1" fmla="val 19144608"/>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6153151" y="4553443"/>
            <a:ext cx="247651" cy="2286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a:off x="6286502" y="4772518"/>
            <a:ext cx="1"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286503" y="4441762"/>
            <a:ext cx="495297" cy="257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076951" y="4201018"/>
            <a:ext cx="171450" cy="369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1" name="TextBox 40"/>
              <p:cNvSpPr txBox="1"/>
              <p:nvPr/>
            </p:nvSpPr>
            <p:spPr>
              <a:xfrm>
                <a:off x="5994270" y="3938502"/>
                <a:ext cx="565411" cy="38215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𝑙</m:t>
                      </m:r>
                      <m:sSup>
                        <m:sSupPr>
                          <m:ctrlPr>
                            <a:rPr lang="en-US" b="0" i="1" smtClean="0">
                              <a:latin typeface="Cambria Math"/>
                            </a:rPr>
                          </m:ctrlPr>
                        </m:sSupPr>
                        <m:e>
                          <m:acc>
                            <m:accPr>
                              <m:chr m:val="̇"/>
                              <m:ctrlPr>
                                <a:rPr lang="en-US" b="0" i="1" smtClean="0">
                                  <a:latin typeface="Cambria Math"/>
                                </a:rPr>
                              </m:ctrlPr>
                            </m:accPr>
                            <m:e>
                              <m:r>
                                <a:rPr lang="en-US" b="0" i="1" smtClean="0">
                                  <a:latin typeface="Cambria Math"/>
                                  <a:ea typeface="Cambria Math"/>
                                </a:rPr>
                                <m:t>𝜃</m:t>
                              </m:r>
                            </m:e>
                          </m:acc>
                        </m:e>
                        <m:sup>
                          <m:r>
                            <a:rPr lang="en-US" b="0" i="1" smtClean="0">
                              <a:latin typeface="Cambria Math"/>
                            </a:rPr>
                            <m:t>2</m:t>
                          </m:r>
                        </m:sup>
                      </m:sSup>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5994270" y="3938502"/>
                <a:ext cx="565411" cy="382156"/>
              </a:xfrm>
              <a:prstGeom prst="rect">
                <a:avLst/>
              </a:prstGeom>
              <a:blipFill rotWithShape="1">
                <a:blip r:embed="rId6" cstate="print"/>
                <a:stretch>
                  <a:fillRect/>
                </a:stretch>
              </a:blipFill>
            </p:spPr>
            <p:txBody>
              <a:bodyPr/>
              <a:lstStyle/>
              <a:p>
                <a:r>
                  <a:rPr lang="en-US">
                    <a:noFill/>
                  </a:rPr>
                  <a:t> </a:t>
                </a:r>
              </a:p>
            </p:txBody>
          </p:sp>
        </mc:Fallback>
      </mc:AlternateContent>
      <p:sp>
        <p:nvSpPr>
          <p:cNvPr id="42" name="Arc 41"/>
          <p:cNvSpPr/>
          <p:nvPr/>
        </p:nvSpPr>
        <p:spPr>
          <a:xfrm rot="4668760">
            <a:off x="5225635" y="3034288"/>
            <a:ext cx="541652" cy="7406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Arrow Connector 43"/>
          <p:cNvCxnSpPr/>
          <p:nvPr/>
        </p:nvCxnSpPr>
        <p:spPr>
          <a:xfrm flipH="1">
            <a:off x="5425023" y="3647550"/>
            <a:ext cx="142876" cy="23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7" name="TextBox 46"/>
              <p:cNvSpPr txBox="1"/>
              <p:nvPr/>
            </p:nvSpPr>
            <p:spPr>
              <a:xfrm>
                <a:off x="5743881" y="3219943"/>
                <a:ext cx="50077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ea typeface="Cambria Math"/>
                        </a:rPr>
                        <m:t>𝜃</m:t>
                      </m:r>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5743881" y="3219943"/>
                <a:ext cx="500778"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48" name="Straight Connector 47"/>
          <p:cNvCxnSpPr/>
          <p:nvPr/>
        </p:nvCxnSpPr>
        <p:spPr>
          <a:xfrm>
            <a:off x="5644836" y="268275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644836" y="2835150"/>
            <a:ext cx="4000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1" name="TextBox 50"/>
              <p:cNvSpPr txBox="1"/>
              <p:nvPr/>
            </p:nvSpPr>
            <p:spPr>
              <a:xfrm>
                <a:off x="6783608" y="4210543"/>
                <a:ext cx="453586" cy="38215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𝑙</m:t>
                      </m:r>
                      <m:acc>
                        <m:accPr>
                          <m:chr m:val="̈"/>
                          <m:ctrlPr>
                            <a:rPr lang="en-US" b="0" i="1" smtClean="0">
                              <a:latin typeface="Cambria Math"/>
                            </a:rPr>
                          </m:ctrlPr>
                        </m:accPr>
                        <m:e>
                          <m:r>
                            <a:rPr lang="en-US" b="0" i="1" smtClean="0">
                              <a:latin typeface="Cambria Math"/>
                              <a:ea typeface="Cambria Math"/>
                            </a:rPr>
                            <m:t>𝜃</m:t>
                          </m:r>
                        </m:e>
                      </m:acc>
                    </m:oMath>
                  </m:oMathPara>
                </a14:m>
                <a:endParaRPr lang="en-US" dirty="0"/>
              </a:p>
            </p:txBody>
          </p:sp>
        </mc:Choice>
        <mc:Fallback>
          <p:sp>
            <p:nvSpPr>
              <p:cNvPr id="51" name="TextBox 50"/>
              <p:cNvSpPr txBox="1">
                <a:spLocks noRot="1" noChangeAspect="1" noMove="1" noResize="1" noEditPoints="1" noAdjustHandles="1" noChangeArrowheads="1" noChangeShapeType="1" noTextEdit="1"/>
              </p:cNvSpPr>
              <p:nvPr/>
            </p:nvSpPr>
            <p:spPr>
              <a:xfrm>
                <a:off x="6783608" y="4210543"/>
                <a:ext cx="453586" cy="382156"/>
              </a:xfrm>
              <a:prstGeom prst="rect">
                <a:avLst/>
              </a:prstGeom>
              <a:blipFill rotWithShape="1">
                <a:blip r:embed="rId8" cstate="print"/>
                <a:stretch>
                  <a:fillRect r="-3918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2" name="TextBox 51"/>
              <p:cNvSpPr txBox="1"/>
              <p:nvPr/>
            </p:nvSpPr>
            <p:spPr>
              <a:xfrm>
                <a:off x="6000751" y="5212811"/>
                <a:ext cx="57656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𝑚𝑔</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6000751" y="5212811"/>
                <a:ext cx="576568" cy="369332"/>
              </a:xfrm>
              <a:prstGeom prst="rect">
                <a:avLst/>
              </a:prstGeom>
              <a:blipFill rotWithShape="1">
                <a:blip r:embed="rId9" cstate="print"/>
                <a:stretch>
                  <a:fillRect b="-4918"/>
                </a:stretch>
              </a:blipFill>
            </p:spPr>
            <p:txBody>
              <a:bodyPr/>
              <a:lstStyle/>
              <a:p>
                <a:r>
                  <a:rPr lang="en-US">
                    <a:noFill/>
                  </a:rPr>
                  <a:t> </a:t>
                </a:r>
              </a:p>
            </p:txBody>
          </p:sp>
        </mc:Fallback>
      </mc:AlternateContent>
      <p:sp>
        <p:nvSpPr>
          <p:cNvPr id="53" name="Right Arrow 52"/>
          <p:cNvSpPr/>
          <p:nvPr/>
        </p:nvSpPr>
        <p:spPr>
          <a:xfrm>
            <a:off x="2971800" y="3503303"/>
            <a:ext cx="990600" cy="210043"/>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4" name="TextBox 53"/>
              <p:cNvSpPr txBox="1"/>
              <p:nvPr/>
            </p:nvSpPr>
            <p:spPr>
              <a:xfrm>
                <a:off x="5724526" y="2498084"/>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5724526" y="2498084"/>
                <a:ext cx="367986" cy="369332"/>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7884585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ln w="19050">
                <a:solidFill>
                  <a:schemeClr val="tx1"/>
                </a:solidFill>
              </a:ln>
            </p:spPr>
            <p:txBody>
              <a:bodyPr>
                <a:normAutofit/>
              </a:bodyPr>
              <a:lstStyle/>
              <a:p>
                <a:pPr algn="r" rtl="1"/>
                <a:endParaRPr lang="en-US" sz="2000" dirty="0" smtClean="0"/>
              </a:p>
              <a:p>
                <a:pPr algn="r" rtl="1"/>
                <a:r>
                  <a:rPr lang="fa-IR" sz="2000" dirty="0"/>
                  <a:t> </a:t>
                </a:r>
                <a:r>
                  <a:rPr lang="fa-IR" sz="2000" dirty="0" smtClean="0"/>
                  <a:t>(2)-: </a:t>
                </a:r>
                <a:r>
                  <a:rPr lang="fa-IR" sz="2000" dirty="0"/>
                  <a:t>مثال قبل را با فرض میله با جرم </a:t>
                </a:r>
                <a14:m>
                  <m:oMath xmlns:m="http://schemas.openxmlformats.org/officeDocument/2006/math">
                    <m:r>
                      <a:rPr lang="en-US" sz="2000" b="0" i="1" smtClean="0">
                        <a:latin typeface="Cambria Math"/>
                      </a:rPr>
                      <m:t>𝑚</m:t>
                    </m:r>
                    <m:r>
                      <a:rPr lang="en-US" sz="2000" b="0" i="1" smtClean="0">
                        <a:latin typeface="Cambria Math"/>
                      </a:rPr>
                      <m:t>′</m:t>
                    </m:r>
                  </m:oMath>
                </a14:m>
                <a:r>
                  <a:rPr lang="fa-IR" sz="2000" dirty="0" smtClean="0"/>
                  <a:t>حل کنید.</a:t>
                </a:r>
                <a:endParaRPr lang="en-US" sz="2000" dirty="0" smtClean="0"/>
              </a:p>
              <a:p>
                <a:pPr algn="r" rtl="1">
                  <a:lnSpc>
                    <a:spcPct val="150000"/>
                  </a:lnSpc>
                </a:pPr>
                <a:r>
                  <a:rPr lang="fa-IR" sz="2000" dirty="0" smtClean="0"/>
                  <a:t>(3)-؛</a:t>
                </a:r>
              </a:p>
              <a:p>
                <a:pPr algn="l">
                  <a:lnSpc>
                    <a:spcPct val="150000"/>
                  </a:lnSpc>
                </a:pPr>
                <a:r>
                  <a:rPr lang="en-US" sz="2000" dirty="0"/>
                  <a:t> </a:t>
                </a:r>
                <a:endParaRPr lang="en-US" sz="2000" dirty="0" smtClean="0"/>
              </a:p>
              <a:p>
                <a:pPr algn="l">
                  <a:lnSpc>
                    <a:spcPct val="150000"/>
                  </a:lnSpc>
                </a:pPr>
                <a:endParaRPr lang="en-US" sz="2000" dirty="0"/>
              </a:p>
              <a:p>
                <a:pPr algn="l">
                  <a:lnSpc>
                    <a:spcPct val="150000"/>
                  </a:lnSpc>
                </a:pPr>
                <a:endParaRPr lang="en-US" sz="2000" dirty="0" smtClean="0"/>
              </a:p>
              <a:p>
                <a:pPr algn="l">
                  <a:lnSpc>
                    <a:spcPct val="150000"/>
                  </a:lnSpc>
                </a:pPr>
                <a:endParaRPr lang="en-US" sz="2000" dirty="0"/>
              </a:p>
              <a:p>
                <a:pPr algn="l">
                  <a:lnSpc>
                    <a:spcPct val="150000"/>
                  </a:lnSpc>
                </a:pPr>
                <a:endParaRPr lang="en-US" sz="2000" dirty="0" smtClean="0"/>
              </a:p>
              <a:p>
                <a:pPr algn="r" rtl="1">
                  <a:lnSpc>
                    <a:spcPct val="150000"/>
                  </a:lnSpc>
                </a:pPr>
                <a:endParaRPr lang="en-US" sz="2000" dirty="0"/>
              </a:p>
              <a:p>
                <a:pPr algn="r" rtl="1">
                  <a:lnSpc>
                    <a:spcPct val="150000"/>
                  </a:lnSpc>
                </a:pPr>
                <a:endParaRPr lang="en-US" sz="2000" dirty="0" smtClean="0"/>
              </a:p>
              <a:p>
                <a:pPr algn="r" rtl="1">
                  <a:lnSpc>
                    <a:spcPct val="150000"/>
                  </a:lnSpc>
                </a:pPr>
                <a:r>
                  <a:rPr lang="en-US" sz="2000" dirty="0"/>
                  <a:t> </a:t>
                </a:r>
                <a:r>
                  <a:rPr lang="fa-IR" sz="2000" dirty="0" smtClean="0"/>
                  <a:t>(4)-: یک باربافرض وجود</a:t>
                </a:r>
                <a14:m>
                  <m:oMath xmlns:m="http://schemas.openxmlformats.org/officeDocument/2006/math">
                    <m:sSub>
                      <m:sSubPr>
                        <m:ctrlPr>
                          <a:rPr lang="fa-IR" sz="2000" i="1" smtClean="0">
                            <a:latin typeface="Cambria Math"/>
                          </a:rPr>
                        </m:ctrlPr>
                      </m:sSubPr>
                      <m:e>
                        <m:r>
                          <a:rPr lang="en-US" sz="2000" b="0" i="1" smtClean="0">
                            <a:latin typeface="Cambria Math"/>
                          </a:rPr>
                          <m:t>𝑘</m:t>
                        </m:r>
                      </m:e>
                      <m:sub>
                        <m:r>
                          <a:rPr lang="en-US" sz="2000" b="0" i="1" smtClean="0">
                            <a:latin typeface="Cambria Math"/>
                          </a:rPr>
                          <m:t>2</m:t>
                        </m:r>
                      </m:sub>
                    </m:sSub>
                  </m:oMath>
                </a14:m>
                <a:r>
                  <a:rPr lang="fa-IR" sz="2000" dirty="0" smtClean="0"/>
                  <a:t> ویک بار بدون آن حل کنید.</a:t>
                </a:r>
              </a:p>
              <a:p>
                <a:pPr algn="r" rtl="1">
                  <a:lnSpc>
                    <a:spcPct val="150000"/>
                  </a:lnSpc>
                </a:pPr>
                <a:endParaRPr lang="en-US" sz="2000" dirty="0" smtClean="0"/>
              </a:p>
              <a:p>
                <a:pPr marL="0" indent="0" algn="r" rtl="1">
                  <a:lnSpc>
                    <a:spcPct val="150000"/>
                  </a:lnSpc>
                  <a:buNone/>
                </a:pPr>
                <a:endParaRPr lang="en-US" sz="2000" dirty="0"/>
              </a:p>
              <a:p>
                <a:pPr marL="0" indent="0" algn="r" rtl="1">
                  <a:lnSpc>
                    <a:spcPct val="150000"/>
                  </a:lnSpc>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466" r="-532"/>
                </a:stretch>
              </a:blipFill>
              <a:ln w="19050">
                <a:solidFill>
                  <a:schemeClr val="tx1"/>
                </a:solidFill>
              </a:ln>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26880" y="1854320"/>
            <a:ext cx="755926" cy="95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552486" y="1819481"/>
            <a:ext cx="732847"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6" name="TextBox 5"/>
              <p:cNvSpPr txBox="1"/>
              <p:nvPr/>
            </p:nvSpPr>
            <p:spPr>
              <a:xfrm>
                <a:off x="728932" y="1959316"/>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728932" y="1959316"/>
                <a:ext cx="370934"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7" name="Rectangle 6"/>
          <p:cNvSpPr/>
          <p:nvPr/>
        </p:nvSpPr>
        <p:spPr>
          <a:xfrm>
            <a:off x="1285874" y="1594126"/>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740961" y="3333750"/>
            <a:ext cx="247651" cy="215624"/>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0" name="TextBox 9"/>
              <p:cNvSpPr txBox="1"/>
              <p:nvPr/>
            </p:nvSpPr>
            <p:spPr>
              <a:xfrm>
                <a:off x="1639621" y="348639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639621" y="3486390"/>
                <a:ext cx="435504"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11" name="TextBox 10"/>
          <p:cNvSpPr txBox="1"/>
          <p:nvPr/>
        </p:nvSpPr>
        <p:spPr>
          <a:xfrm>
            <a:off x="1257786" y="1937026"/>
            <a:ext cx="381836" cy="369332"/>
          </a:xfrm>
          <a:prstGeom prst="rect">
            <a:avLst/>
          </a:prstGeom>
          <a:noFill/>
        </p:spPr>
        <p:txBody>
          <a:bodyPr wrap="none" rtlCol="0">
            <a:spAutoFit/>
          </a:bodyPr>
          <a:lstStyle/>
          <a:p>
            <a:r>
              <a:rPr lang="en-US" dirty="0" smtClean="0"/>
              <a:t>M</a:t>
            </a:r>
            <a:endParaRPr lang="en-US" dirty="0"/>
          </a:p>
        </p:txBody>
      </p:sp>
      <p:sp>
        <p:nvSpPr>
          <p:cNvPr id="12" name="Freeform 11"/>
          <p:cNvSpPr/>
          <p:nvPr/>
        </p:nvSpPr>
        <p:spPr>
          <a:xfrm>
            <a:off x="1726134" y="1811868"/>
            <a:ext cx="262478" cy="309824"/>
          </a:xfrm>
          <a:custGeom>
            <a:avLst/>
            <a:gdLst>
              <a:gd name="connsiteX0" fmla="*/ 228600 w 524957"/>
              <a:gd name="connsiteY0" fmla="*/ 279679 h 467247"/>
              <a:gd name="connsiteX1" fmla="*/ 190500 w 524957"/>
              <a:gd name="connsiteY1" fmla="*/ 232054 h 467247"/>
              <a:gd name="connsiteX2" fmla="*/ 238125 w 524957"/>
              <a:gd name="connsiteY2" fmla="*/ 165379 h 467247"/>
              <a:gd name="connsiteX3" fmla="*/ 295275 w 524957"/>
              <a:gd name="connsiteY3" fmla="*/ 174904 h 467247"/>
              <a:gd name="connsiteX4" fmla="*/ 314325 w 524957"/>
              <a:gd name="connsiteY4" fmla="*/ 308254 h 467247"/>
              <a:gd name="connsiteX5" fmla="*/ 285750 w 524957"/>
              <a:gd name="connsiteY5" fmla="*/ 327304 h 467247"/>
              <a:gd name="connsiteX6" fmla="*/ 228600 w 524957"/>
              <a:gd name="connsiteY6" fmla="*/ 355879 h 467247"/>
              <a:gd name="connsiteX7" fmla="*/ 171450 w 524957"/>
              <a:gd name="connsiteY7" fmla="*/ 346354 h 467247"/>
              <a:gd name="connsiteX8" fmla="*/ 152400 w 524957"/>
              <a:gd name="connsiteY8" fmla="*/ 317779 h 467247"/>
              <a:gd name="connsiteX9" fmla="*/ 123825 w 524957"/>
              <a:gd name="connsiteY9" fmla="*/ 289204 h 467247"/>
              <a:gd name="connsiteX10" fmla="*/ 95250 w 524957"/>
              <a:gd name="connsiteY10" fmla="*/ 232054 h 467247"/>
              <a:gd name="connsiteX11" fmla="*/ 114300 w 524957"/>
              <a:gd name="connsiteY11" fmla="*/ 184429 h 467247"/>
              <a:gd name="connsiteX12" fmla="*/ 142875 w 524957"/>
              <a:gd name="connsiteY12" fmla="*/ 155854 h 467247"/>
              <a:gd name="connsiteX13" fmla="*/ 209550 w 524957"/>
              <a:gd name="connsiteY13" fmla="*/ 108229 h 467247"/>
              <a:gd name="connsiteX14" fmla="*/ 333375 w 524957"/>
              <a:gd name="connsiteY14" fmla="*/ 117754 h 467247"/>
              <a:gd name="connsiteX15" fmla="*/ 371475 w 524957"/>
              <a:gd name="connsiteY15" fmla="*/ 174904 h 467247"/>
              <a:gd name="connsiteX16" fmla="*/ 400050 w 524957"/>
              <a:gd name="connsiteY16" fmla="*/ 193954 h 467247"/>
              <a:gd name="connsiteX17" fmla="*/ 419100 w 524957"/>
              <a:gd name="connsiteY17" fmla="*/ 222529 h 467247"/>
              <a:gd name="connsiteX18" fmla="*/ 409575 w 524957"/>
              <a:gd name="connsiteY18" fmla="*/ 308254 h 467247"/>
              <a:gd name="connsiteX19" fmla="*/ 400050 w 524957"/>
              <a:gd name="connsiteY19" fmla="*/ 336829 h 467247"/>
              <a:gd name="connsiteX20" fmla="*/ 371475 w 524957"/>
              <a:gd name="connsiteY20" fmla="*/ 365404 h 467247"/>
              <a:gd name="connsiteX21" fmla="*/ 352425 w 524957"/>
              <a:gd name="connsiteY21" fmla="*/ 393979 h 467247"/>
              <a:gd name="connsiteX22" fmla="*/ 342900 w 524957"/>
              <a:gd name="connsiteY22" fmla="*/ 432079 h 467247"/>
              <a:gd name="connsiteX23" fmla="*/ 161925 w 524957"/>
              <a:gd name="connsiteY23" fmla="*/ 441604 h 467247"/>
              <a:gd name="connsiteX24" fmla="*/ 104775 w 524957"/>
              <a:gd name="connsiteY24" fmla="*/ 413029 h 467247"/>
              <a:gd name="connsiteX25" fmla="*/ 76200 w 524957"/>
              <a:gd name="connsiteY25" fmla="*/ 384454 h 467247"/>
              <a:gd name="connsiteX26" fmla="*/ 47625 w 524957"/>
              <a:gd name="connsiteY26" fmla="*/ 365404 h 467247"/>
              <a:gd name="connsiteX27" fmla="*/ 0 w 524957"/>
              <a:gd name="connsiteY27" fmla="*/ 308254 h 467247"/>
              <a:gd name="connsiteX28" fmla="*/ 9525 w 524957"/>
              <a:gd name="connsiteY28" fmla="*/ 155854 h 467247"/>
              <a:gd name="connsiteX29" fmla="*/ 28575 w 524957"/>
              <a:gd name="connsiteY29" fmla="*/ 127279 h 467247"/>
              <a:gd name="connsiteX30" fmla="*/ 38100 w 524957"/>
              <a:gd name="connsiteY30" fmla="*/ 98704 h 467247"/>
              <a:gd name="connsiteX31" fmla="*/ 95250 w 524957"/>
              <a:gd name="connsiteY31" fmla="*/ 51079 h 467247"/>
              <a:gd name="connsiteX32" fmla="*/ 123825 w 524957"/>
              <a:gd name="connsiteY32" fmla="*/ 41554 h 467247"/>
              <a:gd name="connsiteX33" fmla="*/ 152400 w 524957"/>
              <a:gd name="connsiteY33" fmla="*/ 12979 h 467247"/>
              <a:gd name="connsiteX34" fmla="*/ 447675 w 524957"/>
              <a:gd name="connsiteY34" fmla="*/ 41554 h 467247"/>
              <a:gd name="connsiteX35" fmla="*/ 476250 w 524957"/>
              <a:gd name="connsiteY35" fmla="*/ 70129 h 467247"/>
              <a:gd name="connsiteX36" fmla="*/ 495300 w 524957"/>
              <a:gd name="connsiteY36" fmla="*/ 127279 h 467247"/>
              <a:gd name="connsiteX37" fmla="*/ 523875 w 524957"/>
              <a:gd name="connsiteY37" fmla="*/ 184429 h 467247"/>
              <a:gd name="connsiteX38" fmla="*/ 523875 w 524957"/>
              <a:gd name="connsiteY38" fmla="*/ 279679 h 46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4957" h="467247">
                <a:moveTo>
                  <a:pt x="228600" y="279679"/>
                </a:moveTo>
                <a:cubicBezTo>
                  <a:pt x="215900" y="263804"/>
                  <a:pt x="194487" y="251989"/>
                  <a:pt x="190500" y="232054"/>
                </a:cubicBezTo>
                <a:cubicBezTo>
                  <a:pt x="182961" y="194360"/>
                  <a:pt x="215972" y="180147"/>
                  <a:pt x="238125" y="165379"/>
                </a:cubicBezTo>
                <a:cubicBezTo>
                  <a:pt x="257175" y="168554"/>
                  <a:pt x="276953" y="168797"/>
                  <a:pt x="295275" y="174904"/>
                </a:cubicBezTo>
                <a:cubicBezTo>
                  <a:pt x="353957" y="194465"/>
                  <a:pt x="330493" y="251668"/>
                  <a:pt x="314325" y="308254"/>
                </a:cubicBezTo>
                <a:cubicBezTo>
                  <a:pt x="311180" y="319261"/>
                  <a:pt x="295989" y="322184"/>
                  <a:pt x="285750" y="327304"/>
                </a:cubicBezTo>
                <a:cubicBezTo>
                  <a:pt x="206880" y="366739"/>
                  <a:pt x="310492" y="301284"/>
                  <a:pt x="228600" y="355879"/>
                </a:cubicBezTo>
                <a:cubicBezTo>
                  <a:pt x="209550" y="352704"/>
                  <a:pt x="188724" y="354991"/>
                  <a:pt x="171450" y="346354"/>
                </a:cubicBezTo>
                <a:cubicBezTo>
                  <a:pt x="161211" y="341234"/>
                  <a:pt x="159729" y="326573"/>
                  <a:pt x="152400" y="317779"/>
                </a:cubicBezTo>
                <a:cubicBezTo>
                  <a:pt x="143776" y="307431"/>
                  <a:pt x="132449" y="299552"/>
                  <a:pt x="123825" y="289204"/>
                </a:cubicBezTo>
                <a:cubicBezTo>
                  <a:pt x="103309" y="264585"/>
                  <a:pt x="104796" y="260693"/>
                  <a:pt x="95250" y="232054"/>
                </a:cubicBezTo>
                <a:cubicBezTo>
                  <a:pt x="101600" y="216179"/>
                  <a:pt x="105238" y="198928"/>
                  <a:pt x="114300" y="184429"/>
                </a:cubicBezTo>
                <a:cubicBezTo>
                  <a:pt x="121439" y="173006"/>
                  <a:pt x="132648" y="164620"/>
                  <a:pt x="142875" y="155854"/>
                </a:cubicBezTo>
                <a:cubicBezTo>
                  <a:pt x="163550" y="138132"/>
                  <a:pt x="186935" y="123306"/>
                  <a:pt x="209550" y="108229"/>
                </a:cubicBezTo>
                <a:cubicBezTo>
                  <a:pt x="250825" y="111404"/>
                  <a:pt x="293214" y="107714"/>
                  <a:pt x="333375" y="117754"/>
                </a:cubicBezTo>
                <a:cubicBezTo>
                  <a:pt x="374658" y="128075"/>
                  <a:pt x="353510" y="152447"/>
                  <a:pt x="371475" y="174904"/>
                </a:cubicBezTo>
                <a:cubicBezTo>
                  <a:pt x="378626" y="183843"/>
                  <a:pt x="390525" y="187604"/>
                  <a:pt x="400050" y="193954"/>
                </a:cubicBezTo>
                <a:cubicBezTo>
                  <a:pt x="406400" y="203479"/>
                  <a:pt x="418149" y="211121"/>
                  <a:pt x="419100" y="222529"/>
                </a:cubicBezTo>
                <a:cubicBezTo>
                  <a:pt x="421488" y="251181"/>
                  <a:pt x="414302" y="279894"/>
                  <a:pt x="409575" y="308254"/>
                </a:cubicBezTo>
                <a:cubicBezTo>
                  <a:pt x="407924" y="318158"/>
                  <a:pt x="405619" y="328475"/>
                  <a:pt x="400050" y="336829"/>
                </a:cubicBezTo>
                <a:cubicBezTo>
                  <a:pt x="392578" y="348037"/>
                  <a:pt x="380099" y="355056"/>
                  <a:pt x="371475" y="365404"/>
                </a:cubicBezTo>
                <a:cubicBezTo>
                  <a:pt x="364146" y="374198"/>
                  <a:pt x="358775" y="384454"/>
                  <a:pt x="352425" y="393979"/>
                </a:cubicBezTo>
                <a:cubicBezTo>
                  <a:pt x="349250" y="406679"/>
                  <a:pt x="349395" y="420713"/>
                  <a:pt x="342900" y="432079"/>
                </a:cubicBezTo>
                <a:cubicBezTo>
                  <a:pt x="304035" y="500093"/>
                  <a:pt x="229217" y="450016"/>
                  <a:pt x="161925" y="441604"/>
                </a:cubicBezTo>
                <a:cubicBezTo>
                  <a:pt x="133286" y="432058"/>
                  <a:pt x="129394" y="433545"/>
                  <a:pt x="104775" y="413029"/>
                </a:cubicBezTo>
                <a:cubicBezTo>
                  <a:pt x="94427" y="404405"/>
                  <a:pt x="86548" y="393078"/>
                  <a:pt x="76200" y="384454"/>
                </a:cubicBezTo>
                <a:cubicBezTo>
                  <a:pt x="67406" y="377125"/>
                  <a:pt x="56419" y="372733"/>
                  <a:pt x="47625" y="365404"/>
                </a:cubicBezTo>
                <a:cubicBezTo>
                  <a:pt x="20123" y="342485"/>
                  <a:pt x="18731" y="336351"/>
                  <a:pt x="0" y="308254"/>
                </a:cubicBezTo>
                <a:cubicBezTo>
                  <a:pt x="3175" y="257454"/>
                  <a:pt x="1587" y="206130"/>
                  <a:pt x="9525" y="155854"/>
                </a:cubicBezTo>
                <a:cubicBezTo>
                  <a:pt x="11310" y="144546"/>
                  <a:pt x="23455" y="137518"/>
                  <a:pt x="28575" y="127279"/>
                </a:cubicBezTo>
                <a:cubicBezTo>
                  <a:pt x="33065" y="118299"/>
                  <a:pt x="32531" y="107058"/>
                  <a:pt x="38100" y="98704"/>
                </a:cubicBezTo>
                <a:cubicBezTo>
                  <a:pt x="48633" y="82905"/>
                  <a:pt x="77679" y="59864"/>
                  <a:pt x="95250" y="51079"/>
                </a:cubicBezTo>
                <a:cubicBezTo>
                  <a:pt x="104230" y="46589"/>
                  <a:pt x="114300" y="44729"/>
                  <a:pt x="123825" y="41554"/>
                </a:cubicBezTo>
                <a:cubicBezTo>
                  <a:pt x="133350" y="32029"/>
                  <a:pt x="138958" y="13846"/>
                  <a:pt x="152400" y="12979"/>
                </a:cubicBezTo>
                <a:cubicBezTo>
                  <a:pt x="251505" y="6585"/>
                  <a:pt x="368123" y="-24739"/>
                  <a:pt x="447675" y="41554"/>
                </a:cubicBezTo>
                <a:cubicBezTo>
                  <a:pt x="458023" y="50178"/>
                  <a:pt x="466725" y="60604"/>
                  <a:pt x="476250" y="70129"/>
                </a:cubicBezTo>
                <a:cubicBezTo>
                  <a:pt x="482600" y="89179"/>
                  <a:pt x="484161" y="110571"/>
                  <a:pt x="495300" y="127279"/>
                </a:cubicBezTo>
                <a:cubicBezTo>
                  <a:pt x="506887" y="144659"/>
                  <a:pt x="522160" y="162140"/>
                  <a:pt x="523875" y="184429"/>
                </a:cubicBezTo>
                <a:cubicBezTo>
                  <a:pt x="526310" y="216085"/>
                  <a:pt x="523875" y="247929"/>
                  <a:pt x="523875" y="27967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3" name="TextBox 12"/>
              <p:cNvSpPr txBox="1"/>
              <p:nvPr/>
            </p:nvSpPr>
            <p:spPr>
              <a:xfrm>
                <a:off x="2023278" y="1717296"/>
                <a:ext cx="50077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ea typeface="Cambria Math"/>
                        </a:rPr>
                        <m:t>𝜃</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2023278" y="1717296"/>
                <a:ext cx="50077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1395933" y="2652592"/>
                <a:ext cx="49084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395933" y="2652592"/>
                <a:ext cx="490840"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19" name="Right Arrow 18"/>
          <p:cNvSpPr/>
          <p:nvPr/>
        </p:nvSpPr>
        <p:spPr>
          <a:xfrm>
            <a:off x="3276600" y="2069883"/>
            <a:ext cx="990600" cy="210043"/>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43450" y="2298976"/>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5450" y="2289451"/>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314862" y="2441851"/>
            <a:ext cx="1133475" cy="142875"/>
          </a:xfrm>
          <a:prstGeom prst="rect">
            <a:avLst/>
          </a:prstGeom>
          <a:solidFill>
            <a:schemeClr val="accent3">
              <a:lumMod val="40000"/>
              <a:lumOff val="60000"/>
            </a:schemeClr>
          </a:solidFill>
          <a:ln>
            <a:noFill/>
          </a:ln>
          <a:effectLst/>
          <a:extLst/>
        </p:spPr>
      </p:pic>
      <p:sp>
        <p:nvSpPr>
          <p:cNvPr id="33" name="Rectangle 32"/>
          <p:cNvSpPr/>
          <p:nvPr/>
        </p:nvSpPr>
        <p:spPr>
          <a:xfrm>
            <a:off x="6003844" y="1808385"/>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6003844" y="1774650"/>
            <a:ext cx="381836" cy="369332"/>
          </a:xfrm>
          <a:prstGeom prst="rect">
            <a:avLst/>
          </a:prstGeom>
          <a:noFill/>
        </p:spPr>
        <p:txBody>
          <a:bodyPr wrap="none" rtlCol="0">
            <a:spAutoFit/>
          </a:bodyPr>
          <a:lstStyle/>
          <a:p>
            <a:r>
              <a:rPr lang="en-US" dirty="0" smtClean="0"/>
              <a:t>M</a:t>
            </a:r>
            <a:endParaRPr lang="en-US" dirty="0"/>
          </a:p>
        </p:txBody>
      </p:sp>
      <p:cxnSp>
        <p:nvCxnSpPr>
          <p:cNvPr id="35" name="Straight Connector 34"/>
          <p:cNvCxnSpPr/>
          <p:nvPr/>
        </p:nvCxnSpPr>
        <p:spPr>
          <a:xfrm>
            <a:off x="6575343" y="2151285"/>
            <a:ext cx="882732" cy="1782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75344" y="2151285"/>
            <a:ext cx="0" cy="1811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5106915">
            <a:off x="6222281" y="1976586"/>
            <a:ext cx="630764" cy="634393"/>
          </a:xfrm>
          <a:prstGeom prst="arc">
            <a:avLst>
              <a:gd name="adj1" fmla="val 19144608"/>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4668760">
            <a:off x="6124078" y="1761914"/>
            <a:ext cx="541652" cy="7406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flipH="1">
            <a:off x="6323466" y="2375176"/>
            <a:ext cx="142876" cy="23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0" name="TextBox 39"/>
              <p:cNvSpPr txBox="1"/>
              <p:nvPr/>
            </p:nvSpPr>
            <p:spPr>
              <a:xfrm>
                <a:off x="6642324" y="1947569"/>
                <a:ext cx="50077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ea typeface="Cambria Math"/>
                        </a:rPr>
                        <m:t>𝜃</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6642324" y="1947569"/>
                <a:ext cx="500778"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42" name="Straight Connector 41"/>
          <p:cNvCxnSpPr/>
          <p:nvPr/>
        </p:nvCxnSpPr>
        <p:spPr>
          <a:xfrm>
            <a:off x="6573685" y="1507507"/>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573685" y="1659907"/>
            <a:ext cx="4000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4" name="TextBox 43"/>
              <p:cNvSpPr txBox="1"/>
              <p:nvPr/>
            </p:nvSpPr>
            <p:spPr>
              <a:xfrm>
                <a:off x="6653375" y="1322841"/>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6653375" y="1322841"/>
                <a:ext cx="367986"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45" name="Straight Arrow Connector 44"/>
          <p:cNvCxnSpPr/>
          <p:nvPr/>
        </p:nvCxnSpPr>
        <p:spPr>
          <a:xfrm flipH="1">
            <a:off x="5454488" y="2174904"/>
            <a:ext cx="5493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7" name="TextBox 46"/>
              <p:cNvSpPr txBox="1"/>
              <p:nvPr/>
            </p:nvSpPr>
            <p:spPr>
              <a:xfrm>
                <a:off x="4950340" y="2003490"/>
                <a:ext cx="4946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𝑘𝑥</m:t>
                      </m:r>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4950340" y="2003490"/>
                <a:ext cx="494623"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0" name="TextBox 49"/>
              <p:cNvSpPr txBox="1"/>
              <p:nvPr/>
            </p:nvSpPr>
            <p:spPr>
              <a:xfrm>
                <a:off x="6506422" y="2478760"/>
                <a:ext cx="37414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6506422" y="2478760"/>
                <a:ext cx="374141" cy="369332"/>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51" name="Straight Arrow Connector 50"/>
          <p:cNvCxnSpPr/>
          <p:nvPr/>
        </p:nvCxnSpPr>
        <p:spPr>
          <a:xfrm flipV="1">
            <a:off x="7025132" y="2869647"/>
            <a:ext cx="432943" cy="2243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25132" y="3093983"/>
            <a:ext cx="0" cy="4795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6880563" y="2769393"/>
            <a:ext cx="144569" cy="287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5" name="TextBox 64"/>
              <p:cNvSpPr txBox="1"/>
              <p:nvPr/>
            </p:nvSpPr>
            <p:spPr>
              <a:xfrm>
                <a:off x="6886948" y="2441851"/>
                <a:ext cx="546623" cy="49994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𝑙</m:t>
                          </m:r>
                        </m:num>
                        <m:den>
                          <m:r>
                            <a:rPr lang="en-US" sz="1400" b="0" i="1" smtClean="0">
                              <a:latin typeface="Cambria Math"/>
                            </a:rPr>
                            <m:t>2</m:t>
                          </m:r>
                        </m:den>
                      </m:f>
                      <m:sSup>
                        <m:sSupPr>
                          <m:ctrlPr>
                            <a:rPr lang="en-US" sz="1400" i="1" smtClean="0">
                              <a:latin typeface="Cambria Math"/>
                            </a:rPr>
                          </m:ctrlPr>
                        </m:sSupPr>
                        <m:e>
                          <m:acc>
                            <m:accPr>
                              <m:chr m:val="̇"/>
                              <m:ctrlPr>
                                <a:rPr lang="en-US" sz="1400" i="1" smtClean="0">
                                  <a:latin typeface="Cambria Math"/>
                                </a:rPr>
                              </m:ctrlPr>
                            </m:accPr>
                            <m:e>
                              <m:r>
                                <a:rPr lang="en-US" sz="1400" i="1" smtClean="0">
                                  <a:latin typeface="Cambria Math"/>
                                  <a:ea typeface="Cambria Math"/>
                                </a:rPr>
                                <m:t>𝜃</m:t>
                              </m:r>
                            </m:e>
                          </m:acc>
                        </m:e>
                        <m:sup>
                          <m:r>
                            <a:rPr lang="en-US" sz="1400" b="0" i="1" smtClean="0">
                              <a:latin typeface="Cambria Math"/>
                            </a:rPr>
                            <m:t>2</m:t>
                          </m:r>
                        </m:sup>
                      </m:sSup>
                    </m:oMath>
                  </m:oMathPara>
                </a14:m>
                <a:endParaRPr lang="en-US" sz="1400" dirty="0"/>
              </a:p>
            </p:txBody>
          </p:sp>
        </mc:Choice>
        <mc:Fallback>
          <p:sp>
            <p:nvSpPr>
              <p:cNvPr id="65" name="TextBox 64"/>
              <p:cNvSpPr txBox="1">
                <a:spLocks noRot="1" noChangeAspect="1" noMove="1" noResize="1" noEditPoints="1" noAdjustHandles="1" noChangeArrowheads="1" noChangeShapeType="1" noTextEdit="1"/>
              </p:cNvSpPr>
              <p:nvPr/>
            </p:nvSpPr>
            <p:spPr>
              <a:xfrm>
                <a:off x="6886948" y="2441851"/>
                <a:ext cx="546623" cy="499945"/>
              </a:xfrm>
              <a:prstGeom prst="rect">
                <a:avLst/>
              </a:prstGeom>
              <a:blipFill rotWithShape="1">
                <a:blip r:embed="rId12" cstate="print"/>
                <a:stretch>
                  <a:fillRect b="-122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6" name="TextBox 65"/>
              <p:cNvSpPr txBox="1"/>
              <p:nvPr/>
            </p:nvSpPr>
            <p:spPr>
              <a:xfrm>
                <a:off x="7433571" y="2619674"/>
                <a:ext cx="460318" cy="49994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𝑙</m:t>
                          </m:r>
                        </m:num>
                        <m:den>
                          <m:r>
                            <a:rPr lang="en-US" sz="1400" b="0" i="1" smtClean="0">
                              <a:latin typeface="Cambria Math"/>
                            </a:rPr>
                            <m:t>2</m:t>
                          </m:r>
                        </m:den>
                      </m:f>
                      <m:acc>
                        <m:accPr>
                          <m:chr m:val="̈"/>
                          <m:ctrlPr>
                            <a:rPr lang="en-US" sz="1400" i="1" smtClean="0">
                              <a:latin typeface="Cambria Math"/>
                            </a:rPr>
                          </m:ctrlPr>
                        </m:accPr>
                        <m:e>
                          <m:r>
                            <a:rPr lang="en-US" sz="1400" i="1" smtClean="0">
                              <a:latin typeface="Cambria Math"/>
                              <a:ea typeface="Cambria Math"/>
                            </a:rPr>
                            <m:t>𝜃</m:t>
                          </m:r>
                        </m:e>
                      </m:acc>
                    </m:oMath>
                  </m:oMathPara>
                </a14:m>
                <a:endParaRPr lang="en-US" sz="1400" dirty="0"/>
              </a:p>
            </p:txBody>
          </p:sp>
        </mc:Choice>
        <mc:Fallback>
          <p:sp>
            <p:nvSpPr>
              <p:cNvPr id="66" name="TextBox 65"/>
              <p:cNvSpPr txBox="1">
                <a:spLocks noRot="1" noChangeAspect="1" noMove="1" noResize="1" noEditPoints="1" noAdjustHandles="1" noChangeArrowheads="1" noChangeShapeType="1" noTextEdit="1"/>
              </p:cNvSpPr>
              <p:nvPr/>
            </p:nvSpPr>
            <p:spPr>
              <a:xfrm>
                <a:off x="7433571" y="2619674"/>
                <a:ext cx="460318" cy="499945"/>
              </a:xfrm>
              <a:prstGeom prst="rect">
                <a:avLst/>
              </a:prstGeom>
              <a:blipFill rotWithShape="1">
                <a:blip r:embed="rId13" cstate="print"/>
                <a:stretch>
                  <a:fillRect r="-32895" b="-122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7" name="TextBox 66"/>
              <p:cNvSpPr txBox="1"/>
              <p:nvPr/>
            </p:nvSpPr>
            <p:spPr>
              <a:xfrm>
                <a:off x="6515958" y="3333750"/>
                <a:ext cx="596189" cy="33855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𝑚</m:t>
                          </m:r>
                        </m:e>
                        <m:sup>
                          <m:r>
                            <a:rPr lang="en-US" sz="1600" b="0" i="1" smtClean="0">
                              <a:latin typeface="Cambria Math"/>
                            </a:rPr>
                            <m:t>′</m:t>
                          </m:r>
                        </m:sup>
                      </m:sSup>
                      <m:r>
                        <a:rPr lang="en-US" sz="1600" b="0" i="1" smtClean="0">
                          <a:latin typeface="Cambria Math"/>
                        </a:rPr>
                        <m:t>𝑔</m:t>
                      </m:r>
                    </m:oMath>
                  </m:oMathPara>
                </a14:m>
                <a:endParaRPr lang="en-US" sz="1600" dirty="0"/>
              </a:p>
            </p:txBody>
          </p:sp>
        </mc:Choice>
        <mc:Fallback>
          <p:sp>
            <p:nvSpPr>
              <p:cNvPr id="67" name="TextBox 66"/>
              <p:cNvSpPr txBox="1">
                <a:spLocks noRot="1" noChangeAspect="1" noMove="1" noResize="1" noEditPoints="1" noAdjustHandles="1" noChangeArrowheads="1" noChangeShapeType="1" noTextEdit="1"/>
              </p:cNvSpPr>
              <p:nvPr/>
            </p:nvSpPr>
            <p:spPr>
              <a:xfrm>
                <a:off x="6515958" y="3333750"/>
                <a:ext cx="596189" cy="338554"/>
              </a:xfrm>
              <a:prstGeom prst="rect">
                <a:avLst/>
              </a:prstGeom>
              <a:blipFill rotWithShape="1">
                <a:blip r:embed="rId14" cstate="print"/>
                <a:stretch>
                  <a:fillRect b="-3636"/>
                </a:stretch>
              </a:blipFill>
            </p:spPr>
            <p:txBody>
              <a:bodyPr/>
              <a:lstStyle/>
              <a:p>
                <a:r>
                  <a:rPr lang="en-US">
                    <a:noFill/>
                  </a:rPr>
                  <a:t> </a:t>
                </a:r>
              </a:p>
            </p:txBody>
          </p:sp>
        </mc:Fallback>
      </mc:AlternateContent>
      <p:sp>
        <p:nvSpPr>
          <p:cNvPr id="68" name="Oval 67"/>
          <p:cNvSpPr/>
          <p:nvPr/>
        </p:nvSpPr>
        <p:spPr>
          <a:xfrm>
            <a:off x="7401007" y="3925942"/>
            <a:ext cx="247651" cy="215624"/>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7536960" y="3813774"/>
            <a:ext cx="432943" cy="2243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0" name="TextBox 69"/>
              <p:cNvSpPr txBox="1"/>
              <p:nvPr/>
            </p:nvSpPr>
            <p:spPr>
              <a:xfrm>
                <a:off x="7922278" y="3671056"/>
                <a:ext cx="423257" cy="3500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a:rPr>
                        <m:t>𝑙</m:t>
                      </m:r>
                      <m:acc>
                        <m:accPr>
                          <m:chr m:val="̈"/>
                          <m:ctrlPr>
                            <a:rPr lang="en-US" sz="1600" i="1" smtClean="0">
                              <a:latin typeface="Cambria Math"/>
                            </a:rPr>
                          </m:ctrlPr>
                        </m:accPr>
                        <m:e>
                          <m:r>
                            <a:rPr lang="en-US" sz="1600" i="1" smtClean="0">
                              <a:latin typeface="Cambria Math"/>
                              <a:ea typeface="Cambria Math"/>
                            </a:rPr>
                            <m:t>𝜃</m:t>
                          </m:r>
                        </m:e>
                      </m:acc>
                    </m:oMath>
                  </m:oMathPara>
                </a14:m>
                <a:endParaRPr lang="en-US" sz="1600" dirty="0"/>
              </a:p>
            </p:txBody>
          </p:sp>
        </mc:Choice>
        <mc:Fallback>
          <p:sp>
            <p:nvSpPr>
              <p:cNvPr id="70" name="TextBox 69"/>
              <p:cNvSpPr txBox="1">
                <a:spLocks noRot="1" noChangeAspect="1" noMove="1" noResize="1" noEditPoints="1" noAdjustHandles="1" noChangeArrowheads="1" noChangeShapeType="1" noTextEdit="1"/>
              </p:cNvSpPr>
              <p:nvPr/>
            </p:nvSpPr>
            <p:spPr>
              <a:xfrm>
                <a:off x="7922278" y="3671056"/>
                <a:ext cx="423257" cy="350032"/>
              </a:xfrm>
              <a:prstGeom prst="rect">
                <a:avLst/>
              </a:prstGeom>
              <a:blipFill rotWithShape="1">
                <a:blip r:embed="rId15" cstate="print"/>
                <a:stretch>
                  <a:fillRect r="-37681"/>
                </a:stretch>
              </a:blipFill>
            </p:spPr>
            <p:txBody>
              <a:bodyPr/>
              <a:lstStyle/>
              <a:p>
                <a:r>
                  <a:rPr lang="en-US">
                    <a:noFill/>
                  </a:rPr>
                  <a:t> </a:t>
                </a:r>
              </a:p>
            </p:txBody>
          </p:sp>
        </mc:Fallback>
      </mc:AlternateContent>
      <p:cxnSp>
        <p:nvCxnSpPr>
          <p:cNvPr id="71" name="Straight Arrow Connector 70"/>
          <p:cNvCxnSpPr/>
          <p:nvPr/>
        </p:nvCxnSpPr>
        <p:spPr>
          <a:xfrm flipH="1" flipV="1">
            <a:off x="7305839" y="3611606"/>
            <a:ext cx="208238" cy="4221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6" name="TextBox 75"/>
              <p:cNvSpPr txBox="1"/>
              <p:nvPr/>
            </p:nvSpPr>
            <p:spPr>
              <a:xfrm>
                <a:off x="7305839" y="3378279"/>
                <a:ext cx="522387" cy="3500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a:rPr>
                        <m:t>𝑙</m:t>
                      </m:r>
                      <m:sSup>
                        <m:sSupPr>
                          <m:ctrlPr>
                            <a:rPr lang="en-US" sz="1600" i="1" smtClean="0">
                              <a:latin typeface="Cambria Math"/>
                            </a:rPr>
                          </m:ctrlPr>
                        </m:sSupPr>
                        <m:e>
                          <m:acc>
                            <m:accPr>
                              <m:chr m:val="̇"/>
                              <m:ctrlPr>
                                <a:rPr lang="en-US" sz="1600" i="1" smtClean="0">
                                  <a:latin typeface="Cambria Math"/>
                                </a:rPr>
                              </m:ctrlPr>
                            </m:accPr>
                            <m:e>
                              <m:r>
                                <a:rPr lang="en-US" sz="1600" i="1" smtClean="0">
                                  <a:latin typeface="Cambria Math"/>
                                  <a:ea typeface="Cambria Math"/>
                                </a:rPr>
                                <m:t>𝜃</m:t>
                              </m:r>
                            </m:e>
                          </m:acc>
                        </m:e>
                        <m:sup>
                          <m:r>
                            <a:rPr lang="en-US" sz="1600" b="0" i="1" smtClean="0">
                              <a:latin typeface="Cambria Math"/>
                            </a:rPr>
                            <m:t>2</m:t>
                          </m:r>
                        </m:sup>
                      </m:sSup>
                    </m:oMath>
                  </m:oMathPara>
                </a14:m>
                <a:endParaRPr lang="en-US" sz="1600" dirty="0"/>
              </a:p>
            </p:txBody>
          </p:sp>
        </mc:Choice>
        <mc:Fallback>
          <p:sp>
            <p:nvSpPr>
              <p:cNvPr id="76" name="TextBox 75"/>
              <p:cNvSpPr txBox="1">
                <a:spLocks noRot="1" noChangeAspect="1" noMove="1" noResize="1" noEditPoints="1" noAdjustHandles="1" noChangeArrowheads="1" noChangeShapeType="1" noTextEdit="1"/>
              </p:cNvSpPr>
              <p:nvPr/>
            </p:nvSpPr>
            <p:spPr>
              <a:xfrm>
                <a:off x="7305839" y="3378279"/>
                <a:ext cx="522387" cy="350032"/>
              </a:xfrm>
              <a:prstGeom prst="rect">
                <a:avLst/>
              </a:prstGeom>
              <a:blipFill rotWithShape="1">
                <a:blip r:embed="rId1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7" name="TextBox 76"/>
              <p:cNvSpPr txBox="1"/>
              <p:nvPr/>
            </p:nvSpPr>
            <p:spPr>
              <a:xfrm>
                <a:off x="7337792" y="4503773"/>
                <a:ext cx="531236" cy="33855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a:rPr>
                        <m:t>𝑚𝑔</m:t>
                      </m:r>
                    </m:oMath>
                  </m:oMathPara>
                </a14:m>
                <a:endParaRPr lang="en-US" sz="1600" dirty="0"/>
              </a:p>
            </p:txBody>
          </p:sp>
        </mc:Choice>
        <mc:Fallback>
          <p:sp>
            <p:nvSpPr>
              <p:cNvPr id="77" name="TextBox 76"/>
              <p:cNvSpPr txBox="1">
                <a:spLocks noRot="1" noChangeAspect="1" noMove="1" noResize="1" noEditPoints="1" noAdjustHandles="1" noChangeArrowheads="1" noChangeShapeType="1" noTextEdit="1"/>
              </p:cNvSpPr>
              <p:nvPr/>
            </p:nvSpPr>
            <p:spPr>
              <a:xfrm>
                <a:off x="7337792" y="4503773"/>
                <a:ext cx="531236" cy="338554"/>
              </a:xfrm>
              <a:prstGeom prst="rect">
                <a:avLst/>
              </a:prstGeom>
              <a:blipFill rotWithShape="1">
                <a:blip r:embed="rId17" cstate="print"/>
                <a:stretch>
                  <a:fillRect b="-3636"/>
                </a:stretch>
              </a:blipFill>
            </p:spPr>
            <p:txBody>
              <a:bodyPr/>
              <a:lstStyle/>
              <a:p>
                <a:r>
                  <a:rPr lang="en-US">
                    <a:noFill/>
                  </a:rPr>
                  <a:t> </a:t>
                </a:r>
              </a:p>
            </p:txBody>
          </p:sp>
        </mc:Fallback>
      </mc:AlternateContent>
      <p:cxnSp>
        <p:nvCxnSpPr>
          <p:cNvPr id="78" name="Straight Arrow Connector 77"/>
          <p:cNvCxnSpPr/>
          <p:nvPr/>
        </p:nvCxnSpPr>
        <p:spPr>
          <a:xfrm>
            <a:off x="7524832" y="4038110"/>
            <a:ext cx="0" cy="4795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6778" y="6477000"/>
            <a:ext cx="2538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26778" y="6477000"/>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92876" y="6470262"/>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78554" y="6470268"/>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177077" y="6470267"/>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488154" y="6470266"/>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789251" y="6477000"/>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095640" y="6470265"/>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388519" y="6470264"/>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2667000" y="6470263"/>
            <a:ext cx="80709" cy="1417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64921" y="5155812"/>
            <a:ext cx="0" cy="1321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Freeform 99"/>
          <p:cNvSpPr/>
          <p:nvPr/>
        </p:nvSpPr>
        <p:spPr>
          <a:xfrm>
            <a:off x="2075125" y="5810249"/>
            <a:ext cx="789795"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673585" y="6315075"/>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435585" y="6305550"/>
            <a:ext cx="152400" cy="15240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a:off x="571846" y="6305550"/>
            <a:ext cx="1504604"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075125" y="5575159"/>
            <a:ext cx="0" cy="730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875764" y="5575159"/>
            <a:ext cx="1993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875764" y="5575159"/>
            <a:ext cx="11009" cy="597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71846" y="6172200"/>
            <a:ext cx="1314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71846" y="6172200"/>
            <a:ext cx="0" cy="13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Freeform 132"/>
          <p:cNvSpPr/>
          <p:nvPr/>
        </p:nvSpPr>
        <p:spPr>
          <a:xfrm>
            <a:off x="979141" y="5810247"/>
            <a:ext cx="939126"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Oval 133"/>
          <p:cNvSpPr/>
          <p:nvPr/>
        </p:nvSpPr>
        <p:spPr>
          <a:xfrm>
            <a:off x="603876" y="5643264"/>
            <a:ext cx="549356" cy="498927"/>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4" idx="6"/>
          </p:cNvCxnSpPr>
          <p:nvPr/>
        </p:nvCxnSpPr>
        <p:spPr>
          <a:xfrm flipH="1">
            <a:off x="878554" y="5892728"/>
            <a:ext cx="2746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38" name="TextBox 137"/>
              <p:cNvSpPr txBox="1"/>
              <p:nvPr/>
            </p:nvSpPr>
            <p:spPr>
              <a:xfrm>
                <a:off x="633230" y="5772859"/>
                <a:ext cx="43550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38" name="TextBox 137"/>
              <p:cNvSpPr txBox="1">
                <a:spLocks noRot="1" noChangeAspect="1" noMove="1" noResize="1" noEditPoints="1" noAdjustHandles="1" noChangeArrowheads="1" noChangeShapeType="1" noTextEdit="1"/>
              </p:cNvSpPr>
              <p:nvPr/>
            </p:nvSpPr>
            <p:spPr>
              <a:xfrm>
                <a:off x="633230" y="5772859"/>
                <a:ext cx="435504" cy="369332"/>
              </a:xfrm>
              <a:prstGeom prst="rect">
                <a:avLst/>
              </a:prstGeom>
              <a:blipFill rotWithShape="1">
                <a:blip r:embed="rId1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39" name="TextBox 138"/>
              <p:cNvSpPr txBox="1"/>
              <p:nvPr/>
            </p:nvSpPr>
            <p:spPr>
              <a:xfrm>
                <a:off x="1765073" y="5975206"/>
                <a:ext cx="4403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139" name="TextBox 138"/>
              <p:cNvSpPr txBox="1">
                <a:spLocks noRot="1" noChangeAspect="1" noMove="1" noResize="1" noEditPoints="1" noAdjustHandles="1" noChangeArrowheads="1" noChangeShapeType="1" noTextEdit="1"/>
              </p:cNvSpPr>
              <p:nvPr/>
            </p:nvSpPr>
            <p:spPr>
              <a:xfrm>
                <a:off x="1765073" y="5975206"/>
                <a:ext cx="440377" cy="369332"/>
              </a:xfrm>
              <a:prstGeom prst="rect">
                <a:avLst/>
              </a:prstGeom>
              <a:blipFill rotWithShape="1">
                <a:blip r:embed="rId1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0" name="TextBox 139"/>
              <p:cNvSpPr txBox="1"/>
              <p:nvPr/>
            </p:nvSpPr>
            <p:spPr>
              <a:xfrm>
                <a:off x="1209353" y="5447074"/>
                <a:ext cx="4662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140" name="TextBox 139"/>
              <p:cNvSpPr txBox="1">
                <a:spLocks noRot="1" noChangeAspect="1" noMove="1" noResize="1" noEditPoints="1" noAdjustHandles="1" noChangeArrowheads="1" noChangeShapeType="1" noTextEdit="1"/>
              </p:cNvSpPr>
              <p:nvPr/>
            </p:nvSpPr>
            <p:spPr>
              <a:xfrm>
                <a:off x="1209353" y="5447074"/>
                <a:ext cx="466218" cy="369332"/>
              </a:xfrm>
              <a:prstGeom prst="rect">
                <a:avLst/>
              </a:prstGeom>
              <a:blipFill rotWithShape="1">
                <a:blip r:embed="rId2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1" name="TextBox 140"/>
              <p:cNvSpPr txBox="1"/>
              <p:nvPr/>
            </p:nvSpPr>
            <p:spPr>
              <a:xfrm>
                <a:off x="2253788" y="5447074"/>
                <a:ext cx="47153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141" name="TextBox 140"/>
              <p:cNvSpPr txBox="1">
                <a:spLocks noRot="1" noChangeAspect="1" noMove="1" noResize="1" noEditPoints="1" noAdjustHandles="1" noChangeArrowheads="1" noChangeShapeType="1" noTextEdit="1"/>
              </p:cNvSpPr>
              <p:nvPr/>
            </p:nvSpPr>
            <p:spPr>
              <a:xfrm>
                <a:off x="2253788" y="5447074"/>
                <a:ext cx="471539" cy="369332"/>
              </a:xfrm>
              <a:prstGeom prst="rect">
                <a:avLst/>
              </a:prstGeom>
              <a:blipFill rotWithShape="1">
                <a:blip r:embed="rId21" cstate="print"/>
                <a:stretch>
                  <a:fillRect/>
                </a:stretch>
              </a:blipFill>
            </p:spPr>
            <p:txBody>
              <a:bodyPr/>
              <a:lstStyle/>
              <a:p>
                <a:r>
                  <a:rPr lang="en-US">
                    <a:noFill/>
                  </a:rPr>
                  <a:t> </a:t>
                </a:r>
              </a:p>
            </p:txBody>
          </p:sp>
        </mc:Fallback>
      </mc:AlternateContent>
      <p:cxnSp>
        <p:nvCxnSpPr>
          <p:cNvPr id="143" name="Straight Connector 142"/>
          <p:cNvCxnSpPr>
            <a:endCxn id="9" idx="0"/>
          </p:cNvCxnSpPr>
          <p:nvPr/>
        </p:nvCxnSpPr>
        <p:spPr>
          <a:xfrm>
            <a:off x="1843085" y="1959316"/>
            <a:ext cx="21702" cy="1374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47181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r>
                  <a:rPr lang="fa-IR" sz="2000" dirty="0"/>
                  <a:t> </a:t>
                </a:r>
                <a:r>
                  <a:rPr lang="fa-IR" sz="2000" dirty="0" smtClean="0"/>
                  <a:t>         </a:t>
                </a:r>
                <a:r>
                  <a:rPr lang="fa-IR" sz="2000" dirty="0">
                    <a:cs typeface="B Koodak" pitchFamily="2" charset="-78"/>
                  </a:rPr>
                  <a:t>روش تبدیل </a:t>
                </a:r>
                <a:r>
                  <a:rPr lang="fa-IR" sz="2000" dirty="0" smtClean="0">
                    <a:cs typeface="B Koodak" pitchFamily="2" charset="-78"/>
                  </a:rPr>
                  <a:t>لاپلاس؛</a:t>
                </a:r>
              </a:p>
              <a:p>
                <a:pPr algn="r" rtl="1"/>
                <a:endParaRPr lang="fa-IR" sz="2000" dirty="0">
                  <a:cs typeface="B Koodak" pitchFamily="2" charset="-78"/>
                </a:endParaRPr>
              </a:p>
              <a:p>
                <a:pPr algn="r" rtl="1"/>
                <a:endParaRPr lang="en-US" sz="2000" dirty="0" smtClean="0">
                  <a:cs typeface="B Koodak" pitchFamily="2" charset="-78"/>
                </a:endParaRPr>
              </a:p>
              <a:p>
                <a:pPr algn="r" rtl="1"/>
                <a:endParaRPr lang="en-US" sz="2000" dirty="0">
                  <a:cs typeface="B Koodak" pitchFamily="2" charset="-78"/>
                </a:endParaRPr>
              </a:p>
              <a:p>
                <a:pPr algn="r" rtl="1"/>
                <a:endParaRPr lang="en-US" sz="2000" dirty="0" smtClean="0">
                  <a:cs typeface="B Koodak" pitchFamily="2" charset="-78"/>
                </a:endParaRPr>
              </a:p>
              <a:p>
                <a:pPr algn="r" rtl="1"/>
                <a:endParaRPr lang="en-US" sz="2000" dirty="0">
                  <a:cs typeface="B Koodak" pitchFamily="2" charset="-78"/>
                </a:endParaRPr>
              </a:p>
              <a:p>
                <a:pPr algn="r" rtl="1"/>
                <a:endParaRPr lang="en-US" sz="2000" dirty="0" smtClean="0">
                  <a:cs typeface="B Koodak" pitchFamily="2" charset="-78"/>
                </a:endParaRPr>
              </a:p>
              <a:p>
                <a:pPr>
                  <a:lnSpc>
                    <a:spcPct val="150000"/>
                  </a:lnSpc>
                </a:pPr>
                <a:r>
                  <a:rPr lang="en-US" sz="2000" dirty="0">
                    <a:cs typeface="B Koodak" pitchFamily="2" charset="-78"/>
                  </a:rPr>
                  <a:t> </a:t>
                </a:r>
                <a:r>
                  <a:rPr lang="en-US" sz="2000" dirty="0" smtClean="0">
                    <a:cs typeface="B Koodak" pitchFamily="2" charset="-78"/>
                  </a:rPr>
                  <a:t>  </a:t>
                </a:r>
                <a14:m>
                  <m:oMath xmlns:m="http://schemas.openxmlformats.org/officeDocument/2006/math">
                    <m:r>
                      <a:rPr lang="en-US" sz="2400" b="0" i="1" smtClean="0">
                        <a:latin typeface="Cambria Math"/>
                        <a:cs typeface="B Koodak" pitchFamily="2" charset="-78"/>
                      </a:rPr>
                      <m:t>−</m:t>
                    </m:r>
                    <m:r>
                      <a:rPr lang="en-US" sz="2400" b="0" i="1" smtClean="0">
                        <a:latin typeface="Cambria Math"/>
                        <a:cs typeface="B Koodak" pitchFamily="2" charset="-78"/>
                      </a:rPr>
                      <m:t>𝑘</m:t>
                    </m:r>
                    <m:d>
                      <m:dPr>
                        <m:ctrlPr>
                          <a:rPr lang="en-US" sz="2000" b="0" i="1" smtClean="0">
                            <a:latin typeface="Cambria Math"/>
                            <a:cs typeface="B Koodak" pitchFamily="2" charset="-78"/>
                          </a:rPr>
                        </m:ctrlPr>
                      </m:dPr>
                      <m:e>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2</m:t>
                            </m:r>
                          </m:sub>
                        </m:sSub>
                      </m:e>
                    </m:d>
                    <m:r>
                      <a:rPr lang="en-US" sz="2000" b="0" i="1" smtClean="0">
                        <a:latin typeface="Cambria Math"/>
                      </a:rPr>
                      <m:t>+</m:t>
                    </m:r>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1</m:t>
                        </m:r>
                      </m:sub>
                    </m:sSub>
                    <m:sSub>
                      <m:sSubPr>
                        <m:ctrlPr>
                          <a:rPr lang="en-US" sz="2000" b="0" i="1" smtClean="0">
                            <a:latin typeface="Cambria Math"/>
                          </a:rPr>
                        </m:ctrlPr>
                      </m:sSubPr>
                      <m:e>
                        <m:acc>
                          <m:accPr>
                            <m:chr m:val="̈"/>
                            <m:ctrlPr>
                              <a:rPr lang="en-US" sz="2000" b="0" i="1" smtClean="0">
                                <a:latin typeface="Cambria Math"/>
                                <a:cs typeface="B Koodak" pitchFamily="2" charset="-78"/>
                              </a:rPr>
                            </m:ctrlPr>
                          </m:accPr>
                          <m:e>
                            <m:r>
                              <a:rPr lang="en-US" sz="2000" b="0" i="1" smtClean="0">
                                <a:latin typeface="Cambria Math"/>
                                <a:cs typeface="B Koodak" pitchFamily="2" charset="-78"/>
                              </a:rPr>
                              <m:t>𝑥</m:t>
                            </m:r>
                          </m:e>
                        </m:acc>
                      </m:e>
                      <m:sub>
                        <m:r>
                          <a:rPr lang="en-US" sz="2000" b="0" i="1" smtClean="0">
                            <a:latin typeface="Cambria Math"/>
                          </a:rPr>
                          <m:t>1</m:t>
                        </m:r>
                      </m:sub>
                    </m:sSub>
                  </m:oMath>
                </a14:m>
                <a:r>
                  <a:rPr lang="en-US" sz="2000" dirty="0" smtClean="0">
                    <a:cs typeface="B Koodak" pitchFamily="2" charset="-78"/>
                  </a:rPr>
                  <a:t>                             </a:t>
                </a:r>
                <a14:m>
                  <m:oMath xmlns:m="http://schemas.openxmlformats.org/officeDocument/2006/math">
                    <m:sSub>
                      <m:sSubPr>
                        <m:ctrlPr>
                          <a:rPr lang="en-US" sz="2000" i="1">
                            <a:latin typeface="Cambria Math"/>
                          </a:rPr>
                        </m:ctrlPr>
                      </m:sSubPr>
                      <m:e>
                        <m:r>
                          <a:rPr lang="en-US" sz="2000" i="1">
                            <a:latin typeface="Cambria Math"/>
                          </a:rPr>
                          <m:t>𝑚</m:t>
                        </m:r>
                      </m:e>
                      <m:sub>
                        <m:r>
                          <a:rPr lang="en-US" sz="2000" i="1">
                            <a:latin typeface="Cambria Math"/>
                          </a:rPr>
                          <m:t>1</m:t>
                        </m:r>
                      </m:sub>
                    </m:sSub>
                    <m:sSub>
                      <m:sSubPr>
                        <m:ctrlPr>
                          <a:rPr lang="en-US" sz="2000" i="1">
                            <a:latin typeface="Cambria Math"/>
                          </a:rPr>
                        </m:ctrlPr>
                      </m:sSubPr>
                      <m:e>
                        <m:acc>
                          <m:accPr>
                            <m:chr m:val="̈"/>
                            <m:ctrlPr>
                              <a:rPr lang="en-US" sz="2000" i="1">
                                <a:latin typeface="Cambria Math"/>
                                <a:cs typeface="B Koodak" pitchFamily="2" charset="-78"/>
                              </a:rPr>
                            </m:ctrlPr>
                          </m:accPr>
                          <m:e>
                            <m:r>
                              <a:rPr lang="en-US" sz="2000" i="1">
                                <a:latin typeface="Cambria Math"/>
                                <a:cs typeface="B Koodak" pitchFamily="2" charset="-78"/>
                              </a:rPr>
                              <m:t>𝑥</m:t>
                            </m:r>
                          </m:e>
                        </m:acc>
                      </m:e>
                      <m:sub>
                        <m:r>
                          <a:rPr lang="en-US" sz="2000" i="1">
                            <a:latin typeface="Cambria Math"/>
                          </a:rPr>
                          <m:t>1</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oMath>
                </a14:m>
                <a:endParaRPr lang="en-US" sz="2000" dirty="0" smtClean="0">
                  <a:cs typeface="B Koodak" pitchFamily="2" charset="-78"/>
                </a:endParaRPr>
              </a:p>
              <a:p>
                <a:pPr>
                  <a:lnSpc>
                    <a:spcPct val="150000"/>
                  </a:lnSpc>
                </a:pPr>
                <a:r>
                  <a:rPr lang="en-US" sz="2000" dirty="0">
                    <a:cs typeface="B Koodak" pitchFamily="2" charset="-78"/>
                  </a:rPr>
                  <a:t> </a:t>
                </a:r>
                <a:r>
                  <a:rPr lang="en-US" sz="2000" dirty="0" smtClean="0">
                    <a:cs typeface="B Koodak" pitchFamily="2" charset="-78"/>
                  </a:rPr>
                  <a:t>  </a:t>
                </a:r>
                <a14:m>
                  <m:oMath xmlns:m="http://schemas.openxmlformats.org/officeDocument/2006/math">
                    <m:r>
                      <a:rPr lang="en-US" sz="2400" b="0" i="1" smtClean="0">
                        <a:latin typeface="Cambria Math"/>
                        <a:cs typeface="B Koodak" pitchFamily="2" charset="-78"/>
                      </a:rPr>
                      <m:t>−</m:t>
                    </m:r>
                    <m:r>
                      <a:rPr lang="en-US" sz="2400" b="0" i="1" smtClean="0">
                        <a:latin typeface="Cambria Math"/>
                        <a:cs typeface="B Koodak" pitchFamily="2" charset="-78"/>
                      </a:rPr>
                      <m:t>𝑘</m:t>
                    </m:r>
                    <m:d>
                      <m:dPr>
                        <m:ctrlPr>
                          <a:rPr lang="en-US" sz="2400" b="0" i="1" smtClean="0">
                            <a:latin typeface="Cambria Math"/>
                            <a:cs typeface="B Koodak" pitchFamily="2" charset="-78"/>
                          </a:rPr>
                        </m:ctrlPr>
                      </m:dPr>
                      <m:e>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e>
                    </m:d>
                    <m:r>
                      <a:rPr lang="en-US" sz="2000" b="0" i="1" smtClean="0">
                        <a:latin typeface="Cambria Math"/>
                      </a:rPr>
                      <m:t>=</m:t>
                    </m:r>
                    <m:sSub>
                      <m:sSubPr>
                        <m:ctrlPr>
                          <a:rPr lang="en-US" sz="2000" i="1">
                            <a:latin typeface="Cambria Math"/>
                          </a:rPr>
                        </m:ctrlPr>
                      </m:sSubPr>
                      <m:e>
                        <m:r>
                          <a:rPr lang="en-US" sz="2000" i="1">
                            <a:latin typeface="Cambria Math"/>
                          </a:rPr>
                          <m:t>𝑚</m:t>
                        </m:r>
                      </m:e>
                      <m:sub>
                        <m:r>
                          <a:rPr lang="en-US" sz="2000" b="0" i="1" smtClean="0">
                            <a:latin typeface="Cambria Math"/>
                          </a:rPr>
                          <m:t>2</m:t>
                        </m:r>
                      </m:sub>
                    </m:sSub>
                    <m:sSub>
                      <m:sSubPr>
                        <m:ctrlPr>
                          <a:rPr lang="en-US" sz="2000" i="1">
                            <a:latin typeface="Cambria Math"/>
                          </a:rPr>
                        </m:ctrlPr>
                      </m:sSubPr>
                      <m:e>
                        <m:acc>
                          <m:accPr>
                            <m:chr m:val="̈"/>
                            <m:ctrlPr>
                              <a:rPr lang="en-US" sz="2000" i="1">
                                <a:latin typeface="Cambria Math"/>
                                <a:cs typeface="B Koodak" pitchFamily="2" charset="-78"/>
                              </a:rPr>
                            </m:ctrlPr>
                          </m:accPr>
                          <m:e>
                            <m:r>
                              <a:rPr lang="en-US" sz="2000" i="1">
                                <a:latin typeface="Cambria Math"/>
                                <a:cs typeface="B Koodak" pitchFamily="2" charset="-78"/>
                              </a:rPr>
                              <m:t>𝑥</m:t>
                            </m:r>
                          </m:e>
                        </m:acc>
                      </m:e>
                      <m:sub>
                        <m:r>
                          <a:rPr lang="en-US" sz="2000" b="0" i="1" smtClean="0">
                            <a:latin typeface="Cambria Math"/>
                            <a:cs typeface="B Koodak" pitchFamily="2" charset="-78"/>
                          </a:rPr>
                          <m:t>2</m:t>
                        </m:r>
                      </m:sub>
                    </m:sSub>
                  </m:oMath>
                </a14:m>
                <a:r>
                  <a:rPr lang="en-US" sz="2000" dirty="0" smtClean="0">
                    <a:cs typeface="B Koodak" pitchFamily="2" charset="-78"/>
                  </a:rPr>
                  <a:t>                                         </a:t>
                </a:r>
                <a14:m>
                  <m:oMath xmlns:m="http://schemas.openxmlformats.org/officeDocument/2006/math">
                    <m:sSub>
                      <m:sSubPr>
                        <m:ctrlPr>
                          <a:rPr lang="en-US" sz="2000" i="1">
                            <a:latin typeface="Cambria Math"/>
                          </a:rPr>
                        </m:ctrlPr>
                      </m:sSubPr>
                      <m:e>
                        <m:r>
                          <a:rPr lang="en-US" sz="2000" i="1">
                            <a:latin typeface="Cambria Math"/>
                          </a:rPr>
                          <m:t>𝑚</m:t>
                        </m:r>
                      </m:e>
                      <m:sub>
                        <m:r>
                          <a:rPr lang="en-US" sz="2000" i="1">
                            <a:latin typeface="Cambria Math"/>
                          </a:rPr>
                          <m:t>2</m:t>
                        </m:r>
                      </m:sub>
                    </m:sSub>
                    <m:sSub>
                      <m:sSubPr>
                        <m:ctrlPr>
                          <a:rPr lang="en-US" sz="2000" i="1">
                            <a:latin typeface="Cambria Math"/>
                          </a:rPr>
                        </m:ctrlPr>
                      </m:sSubPr>
                      <m:e>
                        <m:acc>
                          <m:accPr>
                            <m:chr m:val="̈"/>
                            <m:ctrlPr>
                              <a:rPr lang="en-US" sz="2000" i="1">
                                <a:latin typeface="Cambria Math"/>
                                <a:cs typeface="B Koodak" pitchFamily="2" charset="-78"/>
                              </a:rPr>
                            </m:ctrlPr>
                          </m:accPr>
                          <m:e>
                            <m:r>
                              <a:rPr lang="en-US" sz="2000" i="1">
                                <a:latin typeface="Cambria Math"/>
                                <a:cs typeface="B Koodak" pitchFamily="2" charset="-78"/>
                              </a:rPr>
                              <m:t>𝑥</m:t>
                            </m:r>
                          </m:e>
                        </m:acc>
                      </m:e>
                      <m:sub>
                        <m:r>
                          <a:rPr lang="en-US" sz="2000" i="1">
                            <a:latin typeface="Cambria Math"/>
                            <a:cs typeface="B Koodak" pitchFamily="2" charset="-78"/>
                          </a:rPr>
                          <m:t>2</m:t>
                        </m:r>
                      </m:sub>
                    </m:sSub>
                    <m:r>
                      <a:rPr lang="en-US" sz="2000" b="0" i="1" smtClean="0">
                        <a:latin typeface="Cambria Math"/>
                        <a:cs typeface="B Koodak" pitchFamily="2" charset="-78"/>
                      </a:rPr>
                      <m:t>+</m:t>
                    </m:r>
                    <m:r>
                      <a:rPr lang="en-US" sz="2000" i="1">
                        <a:latin typeface="Cambria Math"/>
                      </a:rPr>
                      <m:t>𝑘</m:t>
                    </m:r>
                    <m:sSub>
                      <m:sSubPr>
                        <m:ctrlPr>
                          <a:rPr lang="en-US" sz="2000" i="1">
                            <a:latin typeface="Cambria Math"/>
                          </a:rPr>
                        </m:ctrlPr>
                      </m:sSubPr>
                      <m:e>
                        <m:r>
                          <a:rPr lang="en-US" sz="2000" i="1">
                            <a:latin typeface="Cambria Math"/>
                          </a:rPr>
                          <m:t>𝑥</m:t>
                        </m:r>
                      </m:e>
                      <m:sub>
                        <m:r>
                          <a:rPr lang="en-US" sz="2000" b="0" i="1" smtClean="0">
                            <a:latin typeface="Cambria Math"/>
                          </a:rPr>
                          <m:t>2</m:t>
                        </m:r>
                      </m:sub>
                    </m:sSub>
                    <m:r>
                      <a:rPr lang="en-US" sz="2000" i="1">
                        <a:latin typeface="Cambria Math"/>
                      </a:rPr>
                      <m:t>−</m:t>
                    </m:r>
                    <m:r>
                      <a:rPr lang="en-US" sz="2000" i="1">
                        <a:latin typeface="Cambria Math"/>
                      </a:rPr>
                      <m:t>𝑘</m:t>
                    </m:r>
                    <m:sSub>
                      <m:sSubPr>
                        <m:ctrlPr>
                          <a:rPr lang="en-US" sz="2000" i="1">
                            <a:latin typeface="Cambria Math"/>
                          </a:rPr>
                        </m:ctrlPr>
                      </m:sSubPr>
                      <m:e>
                        <m:r>
                          <a:rPr lang="en-US" sz="2000" i="1">
                            <a:latin typeface="Cambria Math"/>
                          </a:rPr>
                          <m:t>𝑥</m:t>
                        </m:r>
                      </m:e>
                      <m:sub>
                        <m:r>
                          <a:rPr lang="en-US" sz="2000" b="0" i="1" smtClean="0">
                            <a:latin typeface="Cambria Math"/>
                          </a:rPr>
                          <m:t>1</m:t>
                        </m:r>
                      </m:sub>
                    </m:sSub>
                    <m:r>
                      <a:rPr lang="en-US" sz="2000" i="1">
                        <a:latin typeface="Cambria Math"/>
                      </a:rPr>
                      <m:t>=</m:t>
                    </m:r>
                    <m:r>
                      <a:rPr lang="en-US" sz="2000" b="0" i="1" smtClean="0">
                        <a:latin typeface="Cambria Math"/>
                      </a:rPr>
                      <m:t>0</m:t>
                    </m:r>
                  </m:oMath>
                </a14:m>
                <a:endParaRPr lang="en-US" sz="2000" dirty="0" smtClean="0">
                  <a:cs typeface="B Koodak" pitchFamily="2" charset="-78"/>
                </a:endParaRPr>
              </a:p>
              <a:p>
                <a:pPr>
                  <a:lnSpc>
                    <a:spcPct val="150000"/>
                  </a:lnSpc>
                </a:pPr>
                <a:r>
                  <a:rPr lang="en-US" sz="2000" dirty="0">
                    <a:cs typeface="B Koodak" pitchFamily="2" charset="-78"/>
                  </a:rPr>
                  <a:t> </a:t>
                </a:r>
                <a14:m>
                  <m:oMath xmlns:m="http://schemas.openxmlformats.org/officeDocument/2006/math">
                    <m:sSub>
                      <m:sSubPr>
                        <m:ctrlPr>
                          <a:rPr lang="en-US" sz="2000" i="1" smtClean="0">
                            <a:latin typeface="Cambria Math"/>
                            <a:cs typeface="B Koodak" pitchFamily="2" charset="-78"/>
                          </a:rPr>
                        </m:ctrlPr>
                      </m:sSubPr>
                      <m:e>
                        <m:r>
                          <a:rPr lang="en-US" sz="2000" b="0" i="1" smtClean="0">
                            <a:latin typeface="Cambria Math"/>
                            <a:cs typeface="B Koodak" pitchFamily="2" charset="-78"/>
                          </a:rPr>
                          <m:t>𝑚</m:t>
                        </m:r>
                      </m:e>
                      <m:sub>
                        <m:r>
                          <a:rPr lang="en-US" sz="2000" b="0" i="1" smtClean="0">
                            <a:latin typeface="Cambria Math"/>
                            <a:cs typeface="B Koodak" pitchFamily="2" charset="-78"/>
                          </a:rPr>
                          <m:t>1</m:t>
                        </m:r>
                      </m:sub>
                    </m:sSub>
                    <m:r>
                      <a:rPr lang="en-US" sz="2000" b="0" i="1" smtClean="0">
                        <a:latin typeface="Cambria Math"/>
                        <a:cs typeface="B Koodak" pitchFamily="2" charset="-78"/>
                      </a:rPr>
                      <m:t>[</m:t>
                    </m:r>
                    <m:sSup>
                      <m:sSupPr>
                        <m:ctrlPr>
                          <a:rPr lang="en-US" sz="2000" b="0" i="1" smtClean="0">
                            <a:latin typeface="Cambria Math"/>
                            <a:cs typeface="B Koodak" pitchFamily="2" charset="-78"/>
                          </a:rPr>
                        </m:ctrlPr>
                      </m:sSupPr>
                      <m:e>
                        <m:r>
                          <a:rPr lang="en-US" sz="2000" b="0" i="1" smtClean="0">
                            <a:latin typeface="Cambria Math"/>
                            <a:cs typeface="B Koodak" pitchFamily="2" charset="-78"/>
                          </a:rPr>
                          <m:t>𝑠</m:t>
                        </m:r>
                      </m:e>
                      <m:sup>
                        <m:r>
                          <a:rPr lang="en-US" sz="2000" b="0" i="1" smtClean="0">
                            <a:latin typeface="Cambria Math"/>
                            <a:cs typeface="B Koodak" pitchFamily="2" charset="-78"/>
                          </a:rPr>
                          <m:t>2</m:t>
                        </m:r>
                      </m:sup>
                    </m:sSup>
                    <m:sSub>
                      <m:sSubPr>
                        <m:ctrlPr>
                          <a:rPr lang="en-US" sz="2000" b="0" i="1" smtClean="0">
                            <a:latin typeface="Cambria Math"/>
                            <a:cs typeface="B Koodak" pitchFamily="2" charset="-78"/>
                          </a:rPr>
                        </m:ctrlPr>
                      </m:sSubPr>
                      <m:e>
                        <m:r>
                          <a:rPr lang="en-US" sz="2000" b="0" i="1" smtClean="0">
                            <a:latin typeface="Cambria Math"/>
                            <a:cs typeface="B Koodak" pitchFamily="2" charset="-78"/>
                          </a:rPr>
                          <m:t>𝑋</m:t>
                        </m:r>
                      </m:e>
                      <m:sub>
                        <m:r>
                          <a:rPr lang="en-US" sz="2000" b="0" i="1" smtClean="0">
                            <a:latin typeface="Cambria Math"/>
                            <a:cs typeface="B Koodak" pitchFamily="2" charset="-78"/>
                          </a:rPr>
                          <m:t>1</m:t>
                        </m:r>
                      </m:sub>
                    </m:sSub>
                    <m:d>
                      <m:dPr>
                        <m:ctrlPr>
                          <a:rPr lang="en-US" sz="2000" b="0" i="1" smtClean="0">
                            <a:latin typeface="Cambria Math"/>
                            <a:cs typeface="B Koodak" pitchFamily="2" charset="-78"/>
                          </a:rPr>
                        </m:ctrlPr>
                      </m:dPr>
                      <m:e>
                        <m:r>
                          <a:rPr lang="en-US" sz="2000" b="0" i="1" smtClean="0">
                            <a:latin typeface="Cambria Math"/>
                            <a:cs typeface="B Koodak" pitchFamily="2" charset="-78"/>
                          </a:rPr>
                          <m:t>𝑠</m:t>
                        </m:r>
                      </m:e>
                    </m:d>
                    <m:r>
                      <a:rPr lang="en-US" sz="2000" b="0" i="1" smtClean="0">
                        <a:latin typeface="Cambria Math"/>
                        <a:cs typeface="B Koodak" pitchFamily="2" charset="-78"/>
                      </a:rPr>
                      <m:t>−</m:t>
                    </m:r>
                    <m:sSub>
                      <m:sSubPr>
                        <m:ctrlPr>
                          <a:rPr lang="en-US" sz="2000" b="0" i="1" smtClean="0">
                            <a:latin typeface="Cambria Math"/>
                            <a:cs typeface="B Koodak" pitchFamily="2" charset="-78"/>
                          </a:rPr>
                        </m:ctrlPr>
                      </m:sSubPr>
                      <m:e>
                        <m:acc>
                          <m:accPr>
                            <m:chr m:val="̇"/>
                            <m:ctrlPr>
                              <a:rPr lang="en-US" sz="2000" b="0" i="1" smtClean="0">
                                <a:latin typeface="Cambria Math"/>
                                <a:cs typeface="B Koodak" pitchFamily="2" charset="-78"/>
                              </a:rPr>
                            </m:ctrlPr>
                          </m:accPr>
                          <m:e>
                            <m:r>
                              <a:rPr lang="en-US" sz="2000" b="0" i="1" smtClean="0">
                                <a:latin typeface="Cambria Math"/>
                                <a:cs typeface="B Koodak" pitchFamily="2" charset="-78"/>
                              </a:rPr>
                              <m:t>𝑋</m:t>
                            </m:r>
                          </m:e>
                        </m:acc>
                      </m:e>
                      <m:sub>
                        <m:r>
                          <a:rPr lang="en-US" sz="2000" b="0" i="1" smtClean="0">
                            <a:latin typeface="Cambria Math"/>
                            <a:cs typeface="B Koodak" pitchFamily="2" charset="-78"/>
                          </a:rPr>
                          <m:t>1</m:t>
                        </m:r>
                      </m:sub>
                    </m:sSub>
                    <m:d>
                      <m:dPr>
                        <m:ctrlPr>
                          <a:rPr lang="en-US" sz="2000" b="0" i="1" smtClean="0">
                            <a:latin typeface="Cambria Math"/>
                            <a:cs typeface="B Koodak" pitchFamily="2" charset="-78"/>
                          </a:rPr>
                        </m:ctrlPr>
                      </m:dPr>
                      <m:e>
                        <m:r>
                          <a:rPr lang="en-US" sz="2000" b="0" i="1" smtClean="0">
                            <a:latin typeface="Cambria Math"/>
                            <a:cs typeface="B Koodak" pitchFamily="2" charset="-78"/>
                          </a:rPr>
                          <m:t>0</m:t>
                        </m:r>
                      </m:e>
                    </m:d>
                    <m:r>
                      <a:rPr lang="en-US" sz="2000" b="0" i="1" smtClean="0">
                        <a:latin typeface="Cambria Math"/>
                        <a:cs typeface="B Koodak" pitchFamily="2" charset="-78"/>
                      </a:rPr>
                      <m:t>−</m:t>
                    </m:r>
                    <m:r>
                      <a:rPr lang="en-US" sz="2000" b="0" i="1" smtClean="0">
                        <a:latin typeface="Cambria Math"/>
                        <a:cs typeface="B Koodak" pitchFamily="2" charset="-78"/>
                      </a:rPr>
                      <m:t>𝑠</m:t>
                    </m:r>
                    <m:sSub>
                      <m:sSubPr>
                        <m:ctrlPr>
                          <a:rPr lang="en-US" sz="2000" b="0" i="1" smtClean="0">
                            <a:latin typeface="Cambria Math"/>
                            <a:cs typeface="B Koodak" pitchFamily="2" charset="-78"/>
                          </a:rPr>
                        </m:ctrlPr>
                      </m:sSubPr>
                      <m:e>
                        <m:r>
                          <a:rPr lang="en-US" sz="2000" b="0" i="1" smtClean="0">
                            <a:latin typeface="Cambria Math"/>
                            <a:cs typeface="B Koodak" pitchFamily="2" charset="-78"/>
                          </a:rPr>
                          <m:t>𝑋</m:t>
                        </m:r>
                      </m:e>
                      <m:sub>
                        <m:r>
                          <a:rPr lang="en-US" sz="2000" b="0" i="1" smtClean="0">
                            <a:latin typeface="Cambria Math"/>
                            <a:cs typeface="B Koodak" pitchFamily="2" charset="-78"/>
                          </a:rPr>
                          <m:t>1</m:t>
                        </m:r>
                      </m:sub>
                    </m:sSub>
                    <m:d>
                      <m:dPr>
                        <m:ctrlPr>
                          <a:rPr lang="en-US" sz="2000" b="0" i="1" smtClean="0">
                            <a:latin typeface="Cambria Math"/>
                            <a:cs typeface="B Koodak" pitchFamily="2" charset="-78"/>
                          </a:rPr>
                        </m:ctrlPr>
                      </m:dPr>
                      <m:e>
                        <m:r>
                          <a:rPr lang="en-US" sz="2000" b="0" i="1" smtClean="0">
                            <a:latin typeface="Cambria Math"/>
                            <a:cs typeface="B Koodak" pitchFamily="2" charset="-78"/>
                          </a:rPr>
                          <m:t>0</m:t>
                        </m:r>
                      </m:e>
                    </m:d>
                    <m:r>
                      <a:rPr lang="en-US" sz="2000" b="0" i="1" smtClean="0">
                        <a:latin typeface="Cambria Math"/>
                        <a:cs typeface="B Koodak" pitchFamily="2" charset="-78"/>
                      </a:rPr>
                      <m:t>+</m:t>
                    </m:r>
                    <m:r>
                      <a:rPr lang="en-US" sz="2000" b="0" i="1" smtClean="0">
                        <a:latin typeface="Cambria Math"/>
                        <a:cs typeface="B Koodak" pitchFamily="2" charset="-78"/>
                      </a:rPr>
                      <m:t>𝑘</m:t>
                    </m:r>
                    <m:sSub>
                      <m:sSubPr>
                        <m:ctrlPr>
                          <a:rPr lang="en-US" sz="2000" b="0" i="1" smtClean="0">
                            <a:latin typeface="Cambria Math"/>
                            <a:cs typeface="B Koodak" pitchFamily="2" charset="-78"/>
                          </a:rPr>
                        </m:ctrlPr>
                      </m:sSubPr>
                      <m:e>
                        <m:r>
                          <a:rPr lang="en-US" sz="2000" b="0" i="1" smtClean="0">
                            <a:latin typeface="Cambria Math"/>
                            <a:cs typeface="B Koodak" pitchFamily="2" charset="-78"/>
                          </a:rPr>
                          <m:t>𝑋</m:t>
                        </m:r>
                      </m:e>
                      <m:sub>
                        <m:r>
                          <a:rPr lang="en-US" sz="2000" b="0" i="1" smtClean="0">
                            <a:latin typeface="Cambria Math"/>
                            <a:cs typeface="B Koodak" pitchFamily="2" charset="-78"/>
                          </a:rPr>
                          <m:t>1</m:t>
                        </m:r>
                      </m:sub>
                    </m:sSub>
                    <m:d>
                      <m:dPr>
                        <m:ctrlPr>
                          <a:rPr lang="en-US" sz="2000" b="0" i="1" smtClean="0">
                            <a:latin typeface="Cambria Math"/>
                            <a:cs typeface="B Koodak" pitchFamily="2" charset="-78"/>
                          </a:rPr>
                        </m:ctrlPr>
                      </m:dPr>
                      <m:e>
                        <m:r>
                          <a:rPr lang="en-US" sz="2000" b="0" i="1" smtClean="0">
                            <a:latin typeface="Cambria Math"/>
                            <a:cs typeface="B Koodak" pitchFamily="2" charset="-78"/>
                          </a:rPr>
                          <m:t>𝑠</m:t>
                        </m:r>
                      </m:e>
                    </m:d>
                    <m:r>
                      <a:rPr lang="en-US" sz="2000" b="0" i="1" smtClean="0">
                        <a:latin typeface="Cambria Math"/>
                        <a:cs typeface="B Koodak" pitchFamily="2" charset="-78"/>
                      </a:rPr>
                      <m:t>−</m:t>
                    </m:r>
                    <m:r>
                      <a:rPr lang="en-US" sz="2000" b="0" i="1" smtClean="0">
                        <a:latin typeface="Cambria Math"/>
                        <a:cs typeface="B Koodak" pitchFamily="2" charset="-78"/>
                      </a:rPr>
                      <m:t>𝑘</m:t>
                    </m:r>
                    <m:sSub>
                      <m:sSubPr>
                        <m:ctrlPr>
                          <a:rPr lang="en-US" sz="2000" b="0" i="1" smtClean="0">
                            <a:latin typeface="Cambria Math"/>
                            <a:cs typeface="B Koodak" pitchFamily="2" charset="-78"/>
                          </a:rPr>
                        </m:ctrlPr>
                      </m:sSubPr>
                      <m:e>
                        <m:r>
                          <a:rPr lang="en-US" sz="2000" b="0" i="1" smtClean="0">
                            <a:latin typeface="Cambria Math"/>
                            <a:cs typeface="B Koodak" pitchFamily="2" charset="-78"/>
                          </a:rPr>
                          <m:t>𝑋</m:t>
                        </m:r>
                      </m:e>
                      <m:sub>
                        <m:r>
                          <a:rPr lang="en-US" sz="2000" b="0" i="1" smtClean="0">
                            <a:latin typeface="Cambria Math"/>
                            <a:cs typeface="B Koodak" pitchFamily="2" charset="-78"/>
                          </a:rPr>
                          <m:t>2</m:t>
                        </m:r>
                      </m:sub>
                    </m:sSub>
                    <m:d>
                      <m:dPr>
                        <m:ctrlPr>
                          <a:rPr lang="en-US" sz="2000" b="0" i="1" smtClean="0">
                            <a:latin typeface="Cambria Math"/>
                            <a:cs typeface="B Koodak" pitchFamily="2" charset="-78"/>
                          </a:rPr>
                        </m:ctrlPr>
                      </m:dPr>
                      <m:e>
                        <m:r>
                          <a:rPr lang="en-US" sz="2000" b="0" i="1" smtClean="0">
                            <a:latin typeface="Cambria Math"/>
                            <a:cs typeface="B Koodak" pitchFamily="2" charset="-78"/>
                          </a:rPr>
                          <m:t>𝑠</m:t>
                        </m:r>
                      </m:e>
                    </m:d>
                    <m:r>
                      <a:rPr lang="en-US" sz="2000" b="0" i="1" smtClean="0">
                        <a:latin typeface="Cambria Math"/>
                        <a:cs typeface="B Koodak" pitchFamily="2" charset="-78"/>
                      </a:rPr>
                      <m:t>=</m:t>
                    </m:r>
                    <m:r>
                      <a:rPr lang="en-US" sz="2000" b="0" i="1" smtClean="0">
                        <a:latin typeface="Cambria Math"/>
                        <a:cs typeface="B Koodak" pitchFamily="2" charset="-78"/>
                      </a:rPr>
                      <m:t>𝐿</m:t>
                    </m:r>
                    <m:r>
                      <a:rPr lang="en-US" sz="2000" b="0" i="1" smtClean="0">
                        <a:latin typeface="Cambria Math"/>
                        <a:cs typeface="B Koodak" pitchFamily="2" charset="-78"/>
                      </a:rPr>
                      <m:t>{</m:t>
                    </m:r>
                    <m:r>
                      <a:rPr lang="en-US" sz="2000" b="0" i="1" smtClean="0">
                        <a:latin typeface="Cambria Math"/>
                        <a:cs typeface="B Koodak" pitchFamily="2" charset="-78"/>
                      </a:rPr>
                      <m:t>𝑓</m:t>
                    </m:r>
                    <m:d>
                      <m:dPr>
                        <m:ctrlPr>
                          <a:rPr lang="en-US" sz="2000" b="0" i="1" smtClean="0">
                            <a:latin typeface="Cambria Math"/>
                            <a:cs typeface="B Koodak" pitchFamily="2" charset="-78"/>
                          </a:rPr>
                        </m:ctrlPr>
                      </m:dPr>
                      <m:e>
                        <m:r>
                          <a:rPr lang="en-US" sz="2000" b="0" i="1" smtClean="0">
                            <a:latin typeface="Cambria Math"/>
                            <a:cs typeface="B Koodak" pitchFamily="2" charset="-78"/>
                          </a:rPr>
                          <m:t>𝑡</m:t>
                        </m:r>
                      </m:e>
                    </m:d>
                    <m:r>
                      <a:rPr lang="en-US" sz="2000" b="0" i="1" smtClean="0">
                        <a:latin typeface="Cambria Math"/>
                        <a:cs typeface="B Koodak" pitchFamily="2" charset="-78"/>
                      </a:rPr>
                      <m:t>}</m:t>
                    </m:r>
                  </m:oMath>
                </a14:m>
                <a:endParaRPr lang="en-US" sz="2000" dirty="0" smtClean="0">
                  <a:cs typeface="B Koodak" pitchFamily="2" charset="-78"/>
                </a:endParaRPr>
              </a:p>
              <a:p>
                <a:pPr>
                  <a:lnSpc>
                    <a:spcPct val="150000"/>
                  </a:lnSpc>
                </a:pPr>
                <a:r>
                  <a:rPr lang="en-US" sz="2000" dirty="0">
                    <a:cs typeface="B Koodak" pitchFamily="2" charset="-78"/>
                  </a:rPr>
                  <a:t> </a:t>
                </a:r>
                <a14:m>
                  <m:oMath xmlns:m="http://schemas.openxmlformats.org/officeDocument/2006/math">
                    <m:sSub>
                      <m:sSubPr>
                        <m:ctrlPr>
                          <a:rPr lang="en-US" sz="2000" i="1">
                            <a:latin typeface="Cambria Math"/>
                            <a:cs typeface="B Koodak" pitchFamily="2" charset="-78"/>
                          </a:rPr>
                        </m:ctrlPr>
                      </m:sSubPr>
                      <m:e>
                        <m:r>
                          <a:rPr lang="en-US" sz="2000" i="1">
                            <a:latin typeface="Cambria Math"/>
                            <a:cs typeface="B Koodak" pitchFamily="2" charset="-78"/>
                          </a:rPr>
                          <m:t>𝑚</m:t>
                        </m:r>
                      </m:e>
                      <m:sub>
                        <m:r>
                          <a:rPr lang="en-US" sz="2000" b="0" i="1" smtClean="0">
                            <a:latin typeface="Cambria Math"/>
                            <a:cs typeface="B Koodak" pitchFamily="2" charset="-78"/>
                          </a:rPr>
                          <m:t>2</m:t>
                        </m:r>
                      </m:sub>
                    </m:sSub>
                    <m:r>
                      <a:rPr lang="en-US" sz="2000" i="1">
                        <a:latin typeface="Cambria Math"/>
                        <a:cs typeface="B Koodak" pitchFamily="2" charset="-78"/>
                      </a:rPr>
                      <m:t>[</m:t>
                    </m:r>
                    <m:sSup>
                      <m:sSupPr>
                        <m:ctrlPr>
                          <a:rPr lang="en-US" sz="2000" i="1">
                            <a:latin typeface="Cambria Math"/>
                            <a:cs typeface="B Koodak" pitchFamily="2" charset="-78"/>
                          </a:rPr>
                        </m:ctrlPr>
                      </m:sSupPr>
                      <m:e>
                        <m:r>
                          <a:rPr lang="en-US" sz="2000" i="1">
                            <a:latin typeface="Cambria Math"/>
                            <a:cs typeface="B Koodak" pitchFamily="2" charset="-78"/>
                          </a:rPr>
                          <m:t>𝑠</m:t>
                        </m:r>
                      </m:e>
                      <m:sup>
                        <m:r>
                          <a:rPr lang="en-US" sz="2000" i="1">
                            <a:latin typeface="Cambria Math"/>
                            <a:cs typeface="B Koodak" pitchFamily="2" charset="-78"/>
                          </a:rPr>
                          <m:t>2</m:t>
                        </m:r>
                      </m:sup>
                    </m:sSup>
                    <m:sSub>
                      <m:sSubPr>
                        <m:ctrlPr>
                          <a:rPr lang="en-US" sz="2000" i="1">
                            <a:latin typeface="Cambria Math"/>
                            <a:cs typeface="B Koodak" pitchFamily="2" charset="-78"/>
                          </a:rPr>
                        </m:ctrlPr>
                      </m:sSubPr>
                      <m:e>
                        <m:r>
                          <a:rPr lang="en-US" sz="2000" i="1">
                            <a:latin typeface="Cambria Math"/>
                            <a:cs typeface="B Koodak" pitchFamily="2" charset="-78"/>
                          </a:rPr>
                          <m:t>𝑋</m:t>
                        </m:r>
                      </m:e>
                      <m:sub>
                        <m:r>
                          <a:rPr lang="en-US" sz="2000" b="0" i="1" smtClean="0">
                            <a:latin typeface="Cambria Math"/>
                            <a:cs typeface="B Koodak" pitchFamily="2" charset="-78"/>
                          </a:rPr>
                          <m:t>2</m:t>
                        </m:r>
                      </m:sub>
                    </m:sSub>
                    <m:d>
                      <m:dPr>
                        <m:ctrlPr>
                          <a:rPr lang="en-US" sz="2000" i="1">
                            <a:latin typeface="Cambria Math"/>
                            <a:cs typeface="B Koodak" pitchFamily="2" charset="-78"/>
                          </a:rPr>
                        </m:ctrlPr>
                      </m:dPr>
                      <m:e>
                        <m:r>
                          <a:rPr lang="en-US" sz="2000" i="1">
                            <a:latin typeface="Cambria Math"/>
                            <a:cs typeface="B Koodak" pitchFamily="2" charset="-78"/>
                          </a:rPr>
                          <m:t>𝑠</m:t>
                        </m:r>
                      </m:e>
                    </m:d>
                    <m:r>
                      <a:rPr lang="en-US" sz="2000" i="1">
                        <a:latin typeface="Cambria Math"/>
                        <a:cs typeface="B Koodak" pitchFamily="2" charset="-78"/>
                      </a:rPr>
                      <m:t>−</m:t>
                    </m:r>
                    <m:sSub>
                      <m:sSubPr>
                        <m:ctrlPr>
                          <a:rPr lang="en-US" sz="2000" i="1">
                            <a:latin typeface="Cambria Math"/>
                            <a:cs typeface="B Koodak" pitchFamily="2" charset="-78"/>
                          </a:rPr>
                        </m:ctrlPr>
                      </m:sSubPr>
                      <m:e>
                        <m:acc>
                          <m:accPr>
                            <m:chr m:val="̇"/>
                            <m:ctrlPr>
                              <a:rPr lang="en-US" sz="2000" i="1">
                                <a:latin typeface="Cambria Math"/>
                                <a:cs typeface="B Koodak" pitchFamily="2" charset="-78"/>
                              </a:rPr>
                            </m:ctrlPr>
                          </m:accPr>
                          <m:e>
                            <m:r>
                              <a:rPr lang="en-US" sz="2000" i="1">
                                <a:latin typeface="Cambria Math"/>
                                <a:cs typeface="B Koodak" pitchFamily="2" charset="-78"/>
                              </a:rPr>
                              <m:t>𝑋</m:t>
                            </m:r>
                          </m:e>
                        </m:acc>
                      </m:e>
                      <m:sub>
                        <m:r>
                          <a:rPr lang="en-US" sz="2000" b="0" i="1" smtClean="0">
                            <a:latin typeface="Cambria Math"/>
                            <a:cs typeface="B Koodak" pitchFamily="2" charset="-78"/>
                          </a:rPr>
                          <m:t>2</m:t>
                        </m:r>
                      </m:sub>
                    </m:sSub>
                    <m:d>
                      <m:dPr>
                        <m:ctrlPr>
                          <a:rPr lang="en-US" sz="2000" i="1">
                            <a:latin typeface="Cambria Math"/>
                            <a:cs typeface="B Koodak" pitchFamily="2" charset="-78"/>
                          </a:rPr>
                        </m:ctrlPr>
                      </m:dPr>
                      <m:e>
                        <m:r>
                          <a:rPr lang="en-US" sz="2000" i="1">
                            <a:latin typeface="Cambria Math"/>
                            <a:cs typeface="B Koodak" pitchFamily="2" charset="-78"/>
                          </a:rPr>
                          <m:t>0</m:t>
                        </m:r>
                      </m:e>
                    </m:d>
                    <m:r>
                      <a:rPr lang="en-US" sz="2000" i="1">
                        <a:latin typeface="Cambria Math"/>
                        <a:cs typeface="B Koodak" pitchFamily="2" charset="-78"/>
                      </a:rPr>
                      <m:t>−</m:t>
                    </m:r>
                    <m:r>
                      <a:rPr lang="en-US" sz="2000" i="1">
                        <a:latin typeface="Cambria Math"/>
                        <a:cs typeface="B Koodak" pitchFamily="2" charset="-78"/>
                      </a:rPr>
                      <m:t>𝑠</m:t>
                    </m:r>
                    <m:sSub>
                      <m:sSubPr>
                        <m:ctrlPr>
                          <a:rPr lang="en-US" sz="2000" i="1">
                            <a:latin typeface="Cambria Math"/>
                            <a:cs typeface="B Koodak" pitchFamily="2" charset="-78"/>
                          </a:rPr>
                        </m:ctrlPr>
                      </m:sSubPr>
                      <m:e>
                        <m:r>
                          <a:rPr lang="en-US" sz="2000" i="1">
                            <a:latin typeface="Cambria Math"/>
                            <a:cs typeface="B Koodak" pitchFamily="2" charset="-78"/>
                          </a:rPr>
                          <m:t>𝑋</m:t>
                        </m:r>
                      </m:e>
                      <m:sub>
                        <m:r>
                          <a:rPr lang="en-US" sz="2000" b="0" i="1" smtClean="0">
                            <a:latin typeface="Cambria Math"/>
                            <a:cs typeface="B Koodak" pitchFamily="2" charset="-78"/>
                          </a:rPr>
                          <m:t>1</m:t>
                        </m:r>
                      </m:sub>
                    </m:sSub>
                    <m:d>
                      <m:dPr>
                        <m:ctrlPr>
                          <a:rPr lang="en-US" sz="2000" i="1">
                            <a:latin typeface="Cambria Math"/>
                            <a:cs typeface="B Koodak" pitchFamily="2" charset="-78"/>
                          </a:rPr>
                        </m:ctrlPr>
                      </m:dPr>
                      <m:e>
                        <m:r>
                          <a:rPr lang="en-US" sz="2000" i="1">
                            <a:latin typeface="Cambria Math"/>
                            <a:cs typeface="B Koodak" pitchFamily="2" charset="-78"/>
                          </a:rPr>
                          <m:t>0</m:t>
                        </m:r>
                      </m:e>
                    </m:d>
                    <m:r>
                      <a:rPr lang="en-US" sz="2000" b="0" i="1" smtClean="0">
                        <a:latin typeface="Cambria Math"/>
                        <a:cs typeface="B Koodak" pitchFamily="2" charset="-78"/>
                      </a:rPr>
                      <m:t>]</m:t>
                    </m:r>
                    <m:r>
                      <a:rPr lang="en-US" sz="2000" i="1">
                        <a:latin typeface="Cambria Math"/>
                        <a:cs typeface="B Koodak" pitchFamily="2" charset="-78"/>
                      </a:rPr>
                      <m:t>+</m:t>
                    </m:r>
                    <m:r>
                      <a:rPr lang="en-US" sz="2000" i="1">
                        <a:latin typeface="Cambria Math"/>
                        <a:cs typeface="B Koodak" pitchFamily="2" charset="-78"/>
                      </a:rPr>
                      <m:t>𝑘</m:t>
                    </m:r>
                    <m:sSub>
                      <m:sSubPr>
                        <m:ctrlPr>
                          <a:rPr lang="en-US" sz="2000" i="1">
                            <a:latin typeface="Cambria Math"/>
                            <a:cs typeface="B Koodak" pitchFamily="2" charset="-78"/>
                          </a:rPr>
                        </m:ctrlPr>
                      </m:sSubPr>
                      <m:e>
                        <m:r>
                          <a:rPr lang="en-US" sz="2000" i="1">
                            <a:latin typeface="Cambria Math"/>
                            <a:cs typeface="B Koodak" pitchFamily="2" charset="-78"/>
                          </a:rPr>
                          <m:t>𝑋</m:t>
                        </m:r>
                      </m:e>
                      <m:sub>
                        <m:r>
                          <a:rPr lang="en-US" sz="2000" b="0" i="1" smtClean="0">
                            <a:latin typeface="Cambria Math"/>
                            <a:cs typeface="B Koodak" pitchFamily="2" charset="-78"/>
                          </a:rPr>
                          <m:t>2</m:t>
                        </m:r>
                      </m:sub>
                    </m:sSub>
                    <m:d>
                      <m:dPr>
                        <m:ctrlPr>
                          <a:rPr lang="en-US" sz="2000" i="1">
                            <a:latin typeface="Cambria Math"/>
                            <a:cs typeface="B Koodak" pitchFamily="2" charset="-78"/>
                          </a:rPr>
                        </m:ctrlPr>
                      </m:dPr>
                      <m:e>
                        <m:r>
                          <a:rPr lang="en-US" sz="2000" i="1">
                            <a:latin typeface="Cambria Math"/>
                            <a:cs typeface="B Koodak" pitchFamily="2" charset="-78"/>
                          </a:rPr>
                          <m:t>𝑠</m:t>
                        </m:r>
                      </m:e>
                    </m:d>
                    <m:r>
                      <a:rPr lang="en-US" sz="2000" i="1">
                        <a:latin typeface="Cambria Math"/>
                        <a:cs typeface="B Koodak" pitchFamily="2" charset="-78"/>
                      </a:rPr>
                      <m:t>−</m:t>
                    </m:r>
                    <m:r>
                      <a:rPr lang="en-US" sz="2000" i="1">
                        <a:latin typeface="Cambria Math"/>
                        <a:cs typeface="B Koodak" pitchFamily="2" charset="-78"/>
                      </a:rPr>
                      <m:t>𝑘</m:t>
                    </m:r>
                    <m:sSub>
                      <m:sSubPr>
                        <m:ctrlPr>
                          <a:rPr lang="en-US" sz="2000" i="1">
                            <a:latin typeface="Cambria Math"/>
                            <a:cs typeface="B Koodak" pitchFamily="2" charset="-78"/>
                          </a:rPr>
                        </m:ctrlPr>
                      </m:sSubPr>
                      <m:e>
                        <m:r>
                          <a:rPr lang="en-US" sz="2000" i="1">
                            <a:latin typeface="Cambria Math"/>
                            <a:cs typeface="B Koodak" pitchFamily="2" charset="-78"/>
                          </a:rPr>
                          <m:t>𝑋</m:t>
                        </m:r>
                      </m:e>
                      <m:sub>
                        <m:r>
                          <a:rPr lang="en-US" sz="2000" b="0" i="1" smtClean="0">
                            <a:latin typeface="Cambria Math"/>
                            <a:cs typeface="B Koodak" pitchFamily="2" charset="-78"/>
                          </a:rPr>
                          <m:t>1</m:t>
                        </m:r>
                      </m:sub>
                    </m:sSub>
                    <m:d>
                      <m:dPr>
                        <m:ctrlPr>
                          <a:rPr lang="en-US" sz="2000" i="1">
                            <a:latin typeface="Cambria Math"/>
                            <a:cs typeface="B Koodak" pitchFamily="2" charset="-78"/>
                          </a:rPr>
                        </m:ctrlPr>
                      </m:dPr>
                      <m:e>
                        <m:r>
                          <a:rPr lang="en-US" sz="2000" i="1">
                            <a:latin typeface="Cambria Math"/>
                            <a:cs typeface="B Koodak" pitchFamily="2" charset="-78"/>
                          </a:rPr>
                          <m:t>𝑠</m:t>
                        </m:r>
                      </m:e>
                    </m:d>
                    <m:r>
                      <a:rPr lang="en-US" sz="2000" i="1">
                        <a:latin typeface="Cambria Math"/>
                        <a:cs typeface="B Koodak" pitchFamily="2" charset="-78"/>
                      </a:rPr>
                      <m:t>=</m:t>
                    </m:r>
                    <m:r>
                      <a:rPr lang="en-US" sz="2000" b="0" i="1" smtClean="0">
                        <a:latin typeface="Cambria Math"/>
                        <a:cs typeface="B Koodak" pitchFamily="2" charset="-78"/>
                      </a:rPr>
                      <m:t>0</m:t>
                    </m:r>
                  </m:oMath>
                </a14:m>
                <a:endParaRPr lang="en-US" sz="2000" dirty="0" smtClean="0">
                  <a:cs typeface="B Koodak" pitchFamily="2" charset="-78"/>
                </a:endParaRPr>
              </a:p>
              <a:p>
                <a:pPr algn="r" rtl="1">
                  <a:lnSpc>
                    <a:spcPct val="150000"/>
                  </a:lnSpc>
                </a:pPr>
                <a:r>
                  <a:rPr lang="fa-IR" sz="2000" dirty="0">
                    <a:cs typeface="B Koodak" pitchFamily="2" charset="-78"/>
                  </a:rPr>
                  <a:t> </a:t>
                </a:r>
                <a:r>
                  <a:rPr lang="fa-IR" sz="2000" dirty="0" smtClean="0">
                    <a:cs typeface="B Koodak" pitchFamily="2" charset="-78"/>
                  </a:rPr>
                  <a:t>    </a:t>
                </a:r>
                <a:r>
                  <a:rPr lang="fa-IR" sz="2000" dirty="0" smtClean="0"/>
                  <a:t>حال مسئله رابا فرض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0</m:t>
                        </m:r>
                      </m:e>
                    </m:d>
                    <m:r>
                      <a:rPr lang="en-US" sz="2000" b="0" i="1" smtClean="0">
                        <a:latin typeface="Cambria Math"/>
                      </a:rPr>
                      <m:t>=</m:t>
                    </m:r>
                    <m:acc>
                      <m:accPr>
                        <m:chr m:val="̇"/>
                        <m:ctrlPr>
                          <a:rPr lang="en-US" sz="2000" b="0" i="1" smtClean="0">
                            <a:latin typeface="Cambria Math"/>
                          </a:rPr>
                        </m:ctrlPr>
                      </m:accPr>
                      <m:e>
                        <m:r>
                          <a:rPr lang="en-US" sz="2000" b="0" i="1" smtClean="0">
                            <a:latin typeface="Cambria Math"/>
                          </a:rPr>
                          <m:t>𝑥</m:t>
                        </m:r>
                      </m:e>
                    </m:acc>
                    <m:d>
                      <m:dPr>
                        <m:ctrlPr>
                          <a:rPr lang="en-US" sz="2000" b="0" i="1" smtClean="0">
                            <a:latin typeface="Cambria Math"/>
                          </a:rPr>
                        </m:ctrlPr>
                      </m:dPr>
                      <m:e>
                        <m:r>
                          <a:rPr lang="en-US" sz="2000" b="0" i="1" smtClean="0">
                            <a:latin typeface="Cambria Math"/>
                          </a:rPr>
                          <m:t>0</m:t>
                        </m:r>
                      </m:e>
                    </m:d>
                    <m:r>
                      <a:rPr lang="en-US" sz="2000" b="0" i="1" smtClean="0">
                        <a:latin typeface="Cambria Math"/>
                      </a:rPr>
                      <m:t>=</m:t>
                    </m:r>
                    <m:r>
                      <a:rPr lang="en-US" sz="2000" b="0" i="1" smtClean="0">
                        <a:latin typeface="Cambria Math"/>
                      </a:rPr>
                      <m:t>0</m:t>
                    </m:r>
                  </m:oMath>
                </a14:m>
                <a:r>
                  <a:rPr lang="fa-IR" sz="2000" dirty="0" smtClean="0">
                    <a:cs typeface="B Koodak" pitchFamily="2" charset="-78"/>
                  </a:rPr>
                  <a:t> </a:t>
                </a:r>
                <a:r>
                  <a:rPr lang="fa-IR" sz="2000" dirty="0" smtClean="0"/>
                  <a:t>و </a:t>
                </a:r>
                <a14:m>
                  <m:oMath xmlns:m="http://schemas.openxmlformats.org/officeDocument/2006/math">
                    <m:sSub>
                      <m:sSubPr>
                        <m:ctrlPr>
                          <a:rPr lang="fa-IR" sz="2000" i="1" smtClean="0">
                            <a:latin typeface="Cambria Math"/>
                          </a:rPr>
                        </m:ctrlPr>
                      </m:sSubPr>
                      <m:e>
                        <m:r>
                          <a:rPr lang="en-US" sz="2000" b="0" i="1" smtClean="0">
                            <a:latin typeface="Cambria Math"/>
                          </a:rPr>
                          <m:t>𝑚</m:t>
                        </m:r>
                      </m:e>
                      <m:sub>
                        <m:r>
                          <a:rPr lang="en-US" sz="2000" b="0" i="1" smtClean="0">
                            <a:latin typeface="Cambria Math"/>
                          </a:rPr>
                          <m:t>1</m:t>
                        </m:r>
                      </m:sub>
                    </m:sSub>
                    <m:r>
                      <a:rPr lang="en-US" sz="2000" b="0" i="1" smtClean="0">
                        <a:latin typeface="Cambria Math"/>
                      </a:rPr>
                      <m:t>=</m:t>
                    </m:r>
                    <m:sSub>
                      <m:sSubPr>
                        <m:ctrlPr>
                          <a:rPr lang="fa-IR" sz="2000" i="1" smtClean="0">
                            <a:latin typeface="Cambria Math"/>
                          </a:rPr>
                        </m:ctrlPr>
                      </m:sSubPr>
                      <m:e>
                        <m:r>
                          <a:rPr lang="en-US" sz="2000" b="0" i="1" smtClean="0">
                            <a:latin typeface="Cambria Math"/>
                          </a:rPr>
                          <m:t>𝑚</m:t>
                        </m:r>
                      </m:e>
                      <m:sub>
                        <m:r>
                          <a:rPr lang="en-US" sz="2000" b="0" i="1" smtClean="0">
                            <a:latin typeface="Cambria Math"/>
                          </a:rPr>
                          <m:t>2</m:t>
                        </m:r>
                      </m:sub>
                    </m:sSub>
                    <m:r>
                      <a:rPr lang="en-US" sz="2000" b="0" i="1" smtClean="0">
                        <a:latin typeface="Cambria Math"/>
                      </a:rPr>
                      <m:t>=</m:t>
                    </m:r>
                    <m:r>
                      <a:rPr lang="en-US" sz="2000" b="0" i="1" smtClean="0">
                        <a:latin typeface="Cambria Math"/>
                      </a:rPr>
                      <m:t>1</m:t>
                    </m:r>
                  </m:oMath>
                </a14:m>
                <a:r>
                  <a:rPr lang="fa-IR" sz="2000" dirty="0" smtClean="0">
                    <a:cs typeface="B Koodak" pitchFamily="2" charset="-78"/>
                  </a:rPr>
                  <a:t> </a:t>
                </a:r>
                <a:r>
                  <a:rPr lang="fa-IR" sz="2000" dirty="0" smtClean="0"/>
                  <a:t>و </a:t>
                </a:r>
                <a14:m>
                  <m:oMath xmlns:m="http://schemas.openxmlformats.org/officeDocument/2006/math">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ea typeface="Cambria Math"/>
                      </a:rPr>
                      <m:t>𝛿</m:t>
                    </m:r>
                    <m:d>
                      <m:dPr>
                        <m:ctrlPr>
                          <a:rPr lang="en-US" sz="2000" b="0" i="1" smtClean="0">
                            <a:latin typeface="Cambria Math"/>
                            <a:ea typeface="Cambria Math"/>
                          </a:rPr>
                        </m:ctrlPr>
                      </m:dPr>
                      <m:e>
                        <m:r>
                          <a:rPr lang="en-US" sz="2000" b="0" i="1" smtClean="0">
                            <a:latin typeface="Cambria Math"/>
                            <a:ea typeface="Cambria Math"/>
                          </a:rPr>
                          <m:t>𝑡</m:t>
                        </m:r>
                      </m:e>
                    </m:d>
                    <m:r>
                      <a:rPr lang="en-US" sz="2000" b="0" i="1" smtClean="0">
                        <a:latin typeface="Cambria Math"/>
                        <a:ea typeface="Cambria Math"/>
                      </a:rPr>
                      <m:t> , </m:t>
                    </m:r>
                    <m:r>
                      <a:rPr lang="en-US" sz="2000" b="0" i="1" smtClean="0">
                        <a:latin typeface="Cambria Math"/>
                        <a:ea typeface="Cambria Math"/>
                      </a:rPr>
                      <m:t>𝑘</m:t>
                    </m:r>
                    <m:r>
                      <a:rPr lang="en-US" sz="2000" b="0" i="1" smtClean="0">
                        <a:latin typeface="Cambria Math"/>
                        <a:ea typeface="Cambria Math"/>
                      </a:rPr>
                      <m:t>=</m:t>
                    </m:r>
                    <m:r>
                      <a:rPr lang="en-US" sz="2000" b="0" i="1" smtClean="0">
                        <a:latin typeface="Cambria Math"/>
                        <a:ea typeface="Cambria Math"/>
                      </a:rPr>
                      <m:t>1</m:t>
                    </m:r>
                  </m:oMath>
                </a14:m>
                <a:r>
                  <a:rPr lang="fa-IR" sz="2000" dirty="0" smtClean="0"/>
                  <a:t> حل</a:t>
                </a:r>
              </a:p>
              <a:p>
                <a:pPr algn="r" rtl="1">
                  <a:lnSpc>
                    <a:spcPct val="150000"/>
                  </a:lnSpc>
                </a:pPr>
                <a:r>
                  <a:rPr lang="fa-IR" sz="2000" dirty="0" smtClean="0"/>
                  <a:t>می کنیم.</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655126" y="2644081"/>
            <a:ext cx="566745" cy="71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209962" y="2113599"/>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667037" y="1940421"/>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6575" y="2523828"/>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5650" y="2523828"/>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3924" y="1934468"/>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43462" y="2517875"/>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62537" y="2517875"/>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667286" y="1530846"/>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82147" y="1706758"/>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4" name="TextBox 13"/>
              <p:cNvSpPr txBox="1"/>
              <p:nvPr/>
            </p:nvSpPr>
            <p:spPr>
              <a:xfrm>
                <a:off x="924212" y="133177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924212" y="1331772"/>
                <a:ext cx="460767"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1625590" y="2269986"/>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625590" y="2269986"/>
                <a:ext cx="370934"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666894" y="2011412"/>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666894" y="2011412"/>
                <a:ext cx="533543"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2429018" y="2046267"/>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429018" y="2046267"/>
                <a:ext cx="538865" cy="369332"/>
              </a:xfrm>
              <a:prstGeom prst="rect">
                <a:avLst/>
              </a:prstGeom>
              <a:blipFill rotWithShape="1">
                <a:blip r:embed="rId7" cstate="print"/>
                <a:stretch>
                  <a:fillRect/>
                </a:stretch>
              </a:blipFill>
            </p:spPr>
            <p:txBody>
              <a:bodyPr/>
              <a:lstStyle/>
              <a:p>
                <a:r>
                  <a:rPr lang="en-US">
                    <a:noFill/>
                  </a:rPr>
                  <a:t> </a:t>
                </a:r>
              </a:p>
            </p:txBody>
          </p:sp>
        </mc:Fallback>
      </mc:AlternateContent>
      <p:pic>
        <p:nvPicPr>
          <p:cNvPr id="1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433924" y="2627413"/>
            <a:ext cx="566745" cy="71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876014" y="1551679"/>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90875" y="1727591"/>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2682147" y="1350877"/>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2682147" y="1350877"/>
                <a:ext cx="466090"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22" name="Straight Connector 21"/>
          <p:cNvCxnSpPr/>
          <p:nvPr/>
        </p:nvCxnSpPr>
        <p:spPr>
          <a:xfrm>
            <a:off x="1796196" y="1155860"/>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811057" y="1326118"/>
            <a:ext cx="732405" cy="5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7" name="TextBox 26"/>
              <p:cNvSpPr txBox="1"/>
              <p:nvPr/>
            </p:nvSpPr>
            <p:spPr>
              <a:xfrm>
                <a:off x="1703828" y="838086"/>
                <a:ext cx="138275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ea typeface="Cambria Math"/>
                        </a:rPr>
                        <m:t>𝛿</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1703828" y="838086"/>
                <a:ext cx="1382751" cy="369332"/>
              </a:xfrm>
              <a:prstGeom prst="rect">
                <a:avLst/>
              </a:prstGeom>
              <a:blipFill rotWithShape="1">
                <a:blip r:embed="rId9" cstate="print"/>
                <a:stretch>
                  <a:fillRect b="-11475"/>
                </a:stretch>
              </a:blipFill>
            </p:spPr>
            <p:txBody>
              <a:bodyPr/>
              <a:lstStyle/>
              <a:p>
                <a:r>
                  <a:rPr lang="en-US">
                    <a:noFill/>
                  </a:rPr>
                  <a:t> </a:t>
                </a:r>
              </a:p>
            </p:txBody>
          </p:sp>
        </mc:Fallback>
      </mc:AlternateContent>
      <p:sp>
        <p:nvSpPr>
          <p:cNvPr id="28" name="Rectangle 27"/>
          <p:cNvSpPr/>
          <p:nvPr/>
        </p:nvSpPr>
        <p:spPr>
          <a:xfrm>
            <a:off x="4648200" y="2012305"/>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9" name="TextBox 28"/>
              <p:cNvSpPr txBox="1"/>
              <p:nvPr/>
            </p:nvSpPr>
            <p:spPr>
              <a:xfrm>
                <a:off x="4648057" y="2083296"/>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4648057" y="2083296"/>
                <a:ext cx="533543"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30" name="Straight Arrow Connector 29"/>
          <p:cNvCxnSpPr/>
          <p:nvPr/>
        </p:nvCxnSpPr>
        <p:spPr>
          <a:xfrm flipH="1">
            <a:off x="5191125" y="2326183"/>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1855878"/>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3" name="TextBox 32"/>
              <p:cNvSpPr txBox="1"/>
              <p:nvPr/>
            </p:nvSpPr>
            <p:spPr>
              <a:xfrm>
                <a:off x="4713717" y="1496376"/>
                <a:ext cx="65954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a:latin typeface="Cambria Math"/>
                        </a:rPr>
                        <m:t>𝑓</m:t>
                      </m:r>
                      <m:d>
                        <m:dPr>
                          <m:ctrlPr>
                            <a:rPr lang="en-US" i="1">
                              <a:latin typeface="Cambria Math"/>
                            </a:rPr>
                          </m:ctrlPr>
                        </m:dPr>
                        <m:e>
                          <m:r>
                            <a:rPr lang="en-US" i="1">
                              <a:latin typeface="Cambria Math"/>
                            </a:rPr>
                            <m:t>𝑡</m:t>
                          </m:r>
                        </m:e>
                      </m:d>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4713717" y="1496376"/>
                <a:ext cx="659540" cy="369332"/>
              </a:xfrm>
              <a:prstGeom prst="rect">
                <a:avLst/>
              </a:prstGeom>
              <a:blipFill rotWithShape="1">
                <a:blip r:embed="rId11"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4" name="TextBox 33"/>
              <p:cNvSpPr txBox="1"/>
              <p:nvPr/>
            </p:nvSpPr>
            <p:spPr>
              <a:xfrm>
                <a:off x="4919662" y="2530853"/>
                <a:ext cx="129073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4919662" y="2530853"/>
                <a:ext cx="1290738" cy="369332"/>
              </a:xfrm>
              <a:prstGeom prst="rect">
                <a:avLst/>
              </a:prstGeom>
              <a:blipFill rotWithShape="1">
                <a:blip r:embed="rId12" cstate="print"/>
                <a:stretch>
                  <a:fillRect b="-11475"/>
                </a:stretch>
              </a:blipFill>
            </p:spPr>
            <p:txBody>
              <a:bodyPr/>
              <a:lstStyle/>
              <a:p>
                <a:r>
                  <a:rPr lang="en-US">
                    <a:noFill/>
                  </a:rPr>
                  <a:t> </a:t>
                </a:r>
              </a:p>
            </p:txBody>
          </p:sp>
        </mc:Fallback>
      </mc:AlternateContent>
      <p:sp>
        <p:nvSpPr>
          <p:cNvPr id="35" name="Rectangle 34"/>
          <p:cNvSpPr/>
          <p:nvPr/>
        </p:nvSpPr>
        <p:spPr>
          <a:xfrm>
            <a:off x="7711046" y="1905565"/>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6" name="TextBox 35"/>
              <p:cNvSpPr txBox="1"/>
              <p:nvPr/>
            </p:nvSpPr>
            <p:spPr>
              <a:xfrm>
                <a:off x="7711046" y="2040314"/>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7711046" y="2040314"/>
                <a:ext cx="538865" cy="369332"/>
              </a:xfrm>
              <a:prstGeom prst="rect">
                <a:avLst/>
              </a:prstGeom>
              <a:blipFill rotWithShape="1">
                <a:blip r:embed="rId13" cstate="print"/>
                <a:stretch>
                  <a:fillRect/>
                </a:stretch>
              </a:blipFill>
            </p:spPr>
            <p:txBody>
              <a:bodyPr/>
              <a:lstStyle/>
              <a:p>
                <a:r>
                  <a:rPr lang="en-US">
                    <a:noFill/>
                  </a:rPr>
                  <a:t> </a:t>
                </a:r>
              </a:p>
            </p:txBody>
          </p:sp>
        </mc:Fallback>
      </mc:AlternateContent>
      <p:cxnSp>
        <p:nvCxnSpPr>
          <p:cNvPr id="37" name="Straight Arrow Connector 36"/>
          <p:cNvCxnSpPr/>
          <p:nvPr/>
        </p:nvCxnSpPr>
        <p:spPr>
          <a:xfrm flipH="1">
            <a:off x="7253846" y="2209769"/>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8" name="TextBox 37"/>
              <p:cNvSpPr txBox="1"/>
              <p:nvPr/>
            </p:nvSpPr>
            <p:spPr>
              <a:xfrm>
                <a:off x="6420308" y="2245043"/>
                <a:ext cx="129073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6420308" y="2245043"/>
                <a:ext cx="1290738" cy="369332"/>
              </a:xfrm>
              <a:prstGeom prst="rect">
                <a:avLst/>
              </a:prstGeom>
              <a:blipFill rotWithShape="1">
                <a:blip r:embed="rId14" cstate="print"/>
                <a:stretch>
                  <a:fillRect b="-11475"/>
                </a:stretch>
              </a:blipFill>
            </p:spPr>
            <p:txBody>
              <a:bodyPr/>
              <a:lstStyle/>
              <a:p>
                <a:r>
                  <a:rPr lang="en-US">
                    <a:noFill/>
                  </a:rPr>
                  <a:t> </a:t>
                </a:r>
              </a:p>
            </p:txBody>
          </p:sp>
        </mc:Fallback>
      </mc:AlternateContent>
      <p:sp>
        <p:nvSpPr>
          <p:cNvPr id="39" name="Left Brace 38"/>
          <p:cNvSpPr/>
          <p:nvPr/>
        </p:nvSpPr>
        <p:spPr>
          <a:xfrm>
            <a:off x="378086" y="32004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p:nvPr/>
        </p:nvCxnSpPr>
        <p:spPr>
          <a:xfrm>
            <a:off x="4114800" y="3733800"/>
            <a:ext cx="4857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Left Brace 40"/>
          <p:cNvSpPr/>
          <p:nvPr/>
        </p:nvSpPr>
        <p:spPr>
          <a:xfrm>
            <a:off x="5057774" y="32004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p:cNvSpPr/>
          <p:nvPr/>
        </p:nvSpPr>
        <p:spPr>
          <a:xfrm>
            <a:off x="304799" y="43434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14333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fontScale="92500"/>
              </a:bodyPr>
              <a:lstStyle/>
              <a:p>
                <a:pPr marL="0" indent="0" algn="r" rtl="1">
                  <a:buNone/>
                </a:pPr>
                <a:endParaRPr lang="fa-IR" sz="2000" dirty="0" smtClean="0"/>
              </a:p>
              <a:p>
                <a:pPr marL="0" indent="0" algn="r" rtl="1">
                  <a:buNone/>
                </a:pPr>
                <a:r>
                  <a:rPr lang="fa-IR" sz="2000" dirty="0" smtClean="0"/>
                  <a:t>   </a:t>
                </a:r>
                <a:r>
                  <a:rPr lang="fa-IR" sz="2000" dirty="0" smtClean="0">
                    <a:solidFill>
                      <a:srgbClr val="FF0000"/>
                    </a:solidFill>
                    <a:cs typeface="B Koodak" pitchFamily="2" charset="-78"/>
                  </a:rPr>
                  <a:t>نکته :</a:t>
                </a:r>
                <a:r>
                  <a:rPr lang="fa-IR" sz="2000" dirty="0" smtClean="0"/>
                  <a:t>همان </a:t>
                </a:r>
                <a:r>
                  <a:rPr lang="fa-IR" sz="2000" dirty="0"/>
                  <a:t>طور که این مسئله نشان می </a:t>
                </a:r>
                <a:r>
                  <a:rPr lang="fa-IR" sz="2000" dirty="0" smtClean="0"/>
                  <a:t>دهد، </a:t>
                </a:r>
                <a:r>
                  <a:rPr lang="fa-IR" sz="2000" dirty="0"/>
                  <a:t>اگر جسمی به تعادل استاتیکی رسیده باشد </a:t>
                </a:r>
                <a:r>
                  <a:rPr lang="fa-IR" sz="2000" dirty="0" smtClean="0"/>
                  <a:t>وسپس دچارارتعاش شود، </a:t>
                </a:r>
                <a:r>
                  <a:rPr lang="fa-IR" sz="2000" dirty="0"/>
                  <a:t>چنان چه اثر وزن به صورت تغییر شکل در فنرها ظاهر شده باشد </a:t>
                </a:r>
                <a:r>
                  <a:rPr lang="fa-IR" sz="2000" dirty="0" smtClean="0"/>
                  <a:t>،آن </a:t>
                </a:r>
                <a:r>
                  <a:rPr lang="fa-IR" sz="2000" dirty="0"/>
                  <a:t>گاه می توان تغییرات انرژی </a:t>
                </a:r>
                <a:r>
                  <a:rPr lang="fa-IR" sz="2000" dirty="0" smtClean="0"/>
                  <a:t>پتانسیل </a:t>
                </a:r>
                <a:r>
                  <a:rPr lang="fa-IR" sz="2000" dirty="0"/>
                  <a:t>فنری را به صورت </a:t>
                </a:r>
                <a14:m>
                  <m:oMath xmlns:m="http://schemas.openxmlformats.org/officeDocument/2006/math">
                    <m:f>
                      <m:fPr>
                        <m:ctrlPr>
                          <a:rPr lang="fa-IR" sz="2000" i="1">
                            <a:latin typeface="Cambria Math"/>
                          </a:rPr>
                        </m:ctrlPr>
                      </m:fPr>
                      <m:num>
                        <m:r>
                          <a:rPr lang="en-US" sz="2000" i="1">
                            <a:latin typeface="Cambria Math"/>
                          </a:rPr>
                          <m:t>1</m:t>
                        </m:r>
                      </m:num>
                      <m:den>
                        <m:r>
                          <a:rPr lang="en-US" sz="2000" i="1">
                            <a:latin typeface="Cambria Math"/>
                          </a:rPr>
                          <m:t>2</m:t>
                        </m:r>
                      </m:den>
                    </m:f>
                    <m:r>
                      <a:rPr lang="en-US" sz="2000" i="1">
                        <a:latin typeface="Cambria Math"/>
                      </a:rPr>
                      <m:t>𝑘</m:t>
                    </m:r>
                    <m:sSup>
                      <m:sSupPr>
                        <m:ctrlPr>
                          <a:rPr lang="en-US" sz="2000" i="1">
                            <a:latin typeface="Cambria Math"/>
                          </a:rPr>
                        </m:ctrlPr>
                      </m:sSupPr>
                      <m:e>
                        <m:r>
                          <a:rPr lang="en-US" sz="2000" i="1">
                            <a:latin typeface="Cambria Math"/>
                          </a:rPr>
                          <m:t>𝑥</m:t>
                        </m:r>
                      </m:e>
                      <m:sup>
                        <m:r>
                          <a:rPr lang="en-US" sz="2000" i="1">
                            <a:latin typeface="Cambria Math"/>
                          </a:rPr>
                          <m:t>2</m:t>
                        </m:r>
                      </m:sup>
                    </m:sSup>
                  </m:oMath>
                </a14:m>
                <a:r>
                  <a:rPr lang="fa-IR" sz="2000" dirty="0" smtClean="0"/>
                  <a:t> </a:t>
                </a:r>
                <a:r>
                  <a:rPr lang="fa-IR" sz="2000" dirty="0"/>
                  <a:t>نوشت که </a:t>
                </a:r>
                <a:r>
                  <a:rPr lang="en-US" sz="2000" dirty="0"/>
                  <a:t>x</a:t>
                </a:r>
                <a:r>
                  <a:rPr lang="fa-IR" sz="2000" dirty="0"/>
                  <a:t> فاصله سیستم از موقعیت </a:t>
                </a:r>
                <a:r>
                  <a:rPr lang="fa-IR" sz="2000" dirty="0" smtClean="0"/>
                  <a:t>استاتیکی </a:t>
                </a:r>
                <a:r>
                  <a:rPr lang="fa-IR" sz="2000" dirty="0"/>
                  <a:t>می باشد </a:t>
                </a:r>
                <a:r>
                  <a:rPr lang="fa-IR" sz="2000" dirty="0" smtClean="0"/>
                  <a:t>.</a:t>
                </a:r>
              </a:p>
              <a:p>
                <a:pPr marL="0" indent="0" algn="r" rtl="1">
                  <a:buNone/>
                </a:pPr>
                <a:r>
                  <a:rPr lang="fa-IR" sz="2000" dirty="0"/>
                  <a:t>         همچنین در این شرایط </a:t>
                </a:r>
                <a:r>
                  <a:rPr lang="fa-IR" sz="2000" dirty="0" smtClean="0"/>
                  <a:t>از </a:t>
                </a:r>
                <a:r>
                  <a:rPr lang="fa-IR" sz="2000" dirty="0"/>
                  <a:t>انرژی پتانسیل وزنی صرف نظر می کنیم (تاثیر ندارد)</a:t>
                </a:r>
              </a:p>
              <a:p>
                <a:pPr marL="0" indent="0" algn="r" rtl="1">
                  <a:buNone/>
                </a:pPr>
                <a:endParaRPr lang="fa-IR" sz="2000" dirty="0" smtClean="0"/>
              </a:p>
              <a:p>
                <a:pPr marL="0" indent="0" algn="r" rtl="1">
                  <a:buNone/>
                </a:pPr>
                <a:r>
                  <a:rPr lang="fa-IR" sz="2000" dirty="0"/>
                  <a:t> </a:t>
                </a:r>
                <a:r>
                  <a:rPr lang="fa-IR" sz="2000" dirty="0" smtClean="0"/>
                  <a:t>             </a:t>
                </a:r>
                <a:r>
                  <a:rPr lang="fa-IR" sz="2000" dirty="0" smtClean="0">
                    <a:cs typeface="B Titr" pitchFamily="2" charset="-78"/>
                  </a:rPr>
                  <a:t>بررسی حرکت نوسانی آونگ </a:t>
                </a:r>
                <a:r>
                  <a:rPr lang="en-US" sz="2000" dirty="0" smtClean="0">
                    <a:cs typeface="B Titr" pitchFamily="2" charset="-78"/>
                  </a:rPr>
                  <a:t>;</a:t>
                </a:r>
                <a:r>
                  <a:rPr lang="fa-IR" sz="2000" dirty="0" smtClean="0"/>
                  <a:t>(فنر ومیله بدون جرم)</a:t>
                </a:r>
              </a:p>
              <a:p>
                <a:pPr marL="0" indent="0" algn="r" rtl="1">
                  <a:buNone/>
                </a:pPr>
                <a:endParaRPr lang="fa-IR" sz="2000" dirty="0">
                  <a:cs typeface="B Titr" pitchFamily="2" charset="-78"/>
                </a:endParaRPr>
              </a:p>
              <a:p>
                <a:pPr marL="0" indent="0">
                  <a:buNone/>
                </a:pPr>
                <a:r>
                  <a:rPr lang="en-US" sz="2000" dirty="0" smtClean="0">
                    <a:cs typeface="B Titr" pitchFamily="2" charset="-78"/>
                  </a:rPr>
                  <a:t>                   </a:t>
                </a:r>
                <a14:m>
                  <m:oMath xmlns:m="http://schemas.openxmlformats.org/officeDocument/2006/math">
                    <m:r>
                      <a:rPr lang="en-US" sz="2000" i="1">
                        <a:latin typeface="Cambria Math"/>
                        <a:ea typeface="Cambria Math"/>
                        <a:cs typeface="B Titr" pitchFamily="2" charset="-78"/>
                      </a:rPr>
                      <m:t>ℓ</m:t>
                    </m:r>
                  </m:oMath>
                </a14:m>
                <a:r>
                  <a:rPr lang="en-US" sz="2000" dirty="0" smtClean="0">
                    <a:cs typeface="B Titr" pitchFamily="2" charset="-78"/>
                  </a:rPr>
                  <a:t>                                        </a:t>
                </a:r>
                <a:r>
                  <a:rPr lang="fa-IR" sz="2000" dirty="0" smtClean="0"/>
                  <a:t>داریم</a:t>
                </a:r>
                <a:r>
                  <a:rPr lang="en-US" sz="2000" dirty="0" smtClean="0"/>
                  <a:t>:  </a:t>
                </a:r>
                <a14:m>
                  <m:oMath xmlns:m="http://schemas.openxmlformats.org/officeDocument/2006/math">
                    <m:r>
                      <m:rPr>
                        <m:sty m:val="p"/>
                      </m:rPr>
                      <a:rPr lang="el-GR" sz="2000" b="0" i="1" smtClean="0">
                        <a:latin typeface="Cambria Math"/>
                        <a:ea typeface="Cambria Math"/>
                      </a:rPr>
                      <m:t>θ</m:t>
                    </m:r>
                    <m:r>
                      <a:rPr lang="en-US" sz="2000" b="0" i="0"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𝑥</m:t>
                        </m:r>
                        <m:r>
                          <m:rPr>
                            <m:nor/>
                          </m:rPr>
                          <a:rPr lang="en-US" sz="2000" dirty="0">
                            <a:cs typeface="B Titr" pitchFamily="2" charset="-78"/>
                          </a:rPr>
                          <m:t> </m:t>
                        </m:r>
                      </m:num>
                      <m:den>
                        <m:r>
                          <a:rPr lang="en-US" sz="2000" b="0" i="1" dirty="0" smtClean="0">
                            <a:latin typeface="Cambria Math"/>
                            <a:cs typeface="B Titr" pitchFamily="2" charset="-78"/>
                          </a:rPr>
                          <m:t>𝑙</m:t>
                        </m:r>
                      </m:den>
                    </m:f>
                  </m:oMath>
                </a14:m>
                <a:r>
                  <a:rPr lang="fa-IR" sz="2000" dirty="0" smtClean="0">
                    <a:cs typeface="B Titr" pitchFamily="2" charset="-78"/>
                  </a:rPr>
                  <a:t> </a:t>
                </a:r>
                <a:r>
                  <a:rPr lang="en-US" sz="2000" dirty="0" smtClean="0">
                    <a:cs typeface="B Titr" pitchFamily="2" charset="-78"/>
                  </a:rPr>
                  <a:t>      ,      </a:t>
                </a:r>
                <a14:m>
                  <m:oMath xmlns:m="http://schemas.openxmlformats.org/officeDocument/2006/math">
                    <m:r>
                      <a:rPr lang="en-US" sz="2000" b="0" i="1" smtClean="0">
                        <a:latin typeface="Cambria Math"/>
                        <a:ea typeface="Cambria Math"/>
                        <a:cs typeface="B Titr" pitchFamily="2" charset="-78"/>
                      </a:rPr>
                      <m:t>𝑥</m:t>
                    </m:r>
                    <m:r>
                      <a:rPr lang="en-US" sz="2000" b="0" i="1" smtClean="0">
                        <a:latin typeface="Cambria Math"/>
                        <a:ea typeface="Cambria Math"/>
                        <a:cs typeface="B Titr" pitchFamily="2" charset="-78"/>
                      </a:rPr>
                      <m:t>=</m:t>
                    </m:r>
                    <m:r>
                      <a:rPr lang="en-US" sz="2000" b="0" i="1" smtClean="0">
                        <a:latin typeface="Cambria Math"/>
                        <a:ea typeface="Cambria Math"/>
                        <a:cs typeface="B Titr" pitchFamily="2" charset="-78"/>
                      </a:rPr>
                      <m:t>𝑙</m:t>
                    </m:r>
                    <m:r>
                      <a:rPr lang="en-US" sz="2000" b="0" i="1" smtClean="0">
                        <a:latin typeface="Cambria Math"/>
                        <a:ea typeface="Cambria Math"/>
                        <a:cs typeface="B Titr" pitchFamily="2" charset="-78"/>
                      </a:rPr>
                      <m:t>𝜃</m:t>
                    </m:r>
                  </m:oMath>
                </a14:m>
                <a:r>
                  <a:rPr lang="en-US" sz="2000" dirty="0" smtClean="0">
                    <a:cs typeface="B Titr" pitchFamily="2" charset="-78"/>
                  </a:rPr>
                  <a:t>                       </a:t>
                </a:r>
                <a14:m>
                  <m:oMath xmlns:m="http://schemas.openxmlformats.org/officeDocument/2006/math">
                    <m:acc>
                      <m:accPr>
                        <m:chr m:val="̇"/>
                        <m:ctrlPr>
                          <a:rPr lang="en-US" sz="2000" i="1" dirty="0" smtClean="0">
                            <a:latin typeface="Cambria Math"/>
                            <a:cs typeface="B Titr" pitchFamily="2" charset="-78"/>
                          </a:rPr>
                        </m:ctrlPr>
                      </m:accPr>
                      <m:e>
                        <m:r>
                          <a:rPr lang="en-US" sz="2000" b="0" i="1" dirty="0" smtClean="0">
                            <a:latin typeface="Cambria Math"/>
                            <a:ea typeface="Cambria Math"/>
                            <a:cs typeface="B Titr" pitchFamily="2" charset="-78"/>
                          </a:rPr>
                          <m:t>𝑥</m:t>
                        </m:r>
                      </m:e>
                    </m:acc>
                    <m:r>
                      <a:rPr lang="en-US" sz="2000" b="0" i="0" dirty="0" smtClean="0">
                        <a:latin typeface="Cambria Math"/>
                        <a:cs typeface="B Titr" pitchFamily="2" charset="-78"/>
                      </a:rPr>
                      <m:t>=</m:t>
                    </m:r>
                    <m:r>
                      <a:rPr lang="en-US" sz="2000" b="0" i="1" dirty="0" smtClean="0">
                        <a:latin typeface="Cambria Math"/>
                        <a:cs typeface="B Titr" pitchFamily="2" charset="-78"/>
                      </a:rPr>
                      <m:t>𝑙</m:t>
                    </m:r>
                    <m:acc>
                      <m:accPr>
                        <m:chr m:val="̇"/>
                        <m:ctrlPr>
                          <a:rPr lang="en-US" sz="2000" b="0" i="1" dirty="0" smtClean="0">
                            <a:latin typeface="Cambria Math"/>
                            <a:cs typeface="B Titr" pitchFamily="2" charset="-78"/>
                          </a:rPr>
                        </m:ctrlPr>
                      </m:accPr>
                      <m:e>
                        <m:r>
                          <a:rPr lang="en-US" sz="2000" b="0" i="1" dirty="0" smtClean="0">
                            <a:latin typeface="Cambria Math"/>
                            <a:ea typeface="Cambria Math"/>
                            <a:cs typeface="B Titr" pitchFamily="2" charset="-78"/>
                          </a:rPr>
                          <m:t>𝜃</m:t>
                        </m:r>
                      </m:e>
                    </m:acc>
                  </m:oMath>
                </a14:m>
                <a:endParaRPr lang="en-US" sz="2000" dirty="0" smtClean="0">
                  <a:cs typeface="B Titr" pitchFamily="2" charset="-78"/>
                </a:endParaRPr>
              </a:p>
              <a:p>
                <a:pPr marL="0" indent="0">
                  <a:buNone/>
                </a:pPr>
                <a:r>
                  <a:rPr lang="en-US" sz="2000" dirty="0" smtClean="0">
                    <a:cs typeface="B Titr" pitchFamily="2" charset="-78"/>
                  </a:rPr>
                  <a:t>                              </a:t>
                </a:r>
                <a14:m>
                  <m:oMath xmlns:m="http://schemas.openxmlformats.org/officeDocument/2006/math">
                    <m:r>
                      <a:rPr lang="en-US" sz="2000" i="1">
                        <a:latin typeface="Cambria Math"/>
                        <a:ea typeface="Cambria Math"/>
                        <a:cs typeface="B Titr" pitchFamily="2" charset="-78"/>
                      </a:rPr>
                      <m:t>𝜃</m:t>
                    </m:r>
                  </m:oMath>
                </a14:m>
                <a:endParaRPr lang="en-US" sz="2000" dirty="0" smtClean="0">
                  <a:cs typeface="B Titr" pitchFamily="2" charset="-78"/>
                </a:endParaRPr>
              </a:p>
              <a:p>
                <a:pPr marL="0" indent="0" algn="l">
                  <a:buNone/>
                </a:pPr>
                <a:r>
                  <a:rPr lang="en-US" sz="2000" dirty="0" smtClean="0">
                    <a:latin typeface="Cambria Math" pitchFamily="18" charset="0"/>
                    <a:ea typeface="Cambria Math" pitchFamily="18" charset="0"/>
                    <a:cs typeface="B Titr" pitchFamily="2" charset="-78"/>
                  </a:rPr>
                  <a:t>                                                                 </a:t>
                </a:r>
                <a:endParaRPr lang="en-US" sz="2000" dirty="0">
                  <a:cs typeface="B Titr" pitchFamily="2" charset="-78"/>
                </a:endParaRPr>
              </a:p>
              <a:p>
                <a:pPr marL="0" indent="0">
                  <a:buNone/>
                </a:pPr>
                <a:r>
                  <a:rPr lang="en-US" sz="2000" dirty="0" smtClean="0">
                    <a:cs typeface="B Titr" pitchFamily="2" charset="-78"/>
                  </a:rPr>
                  <a:t>  </a:t>
                </a:r>
              </a:p>
              <a:p>
                <a:pPr marL="0" indent="0">
                  <a:buNone/>
                </a:pPr>
                <a:r>
                  <a:rPr lang="en-US" sz="2000" dirty="0" smtClean="0">
                    <a:cs typeface="B Titr" pitchFamily="2" charset="-78"/>
                  </a:rPr>
                  <a:t>             k      </a:t>
                </a:r>
                <a:r>
                  <a:rPr lang="en-US" sz="2000" dirty="0" smtClean="0">
                    <a:latin typeface="Cambria Math" pitchFamily="18" charset="0"/>
                    <a:ea typeface="Cambria Math" pitchFamily="18" charset="0"/>
                    <a:cs typeface="B Titr" pitchFamily="2" charset="-78"/>
                  </a:rPr>
                  <a:t>m</a:t>
                </a:r>
                <a:r>
                  <a:rPr lang="en-US" sz="2000" dirty="0" smtClean="0">
                    <a:cs typeface="B Titr" pitchFamily="2" charset="-78"/>
                  </a:rPr>
                  <a:t>       </a:t>
                </a:r>
                <a14:m>
                  <m:oMath xmlns:m="http://schemas.openxmlformats.org/officeDocument/2006/math">
                    <m:r>
                      <a:rPr lang="en-US" sz="2000" i="1">
                        <a:latin typeface="Cambria Math"/>
                        <a:ea typeface="Cambria Math"/>
                        <a:cs typeface="B Titr" pitchFamily="2" charset="-78"/>
                      </a:rPr>
                      <m:t>𝑥</m:t>
                    </m:r>
                  </m:oMath>
                </a14:m>
                <a:r>
                  <a:rPr lang="en-US" sz="2000" dirty="0" smtClean="0">
                    <a:cs typeface="B Titr" pitchFamily="2" charset="-78"/>
                  </a:rPr>
                  <a:t>                                                                                                                                 </a:t>
                </a:r>
              </a:p>
              <a:p>
                <a:pPr marL="0" indent="0">
                  <a:buNone/>
                </a:pPr>
                <a:r>
                  <a:rPr lang="en-US" sz="2000" dirty="0" smtClean="0">
                    <a:ea typeface="Cambria Math" pitchFamily="18" charset="0"/>
                    <a:cs typeface="B Titr" pitchFamily="2" charset="-78"/>
                  </a:rPr>
                  <a:t>                                              </a:t>
                </a:r>
                <a:r>
                  <a:rPr lang="en-US" sz="2000" dirty="0" smtClean="0">
                    <a:latin typeface="Cambria Math" pitchFamily="18" charset="0"/>
                    <a:ea typeface="Cambria Math" pitchFamily="18" charset="0"/>
                    <a:cs typeface="B Titr" pitchFamily="2" charset="-78"/>
                  </a:rPr>
                  <a:t>T</a:t>
                </a:r>
                <a:r>
                  <a:rPr lang="en-US" sz="2000" dirty="0">
                    <a:latin typeface="Cambria Math" pitchFamily="18" charset="0"/>
                    <a:ea typeface="Cambria Math" pitchFamily="18" charset="0"/>
                    <a:cs typeface="B Titr" pitchFamily="2" charset="-78"/>
                  </a:rPr>
                  <a:t>=</a:t>
                </a:r>
                <a14:m>
                  <m:oMath xmlns:m="http://schemas.openxmlformats.org/officeDocument/2006/math">
                    <m:f>
                      <m:fPr>
                        <m:ctrlPr>
                          <a:rPr lang="en-US" sz="2000" i="1" dirty="0">
                            <a:latin typeface="Cambria Math"/>
                            <a:ea typeface="Cambria Math" pitchFamily="18" charset="0"/>
                            <a:cs typeface="B Titr" pitchFamily="2" charset="-78"/>
                          </a:rPr>
                        </m:ctrlPr>
                      </m:fPr>
                      <m:num>
                        <m:r>
                          <a:rPr lang="en-US" sz="2000" i="1" dirty="0">
                            <a:latin typeface="Cambria Math"/>
                            <a:ea typeface="Cambria Math" pitchFamily="18" charset="0"/>
                            <a:cs typeface="B Titr" pitchFamily="2" charset="-78"/>
                          </a:rPr>
                          <m:t>1</m:t>
                        </m:r>
                      </m:num>
                      <m:den>
                        <m:r>
                          <a:rPr lang="en-US" sz="2000" i="1" dirty="0">
                            <a:latin typeface="Cambria Math"/>
                            <a:ea typeface="Cambria Math" pitchFamily="18" charset="0"/>
                            <a:cs typeface="B Titr" pitchFamily="2" charset="-78"/>
                          </a:rPr>
                          <m:t>2</m:t>
                        </m:r>
                      </m:den>
                    </m:f>
                    <m:r>
                      <a:rPr lang="en-US" sz="2000" i="1" dirty="0">
                        <a:latin typeface="Cambria Math"/>
                        <a:ea typeface="Cambria Math" pitchFamily="18" charset="0"/>
                        <a:cs typeface="B Titr" pitchFamily="2" charset="-78"/>
                      </a:rPr>
                      <m:t>𝑚</m:t>
                    </m:r>
                    <m:sSup>
                      <m:sSupPr>
                        <m:ctrlPr>
                          <a:rPr lang="en-US" sz="2000" i="1" dirty="0">
                            <a:latin typeface="Cambria Math"/>
                            <a:ea typeface="Cambria Math" pitchFamily="18" charset="0"/>
                            <a:cs typeface="B Titr" pitchFamily="2" charset="-78"/>
                          </a:rPr>
                        </m:ctrlPr>
                      </m:sSupPr>
                      <m:e>
                        <m:r>
                          <a:rPr lang="en-US" sz="2000" i="1" dirty="0">
                            <a:latin typeface="Cambria Math"/>
                            <a:ea typeface="Cambria Math" pitchFamily="18" charset="0"/>
                            <a:cs typeface="B Titr" pitchFamily="2" charset="-78"/>
                          </a:rPr>
                          <m:t>(</m:t>
                        </m:r>
                        <m:r>
                          <a:rPr lang="en-US" sz="2000" i="1" dirty="0">
                            <a:latin typeface="Cambria Math"/>
                            <a:ea typeface="Cambria Math" pitchFamily="18" charset="0"/>
                            <a:cs typeface="B Titr" pitchFamily="2" charset="-78"/>
                          </a:rPr>
                          <m:t>𝑙</m:t>
                        </m:r>
                        <m:acc>
                          <m:accPr>
                            <m:chr m:val="̇"/>
                            <m:ctrlPr>
                              <a:rPr lang="en-US" sz="2000" i="1" dirty="0">
                                <a:latin typeface="Cambria Math"/>
                                <a:ea typeface="Cambria Math" pitchFamily="18" charset="0"/>
                                <a:cs typeface="B Titr" pitchFamily="2" charset="-78"/>
                              </a:rPr>
                            </m:ctrlPr>
                          </m:accPr>
                          <m:e>
                            <m:r>
                              <a:rPr lang="en-US" sz="2000" i="1" dirty="0">
                                <a:latin typeface="Cambria Math"/>
                                <a:ea typeface="Cambria Math"/>
                                <a:cs typeface="B Titr" pitchFamily="2" charset="-78"/>
                              </a:rPr>
                              <m:t>𝜃</m:t>
                            </m:r>
                            <m:r>
                              <a:rPr lang="en-US" sz="2000" i="1" dirty="0">
                                <a:latin typeface="Cambria Math"/>
                                <a:ea typeface="Cambria Math"/>
                                <a:cs typeface="B Titr" pitchFamily="2" charset="-78"/>
                              </a:rPr>
                              <m:t>)</m:t>
                            </m:r>
                          </m:e>
                        </m:acc>
                      </m:e>
                      <m:sup>
                        <m:r>
                          <a:rPr lang="en-US" sz="2000" i="1" dirty="0">
                            <a:latin typeface="Cambria Math"/>
                            <a:ea typeface="Cambria Math" pitchFamily="18" charset="0"/>
                            <a:cs typeface="B Titr" pitchFamily="2" charset="-78"/>
                          </a:rPr>
                          <m:t>2</m:t>
                        </m:r>
                      </m:sup>
                    </m:sSup>
                  </m:oMath>
                </a14:m>
                <a:r>
                  <a:rPr lang="en-US" sz="2000" dirty="0" smtClean="0">
                    <a:ea typeface="Cambria Math" pitchFamily="18" charset="0"/>
                    <a:cs typeface="B Titr" pitchFamily="2" charset="-78"/>
                  </a:rPr>
                  <a:t>                                                                                            </a:t>
                </a:r>
              </a:p>
              <a:p>
                <a:pPr marL="0" indent="0">
                  <a:buNone/>
                </a:pPr>
                <a:r>
                  <a:rPr lang="en-US" sz="2000" dirty="0" smtClean="0">
                    <a:latin typeface="Cambria Math" pitchFamily="18" charset="0"/>
                    <a:ea typeface="Cambria Math" pitchFamily="18" charset="0"/>
                    <a:cs typeface="B Titr" pitchFamily="2" charset="-78"/>
                  </a:rPr>
                  <a:t>                                                                                                                                             </a:t>
                </a:r>
              </a:p>
              <a:p>
                <a:pPr marL="0" indent="0">
                  <a:buNone/>
                </a:pPr>
                <a:r>
                  <a:rPr lang="en-US" sz="2000" dirty="0">
                    <a:latin typeface="Cambria Math" pitchFamily="18" charset="0"/>
                    <a:ea typeface="Cambria Math" pitchFamily="18" charset="0"/>
                    <a:cs typeface="B Titr" pitchFamily="2" charset="-78"/>
                  </a:rPr>
                  <a:t> </a:t>
                </a:r>
                <a:r>
                  <a:rPr lang="en-US" sz="2000" dirty="0" smtClean="0">
                    <a:latin typeface="Cambria Math" pitchFamily="18" charset="0"/>
                    <a:ea typeface="Cambria Math" pitchFamily="18" charset="0"/>
                    <a:cs typeface="B Titr" pitchFamily="2" charset="-78"/>
                  </a:rPr>
                  <a:t>                                                </a:t>
                </a:r>
                <a14:m>
                  <m:oMath xmlns:m="http://schemas.openxmlformats.org/officeDocument/2006/math">
                    <m:sSub>
                      <m:sSubPr>
                        <m:ctrlPr>
                          <a:rPr lang="en-US" sz="2000" i="1">
                            <a:latin typeface="Cambria Math"/>
                            <a:ea typeface="Cambria Math" pitchFamily="18" charset="0"/>
                            <a:cs typeface="B Titr" pitchFamily="2" charset="-78"/>
                          </a:rPr>
                        </m:ctrlPr>
                      </m:sSubPr>
                      <m:e>
                        <m:r>
                          <a:rPr lang="en-US" sz="2000" i="1">
                            <a:latin typeface="Cambria Math"/>
                            <a:ea typeface="Cambria Math" pitchFamily="18" charset="0"/>
                            <a:cs typeface="B Titr" pitchFamily="2" charset="-78"/>
                          </a:rPr>
                          <m:t>𝑈</m:t>
                        </m:r>
                      </m:e>
                      <m:sub>
                        <m:r>
                          <a:rPr lang="en-US" sz="2000" i="1">
                            <a:latin typeface="Cambria Math"/>
                            <a:ea typeface="Cambria Math" pitchFamily="18" charset="0"/>
                            <a:cs typeface="B Titr" pitchFamily="2" charset="-78"/>
                          </a:rPr>
                          <m:t>𝑘</m:t>
                        </m:r>
                      </m:sub>
                    </m:sSub>
                    <m:r>
                      <a:rPr lang="en-US" sz="2000" i="1">
                        <a:latin typeface="Cambria Math"/>
                        <a:ea typeface="Cambria Math" pitchFamily="18" charset="0"/>
                        <a:cs typeface="B Titr" pitchFamily="2" charset="-78"/>
                      </a:rPr>
                      <m:t>=</m:t>
                    </m:r>
                    <m:f>
                      <m:fPr>
                        <m:ctrlPr>
                          <a:rPr lang="en-US" sz="2000" i="1">
                            <a:latin typeface="Cambria Math"/>
                            <a:ea typeface="Cambria Math" pitchFamily="18" charset="0"/>
                            <a:cs typeface="B Titr" pitchFamily="2" charset="-78"/>
                          </a:rPr>
                        </m:ctrlPr>
                      </m:fPr>
                      <m:num>
                        <m:r>
                          <a:rPr lang="en-US" sz="2000" i="1">
                            <a:latin typeface="Cambria Math"/>
                            <a:ea typeface="Cambria Math" pitchFamily="18" charset="0"/>
                            <a:cs typeface="B Titr" pitchFamily="2" charset="-78"/>
                          </a:rPr>
                          <m:t>1</m:t>
                        </m:r>
                      </m:num>
                      <m:den>
                        <m:r>
                          <a:rPr lang="en-US" sz="2000" i="1">
                            <a:latin typeface="Cambria Math"/>
                            <a:ea typeface="Cambria Math" pitchFamily="18" charset="0"/>
                            <a:cs typeface="B Titr" pitchFamily="2" charset="-78"/>
                          </a:rPr>
                          <m:t>2</m:t>
                        </m:r>
                      </m:den>
                    </m:f>
                    <m:r>
                      <a:rPr lang="en-US" sz="2000" i="1">
                        <a:latin typeface="Cambria Math"/>
                        <a:ea typeface="Cambria Math" pitchFamily="18" charset="0"/>
                        <a:cs typeface="B Titr" pitchFamily="2" charset="-78"/>
                      </a:rPr>
                      <m:t>𝐾</m:t>
                    </m:r>
                    <m:sSup>
                      <m:sSupPr>
                        <m:ctrlPr>
                          <a:rPr lang="en-US" sz="2000" i="1">
                            <a:latin typeface="Cambria Math"/>
                            <a:ea typeface="Cambria Math" pitchFamily="18" charset="0"/>
                            <a:cs typeface="B Titr" pitchFamily="2" charset="-78"/>
                          </a:rPr>
                        </m:ctrlPr>
                      </m:sSupPr>
                      <m:e>
                        <m:r>
                          <a:rPr lang="en-US" sz="2000" i="1">
                            <a:latin typeface="Cambria Math"/>
                            <a:ea typeface="Cambria Math" pitchFamily="18" charset="0"/>
                            <a:cs typeface="B Titr" pitchFamily="2" charset="-78"/>
                          </a:rPr>
                          <m:t>(</m:t>
                        </m:r>
                        <m:r>
                          <a:rPr lang="en-US" sz="2000" i="1">
                            <a:latin typeface="Cambria Math"/>
                            <a:ea typeface="Cambria Math" pitchFamily="18" charset="0"/>
                            <a:cs typeface="B Titr" pitchFamily="2" charset="-78"/>
                          </a:rPr>
                          <m:t>𝑙</m:t>
                        </m:r>
                        <m:r>
                          <a:rPr lang="en-US" sz="2000" i="1">
                            <a:latin typeface="Cambria Math"/>
                            <a:ea typeface="Cambria Math"/>
                            <a:cs typeface="B Titr" pitchFamily="2" charset="-78"/>
                          </a:rPr>
                          <m:t>𝜃</m:t>
                        </m:r>
                        <m:r>
                          <a:rPr lang="en-US" sz="2000" i="1">
                            <a:latin typeface="Cambria Math"/>
                            <a:ea typeface="Cambria Math"/>
                            <a:cs typeface="B Titr" pitchFamily="2" charset="-78"/>
                          </a:rPr>
                          <m:t>)</m:t>
                        </m:r>
                      </m:e>
                      <m:sup>
                        <m:r>
                          <a:rPr lang="en-US" sz="2000" i="1">
                            <a:latin typeface="Cambria Math"/>
                            <a:ea typeface="Cambria Math" pitchFamily="18" charset="0"/>
                            <a:cs typeface="B Titr" pitchFamily="2" charset="-78"/>
                          </a:rPr>
                          <m:t>2</m:t>
                        </m:r>
                      </m:sup>
                    </m:sSup>
                  </m:oMath>
                </a14:m>
                <a:endParaRPr lang="en-US" sz="2000" dirty="0" smtClean="0">
                  <a:cs typeface="B Titr" pitchFamily="2" charset="-78"/>
                </a:endParaRPr>
              </a:p>
              <a:p>
                <a:pPr marL="0" indent="0">
                  <a:buNone/>
                </a:pPr>
                <a:r>
                  <a:rPr lang="en-US" sz="2000" dirty="0">
                    <a:cs typeface="B Titr" pitchFamily="2" charset="-78"/>
                  </a:rPr>
                  <a:t> </a:t>
                </a:r>
                <a:r>
                  <a:rPr lang="en-US" sz="2000" dirty="0" smtClean="0">
                    <a:cs typeface="B Titr" pitchFamily="2" charset="-78"/>
                  </a:rPr>
                  <a:t>                                                                        </a:t>
                </a:r>
              </a:p>
              <a:p>
                <a:pPr marL="0" indent="0">
                  <a:buNone/>
                </a:pPr>
                <a:r>
                  <a:rPr lang="en-US" sz="2000" dirty="0">
                    <a:cs typeface="B Titr" pitchFamily="2" charset="-78"/>
                  </a:rPr>
                  <a:t> </a:t>
                </a:r>
                <a:r>
                  <a:rPr lang="en-US" sz="2000" dirty="0" smtClean="0">
                    <a:cs typeface="B Titr" pitchFamily="2" charset="-78"/>
                  </a:rPr>
                  <a:t>                                              </a:t>
                </a:r>
                <a14:m>
                  <m:oMath xmlns:m="http://schemas.openxmlformats.org/officeDocument/2006/math">
                    <m:sSub>
                      <m:sSubPr>
                        <m:ctrlPr>
                          <a:rPr lang="en-US" sz="2000" i="1">
                            <a:latin typeface="Cambria Math"/>
                            <a:ea typeface="Cambria Math" pitchFamily="18" charset="0"/>
                            <a:cs typeface="B Titr" pitchFamily="2" charset="-78"/>
                          </a:rPr>
                        </m:ctrlPr>
                      </m:sSubPr>
                      <m:e>
                        <m:r>
                          <a:rPr lang="en-US" sz="2000" i="1">
                            <a:latin typeface="Cambria Math"/>
                            <a:ea typeface="Cambria Math" pitchFamily="18" charset="0"/>
                            <a:cs typeface="B Titr" pitchFamily="2" charset="-78"/>
                          </a:rPr>
                          <m:t>𝑈</m:t>
                        </m:r>
                      </m:e>
                      <m:sub>
                        <m:r>
                          <a:rPr lang="en-US" sz="2000" i="1">
                            <a:latin typeface="Cambria Math"/>
                            <a:ea typeface="Cambria Math" pitchFamily="18" charset="0"/>
                            <a:cs typeface="B Titr" pitchFamily="2" charset="-78"/>
                          </a:rPr>
                          <m:t>𝑚𝑔</m:t>
                        </m:r>
                      </m:sub>
                    </m:sSub>
                    <m:r>
                      <a:rPr lang="en-US" sz="2000">
                        <a:latin typeface="Cambria Math"/>
                        <a:ea typeface="Cambria Math" pitchFamily="18" charset="0"/>
                        <a:cs typeface="B Titr" pitchFamily="2" charset="-78"/>
                      </a:rPr>
                      <m:t>=</m:t>
                    </m:r>
                    <m:r>
                      <a:rPr lang="en-US" sz="2000" b="0" i="0" smtClean="0">
                        <a:latin typeface="Cambria Math"/>
                        <a:ea typeface="Cambria Math" pitchFamily="18" charset="0"/>
                        <a:cs typeface="B Titr" pitchFamily="2" charset="-78"/>
                      </a:rPr>
                      <m:t>−</m:t>
                    </m:r>
                    <m:r>
                      <m:rPr>
                        <m:sty m:val="p"/>
                      </m:rPr>
                      <a:rPr lang="en-US" sz="2000" b="0" i="0" smtClean="0">
                        <a:latin typeface="Cambria Math"/>
                        <a:ea typeface="Cambria Math" pitchFamily="18" charset="0"/>
                        <a:cs typeface="B Titr" pitchFamily="2" charset="-78"/>
                      </a:rPr>
                      <m:t>mgl</m:t>
                    </m:r>
                    <m:func>
                      <m:funcPr>
                        <m:ctrlPr>
                          <a:rPr lang="fa-IR" sz="2000" i="1" dirty="0" smtClean="0">
                            <a:latin typeface="Cambria Math"/>
                            <a:cs typeface="B Titr" pitchFamily="2" charset="-78"/>
                          </a:rPr>
                        </m:ctrlPr>
                      </m:funcPr>
                      <m:fName>
                        <m:r>
                          <m:rPr>
                            <m:sty m:val="p"/>
                          </m:rPr>
                          <a:rPr lang="fa-IR" sz="2000" i="0" dirty="0" smtClean="0">
                            <a:latin typeface="Cambria Math"/>
                            <a:cs typeface="B Titr" pitchFamily="2" charset="-78"/>
                          </a:rPr>
                          <m:t>cos</m:t>
                        </m:r>
                      </m:fName>
                      <m:e>
                        <m:r>
                          <a:rPr lang="fa-IR" sz="2000" i="1" dirty="0" smtClean="0">
                            <a:latin typeface="Cambria Math"/>
                            <a:ea typeface="Cambria Math"/>
                            <a:cs typeface="B Titr" pitchFamily="2" charset="-78"/>
                          </a:rPr>
                          <m:t>𝜃</m:t>
                        </m:r>
                      </m:e>
                    </m:func>
                    <m:r>
                      <a:rPr lang="en-US" sz="2000" b="0" i="1" dirty="0" smtClean="0">
                        <a:latin typeface="Cambria Math"/>
                        <a:cs typeface="B Titr" pitchFamily="2" charset="-78"/>
                      </a:rPr>
                      <m:t>−</m:t>
                    </m:r>
                    <m:d>
                      <m:dPr>
                        <m:ctrlPr>
                          <a:rPr lang="en-US" sz="2000" b="0" i="1" dirty="0" smtClean="0">
                            <a:latin typeface="Cambria Math"/>
                            <a:cs typeface="B Titr" pitchFamily="2" charset="-78"/>
                          </a:rPr>
                        </m:ctrlPr>
                      </m:dPr>
                      <m:e>
                        <m:r>
                          <a:rPr lang="en-US" sz="2000" b="0" i="1" dirty="0" smtClean="0">
                            <a:latin typeface="Cambria Math"/>
                            <a:cs typeface="B Titr" pitchFamily="2" charset="-78"/>
                          </a:rPr>
                          <m:t>−</m:t>
                        </m:r>
                        <m:r>
                          <a:rPr lang="en-US" sz="2000" b="0" i="1" dirty="0" smtClean="0">
                            <a:latin typeface="Cambria Math"/>
                            <a:cs typeface="B Titr" pitchFamily="2" charset="-78"/>
                          </a:rPr>
                          <m:t>𝑚𝑔𝑙</m:t>
                        </m:r>
                      </m:e>
                    </m:d>
                    <m:r>
                      <a:rPr lang="en-US" sz="2000" b="0" i="1" dirty="0" smtClean="0">
                        <a:latin typeface="Cambria Math"/>
                        <a:cs typeface="B Titr" pitchFamily="2" charset="-78"/>
                      </a:rPr>
                      <m:t>=</m:t>
                    </m:r>
                    <m:r>
                      <m:rPr>
                        <m:sty m:val="p"/>
                      </m:rPr>
                      <a:rPr lang="en-US" sz="2000">
                        <a:latin typeface="Cambria Math"/>
                        <a:ea typeface="Cambria Math" pitchFamily="18" charset="0"/>
                        <a:cs typeface="B Titr" pitchFamily="2" charset="-78"/>
                      </a:rPr>
                      <m:t>mg</m:t>
                    </m:r>
                    <m:r>
                      <a:rPr lang="en-US" sz="2000" i="1">
                        <a:latin typeface="Cambria Math"/>
                        <a:ea typeface="Cambria Math"/>
                        <a:cs typeface="B Titr" pitchFamily="2" charset="-78"/>
                      </a:rPr>
                      <m:t>ℓ</m:t>
                    </m:r>
                    <m:r>
                      <a:rPr lang="en-US" sz="2000">
                        <a:latin typeface="Cambria Math"/>
                        <a:ea typeface="Cambria Math"/>
                        <a:cs typeface="B Titr" pitchFamily="2" charset="-78"/>
                      </a:rPr>
                      <m:t>(</m:t>
                    </m:r>
                    <m:r>
                      <a:rPr lang="en-US" sz="2000">
                        <a:latin typeface="Cambria Math"/>
                        <a:ea typeface="Cambria Math"/>
                        <a:cs typeface="B Titr" pitchFamily="2" charset="-78"/>
                      </a:rPr>
                      <m:t>1</m:t>
                    </m:r>
                    <m:r>
                      <a:rPr lang="en-US" sz="2000">
                        <a:latin typeface="Cambria Math"/>
                        <a:ea typeface="Cambria Math"/>
                        <a:cs typeface="B Titr" pitchFamily="2" charset="-78"/>
                      </a:rPr>
                      <m:t>−</m:t>
                    </m:r>
                    <m:func>
                      <m:funcPr>
                        <m:ctrlPr>
                          <a:rPr lang="en-US" sz="2000" i="1">
                            <a:latin typeface="Cambria Math"/>
                            <a:ea typeface="Cambria Math"/>
                            <a:cs typeface="B Titr" pitchFamily="2" charset="-78"/>
                          </a:rPr>
                        </m:ctrlPr>
                      </m:funcPr>
                      <m:fName>
                        <m:r>
                          <m:rPr>
                            <m:sty m:val="p"/>
                          </m:rPr>
                          <a:rPr lang="en-US" sz="2000">
                            <a:latin typeface="Cambria Math"/>
                            <a:ea typeface="Cambria Math"/>
                            <a:cs typeface="B Titr" pitchFamily="2" charset="-78"/>
                          </a:rPr>
                          <m:t>cos</m:t>
                        </m:r>
                      </m:fName>
                      <m:e>
                        <m:r>
                          <a:rPr lang="en-US" sz="2000" i="1">
                            <a:latin typeface="Cambria Math"/>
                            <a:ea typeface="Cambria Math"/>
                            <a:cs typeface="B Titr" pitchFamily="2" charset="-78"/>
                          </a:rPr>
                          <m:t>𝜃</m:t>
                        </m:r>
                        <m:r>
                          <a:rPr lang="en-US" sz="2000" i="1">
                            <a:latin typeface="Cambria Math"/>
                            <a:ea typeface="Cambria Math"/>
                            <a:cs typeface="B Titr" pitchFamily="2" charset="-78"/>
                          </a:rPr>
                          <m:t>)</m:t>
                        </m:r>
                      </m:e>
                    </m:func>
                  </m:oMath>
                </a14:m>
                <a:endParaRPr lang="fa-IR" sz="2000" dirty="0" smtClean="0">
                  <a:cs typeface="B Titr"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1267" r="-600"/>
                </a:stretch>
              </a:blipFill>
            </p:spPr>
            <p:txBody>
              <a:bodyPr/>
              <a:lstStyle/>
              <a:p>
                <a:r>
                  <a:rPr lang="en-US">
                    <a:noFill/>
                  </a:rPr>
                  <a:t> </a:t>
                </a:r>
              </a:p>
            </p:txBody>
          </p:sp>
        </mc:Fallback>
      </mc:AlternateContent>
      <p:pic>
        <p:nvPicPr>
          <p:cNvPr id="4"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752" y="2362201"/>
            <a:ext cx="127564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54384" y="3962399"/>
            <a:ext cx="767557"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8650" y="4006054"/>
            <a:ext cx="762000" cy="37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90650" y="4006054"/>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Arc 9"/>
          <p:cNvSpPr/>
          <p:nvPr/>
        </p:nvSpPr>
        <p:spPr>
          <a:xfrm rot="5400000">
            <a:off x="1511282" y="3418266"/>
            <a:ext cx="535384" cy="11664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552575" y="2686051"/>
            <a:ext cx="809630" cy="1315441"/>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5400000">
            <a:off x="1323969" y="2895601"/>
            <a:ext cx="457201" cy="609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0" y="3907234"/>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6324600" y="3048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Left Brace 1"/>
          <p:cNvSpPr/>
          <p:nvPr/>
        </p:nvSpPr>
        <p:spPr>
          <a:xfrm>
            <a:off x="2038350" y="4800600"/>
            <a:ext cx="457200" cy="1937546"/>
          </a:xfrm>
          <a:prstGeom prst="leftBrace">
            <a:avLst>
              <a:gd name="adj1" fmla="val 562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1520539" y="2708275"/>
            <a:ext cx="51081" cy="1379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42021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fa-IR" sz="2000" dirty="0" smtClean="0"/>
                  <a:t> </a:t>
                </a:r>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𝐿</m:t>
                    </m:r>
                    <m:d>
                      <m:dPr>
                        <m:begChr m:val="{"/>
                        <m:endChr m:val="}"/>
                        <m:ctrlPr>
                          <a:rPr lang="en-US" sz="2000" b="0" i="1" smtClean="0">
                            <a:latin typeface="Cambria Math"/>
                          </a:rPr>
                        </m:ctrlPr>
                      </m:dPr>
                      <m:e>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e>
                    </m:d>
                    <m:r>
                      <a:rPr lang="en-US" sz="2000" b="0" i="1" smtClean="0">
                        <a:latin typeface="Cambria Math"/>
                      </a:rPr>
                      <m:t>=</m:t>
                    </m:r>
                    <m:r>
                      <a:rPr lang="en-US" sz="2000" b="0" i="1" smtClean="0">
                        <a:latin typeface="Cambria Math"/>
                      </a:rPr>
                      <m:t>𝐿</m:t>
                    </m:r>
                    <m:d>
                      <m:dPr>
                        <m:begChr m:val="{"/>
                        <m:endChr m:val="}"/>
                        <m:ctrlPr>
                          <a:rPr lang="en-US" sz="2000" b="0" i="1" smtClean="0">
                            <a:latin typeface="Cambria Math"/>
                            <a:ea typeface="Cambria Math"/>
                          </a:rPr>
                        </m:ctrlPr>
                      </m:dPr>
                      <m:e>
                        <m:r>
                          <a:rPr lang="en-US" sz="2000" b="0" i="1" smtClean="0">
                            <a:latin typeface="Cambria Math"/>
                            <a:ea typeface="Cambria Math"/>
                          </a:rPr>
                          <m:t>𝛿</m:t>
                        </m:r>
                        <m:d>
                          <m:dPr>
                            <m:ctrlPr>
                              <a:rPr lang="en-US" sz="2000" b="0" i="1" smtClean="0">
                                <a:latin typeface="Cambria Math"/>
                                <a:ea typeface="Cambria Math"/>
                              </a:rPr>
                            </m:ctrlPr>
                          </m:dPr>
                          <m:e>
                            <m:r>
                              <a:rPr lang="en-US" sz="2000" b="0" i="1" smtClean="0">
                                <a:latin typeface="Cambria Math"/>
                                <a:ea typeface="Cambria Math"/>
                              </a:rPr>
                              <m:t>𝑡</m:t>
                            </m:r>
                          </m:e>
                        </m:d>
                      </m:e>
                    </m:d>
                    <m:r>
                      <a:rPr lang="en-US" sz="2000" b="0" i="1" smtClean="0">
                        <a:latin typeface="Cambria Math"/>
                        <a:ea typeface="Cambria Math"/>
                      </a:rPr>
                      <m:t>=</m:t>
                    </m:r>
                    <m:r>
                      <a:rPr lang="en-US" sz="2000" b="0" i="1" smtClean="0">
                        <a:latin typeface="Cambria Math"/>
                        <a:ea typeface="Cambria Math"/>
                      </a:rPr>
                      <m:t>1</m:t>
                    </m:r>
                  </m:oMath>
                </a14:m>
                <a:endParaRPr lang="en-US" sz="2000" dirty="0" smtClean="0"/>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b="0" i="1" smtClean="0">
                            <a:latin typeface="Cambria Math"/>
                          </a:rPr>
                          <m:t>𝑠</m:t>
                        </m:r>
                      </m:e>
                      <m:sup>
                        <m:r>
                          <a:rPr lang="en-US" sz="2000" b="0" i="1" smtClean="0">
                            <a:latin typeface="Cambria Math"/>
                          </a:rPr>
                          <m:t>2</m:t>
                        </m:r>
                      </m:sup>
                    </m:sSup>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sSub>
                      <m:sSubPr>
                        <m:ctrlPr>
                          <a:rPr lang="en-US" sz="2000" i="1" smtClean="0">
                            <a:latin typeface="Cambria Math"/>
                          </a:rPr>
                        </m:ctrlPr>
                      </m:sSubPr>
                      <m:e>
                        <m:r>
                          <a:rPr lang="en-US" sz="2000" b="0" i="1" smtClean="0">
                            <a:latin typeface="Cambria Math"/>
                          </a:rPr>
                          <m:t>𝑋</m:t>
                        </m:r>
                      </m:e>
                      <m:sub>
                        <m:r>
                          <a:rPr lang="en-US" sz="2000" b="0" i="1" smtClean="0">
                            <a:latin typeface="Cambria Math"/>
                          </a:rPr>
                          <m:t>2</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r>
                      <a:rPr lang="en-US" sz="2000" b="0" i="1" smtClean="0">
                        <a:latin typeface="Cambria Math"/>
                      </a:rPr>
                      <m:t>1</m:t>
                    </m:r>
                  </m:oMath>
                </a14:m>
                <a:r>
                  <a:rPr lang="en-US" sz="2000" dirty="0" smtClean="0"/>
                  <a:t>                         </a:t>
                </a:r>
                <a14:m>
                  <m:oMath xmlns:m="http://schemas.openxmlformats.org/officeDocument/2006/math">
                    <m:r>
                      <a:rPr lang="en-US" sz="2000" b="0" i="0" dirty="0" smtClean="0">
                        <a:latin typeface="Cambria Math"/>
                      </a:rPr>
                      <m:t>(</m:t>
                    </m:r>
                    <m:sSup>
                      <m:sSupPr>
                        <m:ctrlPr>
                          <a:rPr lang="en-US" sz="2000" i="1" dirty="0" smtClean="0">
                            <a:latin typeface="Cambria Math"/>
                          </a:rPr>
                        </m:ctrlPr>
                      </m:sSupPr>
                      <m:e>
                        <m:r>
                          <a:rPr lang="en-US" sz="2000" b="0" i="1" dirty="0" smtClean="0">
                            <a:latin typeface="Cambria Math"/>
                          </a:rPr>
                          <m:t>𝑠</m:t>
                        </m:r>
                      </m:e>
                      <m:sup>
                        <m:r>
                          <a:rPr lang="en-US" sz="2000" b="0" i="1" dirty="0" smtClean="0">
                            <a:latin typeface="Cambria Math"/>
                          </a:rPr>
                          <m:t>2</m:t>
                        </m:r>
                      </m:sup>
                    </m:sSup>
                    <m:r>
                      <a:rPr lang="en-US" sz="2000" b="0" i="1" dirty="0" smtClean="0">
                        <a:latin typeface="Cambria Math"/>
                      </a:rPr>
                      <m:t>+</m:t>
                    </m:r>
                    <m:r>
                      <a:rPr lang="en-US" sz="2000" b="0" i="1" dirty="0" smtClean="0">
                        <a:latin typeface="Cambria Math"/>
                      </a:rPr>
                      <m:t>1</m:t>
                    </m:r>
                    <m:r>
                      <a:rPr lang="en-US" sz="2000" b="0" i="1" dirty="0" smtClean="0">
                        <a:latin typeface="Cambria Math"/>
                      </a:rPr>
                      <m:t>)</m:t>
                    </m:r>
                    <m:sSub>
                      <m:sSubPr>
                        <m:ctrlPr>
                          <a:rPr lang="en-US" sz="2000" i="1" dirty="0" smtClean="0">
                            <a:latin typeface="Cambria Math"/>
                          </a:rPr>
                        </m:ctrlPr>
                      </m:sSubPr>
                      <m:e>
                        <m:r>
                          <a:rPr lang="en-US" sz="2000" b="0" i="1" dirty="0" smtClean="0">
                            <a:latin typeface="Cambria Math"/>
                          </a:rPr>
                          <m:t>𝑋</m:t>
                        </m:r>
                      </m:e>
                      <m:sub>
                        <m:r>
                          <a:rPr lang="en-US" sz="2000" b="0" i="1" dirty="0" smtClean="0">
                            <a:latin typeface="Cambria Math"/>
                          </a:rPr>
                          <m:t>1</m:t>
                        </m:r>
                      </m:sub>
                    </m:sSub>
                    <m:d>
                      <m:dPr>
                        <m:ctrlPr>
                          <a:rPr lang="en-US" sz="2000" b="0" i="1" dirty="0" smtClean="0">
                            <a:latin typeface="Cambria Math"/>
                          </a:rPr>
                        </m:ctrlPr>
                      </m:dPr>
                      <m:e>
                        <m:r>
                          <a:rPr lang="en-US" sz="2000" b="0" i="1" dirty="0" smtClean="0">
                            <a:latin typeface="Cambria Math"/>
                          </a:rPr>
                          <m:t>𝑠</m:t>
                        </m:r>
                      </m:e>
                    </m:d>
                    <m:r>
                      <a:rPr lang="en-US" sz="2000" b="0" i="1" dirty="0" smtClean="0">
                        <a:latin typeface="Cambria Math"/>
                      </a:rPr>
                      <m:t>−</m:t>
                    </m:r>
                    <m:sSub>
                      <m:sSubPr>
                        <m:ctrlPr>
                          <a:rPr lang="en-US" sz="2000" i="1" dirty="0" smtClean="0">
                            <a:latin typeface="Cambria Math"/>
                          </a:rPr>
                        </m:ctrlPr>
                      </m:sSubPr>
                      <m:e>
                        <m:r>
                          <a:rPr lang="en-US" sz="2000" b="0" i="1" dirty="0" smtClean="0">
                            <a:latin typeface="Cambria Math"/>
                          </a:rPr>
                          <m:t>𝑋</m:t>
                        </m:r>
                      </m:e>
                      <m:sub>
                        <m:r>
                          <a:rPr lang="en-US" sz="2000" b="0" i="1" dirty="0" smtClean="0">
                            <a:latin typeface="Cambria Math"/>
                          </a:rPr>
                          <m:t>2</m:t>
                        </m:r>
                      </m:sub>
                    </m:sSub>
                    <m:d>
                      <m:dPr>
                        <m:ctrlPr>
                          <a:rPr lang="en-US" sz="2000" b="0" i="1" dirty="0" smtClean="0">
                            <a:latin typeface="Cambria Math"/>
                          </a:rPr>
                        </m:ctrlPr>
                      </m:dPr>
                      <m:e>
                        <m:r>
                          <a:rPr lang="en-US" sz="2000" b="0" i="1" dirty="0" smtClean="0">
                            <a:latin typeface="Cambria Math"/>
                          </a:rPr>
                          <m:t>𝑠</m:t>
                        </m:r>
                      </m:e>
                    </m:d>
                    <m:r>
                      <a:rPr lang="en-US" sz="2000" b="0" i="1" dirty="0" smtClean="0">
                        <a:latin typeface="Cambria Math"/>
                      </a:rPr>
                      <m:t>=</m:t>
                    </m:r>
                    <m:r>
                      <a:rPr lang="en-US" sz="2000" b="0" i="1" dirty="0" smtClean="0">
                        <a:latin typeface="Cambria Math"/>
                      </a:rPr>
                      <m:t>1</m:t>
                    </m:r>
                  </m:oMath>
                </a14:m>
                <a:endParaRPr lang="en-US" sz="2000" dirty="0" smtClean="0"/>
              </a:p>
              <a:p>
                <a:pPr>
                  <a:lnSpc>
                    <a:spcPct val="150000"/>
                  </a:lnSpc>
                </a:pPr>
                <a:r>
                  <a:rPr lang="en-US" sz="2000" dirty="0"/>
                  <a:t> </a:t>
                </a:r>
                <a14:m>
                  <m:oMath xmlns:m="http://schemas.openxmlformats.org/officeDocument/2006/math">
                    <m:sSup>
                      <m:sSupPr>
                        <m:ctrlPr>
                          <a:rPr lang="en-US" sz="2000" i="1">
                            <a:latin typeface="Cambria Math"/>
                          </a:rPr>
                        </m:ctrlPr>
                      </m:sSupPr>
                      <m:e>
                        <m:r>
                          <a:rPr lang="en-US" sz="2000" i="1">
                            <a:latin typeface="Cambria Math"/>
                          </a:rPr>
                          <m:t>𝑠</m:t>
                        </m:r>
                      </m:e>
                      <m:sup>
                        <m:r>
                          <a:rPr lang="en-US" sz="2000" i="1">
                            <a:latin typeface="Cambria Math"/>
                          </a:rPr>
                          <m:t>2</m:t>
                        </m:r>
                      </m:sup>
                    </m:sSup>
                    <m:sSub>
                      <m:sSubPr>
                        <m:ctrlPr>
                          <a:rPr lang="en-US" sz="2000" i="1">
                            <a:latin typeface="Cambria Math"/>
                          </a:rPr>
                        </m:ctrlPr>
                      </m:sSubPr>
                      <m:e>
                        <m:r>
                          <a:rPr lang="en-US" sz="2000" i="1">
                            <a:latin typeface="Cambria Math"/>
                          </a:rPr>
                          <m:t>𝑋</m:t>
                        </m:r>
                      </m:e>
                      <m:sub>
                        <m:r>
                          <a:rPr lang="en-US" sz="2000" b="0" i="1" smtClean="0">
                            <a:latin typeface="Cambria Math"/>
                          </a:rPr>
                          <m:t>2</m:t>
                        </m:r>
                      </m:sub>
                    </m:sSub>
                    <m:d>
                      <m:dPr>
                        <m:ctrlPr>
                          <a:rPr lang="en-US" sz="2000" i="1">
                            <a:latin typeface="Cambria Math"/>
                          </a:rPr>
                        </m:ctrlPr>
                      </m:dPr>
                      <m:e>
                        <m:r>
                          <a:rPr lang="en-US" sz="2000" i="1">
                            <a:latin typeface="Cambria Math"/>
                          </a:rPr>
                          <m:t>𝑠</m:t>
                        </m:r>
                      </m:e>
                    </m:d>
                    <m:r>
                      <a:rPr lang="en-US" sz="2000" i="1">
                        <a:latin typeface="Cambria Math"/>
                      </a:rPr>
                      <m:t>+</m:t>
                    </m:r>
                    <m:sSub>
                      <m:sSubPr>
                        <m:ctrlPr>
                          <a:rPr lang="en-US" sz="2000" i="1">
                            <a:latin typeface="Cambria Math"/>
                          </a:rPr>
                        </m:ctrlPr>
                      </m:sSubPr>
                      <m:e>
                        <m:r>
                          <a:rPr lang="en-US" sz="2000" i="1">
                            <a:latin typeface="Cambria Math"/>
                          </a:rPr>
                          <m:t>𝑋</m:t>
                        </m:r>
                      </m:e>
                      <m:sub>
                        <m:r>
                          <a:rPr lang="en-US" sz="2000" b="0" i="1" smtClean="0">
                            <a:latin typeface="Cambria Math"/>
                          </a:rPr>
                          <m:t>2</m:t>
                        </m:r>
                      </m:sub>
                    </m:sSub>
                    <m:d>
                      <m:dPr>
                        <m:ctrlPr>
                          <a:rPr lang="en-US" sz="2000" i="1">
                            <a:latin typeface="Cambria Math"/>
                          </a:rPr>
                        </m:ctrlPr>
                      </m:dPr>
                      <m:e>
                        <m:r>
                          <a:rPr lang="en-US" sz="2000" i="1">
                            <a:latin typeface="Cambria Math"/>
                          </a:rPr>
                          <m:t>𝑠</m:t>
                        </m:r>
                      </m:e>
                    </m:d>
                    <m:r>
                      <a:rPr lang="en-US" sz="2000" i="1">
                        <a:latin typeface="Cambria Math"/>
                      </a:rPr>
                      <m:t>−</m:t>
                    </m:r>
                    <m:sSub>
                      <m:sSubPr>
                        <m:ctrlPr>
                          <a:rPr lang="en-US" sz="2000" i="1">
                            <a:latin typeface="Cambria Math"/>
                          </a:rPr>
                        </m:ctrlPr>
                      </m:sSubPr>
                      <m:e>
                        <m:r>
                          <a:rPr lang="en-US" sz="2000" i="1">
                            <a:latin typeface="Cambria Math"/>
                          </a:rPr>
                          <m:t>𝑋</m:t>
                        </m:r>
                      </m:e>
                      <m:sub>
                        <m:r>
                          <a:rPr lang="en-US" sz="2000" b="0" i="1" smtClean="0">
                            <a:latin typeface="Cambria Math"/>
                          </a:rPr>
                          <m:t>1</m:t>
                        </m:r>
                      </m:sub>
                    </m:sSub>
                    <m:d>
                      <m:dPr>
                        <m:ctrlPr>
                          <a:rPr lang="en-US" sz="2000" i="1">
                            <a:latin typeface="Cambria Math"/>
                          </a:rPr>
                        </m:ctrlPr>
                      </m:dPr>
                      <m:e>
                        <m:r>
                          <a:rPr lang="en-US" sz="2000" i="1">
                            <a:latin typeface="Cambria Math"/>
                          </a:rPr>
                          <m:t>𝑠</m:t>
                        </m:r>
                      </m:e>
                    </m:d>
                    <m:r>
                      <a:rPr lang="en-US" sz="2000" i="1">
                        <a:latin typeface="Cambria Math"/>
                      </a:rPr>
                      <m:t>=</m:t>
                    </m:r>
                    <m:r>
                      <a:rPr lang="en-US" sz="2000" b="0" i="1" smtClean="0">
                        <a:latin typeface="Cambria Math"/>
                      </a:rPr>
                      <m:t>0</m:t>
                    </m:r>
                  </m:oMath>
                </a14:m>
                <a:r>
                  <a:rPr lang="en-US" sz="2000" dirty="0" smtClean="0"/>
                  <a:t>                         </a:t>
                </a:r>
                <a14:m>
                  <m:oMath xmlns:m="http://schemas.openxmlformats.org/officeDocument/2006/math">
                    <m:r>
                      <a:rPr lang="en-US" sz="2000" dirty="0">
                        <a:latin typeface="Cambria Math"/>
                      </a:rPr>
                      <m:t>(</m:t>
                    </m:r>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1</m:t>
                    </m:r>
                    <m:r>
                      <a:rPr lang="en-US" sz="2000" i="1" dirty="0">
                        <a:latin typeface="Cambria Math"/>
                      </a:rPr>
                      <m:t>)</m:t>
                    </m:r>
                    <m:sSub>
                      <m:sSubPr>
                        <m:ctrlPr>
                          <a:rPr lang="en-US" sz="2000" i="1" dirty="0">
                            <a:latin typeface="Cambria Math"/>
                          </a:rPr>
                        </m:ctrlPr>
                      </m:sSubPr>
                      <m:e>
                        <m:r>
                          <a:rPr lang="en-US" sz="2000" i="1" dirty="0">
                            <a:latin typeface="Cambria Math"/>
                          </a:rPr>
                          <m:t>𝑋</m:t>
                        </m:r>
                      </m:e>
                      <m:sub>
                        <m:r>
                          <a:rPr lang="en-US" sz="2000" b="0" i="1" dirty="0" smtClean="0">
                            <a:latin typeface="Cambria Math"/>
                          </a:rPr>
                          <m:t>2</m:t>
                        </m:r>
                      </m:sub>
                    </m:sSub>
                    <m:d>
                      <m:dPr>
                        <m:ctrlPr>
                          <a:rPr lang="en-US" sz="2000" i="1" dirty="0">
                            <a:latin typeface="Cambria Math"/>
                          </a:rPr>
                        </m:ctrlPr>
                      </m:dPr>
                      <m:e>
                        <m:r>
                          <a:rPr lang="en-US" sz="2000" i="1" dirty="0">
                            <a:latin typeface="Cambria Math"/>
                          </a:rPr>
                          <m:t>𝑠</m:t>
                        </m:r>
                      </m:e>
                    </m:d>
                    <m:r>
                      <a:rPr lang="en-US" sz="2000" i="1" dirty="0">
                        <a:latin typeface="Cambria Math"/>
                      </a:rPr>
                      <m:t>−</m:t>
                    </m:r>
                    <m:sSub>
                      <m:sSubPr>
                        <m:ctrlPr>
                          <a:rPr lang="en-US" sz="2000" i="1" dirty="0">
                            <a:latin typeface="Cambria Math"/>
                          </a:rPr>
                        </m:ctrlPr>
                      </m:sSubPr>
                      <m:e>
                        <m:r>
                          <a:rPr lang="en-US" sz="2000" i="1" dirty="0">
                            <a:latin typeface="Cambria Math"/>
                          </a:rPr>
                          <m:t>𝑋</m:t>
                        </m:r>
                      </m:e>
                      <m:sub>
                        <m:r>
                          <a:rPr lang="en-US" sz="2000" b="0" i="1" dirty="0" smtClean="0">
                            <a:latin typeface="Cambria Math"/>
                          </a:rPr>
                          <m:t>1</m:t>
                        </m:r>
                      </m:sub>
                    </m:sSub>
                    <m:d>
                      <m:dPr>
                        <m:ctrlPr>
                          <a:rPr lang="en-US" sz="2000" i="1" dirty="0">
                            <a:latin typeface="Cambria Math"/>
                          </a:rPr>
                        </m:ctrlPr>
                      </m:dPr>
                      <m:e>
                        <m:r>
                          <a:rPr lang="en-US" sz="2000" i="1" dirty="0">
                            <a:latin typeface="Cambria Math"/>
                          </a:rPr>
                          <m:t>𝑠</m:t>
                        </m:r>
                      </m:e>
                    </m:d>
                    <m:r>
                      <a:rPr lang="en-US" sz="2000" i="1" dirty="0">
                        <a:latin typeface="Cambria Math"/>
                      </a:rPr>
                      <m:t>=</m:t>
                    </m:r>
                    <m:r>
                      <a:rPr lang="en-US" sz="2000" b="0" i="1" dirty="0" smtClean="0">
                        <a:latin typeface="Cambria Math"/>
                      </a:rPr>
                      <m:t>0</m:t>
                    </m:r>
                  </m:oMath>
                </a14:m>
                <a:endParaRPr lang="en-US" sz="2000" dirty="0" smtClean="0"/>
              </a:p>
              <a:p>
                <a:pPr>
                  <a:lnSpc>
                    <a:spcPct val="150000"/>
                  </a:lnSpc>
                </a:pPr>
                <a:r>
                  <a:rPr lang="en-US" sz="2000" dirty="0" smtClean="0"/>
                  <a:t>                                                                               </a:t>
                </a:r>
                <a14:m>
                  <m:oMath xmlns:m="http://schemas.openxmlformats.org/officeDocument/2006/math">
                    <m:d>
                      <m:dPr>
                        <m:begChr m:val="["/>
                        <m:endChr m:val="]"/>
                        <m:ctrlPr>
                          <a:rPr lang="en-US" sz="2000" b="0" i="1" smtClean="0">
                            <a:latin typeface="Cambria Math"/>
                          </a:rPr>
                        </m:ctrlPr>
                      </m:dPr>
                      <m:e>
                        <m:sSup>
                          <m:sSupPr>
                            <m:ctrlPr>
                              <a:rPr lang="en-US" sz="2000" b="0" i="1" smtClean="0">
                                <a:latin typeface="Cambria Math"/>
                              </a:rPr>
                            </m:ctrlPr>
                          </m:sSupPr>
                          <m:e>
                            <m:d>
                              <m:dPr>
                                <m:ctrlPr>
                                  <a:rPr lang="en-US" sz="2000" dirty="0">
                                    <a:latin typeface="Cambria Math"/>
                                  </a:rPr>
                                </m:ctrlPr>
                              </m:dPr>
                              <m:e>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1</m:t>
                                </m:r>
                              </m:e>
                            </m:d>
                          </m:e>
                          <m:sup>
                            <m:r>
                              <a:rPr lang="en-US" sz="2000" b="0" i="1" smtClean="0">
                                <a:latin typeface="Cambria Math"/>
                              </a:rPr>
                              <m:t>2</m:t>
                            </m:r>
                          </m:sup>
                        </m:sSup>
                        <m:r>
                          <a:rPr lang="en-US" sz="2000" b="0" i="1" smtClean="0">
                            <a:latin typeface="Cambria Math"/>
                          </a:rPr>
                          <m:t>−</m:t>
                        </m:r>
                        <m:r>
                          <a:rPr lang="en-US" sz="2000" b="0" i="1" smtClean="0">
                            <a:latin typeface="Cambria Math"/>
                          </a:rPr>
                          <m:t>1</m:t>
                        </m:r>
                      </m:e>
                    </m:d>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2</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r>
                      <a:rPr lang="en-US" sz="2000" b="0" i="1" smtClean="0">
                        <a:latin typeface="Cambria Math"/>
                      </a:rPr>
                      <m:t>1</m:t>
                    </m:r>
                  </m:oMath>
                </a14:m>
                <a:r>
                  <a:rPr lang="en-US" sz="2000" dirty="0" smtClean="0"/>
                  <a:t> </a:t>
                </a:r>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𝑋</m:t>
                        </m:r>
                      </m:e>
                      <m:sub>
                        <m:r>
                          <a:rPr lang="en-US" sz="2000" i="1">
                            <a:latin typeface="Cambria Math"/>
                          </a:rPr>
                          <m:t>2</m:t>
                        </m:r>
                      </m:sub>
                    </m:sSub>
                    <m:d>
                      <m:dPr>
                        <m:ctrlPr>
                          <a:rPr lang="en-US" sz="2000" i="1">
                            <a:latin typeface="Cambria Math"/>
                          </a:rPr>
                        </m:ctrlPr>
                      </m:dPr>
                      <m:e>
                        <m:r>
                          <a:rPr lang="en-US" sz="2000" i="1">
                            <a:latin typeface="Cambria Math"/>
                          </a:rPr>
                          <m:t>𝑠</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4</m:t>
                            </m:r>
                          </m:sup>
                        </m:sSup>
                        <m:r>
                          <a:rPr lang="en-US" sz="2000" b="0" i="1" smtClean="0">
                            <a:latin typeface="Cambria Math"/>
                          </a:rPr>
                          <m:t>+</m:t>
                        </m:r>
                        <m:r>
                          <a:rPr lang="en-US" sz="2000" b="0" i="1" smtClean="0">
                            <a:latin typeface="Cambria Math"/>
                          </a:rPr>
                          <m:t>2</m:t>
                        </m:r>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den>
                    </m:f>
                  </m:oMath>
                </a14:m>
                <a:endParaRPr lang="en-US" sz="2000" dirty="0"/>
              </a:p>
              <a:p>
                <a:pPr>
                  <a:lnSpc>
                    <a:spcPct val="150000"/>
                  </a:lnSpc>
                </a:pPr>
                <a:r>
                  <a:rPr lang="en-US" sz="2000" dirty="0" smtClean="0"/>
                  <a:t>&amp;               </a:t>
                </a:r>
                <a14:m>
                  <m:oMath xmlns:m="http://schemas.openxmlformats.org/officeDocument/2006/math">
                    <m:sSub>
                      <m:sSubPr>
                        <m:ctrlPr>
                          <a:rPr lang="en-US" sz="2000" i="1">
                            <a:latin typeface="Cambria Math"/>
                          </a:rPr>
                        </m:ctrlPr>
                      </m:sSubPr>
                      <m:e>
                        <m:r>
                          <a:rPr lang="en-US" sz="2000" i="1">
                            <a:latin typeface="Cambria Math"/>
                          </a:rPr>
                          <m:t>𝑋</m:t>
                        </m:r>
                      </m:e>
                      <m:sub>
                        <m:r>
                          <a:rPr lang="en-US" sz="2000" b="0" i="1" smtClean="0">
                            <a:latin typeface="Cambria Math"/>
                          </a:rPr>
                          <m:t>1</m:t>
                        </m:r>
                      </m:sub>
                    </m:sSub>
                    <m:d>
                      <m:dPr>
                        <m:ctrlPr>
                          <a:rPr lang="en-US" sz="2000" i="1">
                            <a:latin typeface="Cambria Math"/>
                          </a:rPr>
                        </m:ctrlPr>
                      </m:dPr>
                      <m:e>
                        <m:r>
                          <a:rPr lang="en-US" sz="2000" i="1">
                            <a:latin typeface="Cambria Math"/>
                          </a:rPr>
                          <m:t>𝑠</m:t>
                        </m:r>
                      </m:e>
                    </m:d>
                    <m:r>
                      <a:rPr lang="en-US" sz="2000" b="0" i="1" smtClean="0">
                        <a:latin typeface="Cambria Math"/>
                      </a:rPr>
                      <m:t>=</m:t>
                    </m:r>
                    <m:f>
                      <m:fPr>
                        <m:ctrlPr>
                          <a:rPr lang="en-US" sz="2000" b="0" i="1" smtClean="0">
                            <a:latin typeface="Cambria Math"/>
                          </a:rPr>
                        </m:ctrlPr>
                      </m:fPr>
                      <m:num>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4</m:t>
                            </m:r>
                          </m:sup>
                        </m:sSup>
                        <m:r>
                          <a:rPr lang="en-US" sz="2000" i="1">
                            <a:latin typeface="Cambria Math"/>
                          </a:rPr>
                          <m:t>+</m:t>
                        </m:r>
                        <m:r>
                          <a:rPr lang="en-US" sz="2000" i="1">
                            <a:latin typeface="Cambria Math"/>
                          </a:rPr>
                          <m:t>2</m:t>
                        </m:r>
                        <m:sSup>
                          <m:sSupPr>
                            <m:ctrlPr>
                              <a:rPr lang="en-US" sz="2000" i="1">
                                <a:latin typeface="Cambria Math"/>
                              </a:rPr>
                            </m:ctrlPr>
                          </m:sSupPr>
                          <m:e>
                            <m:r>
                              <a:rPr lang="en-US" sz="2000" i="1">
                                <a:latin typeface="Cambria Math"/>
                              </a:rPr>
                              <m:t>𝑠</m:t>
                            </m:r>
                          </m:e>
                          <m:sup>
                            <m:r>
                              <a:rPr lang="en-US" sz="2000" i="1">
                                <a:latin typeface="Cambria Math"/>
                              </a:rPr>
                              <m:t>2</m:t>
                            </m:r>
                          </m:sup>
                        </m:sSup>
                      </m:den>
                    </m:f>
                    <m:r>
                      <a:rPr lang="en-US" sz="2000" b="0" i="1" smtClean="0">
                        <a:latin typeface="Cambria Math"/>
                      </a:rPr>
                      <m:t>=</m:t>
                    </m:r>
                    <m:f>
                      <m:fPr>
                        <m:ctrlPr>
                          <a:rPr lang="en-US" sz="2000" b="0" i="1" smtClean="0">
                            <a:latin typeface="Cambria Math"/>
                          </a:rPr>
                        </m:ctrlPr>
                      </m:fPr>
                      <m:num>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1</m:t>
                        </m:r>
                      </m:num>
                      <m:den>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r>
                          <a:rPr lang="en-US" sz="2000" b="0" i="1" smtClean="0">
                            <a:latin typeface="Cambria Math"/>
                          </a:rPr>
                          <m:t>(</m:t>
                        </m:r>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b="0" i="1" dirty="0" smtClean="0">
                            <a:latin typeface="Cambria Math"/>
                          </a:rPr>
                          <m:t>2</m:t>
                        </m:r>
                        <m:r>
                          <a:rPr lang="en-US" sz="2000" b="0" i="1" dirty="0" smtClean="0">
                            <a:latin typeface="Cambria Math"/>
                          </a:rPr>
                          <m:t>)</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2</m:t>
                        </m:r>
                        <m:r>
                          <a:rPr lang="en-US" sz="2000" b="0" i="1" dirty="0" smtClean="0">
                            <a:latin typeface="Cambria Math"/>
                          </a:rPr>
                          <m:t>)</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2</m:t>
                        </m:r>
                      </m:den>
                    </m:f>
                  </m:oMath>
                </a14:m>
                <a:endParaRPr lang="en-US" sz="2000" dirty="0" smtClean="0"/>
              </a:p>
              <a:p>
                <a:pPr>
                  <a:lnSpc>
                    <a:spcPct val="150000"/>
                  </a:lnSpc>
                </a:pP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2</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f>
                      <m:fPr>
                        <m:ctrlPr>
                          <a:rPr lang="en-US" sz="2000" i="1" smtClean="0">
                            <a:latin typeface="Cambria Math"/>
                          </a:rPr>
                        </m:ctrlPr>
                      </m:fPr>
                      <m:num>
                        <m:r>
                          <a:rPr lang="en-US" sz="2000" b="0" i="1" smtClean="0">
                            <a:latin typeface="Cambria Math"/>
                          </a:rPr>
                          <m:t>1</m:t>
                        </m:r>
                      </m:num>
                      <m:den>
                        <m:sSup>
                          <m:sSupPr>
                            <m:ctrlPr>
                              <a:rPr lang="en-US" sz="2000" i="1" smtClean="0">
                                <a:latin typeface="Cambria Math"/>
                              </a:rPr>
                            </m:ctrlPr>
                          </m:sSupPr>
                          <m:e>
                            <m:r>
                              <a:rPr lang="en-US" sz="2000" b="0" i="1" smtClean="0">
                                <a:latin typeface="Cambria Math"/>
                              </a:rPr>
                              <m:t>𝑠</m:t>
                            </m:r>
                          </m:e>
                          <m:sup>
                            <m:r>
                              <a:rPr lang="en-US" sz="2000" b="0" i="1" smtClean="0">
                                <a:latin typeface="Cambria Math"/>
                              </a:rPr>
                              <m:t>2</m:t>
                            </m:r>
                          </m:sup>
                        </m:sSup>
                      </m:den>
                    </m:f>
                    <m:r>
                      <a:rPr lang="en-US" sz="2000" b="0" i="1" smtClean="0">
                        <a:latin typeface="Cambria Math"/>
                      </a:rPr>
                      <m:t>−</m:t>
                    </m:r>
                    <m:f>
                      <m:fPr>
                        <m:ctrlPr>
                          <a:rPr lang="en-US" sz="2000" i="1" smtClean="0">
                            <a:latin typeface="Cambria Math"/>
                          </a:rPr>
                        </m:ctrlPr>
                      </m:fPr>
                      <m:num>
                        <m:r>
                          <a:rPr lang="en-US" sz="2000" b="0" i="1" smtClean="0">
                            <a:latin typeface="Cambria Math"/>
                          </a:rPr>
                          <m:t>1</m:t>
                        </m:r>
                      </m:num>
                      <m:den>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2</m:t>
                        </m:r>
                      </m:den>
                    </m:f>
                    <m:r>
                      <a:rPr lang="en-US" sz="2000" b="0" i="1" smtClean="0">
                        <a:latin typeface="Cambria Math"/>
                      </a:rPr>
                      <m:t>]</m:t>
                    </m:r>
                  </m:oMath>
                </a14:m>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2</m:t>
                        </m:r>
                      </m:sub>
                    </m:sSub>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r>
                      <a:rPr lang="en-US" sz="2000" b="0" i="1" smtClean="0">
                        <a:latin typeface="Cambria Math"/>
                      </a:rPr>
                      <m:t>𝑡</m:t>
                    </m:r>
                    <m:r>
                      <a:rPr lang="en-US" sz="2000" b="0" i="1" smtClean="0">
                        <a:latin typeface="Cambria Math"/>
                      </a:rPr>
                      <m:t>−</m:t>
                    </m:r>
                    <m:f>
                      <m:fPr>
                        <m:ctrlPr>
                          <a:rPr lang="en-US" sz="2000" i="1" smtClean="0">
                            <a:latin typeface="Cambria Math"/>
                          </a:rPr>
                        </m:ctrlPr>
                      </m:fPr>
                      <m:num>
                        <m:r>
                          <a:rPr lang="en-US" sz="2000" b="0" i="1" smtClean="0">
                            <a:latin typeface="Cambria Math"/>
                          </a:rPr>
                          <m:t>1</m:t>
                        </m:r>
                      </m:num>
                      <m:den>
                        <m:rad>
                          <m:radPr>
                            <m:degHide m:val="on"/>
                            <m:ctrlPr>
                              <a:rPr lang="en-US" sz="2000" i="1" smtClean="0">
                                <a:latin typeface="Cambria Math"/>
                              </a:rPr>
                            </m:ctrlPr>
                          </m:radPr>
                          <m:deg/>
                          <m:e>
                            <m:r>
                              <a:rPr lang="en-US" sz="2000" b="0" i="1" smtClean="0">
                                <a:latin typeface="Cambria Math"/>
                              </a:rPr>
                              <m:t>2</m:t>
                            </m:r>
                          </m:e>
                        </m:rad>
                      </m:den>
                    </m:f>
                    <m:func>
                      <m:funcPr>
                        <m:ctrlPr>
                          <a:rPr lang="en-US" sz="2000" i="1" smtClean="0">
                            <a:latin typeface="Cambria Math"/>
                          </a:rPr>
                        </m:ctrlPr>
                      </m:funcPr>
                      <m:fName>
                        <m:r>
                          <m:rPr>
                            <m:sty m:val="p"/>
                          </m:rPr>
                          <a:rPr lang="en-US" sz="2000" i="0" smtClean="0">
                            <a:latin typeface="Cambria Math"/>
                          </a:rPr>
                          <m:t>sin</m:t>
                        </m:r>
                      </m:fName>
                      <m:e>
                        <m:d>
                          <m:dPr>
                            <m:ctrlPr>
                              <a:rPr lang="en-US" sz="2000" b="0" i="1" smtClean="0">
                                <a:latin typeface="Cambria Math"/>
                              </a:rPr>
                            </m:ctrlPr>
                          </m:dPr>
                          <m:e>
                            <m:rad>
                              <m:radPr>
                                <m:degHide m:val="on"/>
                                <m:ctrlPr>
                                  <a:rPr lang="en-US" sz="2000" b="0" i="1" smtClean="0">
                                    <a:latin typeface="Cambria Math"/>
                                  </a:rPr>
                                </m:ctrlPr>
                              </m:radPr>
                              <m:deg/>
                              <m:e>
                                <m:r>
                                  <a:rPr lang="en-US" sz="2000" b="0" i="1" smtClean="0">
                                    <a:latin typeface="Cambria Math"/>
                                  </a:rPr>
                                  <m:t>2</m:t>
                                </m:r>
                              </m:e>
                            </m:rad>
                            <m:r>
                              <a:rPr lang="en-US" sz="2000" b="0" i="1" smtClean="0">
                                <a:latin typeface="Cambria Math"/>
                              </a:rPr>
                              <m:t> </m:t>
                            </m:r>
                            <m:r>
                              <a:rPr lang="en-US" sz="2000" b="0" i="1" smtClean="0">
                                <a:latin typeface="Cambria Math"/>
                              </a:rPr>
                              <m:t>𝑡</m:t>
                            </m:r>
                          </m:e>
                        </m:d>
                      </m:e>
                    </m:func>
                    <m:r>
                      <a:rPr lang="en-US" sz="2000" b="0" i="1" smtClean="0">
                        <a:latin typeface="Cambria Math"/>
                      </a:rPr>
                      <m:t>]</m:t>
                    </m:r>
                  </m:oMath>
                </a14:m>
                <a:endParaRPr lang="en-US" sz="2000" dirty="0" smtClean="0"/>
              </a:p>
              <a:p>
                <a:pPr>
                  <a:lnSpc>
                    <a:spcPct val="150000"/>
                  </a:lnSpc>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i="1" smtClean="0">
                            <a:latin typeface="Cambria Math"/>
                          </a:rPr>
                        </m:ctrlPr>
                      </m:fPr>
                      <m:num>
                        <m:r>
                          <a:rPr lang="en-US" sz="2000" b="0" i="1" smtClean="0">
                            <a:latin typeface="Cambria Math"/>
                          </a:rPr>
                          <m:t>1</m:t>
                        </m:r>
                      </m:num>
                      <m:den>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2</m:t>
                        </m:r>
                      </m:den>
                    </m:f>
                    <m:r>
                      <a:rPr lang="en-US" sz="2000" b="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r>
                      <a:rPr lang="en-US" sz="2000" i="1">
                        <a:latin typeface="Cambria Math"/>
                      </a:rPr>
                      <m:t>[</m:t>
                    </m:r>
                    <m:f>
                      <m:fPr>
                        <m:ctrlPr>
                          <a:rPr lang="en-US" sz="2000" i="1">
                            <a:latin typeface="Cambria Math"/>
                          </a:rPr>
                        </m:ctrlPr>
                      </m:fPr>
                      <m:num>
                        <m:r>
                          <a:rPr lang="en-US" sz="2000" i="1">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2</m:t>
                            </m:r>
                          </m:sup>
                        </m:sSup>
                      </m:den>
                    </m:f>
                    <m:r>
                      <a:rPr lang="en-US" sz="2000" i="1">
                        <a:latin typeface="Cambria Math"/>
                      </a:rPr>
                      <m:t>−</m:t>
                    </m:r>
                    <m:f>
                      <m:fPr>
                        <m:ctrlPr>
                          <a:rPr lang="en-US" sz="2000" i="1">
                            <a:latin typeface="Cambria Math"/>
                          </a:rPr>
                        </m:ctrlPr>
                      </m:fPr>
                      <m:num>
                        <m:r>
                          <a:rPr lang="en-US" sz="2000" i="1">
                            <a:latin typeface="Cambria Math"/>
                          </a:rPr>
                          <m:t>1</m:t>
                        </m:r>
                      </m:num>
                      <m:den>
                        <m:sSup>
                          <m:sSupPr>
                            <m:ctrlPr>
                              <a:rPr lang="en-US" sz="2000" i="1" dirty="0">
                                <a:latin typeface="Cambria Math"/>
                              </a:rPr>
                            </m:ctrlPr>
                          </m:sSupPr>
                          <m:e>
                            <m:r>
                              <a:rPr lang="en-US" sz="2000" i="1" dirty="0">
                                <a:latin typeface="Cambria Math"/>
                              </a:rPr>
                              <m:t>𝑠</m:t>
                            </m:r>
                          </m:e>
                          <m:sup>
                            <m:r>
                              <a:rPr lang="en-US" sz="2000" i="1" dirty="0">
                                <a:latin typeface="Cambria Math"/>
                              </a:rPr>
                              <m:t>2</m:t>
                            </m:r>
                          </m:sup>
                        </m:sSup>
                        <m:r>
                          <a:rPr lang="en-US" sz="2000" i="1" dirty="0">
                            <a:latin typeface="Cambria Math"/>
                          </a:rPr>
                          <m:t>+</m:t>
                        </m:r>
                        <m:r>
                          <a:rPr lang="en-US" sz="2000" i="1" dirty="0">
                            <a:latin typeface="Cambria Math"/>
                          </a:rPr>
                          <m:t>2</m:t>
                        </m:r>
                      </m:den>
                    </m:f>
                    <m:r>
                      <a:rPr lang="en-US" sz="2000" b="0" i="1" dirty="0" smtClean="0">
                        <a:latin typeface="Cambria Math"/>
                      </a:rPr>
                      <m:t>]</m:t>
                    </m:r>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1</m:t>
                        </m:r>
                      </m:sub>
                    </m:sSub>
                    <m:d>
                      <m:dPr>
                        <m:ctrlPr>
                          <a:rPr lang="en-US" sz="2000" i="1">
                            <a:latin typeface="Cambria Math"/>
                          </a:rPr>
                        </m:ctrlPr>
                      </m:dPr>
                      <m:e>
                        <m:r>
                          <a:rPr lang="en-US" sz="2000" b="0" i="1" smtClean="0">
                            <a:latin typeface="Cambria Math"/>
                          </a:rPr>
                          <m:t>𝑡</m:t>
                        </m:r>
                      </m:e>
                    </m:d>
                    <m:r>
                      <a:rPr lang="en-US" sz="2000" b="0" i="1" smtClean="0">
                        <a:latin typeface="Cambria Math"/>
                      </a:rPr>
                      <m:t>=</m:t>
                    </m:r>
                    <m:f>
                      <m:fPr>
                        <m:ctrlPr>
                          <a:rPr lang="en-US" sz="2000" i="1">
                            <a:latin typeface="Cambria Math"/>
                          </a:rPr>
                        </m:ctrlPr>
                      </m:fPr>
                      <m:num>
                        <m:r>
                          <a:rPr lang="en-US" sz="2000" i="1">
                            <a:latin typeface="Cambria Math"/>
                          </a:rPr>
                          <m:t>1</m:t>
                        </m:r>
                      </m:num>
                      <m:den>
                        <m:rad>
                          <m:radPr>
                            <m:degHide m:val="on"/>
                            <m:ctrlPr>
                              <a:rPr lang="en-US" sz="2000" i="1">
                                <a:latin typeface="Cambria Math"/>
                              </a:rPr>
                            </m:ctrlPr>
                          </m:radPr>
                          <m:deg/>
                          <m:e>
                            <m:r>
                              <a:rPr lang="en-US" sz="2000" i="1">
                                <a:latin typeface="Cambria Math"/>
                              </a:rPr>
                              <m:t>2</m:t>
                            </m:r>
                          </m:e>
                        </m:rad>
                      </m:den>
                    </m:f>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ad>
                              <m:radPr>
                                <m:degHide m:val="on"/>
                                <m:ctrlPr>
                                  <a:rPr lang="en-US" sz="2000" i="1">
                                    <a:latin typeface="Cambria Math"/>
                                  </a:rPr>
                                </m:ctrlPr>
                              </m:radPr>
                              <m:deg/>
                              <m:e>
                                <m:r>
                                  <a:rPr lang="en-US" sz="2000" i="1">
                                    <a:latin typeface="Cambria Math"/>
                                  </a:rPr>
                                  <m:t>2</m:t>
                                </m:r>
                              </m:e>
                            </m:rad>
                            <m:r>
                              <a:rPr lang="en-US" sz="2000" i="1">
                                <a:latin typeface="Cambria Math"/>
                              </a:rPr>
                              <m:t> </m:t>
                            </m:r>
                            <m:r>
                              <a:rPr lang="en-US" sz="2000" i="1">
                                <a:latin typeface="Cambria Math"/>
                              </a:rPr>
                              <m:t>𝑡</m:t>
                            </m:r>
                          </m:e>
                        </m:d>
                      </m:e>
                    </m:func>
                    <m:r>
                      <a:rPr lang="en-US" sz="2000" b="0" i="1" smtClean="0">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r>
                      <a:rPr lang="en-US" sz="2000" i="1">
                        <a:latin typeface="Cambria Math"/>
                      </a:rPr>
                      <m:t>[</m:t>
                    </m:r>
                    <m:r>
                      <a:rPr lang="en-US" sz="2000" i="1">
                        <a:latin typeface="Cambria Math"/>
                      </a:rPr>
                      <m:t>𝑡</m:t>
                    </m:r>
                    <m:r>
                      <a:rPr lang="en-US" sz="2000" i="1">
                        <a:latin typeface="Cambria Math"/>
                      </a:rPr>
                      <m:t>−</m:t>
                    </m:r>
                    <m:f>
                      <m:fPr>
                        <m:ctrlPr>
                          <a:rPr lang="en-US" sz="2000" i="1">
                            <a:latin typeface="Cambria Math"/>
                          </a:rPr>
                        </m:ctrlPr>
                      </m:fPr>
                      <m:num>
                        <m:r>
                          <a:rPr lang="en-US" sz="2000" i="1">
                            <a:latin typeface="Cambria Math"/>
                          </a:rPr>
                          <m:t>1</m:t>
                        </m:r>
                      </m:num>
                      <m:den>
                        <m:rad>
                          <m:radPr>
                            <m:degHide m:val="on"/>
                            <m:ctrlPr>
                              <a:rPr lang="en-US" sz="2000" i="1">
                                <a:latin typeface="Cambria Math"/>
                              </a:rPr>
                            </m:ctrlPr>
                          </m:radPr>
                          <m:deg/>
                          <m:e>
                            <m:r>
                              <a:rPr lang="en-US" sz="2000" i="1">
                                <a:latin typeface="Cambria Math"/>
                              </a:rPr>
                              <m:t>2</m:t>
                            </m:r>
                          </m:e>
                        </m:rad>
                      </m:den>
                    </m:f>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ad>
                              <m:radPr>
                                <m:degHide m:val="on"/>
                                <m:ctrlPr>
                                  <a:rPr lang="en-US" sz="2000" i="1">
                                    <a:latin typeface="Cambria Math"/>
                                  </a:rPr>
                                </m:ctrlPr>
                              </m:radPr>
                              <m:deg/>
                              <m:e>
                                <m:r>
                                  <a:rPr lang="en-US" sz="2000" i="1">
                                    <a:latin typeface="Cambria Math"/>
                                  </a:rPr>
                                  <m:t>2</m:t>
                                </m:r>
                              </m:e>
                            </m:rad>
                            <m:r>
                              <a:rPr lang="en-US" sz="2000" i="1">
                                <a:latin typeface="Cambria Math"/>
                              </a:rPr>
                              <m:t> </m:t>
                            </m:r>
                            <m:r>
                              <a:rPr lang="en-US" sz="2000" i="1">
                                <a:latin typeface="Cambria Math"/>
                              </a:rPr>
                              <m:t>𝑡</m:t>
                            </m:r>
                          </m:e>
                        </m:d>
                      </m:e>
                    </m:func>
                    <m:r>
                      <a:rPr lang="en-US" sz="2000" i="1">
                        <a:latin typeface="Cambria Math"/>
                      </a:rPr>
                      <m:t>]</m:t>
                    </m:r>
                  </m:oMath>
                </a14:m>
                <a:r>
                  <a:rPr lang="en-US" sz="2000" dirty="0" smtClean="0"/>
                  <a:t> </a:t>
                </a:r>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533"/>
                </a:stretch>
              </a:blipFill>
            </p:spPr>
            <p:txBody>
              <a:bodyPr/>
              <a:lstStyle/>
              <a:p>
                <a:r>
                  <a:rPr lang="en-US">
                    <a:noFill/>
                  </a:rPr>
                  <a:t> </a:t>
                </a:r>
              </a:p>
            </p:txBody>
          </p:sp>
        </mc:Fallback>
      </mc:AlternateContent>
      <p:sp>
        <p:nvSpPr>
          <p:cNvPr id="5" name="Left Brace 4"/>
          <p:cNvSpPr/>
          <p:nvPr/>
        </p:nvSpPr>
        <p:spPr>
          <a:xfrm>
            <a:off x="289446" y="10668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4800600" y="10668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3924300" y="1504950"/>
            <a:ext cx="4857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 name="TextBox 7"/>
              <p:cNvSpPr txBox="1"/>
              <p:nvPr/>
            </p:nvSpPr>
            <p:spPr>
              <a:xfrm>
                <a:off x="3924300" y="1597223"/>
                <a:ext cx="102874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1400" dirty="0">
                          <a:latin typeface="Cambria Math"/>
                        </a:rPr>
                        <m:t>(</m:t>
                      </m:r>
                      <m:sSup>
                        <m:sSupPr>
                          <m:ctrlPr>
                            <a:rPr lang="en-US" sz="1400" i="1" dirty="0">
                              <a:latin typeface="Cambria Math"/>
                            </a:rPr>
                          </m:ctrlPr>
                        </m:sSupPr>
                        <m:e>
                          <m:r>
                            <a:rPr lang="en-US" sz="1400" i="1" dirty="0">
                              <a:latin typeface="Cambria Math"/>
                            </a:rPr>
                            <m:t>𝑠</m:t>
                          </m:r>
                        </m:e>
                        <m:sup>
                          <m:r>
                            <a:rPr lang="en-US" sz="1400" i="1" dirty="0">
                              <a:latin typeface="Cambria Math"/>
                            </a:rPr>
                            <m:t>2</m:t>
                          </m:r>
                        </m:sup>
                      </m:sSup>
                      <m:r>
                        <a:rPr lang="en-US" sz="1400" i="1" dirty="0">
                          <a:latin typeface="Cambria Math"/>
                        </a:rPr>
                        <m:t>+</m:t>
                      </m:r>
                      <m:r>
                        <a:rPr lang="en-US" sz="1400" i="1" dirty="0">
                          <a:latin typeface="Cambria Math"/>
                        </a:rPr>
                        <m:t>1</m:t>
                      </m:r>
                      <m:r>
                        <a:rPr lang="en-US" sz="1400" i="1" dirty="0">
                          <a:latin typeface="Cambria Math"/>
                        </a:rPr>
                        <m:t>)</m:t>
                      </m:r>
                      <m:r>
                        <a:rPr lang="en-US" sz="1400" dirty="0">
                          <a:ea typeface="Cambria Math"/>
                        </a:rPr>
                        <m:t>×</m:t>
                      </m:r>
                    </m:oMath>
                  </m:oMathPara>
                </a14:m>
                <a:endParaRPr lang="en-US" sz="1400" dirty="0"/>
              </a:p>
            </p:txBody>
          </p:sp>
        </mc:Choice>
        <mc:Fallback>
          <p:sp>
            <p:nvSpPr>
              <p:cNvPr id="8" name="TextBox 7"/>
              <p:cNvSpPr txBox="1">
                <a:spLocks noRot="1" noChangeAspect="1" noMove="1" noResize="1" noEditPoints="1" noAdjustHandles="1" noChangeArrowheads="1" noChangeShapeType="1" noTextEdit="1"/>
              </p:cNvSpPr>
              <p:nvPr/>
            </p:nvSpPr>
            <p:spPr>
              <a:xfrm>
                <a:off x="3924300" y="1597223"/>
                <a:ext cx="1028743" cy="307777"/>
              </a:xfrm>
              <a:prstGeom prst="rect">
                <a:avLst/>
              </a:prstGeom>
              <a:blipFill rotWithShape="1">
                <a:blip r:embed="rId3" cstate="print"/>
                <a:stretch>
                  <a:fillRect b="-7843"/>
                </a:stretch>
              </a:blipFill>
            </p:spPr>
            <p:txBody>
              <a:bodyPr/>
              <a:lstStyle/>
              <a:p>
                <a:r>
                  <a:rPr lang="en-US">
                    <a:noFill/>
                  </a:rPr>
                  <a:t> </a:t>
                </a:r>
              </a:p>
            </p:txBody>
          </p:sp>
        </mc:Fallback>
      </mc:AlternateContent>
      <p:cxnSp>
        <p:nvCxnSpPr>
          <p:cNvPr id="10" name="Straight Connector 9"/>
          <p:cNvCxnSpPr/>
          <p:nvPr/>
        </p:nvCxnSpPr>
        <p:spPr>
          <a:xfrm>
            <a:off x="4947173" y="1981200"/>
            <a:ext cx="32641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705600" y="1485900"/>
            <a:ext cx="609600" cy="4205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562600" y="990600"/>
            <a:ext cx="609600" cy="4205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6349" y="2895600"/>
            <a:ext cx="4857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8712" y="3733800"/>
            <a:ext cx="48577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3276600" y="4438157"/>
            <a:ext cx="555580" cy="210043"/>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62732" y="5791200"/>
            <a:ext cx="555580" cy="210043"/>
          </a:xfrm>
          <a:prstGeom prs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209210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pPr algn="r" rtl="1"/>
                <a:r>
                  <a:rPr lang="fa-IR" sz="2000" dirty="0"/>
                  <a:t> </a:t>
                </a:r>
                <a:r>
                  <a:rPr lang="fa-IR" sz="2000" dirty="0" smtClean="0"/>
                  <a:t>                  </a:t>
                </a:r>
                <a:r>
                  <a:rPr lang="fa-IR" sz="2000" dirty="0" smtClean="0">
                    <a:cs typeface="B Titr" pitchFamily="2" charset="-78"/>
                  </a:rPr>
                  <a:t>سیستم های دو درجه آزادی تحت ارتعاشات اجباری ؛</a:t>
                </a:r>
              </a:p>
              <a:p>
                <a:pPr algn="r" rtl="1"/>
                <a:endParaRPr lang="fa-IR" sz="2000" dirty="0">
                  <a:cs typeface="B Titr" pitchFamily="2" charset="-78"/>
                </a:endParaRPr>
              </a:p>
              <a:p>
                <a:pPr algn="l"/>
                <a:r>
                  <a:rPr lang="fa-IR" sz="2000" dirty="0" smtClean="0">
                    <a:cs typeface="B Titr" pitchFamily="2" charset="-78"/>
                  </a:rPr>
                  <a:t>     </a:t>
                </a:r>
                <a:endParaRPr lang="en-US" sz="2000" dirty="0" smtClean="0">
                  <a:cs typeface="B Titr" pitchFamily="2" charset="-78"/>
                </a:endParaRPr>
              </a:p>
              <a:p>
                <a:pPr algn="l"/>
                <a:endParaRPr lang="en-US" sz="2000" dirty="0">
                  <a:cs typeface="B Titr" pitchFamily="2" charset="-78"/>
                </a:endParaRPr>
              </a:p>
              <a:p>
                <a:pPr algn="l"/>
                <a:endParaRPr lang="en-US" sz="2000" dirty="0" smtClean="0">
                  <a:cs typeface="B Titr" pitchFamily="2" charset="-78"/>
                </a:endParaRPr>
              </a:p>
              <a:p>
                <a:pPr algn="l"/>
                <a:endParaRPr lang="en-US" sz="2000" dirty="0">
                  <a:cs typeface="B Titr" pitchFamily="2" charset="-78"/>
                </a:endParaRPr>
              </a:p>
              <a:p>
                <a:pPr algn="l"/>
                <a:endParaRPr lang="en-US" sz="2000" dirty="0" smtClean="0">
                  <a:cs typeface="B Titr" pitchFamily="2" charset="-78"/>
                </a:endParaRPr>
              </a:p>
              <a:p>
                <a:pPr algn="l"/>
                <a:endParaRPr lang="en-US" sz="2000" dirty="0">
                  <a:cs typeface="B Titr" pitchFamily="2" charset="-78"/>
                </a:endParaRPr>
              </a:p>
              <a:p>
                <a:pPr algn="l"/>
                <a:endParaRPr lang="en-US" sz="2000" dirty="0" smtClean="0">
                  <a:cs typeface="B Titr" pitchFamily="2" charset="-78"/>
                </a:endParaRPr>
              </a:p>
              <a:p>
                <a:pPr algn="l"/>
                <a:endParaRPr lang="en-US" sz="2000" dirty="0">
                  <a:cs typeface="B Titr" pitchFamily="2" charset="-78"/>
                </a:endParaRPr>
              </a:p>
              <a:p>
                <a:pPr algn="l"/>
                <a:endParaRPr lang="en-US" sz="2000" dirty="0" smtClean="0">
                  <a:cs typeface="B Titr" pitchFamily="2" charset="-78"/>
                </a:endParaRPr>
              </a:p>
              <a:p>
                <a:pPr algn="l"/>
                <a:endParaRPr lang="en-US" sz="2000" dirty="0">
                  <a:cs typeface="B Titr" pitchFamily="2" charset="-78"/>
                </a:endParaRPr>
              </a:p>
              <a:p>
                <a:pPr algn="l"/>
                <a:endParaRPr lang="en-US" sz="2000" dirty="0" smtClean="0">
                  <a:cs typeface="B Titr" pitchFamily="2" charset="-78"/>
                </a:endParaRPr>
              </a:p>
              <a:p>
                <a:pPr algn="l"/>
                <a:endParaRPr lang="en-US" sz="2000" dirty="0">
                  <a:cs typeface="B Titr" pitchFamily="2" charset="-78"/>
                </a:endParaRPr>
              </a:p>
              <a:p>
                <a:pPr algn="l"/>
                <a:r>
                  <a:rPr lang="en-US" sz="2000" dirty="0" smtClean="0">
                    <a:cs typeface="B Titr" pitchFamily="2" charset="-78"/>
                  </a:rPr>
                  <a:t>                                           </a:t>
                </a:r>
                <a14:m>
                  <m:oMath xmlns:m="http://schemas.openxmlformats.org/officeDocument/2006/math">
                    <m:nary>
                      <m:naryPr>
                        <m:chr m:val="∑"/>
                        <m:subHide m:val="on"/>
                        <m:supHide m:val="on"/>
                        <m:ctrlPr>
                          <a:rPr lang="en-US" sz="2000" i="1" smtClean="0">
                            <a:latin typeface="Cambria Math"/>
                            <a:cs typeface="B Titr" pitchFamily="2" charset="-78"/>
                          </a:rPr>
                        </m:ctrlPr>
                      </m:naryPr>
                      <m:sub/>
                      <m:sup/>
                      <m:e>
                        <m:sSub>
                          <m:sSubPr>
                            <m:ctrlPr>
                              <a:rPr lang="en-US" sz="2000" i="1" smtClean="0">
                                <a:latin typeface="Cambria Math"/>
                                <a:cs typeface="B Titr" pitchFamily="2" charset="-78"/>
                              </a:rPr>
                            </m:ctrlPr>
                          </m:sSubPr>
                          <m:e>
                            <m:r>
                              <a:rPr lang="en-US" sz="2000" b="0" i="1" smtClean="0">
                                <a:latin typeface="Cambria Math"/>
                                <a:cs typeface="B Titr" pitchFamily="2" charset="-78"/>
                              </a:rPr>
                              <m:t>𝐹</m:t>
                            </m:r>
                          </m:e>
                          <m:sub>
                            <m:sSub>
                              <m:sSubPr>
                                <m:ctrlPr>
                                  <a:rPr lang="en-US" sz="2000" i="1" smtClean="0">
                                    <a:latin typeface="Cambria Math"/>
                                    <a:cs typeface="B Titr" pitchFamily="2" charset="-78"/>
                                  </a:rPr>
                                </m:ctrlPr>
                              </m:sSubPr>
                              <m:e>
                                <m:r>
                                  <a:rPr lang="en-US" sz="2000" b="0" i="1" smtClean="0">
                                    <a:latin typeface="Cambria Math"/>
                                    <a:cs typeface="B Titr" pitchFamily="2" charset="-78"/>
                                  </a:rPr>
                                  <m:t>𝑥</m:t>
                                </m:r>
                              </m:e>
                              <m:sub>
                                <m:r>
                                  <a:rPr lang="en-US" sz="2000" b="0" i="1" smtClean="0">
                                    <a:latin typeface="Cambria Math"/>
                                    <a:cs typeface="B Titr" pitchFamily="2" charset="-78"/>
                                  </a:rPr>
                                  <m:t>1</m:t>
                                </m:r>
                              </m:sub>
                            </m:sSub>
                          </m:sub>
                        </m:sSub>
                      </m:e>
                    </m:nary>
                    <m:r>
                      <a:rPr lang="en-US" sz="2000" b="0" i="1" smtClean="0">
                        <a:latin typeface="Cambria Math"/>
                        <a:cs typeface="B Titr" pitchFamily="2" charset="-78"/>
                      </a:rPr>
                      <m:t>=</m:t>
                    </m:r>
                    <m:sSub>
                      <m:sSubPr>
                        <m:ctrlPr>
                          <a:rPr lang="en-US" sz="2000" b="0" i="1" smtClean="0">
                            <a:latin typeface="Cambria Math"/>
                            <a:cs typeface="B Titr" pitchFamily="2" charset="-78"/>
                          </a:rPr>
                        </m:ctrlPr>
                      </m:sSubPr>
                      <m:e>
                        <m:r>
                          <a:rPr lang="en-US" sz="2000" b="0" i="1" smtClean="0">
                            <a:latin typeface="Cambria Math"/>
                            <a:cs typeface="B Titr" pitchFamily="2" charset="-78"/>
                          </a:rPr>
                          <m:t>𝑚</m:t>
                        </m:r>
                      </m:e>
                      <m:sub>
                        <m:r>
                          <a:rPr lang="en-US" sz="2000" b="0" i="1" smtClean="0">
                            <a:latin typeface="Cambria Math"/>
                            <a:cs typeface="B Titr" pitchFamily="2" charset="-78"/>
                          </a:rPr>
                          <m:t>1</m:t>
                        </m:r>
                      </m:sub>
                    </m:sSub>
                    <m:sSub>
                      <m:sSubPr>
                        <m:ctrlPr>
                          <a:rPr lang="en-US" sz="2000" b="0" i="1" smtClean="0">
                            <a:latin typeface="Cambria Math"/>
                            <a:cs typeface="B Titr" pitchFamily="2" charset="-78"/>
                          </a:rPr>
                        </m:ctrlPr>
                      </m:sSubPr>
                      <m:e>
                        <m:acc>
                          <m:accPr>
                            <m:chr m:val="̈"/>
                            <m:ctrlPr>
                              <a:rPr lang="en-US" sz="2000" b="0" i="1" smtClean="0">
                                <a:latin typeface="Cambria Math"/>
                                <a:cs typeface="B Titr" pitchFamily="2" charset="-78"/>
                              </a:rPr>
                            </m:ctrlPr>
                          </m:accPr>
                          <m:e>
                            <m:r>
                              <a:rPr lang="en-US" sz="2000" b="0" i="1" smtClean="0">
                                <a:latin typeface="Cambria Math"/>
                                <a:cs typeface="B Titr" pitchFamily="2" charset="-78"/>
                              </a:rPr>
                              <m:t>𝑥</m:t>
                            </m:r>
                          </m:e>
                        </m:acc>
                      </m:e>
                      <m:sub>
                        <m:r>
                          <a:rPr lang="en-US" sz="2000" b="0" i="1" smtClean="0">
                            <a:latin typeface="Cambria Math"/>
                            <a:cs typeface="B Titr" pitchFamily="2" charset="-78"/>
                          </a:rPr>
                          <m:t>1</m:t>
                        </m:r>
                      </m:sub>
                    </m:sSub>
                  </m:oMath>
                </a14:m>
                <a:endParaRPr lang="en-US" sz="2000" dirty="0" smtClean="0">
                  <a:cs typeface="B Titr" pitchFamily="2" charset="-78"/>
                </a:endParaRPr>
              </a:p>
              <a:p>
                <a:pPr>
                  <a:lnSpc>
                    <a:spcPct val="150000"/>
                  </a:lnSpc>
                </a:pPr>
                <a:r>
                  <a:rPr lang="en-US" sz="2000" dirty="0" smtClean="0">
                    <a:cs typeface="B Titr" pitchFamily="2" charset="-78"/>
                  </a:rPr>
                  <a:t>                                           </a:t>
                </a:r>
                <a14:m>
                  <m:oMath xmlns:m="http://schemas.openxmlformats.org/officeDocument/2006/math">
                    <m:nary>
                      <m:naryPr>
                        <m:chr m:val="∑"/>
                        <m:subHide m:val="on"/>
                        <m:supHide m:val="on"/>
                        <m:ctrlPr>
                          <a:rPr lang="en-US" sz="2000" i="1">
                            <a:latin typeface="Cambria Math"/>
                            <a:cs typeface="B Titr" pitchFamily="2" charset="-78"/>
                          </a:rPr>
                        </m:ctrlPr>
                      </m:naryPr>
                      <m:sub/>
                      <m:sup/>
                      <m:e>
                        <m:sSub>
                          <m:sSubPr>
                            <m:ctrlPr>
                              <a:rPr lang="en-US" sz="2000" i="1">
                                <a:latin typeface="Cambria Math"/>
                                <a:cs typeface="B Titr" pitchFamily="2" charset="-78"/>
                              </a:rPr>
                            </m:ctrlPr>
                          </m:sSubPr>
                          <m:e>
                            <m:r>
                              <a:rPr lang="en-US" sz="2000" i="1">
                                <a:latin typeface="Cambria Math"/>
                                <a:cs typeface="B Titr" pitchFamily="2" charset="-78"/>
                              </a:rPr>
                              <m:t>𝐹</m:t>
                            </m:r>
                          </m:e>
                          <m:sub>
                            <m:sSub>
                              <m:sSubPr>
                                <m:ctrlPr>
                                  <a:rPr lang="en-US" sz="2000" i="1">
                                    <a:latin typeface="Cambria Math"/>
                                    <a:cs typeface="B Titr" pitchFamily="2" charset="-78"/>
                                  </a:rPr>
                                </m:ctrlPr>
                              </m:sSubPr>
                              <m:e>
                                <m:r>
                                  <a:rPr lang="en-US" sz="2000" i="1">
                                    <a:latin typeface="Cambria Math"/>
                                    <a:cs typeface="B Titr" pitchFamily="2" charset="-78"/>
                                  </a:rPr>
                                  <m:t>𝑥</m:t>
                                </m:r>
                              </m:e>
                              <m:sub>
                                <m:r>
                                  <a:rPr lang="en-US" sz="2000" b="0" i="1" smtClean="0">
                                    <a:latin typeface="Cambria Math"/>
                                    <a:cs typeface="B Titr" pitchFamily="2" charset="-78"/>
                                  </a:rPr>
                                  <m:t>2</m:t>
                                </m:r>
                              </m:sub>
                            </m:sSub>
                          </m:sub>
                        </m:sSub>
                      </m:e>
                    </m:nary>
                    <m:r>
                      <a:rPr lang="en-US" sz="2000" i="1">
                        <a:latin typeface="Cambria Math"/>
                        <a:cs typeface="B Titr" pitchFamily="2" charset="-78"/>
                      </a:rPr>
                      <m:t>=</m:t>
                    </m:r>
                    <m:sSub>
                      <m:sSubPr>
                        <m:ctrlPr>
                          <a:rPr lang="en-US" sz="2000" i="1">
                            <a:latin typeface="Cambria Math"/>
                            <a:cs typeface="B Titr" pitchFamily="2" charset="-78"/>
                          </a:rPr>
                        </m:ctrlPr>
                      </m:sSubPr>
                      <m:e>
                        <m:r>
                          <a:rPr lang="en-US" sz="2000" i="1">
                            <a:latin typeface="Cambria Math"/>
                            <a:cs typeface="B Titr" pitchFamily="2" charset="-78"/>
                          </a:rPr>
                          <m:t>𝑚</m:t>
                        </m:r>
                      </m:e>
                      <m:sub>
                        <m:r>
                          <a:rPr lang="en-US" sz="2000" b="0" i="1" smtClean="0">
                            <a:latin typeface="Cambria Math"/>
                            <a:cs typeface="B Titr" pitchFamily="2" charset="-78"/>
                          </a:rPr>
                          <m:t>2</m:t>
                        </m:r>
                      </m:sub>
                    </m:sSub>
                    <m:sSub>
                      <m:sSubPr>
                        <m:ctrlPr>
                          <a:rPr lang="en-US" sz="2000" i="1">
                            <a:latin typeface="Cambria Math"/>
                            <a:cs typeface="B Titr" pitchFamily="2" charset="-78"/>
                          </a:rPr>
                        </m:ctrlPr>
                      </m:sSubPr>
                      <m:e>
                        <m:acc>
                          <m:accPr>
                            <m:chr m:val="̈"/>
                            <m:ctrlPr>
                              <a:rPr lang="en-US" sz="2000" i="1">
                                <a:latin typeface="Cambria Math"/>
                                <a:cs typeface="B Titr" pitchFamily="2" charset="-78"/>
                              </a:rPr>
                            </m:ctrlPr>
                          </m:accPr>
                          <m:e>
                            <m:r>
                              <a:rPr lang="en-US" sz="2000" i="1">
                                <a:latin typeface="Cambria Math"/>
                                <a:cs typeface="B Titr" pitchFamily="2" charset="-78"/>
                              </a:rPr>
                              <m:t>𝑥</m:t>
                            </m:r>
                          </m:e>
                        </m:acc>
                      </m:e>
                      <m:sub>
                        <m:r>
                          <a:rPr lang="en-US" sz="2000" b="0" i="1" smtClean="0">
                            <a:latin typeface="Cambria Math"/>
                            <a:cs typeface="B Titr" pitchFamily="2" charset="-78"/>
                          </a:rPr>
                          <m:t>2</m:t>
                        </m:r>
                      </m:sub>
                    </m:sSub>
                  </m:oMath>
                </a14:m>
                <a:endParaRPr lang="en-US" sz="2000" dirty="0" smtClean="0">
                  <a:cs typeface="B Titr" pitchFamily="2" charset="-78"/>
                </a:endParaRPr>
              </a:p>
              <a:p>
                <a:pPr marL="0" indent="0" algn="l">
                  <a:lnSpc>
                    <a:spcPct val="150000"/>
                  </a:lnSpc>
                  <a:buNone/>
                </a:pPr>
                <a:endParaRPr lang="en-US" sz="2000" dirty="0">
                  <a:cs typeface="B Titr"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b="-42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00126" y="5191124"/>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reeform 4"/>
          <p:cNvSpPr/>
          <p:nvPr/>
        </p:nvSpPr>
        <p:spPr>
          <a:xfrm rot="5400000">
            <a:off x="812332" y="4691173"/>
            <a:ext cx="857901"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962025" y="21152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666875" y="4621679"/>
            <a:ext cx="43815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1876425" y="4902666"/>
            <a:ext cx="0" cy="288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5400000">
            <a:off x="796528" y="3147471"/>
            <a:ext cx="857901"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657350" y="3089457"/>
            <a:ext cx="43815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1876425" y="3370444"/>
            <a:ext cx="0" cy="288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0600" y="3658902"/>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3" name="TextBox 12"/>
              <p:cNvSpPr txBox="1"/>
              <p:nvPr/>
            </p:nvSpPr>
            <p:spPr>
              <a:xfrm>
                <a:off x="1270653" y="2273434"/>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1270653" y="2273434"/>
                <a:ext cx="533543"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1283355" y="3817136"/>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283355" y="3817136"/>
                <a:ext cx="538865"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9" name="Straight Connector 18"/>
          <p:cNvCxnSpPr/>
          <p:nvPr/>
        </p:nvCxnSpPr>
        <p:spPr>
          <a:xfrm flipV="1">
            <a:off x="1876425" y="2801000"/>
            <a:ext cx="0" cy="42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876425" y="4333222"/>
            <a:ext cx="0" cy="42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p:cNvCxnSpPr>
          <p:nvPr/>
        </p:nvCxnSpPr>
        <p:spPr>
          <a:xfrm flipV="1">
            <a:off x="1533525" y="1676400"/>
            <a:ext cx="0" cy="438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04850" y="2054034"/>
            <a:ext cx="0" cy="43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550" y="2505075"/>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14375" y="3563002"/>
            <a:ext cx="0" cy="43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075" y="401404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533525" y="3370444"/>
            <a:ext cx="3899" cy="2983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3" name="TextBox 42"/>
              <p:cNvSpPr txBox="1"/>
              <p:nvPr/>
            </p:nvSpPr>
            <p:spPr>
              <a:xfrm>
                <a:off x="636324" y="3001112"/>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636324" y="3001112"/>
                <a:ext cx="46621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4" name="TextBox 43"/>
              <p:cNvSpPr txBox="1"/>
              <p:nvPr/>
            </p:nvSpPr>
            <p:spPr>
              <a:xfrm>
                <a:off x="636324" y="4577506"/>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636324" y="4577506"/>
                <a:ext cx="471539"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2126735" y="3077874"/>
                <a:ext cx="463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1</m:t>
                          </m:r>
                        </m:sub>
                      </m:sSub>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2126735" y="3077874"/>
                <a:ext cx="463910"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6" name="TextBox 45"/>
              <p:cNvSpPr txBox="1"/>
              <p:nvPr/>
            </p:nvSpPr>
            <p:spPr>
              <a:xfrm>
                <a:off x="2124075" y="4577506"/>
                <a:ext cx="4692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2</m:t>
                          </m:r>
                        </m:sub>
                      </m:sSub>
                    </m:oMath>
                  </m:oMathPara>
                </a14:m>
                <a:endParaRPr lang="en-US" dirty="0"/>
              </a:p>
            </p:txBody>
          </p:sp>
        </mc:Choice>
        <mc:Fallback>
          <p:sp>
            <p:nvSpPr>
              <p:cNvPr id="46" name="TextBox 45"/>
              <p:cNvSpPr txBox="1">
                <a:spLocks noRot="1" noChangeAspect="1" noMove="1" noResize="1" noEditPoints="1" noAdjustHandles="1" noChangeArrowheads="1" noChangeShapeType="1" noTextEdit="1"/>
              </p:cNvSpPr>
              <p:nvPr/>
            </p:nvSpPr>
            <p:spPr>
              <a:xfrm>
                <a:off x="2124075" y="4577506"/>
                <a:ext cx="469231"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7" name="TextBox 46"/>
              <p:cNvSpPr txBox="1"/>
              <p:nvPr/>
            </p:nvSpPr>
            <p:spPr>
              <a:xfrm>
                <a:off x="194607" y="2054034"/>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194607" y="2054034"/>
                <a:ext cx="460767"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8" name="TextBox 47"/>
              <p:cNvSpPr txBox="1"/>
              <p:nvPr/>
            </p:nvSpPr>
            <p:spPr>
              <a:xfrm>
                <a:off x="230300" y="3611692"/>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48" name="TextBox 47"/>
              <p:cNvSpPr txBox="1">
                <a:spLocks noRot="1" noChangeAspect="1" noMove="1" noResize="1" noEditPoints="1" noAdjustHandles="1" noChangeArrowheads="1" noChangeShapeType="1" noTextEdit="1"/>
              </p:cNvSpPr>
              <p:nvPr/>
            </p:nvSpPr>
            <p:spPr>
              <a:xfrm>
                <a:off x="230300" y="3611692"/>
                <a:ext cx="466090"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9" name="TextBox 48"/>
              <p:cNvSpPr txBox="1"/>
              <p:nvPr/>
            </p:nvSpPr>
            <p:spPr>
              <a:xfrm>
                <a:off x="1509516" y="3360974"/>
                <a:ext cx="1089465"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a:rPr>
                          </m:ctrlPr>
                        </m:sSubPr>
                        <m:e>
                          <m:r>
                            <a:rPr lang="en-US" sz="1400" b="0" i="1" smtClean="0">
                              <a:solidFill>
                                <a:srgbClr val="FF0000"/>
                              </a:solidFill>
                              <a:latin typeface="Cambria Math"/>
                            </a:rPr>
                            <m:t>𝐹</m:t>
                          </m:r>
                        </m:e>
                        <m:sub>
                          <m:r>
                            <a:rPr lang="en-US" sz="1400" b="0" i="1" smtClean="0">
                              <a:solidFill>
                                <a:srgbClr val="FF0000"/>
                              </a:solidFill>
                              <a:latin typeface="Cambria Math"/>
                            </a:rPr>
                            <m:t>2</m:t>
                          </m:r>
                        </m:sub>
                      </m:sSub>
                      <m:func>
                        <m:funcPr>
                          <m:ctrlPr>
                            <a:rPr lang="en-US" sz="1400" i="1" smtClean="0">
                              <a:solidFill>
                                <a:srgbClr val="FF0000"/>
                              </a:solidFill>
                              <a:latin typeface="Cambria Math"/>
                            </a:rPr>
                          </m:ctrlPr>
                        </m:funcPr>
                        <m:fName>
                          <m:r>
                            <m:rPr>
                              <m:sty m:val="p"/>
                            </m:rPr>
                            <a:rPr lang="en-US" sz="1400" i="0" smtClean="0">
                              <a:solidFill>
                                <a:srgbClr val="FF0000"/>
                              </a:solidFill>
                              <a:latin typeface="Cambria Math"/>
                            </a:rPr>
                            <m:t>sin</m:t>
                          </m:r>
                        </m:fName>
                        <m:e>
                          <m:r>
                            <a:rPr lang="en-US" sz="1400" b="0" i="1" smtClean="0">
                              <a:solidFill>
                                <a:srgbClr val="FF0000"/>
                              </a:solidFill>
                              <a:latin typeface="Cambria Math"/>
                            </a:rPr>
                            <m:t>(</m:t>
                          </m:r>
                          <m:sSub>
                            <m:sSubPr>
                              <m:ctrlPr>
                                <a:rPr lang="en-US" sz="1400" i="1" smtClean="0">
                                  <a:solidFill>
                                    <a:srgbClr val="FF0000"/>
                                  </a:solidFill>
                                  <a:latin typeface="Cambria Math"/>
                                </a:rPr>
                              </m:ctrlPr>
                            </m:sSubPr>
                            <m:e>
                              <m:r>
                                <a:rPr lang="en-US" sz="1400" i="1" smtClean="0">
                                  <a:solidFill>
                                    <a:srgbClr val="FF0000"/>
                                  </a:solidFill>
                                  <a:latin typeface="Cambria Math"/>
                                  <a:ea typeface="Cambria Math"/>
                                </a:rPr>
                                <m:t>𝜔</m:t>
                              </m:r>
                            </m:e>
                            <m:sub>
                              <m:r>
                                <a:rPr lang="en-US" sz="1400" b="0" i="1" smtClean="0">
                                  <a:solidFill>
                                    <a:srgbClr val="FF0000"/>
                                  </a:solidFill>
                                  <a:latin typeface="Cambria Math"/>
                                </a:rPr>
                                <m:t>2</m:t>
                              </m:r>
                            </m:sub>
                          </m:sSub>
                          <m:r>
                            <a:rPr lang="en-US" sz="1400" b="0" i="1" smtClean="0">
                              <a:solidFill>
                                <a:srgbClr val="FF0000"/>
                              </a:solidFill>
                              <a:latin typeface="Cambria Math"/>
                            </a:rPr>
                            <m:t>𝑡</m:t>
                          </m:r>
                        </m:e>
                      </m:func>
                      <m:r>
                        <a:rPr lang="en-US" sz="1400" b="0" i="1" smtClean="0">
                          <a:solidFill>
                            <a:srgbClr val="FF0000"/>
                          </a:solidFill>
                          <a:latin typeface="Cambria Math"/>
                        </a:rPr>
                        <m:t>)</m:t>
                      </m:r>
                    </m:oMath>
                  </m:oMathPara>
                </a14:m>
                <a:endParaRPr lang="en-US" sz="1400" dirty="0">
                  <a:solidFill>
                    <a:srgbClr val="FF0000"/>
                  </a:solidFill>
                </a:endParaRPr>
              </a:p>
            </p:txBody>
          </p:sp>
        </mc:Choice>
        <mc:Fallback>
          <p:sp>
            <p:nvSpPr>
              <p:cNvPr id="49" name="TextBox 48"/>
              <p:cNvSpPr txBox="1">
                <a:spLocks noRot="1" noChangeAspect="1" noMove="1" noResize="1" noEditPoints="1" noAdjustHandles="1" noChangeArrowheads="1" noChangeShapeType="1" noTextEdit="1"/>
              </p:cNvSpPr>
              <p:nvPr/>
            </p:nvSpPr>
            <p:spPr>
              <a:xfrm>
                <a:off x="1509516" y="3360974"/>
                <a:ext cx="1089465" cy="307777"/>
              </a:xfrm>
              <a:prstGeom prst="rect">
                <a:avLst/>
              </a:prstGeom>
              <a:blipFill rotWithShape="1">
                <a:blip r:embed="rId12"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0" name="TextBox 49"/>
              <p:cNvSpPr txBox="1"/>
              <p:nvPr/>
            </p:nvSpPr>
            <p:spPr>
              <a:xfrm>
                <a:off x="895013" y="1307068"/>
                <a:ext cx="134370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1</m:t>
                          </m:r>
                        </m:sub>
                      </m:sSub>
                      <m:func>
                        <m:funcPr>
                          <m:ctrlPr>
                            <a:rPr lang="en-US" i="1" smtClean="0">
                              <a:latin typeface="Cambria Math"/>
                            </a:rPr>
                          </m:ctrlPr>
                        </m:funcPr>
                        <m:fName>
                          <m:r>
                            <m:rPr>
                              <m:sty m:val="p"/>
                            </m:rPr>
                            <a:rPr lang="en-US" i="0" smtClean="0">
                              <a:latin typeface="Cambria Math"/>
                            </a:rPr>
                            <m:t>sin</m:t>
                          </m:r>
                        </m:fName>
                        <m:e>
                          <m:r>
                            <a:rPr lang="en-US" b="0" i="1" smtClean="0">
                              <a:latin typeface="Cambria Math"/>
                            </a:rPr>
                            <m:t>(</m:t>
                          </m:r>
                          <m:sSub>
                            <m:sSubPr>
                              <m:ctrlPr>
                                <a:rPr lang="en-US" i="1" smtClean="0">
                                  <a:latin typeface="Cambria Math"/>
                                </a:rPr>
                              </m:ctrlPr>
                            </m:sSubPr>
                            <m:e>
                              <m:r>
                                <a:rPr lang="en-US" i="1" smtClean="0">
                                  <a:latin typeface="Cambria Math"/>
                                  <a:ea typeface="Cambria Math"/>
                                </a:rPr>
                                <m:t>𝜔</m:t>
                              </m:r>
                            </m:e>
                            <m:sub>
                              <m:r>
                                <a:rPr lang="en-US" b="0" i="1" smtClean="0">
                                  <a:latin typeface="Cambria Math"/>
                                </a:rPr>
                                <m:t>1</m:t>
                              </m:r>
                            </m:sub>
                          </m:sSub>
                          <m:r>
                            <a:rPr lang="en-US" b="0" i="1" smtClean="0">
                              <a:latin typeface="Cambria Math"/>
                            </a:rPr>
                            <m:t>𝑡</m:t>
                          </m:r>
                        </m:e>
                      </m:func>
                      <m:r>
                        <a:rPr lang="en-US" b="0" i="1" smtClean="0">
                          <a:latin typeface="Cambria Math"/>
                        </a:rPr>
                        <m:t>)</m:t>
                      </m:r>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895013" y="1307068"/>
                <a:ext cx="1343701" cy="369332"/>
              </a:xfrm>
              <a:prstGeom prst="rect">
                <a:avLst/>
              </a:prstGeom>
              <a:blipFill rotWithShape="1">
                <a:blip r:embed="rId13" cstate="print"/>
                <a:stretch>
                  <a:fillRect b="-11475"/>
                </a:stretch>
              </a:blipFill>
            </p:spPr>
            <p:txBody>
              <a:bodyPr/>
              <a:lstStyle/>
              <a:p>
                <a:r>
                  <a:rPr lang="en-US">
                    <a:noFill/>
                  </a:rPr>
                  <a:t> </a:t>
                </a:r>
              </a:p>
            </p:txBody>
          </p:sp>
        </mc:Fallback>
      </mc:AlternateContent>
      <p:sp>
        <p:nvSpPr>
          <p:cNvPr id="51" name="Rectangle 50"/>
          <p:cNvSpPr/>
          <p:nvPr/>
        </p:nvSpPr>
        <p:spPr>
          <a:xfrm>
            <a:off x="3810000" y="2054034"/>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p:cNvCxnSpPr/>
          <p:nvPr/>
        </p:nvCxnSpPr>
        <p:spPr>
          <a:xfrm>
            <a:off x="3962400" y="2739834"/>
            <a:ext cx="0" cy="435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724400" y="2731046"/>
            <a:ext cx="0" cy="435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381500" y="1596457"/>
            <a:ext cx="0" cy="4575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2" name="TextBox 61"/>
              <p:cNvSpPr txBox="1"/>
              <p:nvPr/>
            </p:nvSpPr>
            <p:spPr>
              <a:xfrm>
                <a:off x="3052662" y="3229950"/>
                <a:ext cx="1114921"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oMath>
                  </m:oMathPara>
                </a14:m>
                <a:endParaRPr lang="en-US" sz="1400" dirty="0"/>
              </a:p>
            </p:txBody>
          </p:sp>
        </mc:Choice>
        <mc:Fallback>
          <p:sp>
            <p:nvSpPr>
              <p:cNvPr id="62" name="TextBox 61"/>
              <p:cNvSpPr txBox="1">
                <a:spLocks noRot="1" noChangeAspect="1" noMove="1" noResize="1" noEditPoints="1" noAdjustHandles="1" noChangeArrowheads="1" noChangeShapeType="1" noTextEdit="1"/>
              </p:cNvSpPr>
              <p:nvPr/>
            </p:nvSpPr>
            <p:spPr>
              <a:xfrm>
                <a:off x="3052662" y="3229950"/>
                <a:ext cx="1114921" cy="307777"/>
              </a:xfrm>
              <a:prstGeom prst="rect">
                <a:avLst/>
              </a:prstGeom>
              <a:blipFill rotWithShape="1">
                <a:blip r:embed="rId14" cstate="print"/>
                <a:stretch>
                  <a:fillRect b="-8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3" name="TextBox 62"/>
              <p:cNvSpPr txBox="1"/>
              <p:nvPr/>
            </p:nvSpPr>
            <p:spPr>
              <a:xfrm>
                <a:off x="4495800" y="3206896"/>
                <a:ext cx="111241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𝐶</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acc>
                            <m:accPr>
                              <m:chr m:val="̇"/>
                              <m:ctrlPr>
                                <a:rPr lang="en-US" sz="1400" b="0" i="1" smtClean="0">
                                  <a:latin typeface="Cambria Math"/>
                                </a:rPr>
                              </m:ctrlPr>
                            </m:accPr>
                            <m:e>
                              <m:r>
                                <a:rPr lang="en-US" sz="1400" b="0" i="1" smtClean="0">
                                  <a:latin typeface="Cambria Math"/>
                                </a:rPr>
                                <m:t>𝑥</m:t>
                              </m:r>
                            </m:e>
                          </m:acc>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acc>
                            <m:accPr>
                              <m:chr m:val="̇"/>
                              <m:ctrlPr>
                                <a:rPr lang="en-US" sz="1400" b="0" i="1" smtClean="0">
                                  <a:latin typeface="Cambria Math"/>
                                </a:rPr>
                              </m:ctrlPr>
                            </m:accPr>
                            <m:e>
                              <m:r>
                                <a:rPr lang="en-US" sz="1400" b="0" i="1" smtClean="0">
                                  <a:latin typeface="Cambria Math"/>
                                </a:rPr>
                                <m:t>𝑥</m:t>
                              </m:r>
                            </m:e>
                          </m:acc>
                        </m:e>
                        <m:sub>
                          <m:r>
                            <a:rPr lang="en-US" sz="1400" b="0" i="1" smtClean="0">
                              <a:latin typeface="Cambria Math"/>
                            </a:rPr>
                            <m:t>2</m:t>
                          </m:r>
                        </m:sub>
                      </m:sSub>
                      <m:r>
                        <a:rPr lang="en-US" sz="1400" b="0" i="1" smtClean="0">
                          <a:latin typeface="Cambria Math"/>
                        </a:rPr>
                        <m:t>)</m:t>
                      </m:r>
                    </m:oMath>
                  </m:oMathPara>
                </a14:m>
                <a:endParaRPr lang="en-US" sz="1400" dirty="0"/>
              </a:p>
            </p:txBody>
          </p:sp>
        </mc:Choice>
        <mc:Fallback>
          <p:sp>
            <p:nvSpPr>
              <p:cNvPr id="63" name="TextBox 62"/>
              <p:cNvSpPr txBox="1">
                <a:spLocks noRot="1" noChangeAspect="1" noMove="1" noResize="1" noEditPoints="1" noAdjustHandles="1" noChangeArrowheads="1" noChangeShapeType="1" noTextEdit="1"/>
              </p:cNvSpPr>
              <p:nvPr/>
            </p:nvSpPr>
            <p:spPr>
              <a:xfrm>
                <a:off x="4495800" y="3206896"/>
                <a:ext cx="1112419" cy="307777"/>
              </a:xfrm>
              <a:prstGeom prst="rect">
                <a:avLst/>
              </a:prstGeom>
              <a:blipFill rotWithShape="1">
                <a:blip r:embed="rId15"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4" name="TextBox 63"/>
              <p:cNvSpPr txBox="1"/>
              <p:nvPr/>
            </p:nvSpPr>
            <p:spPr>
              <a:xfrm>
                <a:off x="3709649" y="1227125"/>
                <a:ext cx="108112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𝐹</m:t>
                          </m:r>
                        </m:e>
                        <m:sub>
                          <m:r>
                            <a:rPr lang="en-US" sz="1400" b="0" i="1" smtClean="0">
                              <a:latin typeface="Cambria Math"/>
                            </a:rPr>
                            <m:t>1</m:t>
                          </m:r>
                        </m:sub>
                      </m:sSub>
                      <m:func>
                        <m:funcPr>
                          <m:ctrlPr>
                            <a:rPr lang="en-US" sz="1400" i="1" smtClean="0">
                              <a:latin typeface="Cambria Math"/>
                            </a:rPr>
                          </m:ctrlPr>
                        </m:funcPr>
                        <m:fName>
                          <m:r>
                            <m:rPr>
                              <m:sty m:val="p"/>
                            </m:rPr>
                            <a:rPr lang="en-US" sz="1400" i="0" smtClean="0">
                              <a:latin typeface="Cambria Math"/>
                            </a:rPr>
                            <m:t>sin</m:t>
                          </m:r>
                        </m:fName>
                        <m:e>
                          <m:r>
                            <a:rPr lang="en-US" sz="1400" b="0" i="1" smtClean="0">
                              <a:latin typeface="Cambria Math"/>
                            </a:rPr>
                            <m:t>(</m:t>
                          </m:r>
                          <m:sSub>
                            <m:sSubPr>
                              <m:ctrlPr>
                                <a:rPr lang="en-US" sz="1400" i="1" smtClean="0">
                                  <a:latin typeface="Cambria Math"/>
                                </a:rPr>
                              </m:ctrlPr>
                            </m:sSubPr>
                            <m:e>
                              <m:r>
                                <a:rPr lang="en-US" sz="1400" i="1" smtClean="0">
                                  <a:latin typeface="Cambria Math"/>
                                  <a:ea typeface="Cambria Math"/>
                                </a:rPr>
                                <m:t>𝜔</m:t>
                              </m:r>
                            </m:e>
                            <m:sub>
                              <m:r>
                                <a:rPr lang="en-US" sz="1400" b="0" i="1" smtClean="0">
                                  <a:latin typeface="Cambria Math"/>
                                </a:rPr>
                                <m:t>1</m:t>
                              </m:r>
                            </m:sub>
                          </m:sSub>
                          <m:r>
                            <a:rPr lang="en-US" sz="1400" b="0" i="1" smtClean="0">
                              <a:latin typeface="Cambria Math"/>
                            </a:rPr>
                            <m:t>𝑡</m:t>
                          </m:r>
                        </m:e>
                      </m:func>
                      <m:r>
                        <a:rPr lang="en-US" sz="1400" b="0" i="1" smtClean="0">
                          <a:latin typeface="Cambria Math"/>
                        </a:rPr>
                        <m:t>)</m:t>
                      </m:r>
                    </m:oMath>
                  </m:oMathPara>
                </a14:m>
                <a:endParaRPr lang="en-US" sz="1400" dirty="0"/>
              </a:p>
            </p:txBody>
          </p:sp>
        </mc:Choice>
        <mc:Fallback>
          <p:sp>
            <p:nvSpPr>
              <p:cNvPr id="64" name="TextBox 63"/>
              <p:cNvSpPr txBox="1">
                <a:spLocks noRot="1" noChangeAspect="1" noMove="1" noResize="1" noEditPoints="1" noAdjustHandles="1" noChangeArrowheads="1" noChangeShapeType="1" noTextEdit="1"/>
              </p:cNvSpPr>
              <p:nvPr/>
            </p:nvSpPr>
            <p:spPr>
              <a:xfrm>
                <a:off x="3709649" y="1227125"/>
                <a:ext cx="1081129" cy="307777"/>
              </a:xfrm>
              <a:prstGeom prst="rect">
                <a:avLst/>
              </a:prstGeom>
              <a:blipFill rotWithShape="1">
                <a:blip r:embed="rId16" cstate="print"/>
                <a:stretch>
                  <a:fillRect b="-5882"/>
                </a:stretch>
              </a:blipFill>
            </p:spPr>
            <p:txBody>
              <a:bodyPr/>
              <a:lstStyle/>
              <a:p>
                <a:r>
                  <a:rPr lang="en-US">
                    <a:noFill/>
                  </a:rPr>
                  <a:t> </a:t>
                </a:r>
              </a:p>
            </p:txBody>
          </p:sp>
        </mc:Fallback>
      </mc:AlternateContent>
      <p:sp>
        <p:nvSpPr>
          <p:cNvPr id="65" name="Rectangle 64"/>
          <p:cNvSpPr/>
          <p:nvPr/>
        </p:nvSpPr>
        <p:spPr>
          <a:xfrm>
            <a:off x="6324600" y="2054034"/>
            <a:ext cx="14478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Arrow Connector 65"/>
          <p:cNvCxnSpPr/>
          <p:nvPr/>
        </p:nvCxnSpPr>
        <p:spPr>
          <a:xfrm>
            <a:off x="6400800" y="2739834"/>
            <a:ext cx="0" cy="435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696200" y="2739834"/>
            <a:ext cx="0" cy="435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705600" y="2750394"/>
            <a:ext cx="0" cy="861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277100" y="2731046"/>
            <a:ext cx="0" cy="861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2" name="TextBox 71"/>
              <p:cNvSpPr txBox="1"/>
              <p:nvPr/>
            </p:nvSpPr>
            <p:spPr>
              <a:xfrm>
                <a:off x="7467600" y="3216555"/>
                <a:ext cx="111241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𝐶</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acc>
                            <m:accPr>
                              <m:chr m:val="̇"/>
                              <m:ctrlPr>
                                <a:rPr lang="en-US" sz="1400" b="0" i="1" smtClean="0">
                                  <a:latin typeface="Cambria Math"/>
                                </a:rPr>
                              </m:ctrlPr>
                            </m:accPr>
                            <m:e>
                              <m:r>
                                <a:rPr lang="en-US" sz="1400" b="0" i="1" smtClean="0">
                                  <a:latin typeface="Cambria Math"/>
                                </a:rPr>
                                <m:t>𝑥</m:t>
                              </m:r>
                            </m:e>
                          </m:acc>
                        </m:e>
                        <m:sub>
                          <m:r>
                            <a:rPr lang="en-US" sz="1400" b="0" i="1" smtClean="0">
                              <a:latin typeface="Cambria Math"/>
                            </a:rPr>
                            <m:t>2</m:t>
                          </m:r>
                        </m:sub>
                      </m:sSub>
                      <m:r>
                        <a:rPr lang="en-US" sz="1400" b="0" i="1" smtClean="0">
                          <a:latin typeface="Cambria Math"/>
                        </a:rPr>
                        <m:t>−</m:t>
                      </m:r>
                      <m:sSub>
                        <m:sSubPr>
                          <m:ctrlPr>
                            <a:rPr lang="en-US" sz="1400" b="0" i="1" smtClean="0">
                              <a:latin typeface="Cambria Math"/>
                            </a:rPr>
                          </m:ctrlPr>
                        </m:sSubPr>
                        <m:e>
                          <m:acc>
                            <m:accPr>
                              <m:chr m:val="̇"/>
                              <m:ctrlPr>
                                <a:rPr lang="en-US" sz="1400" b="0" i="1" smtClean="0">
                                  <a:latin typeface="Cambria Math"/>
                                </a:rPr>
                              </m:ctrlPr>
                            </m:accPr>
                            <m:e>
                              <m:r>
                                <a:rPr lang="en-US" sz="1400" b="0" i="1" smtClean="0">
                                  <a:latin typeface="Cambria Math"/>
                                </a:rPr>
                                <m:t>𝑥</m:t>
                              </m:r>
                            </m:e>
                          </m:acc>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72" name="TextBox 71"/>
              <p:cNvSpPr txBox="1">
                <a:spLocks noRot="1" noChangeAspect="1" noMove="1" noResize="1" noEditPoints="1" noAdjustHandles="1" noChangeArrowheads="1" noChangeShapeType="1" noTextEdit="1"/>
              </p:cNvSpPr>
              <p:nvPr/>
            </p:nvSpPr>
            <p:spPr>
              <a:xfrm>
                <a:off x="7467600" y="3216555"/>
                <a:ext cx="1112419" cy="307777"/>
              </a:xfrm>
              <a:prstGeom prst="rect">
                <a:avLst/>
              </a:prstGeom>
              <a:blipFill rotWithShape="1">
                <a:blip r:embed="rId17" cstate="print"/>
                <a:stretch>
                  <a:fillRect b="-8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3" name="TextBox 72"/>
              <p:cNvSpPr txBox="1"/>
              <p:nvPr/>
            </p:nvSpPr>
            <p:spPr>
              <a:xfrm>
                <a:off x="5644983" y="3140731"/>
                <a:ext cx="1114921"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𝑘</m:t>
                          </m:r>
                        </m:e>
                        <m:sub>
                          <m:r>
                            <a:rPr lang="en-US" sz="1400" b="0" i="1" smtClean="0">
                              <a:latin typeface="Cambria Math"/>
                            </a:rPr>
                            <m:t>1</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73" name="TextBox 72"/>
              <p:cNvSpPr txBox="1">
                <a:spLocks noRot="1" noChangeAspect="1" noMove="1" noResize="1" noEditPoints="1" noAdjustHandles="1" noChangeArrowheads="1" noChangeShapeType="1" noTextEdit="1"/>
              </p:cNvSpPr>
              <p:nvPr/>
            </p:nvSpPr>
            <p:spPr>
              <a:xfrm>
                <a:off x="5644983" y="3140731"/>
                <a:ext cx="1114921" cy="307777"/>
              </a:xfrm>
              <a:prstGeom prst="rect">
                <a:avLst/>
              </a:prstGeom>
              <a:blipFill rotWithShape="1">
                <a:blip r:embed="rId18"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4" name="TextBox 73"/>
              <p:cNvSpPr txBox="1"/>
              <p:nvPr/>
            </p:nvSpPr>
            <p:spPr>
              <a:xfrm>
                <a:off x="6400800" y="3632470"/>
                <a:ext cx="584134"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2</m:t>
                          </m:r>
                        </m:sub>
                      </m:sSub>
                      <m:sSub>
                        <m:sSubPr>
                          <m:ctrlPr>
                            <a:rPr lang="en-US" sz="1400" i="1" smtClean="0">
                              <a:latin typeface="Cambria Math"/>
                            </a:rPr>
                          </m:ctrlPr>
                        </m:sSubPr>
                        <m:e>
                          <m:r>
                            <a:rPr lang="en-US" sz="1400" b="0" i="1" smtClean="0">
                              <a:latin typeface="Cambria Math"/>
                            </a:rPr>
                            <m:t>𝑥</m:t>
                          </m:r>
                        </m:e>
                        <m:sub>
                          <m:r>
                            <a:rPr lang="en-US" sz="1400" b="0" i="1" smtClean="0">
                              <a:latin typeface="Cambria Math"/>
                            </a:rPr>
                            <m:t>2</m:t>
                          </m:r>
                        </m:sub>
                      </m:sSub>
                    </m:oMath>
                  </m:oMathPara>
                </a14:m>
                <a:endParaRPr lang="en-US" sz="1400" dirty="0"/>
              </a:p>
            </p:txBody>
          </p:sp>
        </mc:Choice>
        <mc:Fallback>
          <p:sp>
            <p:nvSpPr>
              <p:cNvPr id="74" name="TextBox 73"/>
              <p:cNvSpPr txBox="1">
                <a:spLocks noRot="1" noChangeAspect="1" noMove="1" noResize="1" noEditPoints="1" noAdjustHandles="1" noChangeArrowheads="1" noChangeShapeType="1" noTextEdit="1"/>
              </p:cNvSpPr>
              <p:nvPr/>
            </p:nvSpPr>
            <p:spPr>
              <a:xfrm>
                <a:off x="6400800" y="3632470"/>
                <a:ext cx="584134" cy="307777"/>
              </a:xfrm>
              <a:prstGeom prst="rect">
                <a:avLst/>
              </a:prstGeom>
              <a:blipFill rotWithShape="1">
                <a:blip r:embed="rId1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5" name="TextBox 74"/>
              <p:cNvSpPr txBox="1"/>
              <p:nvPr/>
            </p:nvSpPr>
            <p:spPr>
              <a:xfrm>
                <a:off x="7029450" y="3628513"/>
                <a:ext cx="581634"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𝐶</m:t>
                          </m:r>
                        </m:e>
                        <m:sub>
                          <m:r>
                            <a:rPr lang="en-US" sz="1400" b="0" i="1" smtClean="0">
                              <a:latin typeface="Cambria Math"/>
                            </a:rPr>
                            <m:t>2</m:t>
                          </m:r>
                        </m:sub>
                      </m:sSub>
                      <m:sSub>
                        <m:sSubPr>
                          <m:ctrlPr>
                            <a:rPr lang="en-US" sz="1400" i="1" smtClean="0">
                              <a:latin typeface="Cambria Math"/>
                            </a:rPr>
                          </m:ctrlPr>
                        </m:sSubPr>
                        <m:e>
                          <m:acc>
                            <m:accPr>
                              <m:chr m:val="̇"/>
                              <m:ctrlPr>
                                <a:rPr lang="en-US" sz="1400" i="1" smtClean="0">
                                  <a:latin typeface="Cambria Math"/>
                                </a:rPr>
                              </m:ctrlPr>
                            </m:accPr>
                            <m:e>
                              <m:r>
                                <a:rPr lang="en-US" sz="1400" b="0" i="1" smtClean="0">
                                  <a:latin typeface="Cambria Math"/>
                                </a:rPr>
                                <m:t>𝑥</m:t>
                              </m:r>
                            </m:e>
                          </m:acc>
                        </m:e>
                        <m:sub>
                          <m:r>
                            <a:rPr lang="en-US" sz="1400" b="0" i="1" smtClean="0">
                              <a:latin typeface="Cambria Math"/>
                            </a:rPr>
                            <m:t>2</m:t>
                          </m:r>
                        </m:sub>
                      </m:sSub>
                    </m:oMath>
                  </m:oMathPara>
                </a14:m>
                <a:endParaRPr lang="en-US" sz="1400" dirty="0"/>
              </a:p>
            </p:txBody>
          </p:sp>
        </mc:Choice>
        <mc:Fallback>
          <p:sp>
            <p:nvSpPr>
              <p:cNvPr id="75" name="TextBox 74"/>
              <p:cNvSpPr txBox="1">
                <a:spLocks noRot="1" noChangeAspect="1" noMove="1" noResize="1" noEditPoints="1" noAdjustHandles="1" noChangeArrowheads="1" noChangeShapeType="1" noTextEdit="1"/>
              </p:cNvSpPr>
              <p:nvPr/>
            </p:nvSpPr>
            <p:spPr>
              <a:xfrm>
                <a:off x="7029450" y="3628513"/>
                <a:ext cx="581634" cy="307777"/>
              </a:xfrm>
              <a:prstGeom prst="rect">
                <a:avLst/>
              </a:prstGeom>
              <a:blipFill rotWithShape="1">
                <a:blip r:embed="rId2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6" name="TextBox 75"/>
              <p:cNvSpPr txBox="1"/>
              <p:nvPr/>
            </p:nvSpPr>
            <p:spPr>
              <a:xfrm>
                <a:off x="4117250" y="2200600"/>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76" name="TextBox 75"/>
              <p:cNvSpPr txBox="1">
                <a:spLocks noRot="1" noChangeAspect="1" noMove="1" noResize="1" noEditPoints="1" noAdjustHandles="1" noChangeArrowheads="1" noChangeShapeType="1" noTextEdit="1"/>
              </p:cNvSpPr>
              <p:nvPr/>
            </p:nvSpPr>
            <p:spPr>
              <a:xfrm>
                <a:off x="4117250" y="2200600"/>
                <a:ext cx="533543" cy="369332"/>
              </a:xfrm>
              <a:prstGeom prst="rect">
                <a:avLst/>
              </a:prstGeom>
              <a:blipFill rotWithShape="1">
                <a:blip r:embed="rId2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7" name="TextBox 76"/>
              <p:cNvSpPr txBox="1"/>
              <p:nvPr/>
            </p:nvSpPr>
            <p:spPr>
              <a:xfrm>
                <a:off x="6743320" y="2229827"/>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77" name="TextBox 76"/>
              <p:cNvSpPr txBox="1">
                <a:spLocks noRot="1" noChangeAspect="1" noMove="1" noResize="1" noEditPoints="1" noAdjustHandles="1" noChangeArrowheads="1" noChangeShapeType="1" noTextEdit="1"/>
              </p:cNvSpPr>
              <p:nvPr/>
            </p:nvSpPr>
            <p:spPr>
              <a:xfrm>
                <a:off x="6743320" y="2229827"/>
                <a:ext cx="538865" cy="369332"/>
              </a:xfrm>
              <a:prstGeom prst="rect">
                <a:avLst/>
              </a:prstGeom>
              <a:blipFill rotWithShape="1">
                <a:blip r:embed="rId2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8" name="TextBox 77"/>
              <p:cNvSpPr txBox="1"/>
              <p:nvPr/>
            </p:nvSpPr>
            <p:spPr>
              <a:xfrm>
                <a:off x="6501000" y="1288679"/>
                <a:ext cx="1089465"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a:rPr>
                          </m:ctrlPr>
                        </m:sSubPr>
                        <m:e>
                          <m:r>
                            <a:rPr lang="en-US" sz="1400" b="0" i="1" smtClean="0">
                              <a:solidFill>
                                <a:schemeClr val="tx1"/>
                              </a:solidFill>
                              <a:latin typeface="Cambria Math"/>
                            </a:rPr>
                            <m:t>𝐹</m:t>
                          </m:r>
                        </m:e>
                        <m:sub>
                          <m:r>
                            <a:rPr lang="en-US" sz="1400" b="0" i="1" smtClean="0">
                              <a:solidFill>
                                <a:schemeClr val="tx1"/>
                              </a:solidFill>
                              <a:latin typeface="Cambria Math"/>
                            </a:rPr>
                            <m:t>2</m:t>
                          </m:r>
                        </m:sub>
                      </m:sSub>
                      <m:func>
                        <m:funcPr>
                          <m:ctrlPr>
                            <a:rPr lang="en-US" sz="1400" i="1" smtClean="0">
                              <a:solidFill>
                                <a:schemeClr val="tx1"/>
                              </a:solidFill>
                              <a:latin typeface="Cambria Math"/>
                            </a:rPr>
                          </m:ctrlPr>
                        </m:funcPr>
                        <m:fName>
                          <m:r>
                            <m:rPr>
                              <m:sty m:val="p"/>
                            </m:rPr>
                            <a:rPr lang="en-US" sz="1400" i="0" smtClean="0">
                              <a:solidFill>
                                <a:schemeClr val="tx1"/>
                              </a:solidFill>
                              <a:latin typeface="Cambria Math"/>
                            </a:rPr>
                            <m:t>sin</m:t>
                          </m:r>
                        </m:fName>
                        <m:e>
                          <m:r>
                            <a:rPr lang="en-US" sz="1400" b="0" i="1" smtClean="0">
                              <a:solidFill>
                                <a:schemeClr val="tx1"/>
                              </a:solidFill>
                              <a:latin typeface="Cambria Math"/>
                            </a:rPr>
                            <m:t>(</m:t>
                          </m:r>
                          <m:sSub>
                            <m:sSubPr>
                              <m:ctrlPr>
                                <a:rPr lang="en-US" sz="1400" i="1" smtClean="0">
                                  <a:solidFill>
                                    <a:schemeClr val="tx1"/>
                                  </a:solidFill>
                                  <a:latin typeface="Cambria Math"/>
                                </a:rPr>
                              </m:ctrlPr>
                            </m:sSubPr>
                            <m:e>
                              <m:r>
                                <a:rPr lang="en-US" sz="1400" i="1" smtClean="0">
                                  <a:solidFill>
                                    <a:schemeClr val="tx1"/>
                                  </a:solidFill>
                                  <a:latin typeface="Cambria Math"/>
                                  <a:ea typeface="Cambria Math"/>
                                </a:rPr>
                                <m:t>𝜔</m:t>
                              </m:r>
                            </m:e>
                            <m:sub>
                              <m:r>
                                <a:rPr lang="en-US" sz="1400" b="0" i="1" smtClean="0">
                                  <a:solidFill>
                                    <a:schemeClr val="tx1"/>
                                  </a:solidFill>
                                  <a:latin typeface="Cambria Math"/>
                                </a:rPr>
                                <m:t>2</m:t>
                              </m:r>
                            </m:sub>
                          </m:sSub>
                          <m:r>
                            <a:rPr lang="en-US" sz="1400" b="0" i="1" smtClean="0">
                              <a:solidFill>
                                <a:schemeClr val="tx1"/>
                              </a:solidFill>
                              <a:latin typeface="Cambria Math"/>
                            </a:rPr>
                            <m:t>𝑡</m:t>
                          </m:r>
                        </m:e>
                      </m:func>
                      <m:r>
                        <a:rPr lang="en-US" sz="1400" b="0" i="1" smtClean="0">
                          <a:solidFill>
                            <a:schemeClr val="tx1"/>
                          </a:solidFill>
                          <a:latin typeface="Cambria Math"/>
                        </a:rPr>
                        <m:t>)</m:t>
                      </m:r>
                    </m:oMath>
                  </m:oMathPara>
                </a14:m>
                <a:endParaRPr lang="en-US" sz="1400" dirty="0">
                  <a:solidFill>
                    <a:schemeClr val="tx1"/>
                  </a:solidFill>
                </a:endParaRPr>
              </a:p>
            </p:txBody>
          </p:sp>
        </mc:Choice>
        <mc:Fallback>
          <p:sp>
            <p:nvSpPr>
              <p:cNvPr id="78" name="TextBox 77"/>
              <p:cNvSpPr txBox="1">
                <a:spLocks noRot="1" noChangeAspect="1" noMove="1" noResize="1" noEditPoints="1" noAdjustHandles="1" noChangeArrowheads="1" noChangeShapeType="1" noTextEdit="1"/>
              </p:cNvSpPr>
              <p:nvPr/>
            </p:nvSpPr>
            <p:spPr>
              <a:xfrm>
                <a:off x="6501000" y="1288679"/>
                <a:ext cx="1089465" cy="307777"/>
              </a:xfrm>
              <a:prstGeom prst="rect">
                <a:avLst/>
              </a:prstGeom>
              <a:blipFill rotWithShape="1">
                <a:blip r:embed="rId23" cstate="print"/>
                <a:stretch>
                  <a:fillRect b="-5882"/>
                </a:stretch>
              </a:blipFill>
            </p:spPr>
            <p:txBody>
              <a:bodyPr/>
              <a:lstStyle/>
              <a:p>
                <a:r>
                  <a:rPr lang="en-US">
                    <a:noFill/>
                  </a:rPr>
                  <a:t> </a:t>
                </a:r>
              </a:p>
            </p:txBody>
          </p:sp>
        </mc:Fallback>
      </mc:AlternateContent>
      <p:cxnSp>
        <p:nvCxnSpPr>
          <p:cNvPr id="79" name="Straight Arrow Connector 78"/>
          <p:cNvCxnSpPr/>
          <p:nvPr/>
        </p:nvCxnSpPr>
        <p:spPr>
          <a:xfrm flipV="1">
            <a:off x="7010400" y="1596456"/>
            <a:ext cx="0" cy="4575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Left Brace 79"/>
          <p:cNvSpPr/>
          <p:nvPr/>
        </p:nvSpPr>
        <p:spPr>
          <a:xfrm>
            <a:off x="2599763" y="55626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1605396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r>
                      <a:rPr lang="en-US" sz="2400" b="0" i="1" smtClean="0">
                        <a:latin typeface="Cambria Math"/>
                      </a:rPr>
                      <m:t>−</m:t>
                    </m:r>
                    <m:sSub>
                      <m:sSubPr>
                        <m:ctrlPr>
                          <a:rPr lang="en-US" sz="2400" b="0" i="1" smtClean="0">
                            <a:latin typeface="Cambria Math"/>
                          </a:rPr>
                        </m:ctrlPr>
                      </m:sSubPr>
                      <m:e>
                        <m:r>
                          <a:rPr lang="en-US" sz="2400" b="0" i="1" smtClean="0">
                            <a:latin typeface="Cambria Math"/>
                          </a:rPr>
                          <m:t>𝑘</m:t>
                        </m:r>
                      </m:e>
                      <m:sub>
                        <m:r>
                          <a:rPr lang="en-US" sz="2400" b="0" i="1" smtClean="0">
                            <a:latin typeface="Cambria Math"/>
                          </a:rPr>
                          <m:t>1</m:t>
                        </m:r>
                      </m:sub>
                    </m:sSub>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e>
                    </m:d>
                    <m:r>
                      <a:rPr lang="en-US" sz="2400" b="0" i="1" smtClean="0">
                        <a:latin typeface="Cambria Math"/>
                      </a:rPr>
                      <m:t>−</m:t>
                    </m:r>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d>
                      <m:dPr>
                        <m:ctrlPr>
                          <a:rPr lang="en-US" sz="2400" b="0" i="1" smtClean="0">
                            <a:latin typeface="Cambria Math"/>
                          </a:rPr>
                        </m:ctrlPr>
                      </m:dPr>
                      <m:e>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𝑥</m:t>
                                </m:r>
                              </m:e>
                            </m:acc>
                          </m:e>
                          <m:sub>
                            <m:r>
                              <a:rPr lang="en-US" sz="2400" b="0" i="1" smtClean="0">
                                <a:latin typeface="Cambria Math"/>
                              </a:rPr>
                              <m:t>1</m:t>
                            </m:r>
                          </m:sub>
                        </m:sSub>
                        <m:sSub>
                          <m:sSubPr>
                            <m:ctrlPr>
                              <a:rPr lang="en-US" sz="2400" b="0" i="1" smtClean="0">
                                <a:latin typeface="Cambria Math"/>
                              </a:rPr>
                            </m:ctrlPr>
                          </m:sSubPr>
                          <m:e>
                            <m:r>
                              <a:rPr lang="en-US" sz="2400" b="0" i="1" smtClean="0">
                                <a:latin typeface="Cambria Math"/>
                              </a:rPr>
                              <m:t>−</m:t>
                            </m:r>
                            <m:acc>
                              <m:accPr>
                                <m:chr m:val="̇"/>
                                <m:ctrlPr>
                                  <a:rPr lang="en-US" sz="2400" b="0" i="1" smtClean="0">
                                    <a:latin typeface="Cambria Math"/>
                                  </a:rPr>
                                </m:ctrlPr>
                              </m:accPr>
                              <m:e>
                                <m:r>
                                  <a:rPr lang="en-US" sz="2400" b="0" i="1" smtClean="0">
                                    <a:latin typeface="Cambria Math"/>
                                  </a:rPr>
                                  <m:t>𝑥</m:t>
                                </m:r>
                              </m:e>
                            </m:acc>
                          </m:e>
                          <m:sub>
                            <m:r>
                              <a:rPr lang="en-US" sz="2400" b="0" i="1" smtClean="0">
                                <a:latin typeface="Cambria Math"/>
                              </a:rPr>
                              <m:t>2</m:t>
                            </m:r>
                          </m:sub>
                        </m:sSub>
                      </m:e>
                    </m:d>
                    <m:r>
                      <a:rPr lang="en-US" sz="24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1</m:t>
                            </m:r>
                          </m:sub>
                        </m:sSub>
                        <m:r>
                          <a:rPr lang="en-US" sz="2000" i="1">
                            <a:latin typeface="Cambria Math"/>
                          </a:rPr>
                          <m:t>𝑡</m:t>
                        </m:r>
                      </m:e>
                    </m:func>
                    <m:r>
                      <a:rPr lang="en-US" sz="2000" i="1">
                        <a:latin typeface="Cambria Math"/>
                      </a:rPr>
                      <m:t>)</m:t>
                    </m:r>
                    <m:r>
                      <a:rPr lang="en-US" sz="2000" b="0" i="0" smtClean="0">
                        <a:latin typeface="Cambria Math"/>
                      </a:rPr>
                      <m:t>=</m:t>
                    </m:r>
                    <m:sSub>
                      <m:sSubPr>
                        <m:ctrlPr>
                          <a:rPr lang="en-US" sz="2000" i="1">
                            <a:latin typeface="Cambria Math"/>
                            <a:cs typeface="B Titr" pitchFamily="2" charset="-78"/>
                          </a:rPr>
                        </m:ctrlPr>
                      </m:sSubPr>
                      <m:e>
                        <m:r>
                          <a:rPr lang="en-US" sz="2000" i="1">
                            <a:latin typeface="Cambria Math"/>
                            <a:cs typeface="B Titr" pitchFamily="2" charset="-78"/>
                          </a:rPr>
                          <m:t>𝑚</m:t>
                        </m:r>
                      </m:e>
                      <m:sub>
                        <m:r>
                          <a:rPr lang="en-US" sz="2000" i="1">
                            <a:latin typeface="Cambria Math"/>
                            <a:cs typeface="B Titr" pitchFamily="2" charset="-78"/>
                          </a:rPr>
                          <m:t>1</m:t>
                        </m:r>
                      </m:sub>
                    </m:sSub>
                    <m:sSub>
                      <m:sSubPr>
                        <m:ctrlPr>
                          <a:rPr lang="en-US" sz="2000" i="1">
                            <a:latin typeface="Cambria Math"/>
                            <a:cs typeface="B Titr" pitchFamily="2" charset="-78"/>
                          </a:rPr>
                        </m:ctrlPr>
                      </m:sSubPr>
                      <m:e>
                        <m:acc>
                          <m:accPr>
                            <m:chr m:val="̈"/>
                            <m:ctrlPr>
                              <a:rPr lang="en-US" sz="2000" i="1">
                                <a:latin typeface="Cambria Math"/>
                                <a:cs typeface="B Titr" pitchFamily="2" charset="-78"/>
                              </a:rPr>
                            </m:ctrlPr>
                          </m:accPr>
                          <m:e>
                            <m:r>
                              <a:rPr lang="en-US" sz="2000" i="1">
                                <a:latin typeface="Cambria Math"/>
                                <a:cs typeface="B Titr" pitchFamily="2" charset="-78"/>
                              </a:rPr>
                              <m:t>𝑥</m:t>
                            </m:r>
                          </m:e>
                        </m:acc>
                      </m:e>
                      <m:sub>
                        <m:r>
                          <a:rPr lang="en-US" sz="2000" i="1">
                            <a:latin typeface="Cambria Math"/>
                            <a:cs typeface="B Titr" pitchFamily="2" charset="-78"/>
                          </a:rPr>
                          <m:t>1</m:t>
                        </m:r>
                      </m:sub>
                    </m:sSub>
                  </m:oMath>
                </a14:m>
                <a:endParaRPr lang="en-US" sz="2000" dirty="0"/>
              </a:p>
              <a:p>
                <a:pPr>
                  <a:lnSpc>
                    <a:spcPct val="150000"/>
                  </a:lnSpc>
                </a:pPr>
                <a:r>
                  <a:rPr lang="en-US" sz="2000" dirty="0" smtClean="0"/>
                  <a:t> </a:t>
                </a:r>
                <a14:m>
                  <m:oMath xmlns:m="http://schemas.openxmlformats.org/officeDocument/2006/math">
                    <m:r>
                      <a:rPr lang="en-US" sz="2000" b="0" i="0"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2</m:t>
                        </m:r>
                      </m:sub>
                    </m:sSub>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d>
                      <m:dPr>
                        <m:ctrlPr>
                          <a:rPr lang="en-US" sz="2000" b="0" i="1" smtClean="0">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d>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1</m:t>
                        </m:r>
                      </m:sub>
                    </m:sSub>
                    <m:d>
                      <m:dPr>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e>
                    </m:d>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2</m:t>
                            </m:r>
                          </m:sub>
                        </m:sSub>
                        <m:r>
                          <a:rPr lang="en-US" sz="2000" i="1">
                            <a:latin typeface="Cambria Math"/>
                          </a:rPr>
                          <m:t>𝑡</m:t>
                        </m:r>
                      </m:e>
                    </m:func>
                    <m:r>
                      <a:rPr lang="en-US" sz="2000" i="1">
                        <a:latin typeface="Cambria Math"/>
                      </a:rPr>
                      <m:t>)</m:t>
                    </m:r>
                    <m:r>
                      <a:rPr lang="en-US" sz="2000" b="0" i="1" smtClean="0">
                        <a:latin typeface="Cambria Math"/>
                      </a:rPr>
                      <m:t>=</m:t>
                    </m:r>
                    <m:sSub>
                      <m:sSubPr>
                        <m:ctrlPr>
                          <a:rPr lang="en-US" sz="2000" i="1">
                            <a:latin typeface="Cambria Math"/>
                            <a:cs typeface="B Titr" pitchFamily="2" charset="-78"/>
                          </a:rPr>
                        </m:ctrlPr>
                      </m:sSubPr>
                      <m:e>
                        <m:r>
                          <a:rPr lang="en-US" sz="2000" i="1">
                            <a:latin typeface="Cambria Math"/>
                            <a:cs typeface="B Titr" pitchFamily="2" charset="-78"/>
                          </a:rPr>
                          <m:t>𝑚</m:t>
                        </m:r>
                      </m:e>
                      <m:sub>
                        <m:r>
                          <a:rPr lang="en-US" sz="2000" i="1">
                            <a:latin typeface="Cambria Math"/>
                            <a:cs typeface="B Titr" pitchFamily="2" charset="-78"/>
                          </a:rPr>
                          <m:t>2</m:t>
                        </m:r>
                      </m:sub>
                    </m:sSub>
                    <m:sSub>
                      <m:sSubPr>
                        <m:ctrlPr>
                          <a:rPr lang="en-US" sz="2000" i="1">
                            <a:latin typeface="Cambria Math"/>
                            <a:cs typeface="B Titr" pitchFamily="2" charset="-78"/>
                          </a:rPr>
                        </m:ctrlPr>
                      </m:sSubPr>
                      <m:e>
                        <m:acc>
                          <m:accPr>
                            <m:chr m:val="̈"/>
                            <m:ctrlPr>
                              <a:rPr lang="en-US" sz="2000" i="1">
                                <a:latin typeface="Cambria Math"/>
                                <a:cs typeface="B Titr" pitchFamily="2" charset="-78"/>
                              </a:rPr>
                            </m:ctrlPr>
                          </m:accPr>
                          <m:e>
                            <m:r>
                              <a:rPr lang="en-US" sz="2000" i="1">
                                <a:latin typeface="Cambria Math"/>
                                <a:cs typeface="B Titr" pitchFamily="2" charset="-78"/>
                              </a:rPr>
                              <m:t>𝑥</m:t>
                            </m:r>
                          </m:e>
                        </m:acc>
                      </m:e>
                      <m:sub>
                        <m:r>
                          <a:rPr lang="en-US" sz="2000" i="1">
                            <a:latin typeface="Cambria Math"/>
                            <a:cs typeface="B Titr" pitchFamily="2" charset="-78"/>
                          </a:rPr>
                          <m:t>2</m:t>
                        </m:r>
                      </m:sub>
                    </m:sSub>
                  </m:oMath>
                </a14:m>
                <a:endParaRPr lang="en-US" sz="2000" dirty="0"/>
              </a:p>
              <a:p>
                <a:pPr>
                  <a:lnSpc>
                    <a:spcPct val="150000"/>
                  </a:lnSpc>
                </a:pPr>
                <a14:m>
                  <m:oMath xmlns:m="http://schemas.openxmlformats.org/officeDocument/2006/math">
                    <m:sSub>
                      <m:sSubPr>
                        <m:ctrlPr>
                          <a:rPr lang="en-US" sz="1800" i="1">
                            <a:latin typeface="Cambria Math"/>
                            <a:cs typeface="B Titr" pitchFamily="2" charset="-78"/>
                          </a:rPr>
                        </m:ctrlPr>
                      </m:sSubPr>
                      <m:e>
                        <m:r>
                          <a:rPr lang="en-US" sz="1800" i="1">
                            <a:latin typeface="Cambria Math"/>
                            <a:cs typeface="B Titr" pitchFamily="2" charset="-78"/>
                          </a:rPr>
                          <m:t>𝑚</m:t>
                        </m:r>
                      </m:e>
                      <m:sub>
                        <m:r>
                          <a:rPr lang="en-US" sz="1800" i="1">
                            <a:latin typeface="Cambria Math"/>
                            <a:cs typeface="B Titr" pitchFamily="2" charset="-78"/>
                          </a:rPr>
                          <m:t>1</m:t>
                        </m:r>
                      </m:sub>
                    </m:sSub>
                    <m:sSub>
                      <m:sSubPr>
                        <m:ctrlPr>
                          <a:rPr lang="en-US" sz="1800" i="1">
                            <a:latin typeface="Cambria Math"/>
                            <a:cs typeface="B Titr" pitchFamily="2" charset="-78"/>
                          </a:rPr>
                        </m:ctrlPr>
                      </m:sSubPr>
                      <m:e>
                        <m:acc>
                          <m:accPr>
                            <m:chr m:val="̈"/>
                            <m:ctrlPr>
                              <a:rPr lang="en-US" sz="1800" i="1">
                                <a:latin typeface="Cambria Math"/>
                                <a:cs typeface="B Titr" pitchFamily="2" charset="-78"/>
                              </a:rPr>
                            </m:ctrlPr>
                          </m:accPr>
                          <m:e>
                            <m:r>
                              <a:rPr lang="en-US" sz="1800" i="1">
                                <a:latin typeface="Cambria Math"/>
                                <a:cs typeface="B Titr" pitchFamily="2" charset="-78"/>
                              </a:rPr>
                              <m:t>𝑥</m:t>
                            </m:r>
                          </m:e>
                        </m:acc>
                      </m:e>
                      <m:sub>
                        <m:r>
                          <a:rPr lang="en-US" sz="1800" i="1">
                            <a:latin typeface="Cambria Math"/>
                            <a:cs typeface="B Titr" pitchFamily="2" charset="-78"/>
                          </a:rPr>
                          <m:t>1</m:t>
                        </m:r>
                      </m:sub>
                    </m:sSub>
                    <m:r>
                      <a:rPr lang="en-US" sz="1800" b="0" i="1" smtClean="0">
                        <a:latin typeface="Cambria Math"/>
                        <a:cs typeface="B Titr" pitchFamily="2" charset="-78"/>
                      </a:rPr>
                      <m:t>+</m:t>
                    </m:r>
                    <m:sSub>
                      <m:sSubPr>
                        <m:ctrlPr>
                          <a:rPr lang="en-US" sz="2000" i="1">
                            <a:latin typeface="Cambria Math"/>
                          </a:rPr>
                        </m:ctrlPr>
                      </m:sSubPr>
                      <m:e>
                        <m:r>
                          <a:rPr lang="en-US" sz="2000" i="1">
                            <a:latin typeface="Cambria Math"/>
                          </a:rPr>
                          <m:t>𝐶</m:t>
                        </m:r>
                      </m:e>
                      <m:sub>
                        <m:r>
                          <a:rPr lang="en-US" sz="2000" i="1">
                            <a:latin typeface="Cambria Math"/>
                          </a:rPr>
                          <m:t>1</m:t>
                        </m:r>
                      </m:sub>
                    </m:sSub>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sSub>
                          <m:sSubPr>
                            <m:ctrlPr>
                              <a:rPr lang="en-US" sz="2000" i="1">
                                <a:latin typeface="Cambria Math"/>
                              </a:rPr>
                            </m:ctrlPr>
                          </m:sSubPr>
                          <m:e>
                            <m:r>
                              <a:rPr lang="en-US" sz="2000" i="1">
                                <a:latin typeface="Cambria Math"/>
                              </a:rPr>
                              <m:t>−</m:t>
                            </m:r>
                            <m:acc>
                              <m:accPr>
                                <m:chr m:val="̇"/>
                                <m:ctrlPr>
                                  <a:rPr lang="en-US" sz="2000" i="1">
                                    <a:latin typeface="Cambria Math"/>
                                  </a:rPr>
                                </m:ctrlPr>
                              </m:accPr>
                              <m:e>
                                <m:r>
                                  <a:rPr lang="en-US" sz="2000" i="1">
                                    <a:latin typeface="Cambria Math"/>
                                  </a:rPr>
                                  <m:t>𝑥</m:t>
                                </m:r>
                              </m:e>
                            </m:acc>
                          </m:e>
                          <m:sub>
                            <m:r>
                              <a:rPr lang="en-US" sz="2000" i="1">
                                <a:latin typeface="Cambria Math"/>
                              </a:rPr>
                              <m:t>2</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1</m:t>
                            </m:r>
                          </m:sub>
                        </m:sSub>
                        <m:r>
                          <a:rPr lang="en-US" sz="2000" i="1">
                            <a:latin typeface="Cambria Math"/>
                          </a:rPr>
                          <m:t>𝑡</m:t>
                        </m:r>
                      </m:e>
                    </m:func>
                    <m:r>
                      <a:rPr lang="en-US" sz="2000" i="1">
                        <a:latin typeface="Cambria Math"/>
                      </a:rPr>
                      <m:t>)</m:t>
                    </m:r>
                  </m:oMath>
                </a14:m>
                <a:endParaRPr lang="en-US" sz="2000" dirty="0"/>
              </a:p>
              <a:p>
                <a:pPr>
                  <a:lnSpc>
                    <a:spcPct val="150000"/>
                  </a:lnSpc>
                </a:pPr>
                <a:r>
                  <a:rPr lang="en-US" sz="2000" dirty="0" smtClean="0"/>
                  <a:t> </a:t>
                </a:r>
                <a14:m>
                  <m:oMath xmlns:m="http://schemas.openxmlformats.org/officeDocument/2006/math">
                    <m:sSub>
                      <m:sSubPr>
                        <m:ctrlPr>
                          <a:rPr lang="en-US" sz="2000" i="1">
                            <a:latin typeface="Cambria Math"/>
                            <a:cs typeface="B Titr" pitchFamily="2" charset="-78"/>
                          </a:rPr>
                        </m:ctrlPr>
                      </m:sSubPr>
                      <m:e>
                        <m:r>
                          <a:rPr lang="en-US" sz="2000" i="1">
                            <a:latin typeface="Cambria Math"/>
                            <a:cs typeface="B Titr" pitchFamily="2" charset="-78"/>
                          </a:rPr>
                          <m:t>𝑚</m:t>
                        </m:r>
                      </m:e>
                      <m:sub>
                        <m:r>
                          <a:rPr lang="en-US" sz="2000" i="1">
                            <a:latin typeface="Cambria Math"/>
                            <a:cs typeface="B Titr" pitchFamily="2" charset="-78"/>
                          </a:rPr>
                          <m:t>2</m:t>
                        </m:r>
                      </m:sub>
                    </m:sSub>
                    <m:sSub>
                      <m:sSubPr>
                        <m:ctrlPr>
                          <a:rPr lang="en-US" sz="2000" i="1">
                            <a:latin typeface="Cambria Math"/>
                            <a:cs typeface="B Titr" pitchFamily="2" charset="-78"/>
                          </a:rPr>
                        </m:ctrlPr>
                      </m:sSubPr>
                      <m:e>
                        <m:acc>
                          <m:accPr>
                            <m:chr m:val="̈"/>
                            <m:ctrlPr>
                              <a:rPr lang="en-US" sz="2000" i="1">
                                <a:latin typeface="Cambria Math"/>
                                <a:cs typeface="B Titr" pitchFamily="2" charset="-78"/>
                              </a:rPr>
                            </m:ctrlPr>
                          </m:accPr>
                          <m:e>
                            <m:r>
                              <a:rPr lang="en-US" sz="2000" i="1">
                                <a:latin typeface="Cambria Math"/>
                                <a:cs typeface="B Titr" pitchFamily="2" charset="-78"/>
                              </a:rPr>
                              <m:t>𝑥</m:t>
                            </m:r>
                          </m:e>
                        </m:acc>
                      </m:e>
                      <m:sub>
                        <m:r>
                          <a:rPr lang="en-US" sz="2000" i="1">
                            <a:latin typeface="Cambria Math"/>
                            <a:cs typeface="B Titr" pitchFamily="2" charset="-78"/>
                          </a:rPr>
                          <m:t>2</m:t>
                        </m:r>
                      </m:sub>
                    </m:sSub>
                    <m:r>
                      <a:rPr lang="en-US" sz="2000" b="0" i="1" smtClean="0">
                        <a:latin typeface="Cambria Math"/>
                        <a:cs typeface="B Titr" pitchFamily="2" charset="-78"/>
                      </a:rPr>
                      <m:t>−</m:t>
                    </m:r>
                    <m:sSub>
                      <m:sSubPr>
                        <m:ctrlPr>
                          <a:rPr lang="en-US" sz="2000" i="1">
                            <a:latin typeface="Cambria Math"/>
                          </a:rPr>
                        </m:ctrlPr>
                      </m:sSubPr>
                      <m:e>
                        <m:r>
                          <a:rPr lang="en-US" sz="2000" i="1">
                            <a:latin typeface="Cambria Math"/>
                          </a:rPr>
                          <m:t>𝐶</m:t>
                        </m:r>
                      </m:e>
                      <m:sub>
                        <m:r>
                          <a:rPr lang="en-US" sz="2000" i="1">
                            <a:latin typeface="Cambria Math"/>
                          </a:rPr>
                          <m:t>1</m:t>
                        </m:r>
                      </m:sub>
                    </m:sSub>
                    <m:sSub>
                      <m:sSubPr>
                        <m:ctrlPr>
                          <a:rPr lang="en-US" sz="2000" i="1" smtClean="0">
                            <a:latin typeface="Cambria Math"/>
                          </a:rPr>
                        </m:ctrlPr>
                      </m:sSubPr>
                      <m:e>
                        <m:acc>
                          <m:accPr>
                            <m:chr m:val="̇"/>
                            <m:ctrlPr>
                              <a:rPr lang="en-US" sz="2000" i="1" smtClean="0">
                                <a:latin typeface="Cambria Math"/>
                                <a:cs typeface="B Titr" pitchFamily="2" charset="-78"/>
                              </a:rPr>
                            </m:ctrlPr>
                          </m:accPr>
                          <m:e>
                            <m:r>
                              <a:rPr lang="en-US" sz="2000" b="0" i="1" smtClean="0">
                                <a:latin typeface="Cambria Math"/>
                                <a:cs typeface="B Titr" pitchFamily="2" charset="-78"/>
                              </a:rPr>
                              <m:t>𝑥</m:t>
                            </m:r>
                          </m:e>
                        </m:acc>
                      </m:e>
                      <m:sub>
                        <m:r>
                          <a:rPr lang="en-US" sz="2000" b="0" i="1" smtClean="0">
                            <a:latin typeface="Cambria Math"/>
                          </a:rPr>
                          <m:t>1</m:t>
                        </m:r>
                      </m:sub>
                    </m:sSub>
                    <m:r>
                      <a:rPr lang="en-US" sz="2000" b="0" i="1" smtClean="0">
                        <a:latin typeface="Cambria Math"/>
                      </a:rPr>
                      <m:t>+</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m:t>
                            </m:r>
                          </m:sub>
                        </m:sSub>
                      </m:e>
                    </m:d>
                    <m:sSub>
                      <m:sSubPr>
                        <m:ctrlPr>
                          <a:rPr lang="en-US" sz="2000" b="0" i="1" smtClean="0">
                            <a:latin typeface="Cambria Math"/>
                          </a:rPr>
                        </m:ctrlPr>
                      </m:sSubPr>
                      <m:e>
                        <m:acc>
                          <m:accPr>
                            <m:chr m:val="̇"/>
                            <m:ctrlPr>
                              <a:rPr lang="en-US" sz="2000" b="0" i="1" smtClean="0">
                                <a:latin typeface="Cambria Math"/>
                                <a:cs typeface="B Titr" pitchFamily="2" charset="-78"/>
                              </a:rPr>
                            </m:ctrlPr>
                          </m:accPr>
                          <m:e>
                            <m:r>
                              <a:rPr lang="en-US" sz="2000" b="0" i="1" smtClean="0">
                                <a:latin typeface="Cambria Math"/>
                                <a:cs typeface="B Titr" pitchFamily="2" charset="-78"/>
                              </a:rPr>
                              <m:t>𝑥</m:t>
                            </m:r>
                          </m:e>
                        </m:acc>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e>
                    </m:d>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2</m:t>
                            </m:r>
                          </m:sub>
                        </m:sSub>
                        <m:r>
                          <a:rPr lang="en-US" sz="2000" i="1">
                            <a:latin typeface="Cambria Math"/>
                          </a:rPr>
                          <m:t>𝑡</m:t>
                        </m:r>
                      </m:e>
                    </m:func>
                    <m:r>
                      <a:rPr lang="en-US" sz="2000" i="1">
                        <a:latin typeface="Cambria Math"/>
                      </a:rPr>
                      <m:t>)</m:t>
                    </m:r>
                  </m:oMath>
                </a14:m>
                <a:endParaRPr lang="en-US" sz="2000" dirty="0" smtClean="0"/>
              </a:p>
              <a:p>
                <a:pPr>
                  <a:lnSpc>
                    <a:spcPct val="150000"/>
                  </a:lnSpc>
                </a:pP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1</m:t>
                                  </m:r>
                                </m:sub>
                              </m:sSub>
                            </m:e>
                            <m:e>
                              <m:r>
                                <a:rPr lang="en-US" sz="2000" b="0" i="1" smtClean="0">
                                  <a:latin typeface="Cambria Math"/>
                                </a:rPr>
                                <m:t>0</m:t>
                              </m:r>
                            </m:e>
                          </m:mr>
                          <m:mr>
                            <m:e>
                              <m:r>
                                <a:rPr lang="en-US" sz="2000" b="0" i="1" smtClean="0">
                                  <a:latin typeface="Cambria Math"/>
                                </a:rPr>
                                <m:t>0</m:t>
                              </m:r>
                            </m:e>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e>
                            <m:e>
                              <m:sSub>
                                <m:sSubPr>
                                  <m:ctrlPr>
                                    <a:rPr lang="en-US" sz="2000" b="0" i="1" smtClean="0">
                                      <a:latin typeface="Cambria Math"/>
                                    </a:rPr>
                                  </m:ctrlPr>
                                </m:sSubPr>
                                <m:e>
                                  <m:r>
                                    <a:rPr lang="en-US" sz="2000" b="0" i="1" smtClean="0">
                                      <a:latin typeface="Cambria Math"/>
                                    </a:rPr>
                                    <m:t>−</m:t>
                                  </m:r>
                                  <m:r>
                                    <a:rPr lang="en-US" sz="2000" b="0" i="1" smtClean="0">
                                      <a:latin typeface="Cambria Math"/>
                                    </a:rPr>
                                    <m:t>𝐶</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m:t>
                                  </m:r>
                                  <m:r>
                                    <a:rPr lang="en-US" sz="2000" b="0" i="1" smtClean="0">
                                      <a:latin typeface="Cambria Math"/>
                                    </a:rPr>
                                    <m:t>𝐶</m:t>
                                  </m:r>
                                </m:e>
                                <m:sub>
                                  <m:r>
                                    <a:rPr lang="en-US" sz="2000" b="0" i="1" smtClean="0">
                                      <a:latin typeface="Cambria Math"/>
                                    </a:rPr>
                                    <m:t>1</m:t>
                                  </m:r>
                                </m:sub>
                              </m:sSub>
                            </m:e>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e>
                            <m:e>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1</m:t>
                                  </m:r>
                                </m:sub>
                              </m:sSub>
                            </m:e>
                          </m:mr>
                          <m:mr>
                            <m:e>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1</m:t>
                                  </m:r>
                                </m:sub>
                              </m:sSub>
                            </m:e>
                            <m:e>
                              <m:sSub>
                                <m:sSubPr>
                                  <m:ctrlPr>
                                    <a:rPr lang="en-US" sz="2000" i="1">
                                      <a:latin typeface="Cambria Math"/>
                                    </a:rPr>
                                  </m:ctrlPr>
                                </m:sSubPr>
                                <m:e>
                                  <m:r>
                                    <a:rPr lang="en-US" sz="2000" i="1">
                                      <a:latin typeface="Cambria Math"/>
                                    </a:rPr>
                                    <m:t>𝑘</m:t>
                                  </m:r>
                                </m:e>
                                <m:sub>
                                  <m:r>
                                    <a:rPr lang="en-US" sz="2000" i="1">
                                      <a:latin typeface="Cambria Math"/>
                                    </a:rPr>
                                    <m:t>1</m:t>
                                  </m:r>
                                </m:sub>
                              </m:sSub>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b="0" i="1" smtClean="0">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1</m:t>
                                      </m:r>
                                    </m:sub>
                                  </m:sSub>
                                  <m:r>
                                    <a:rPr lang="en-US" sz="2000" i="1">
                                      <a:latin typeface="Cambria Math"/>
                                    </a:rPr>
                                    <m:t>𝑡</m:t>
                                  </m:r>
                                </m:e>
                              </m:func>
                              <m:r>
                                <a:rPr lang="en-US" sz="2000" i="1">
                                  <a:latin typeface="Cambria Math"/>
                                </a:rPr>
                                <m:t>)</m:t>
                              </m:r>
                              <m:r>
                                <m:rPr>
                                  <m:nor/>
                                </m:rPr>
                                <a:rPr lang="en-US" sz="2000" dirty="0"/>
                                <m:t> </m:t>
                              </m:r>
                            </m:e>
                          </m:mr>
                          <m:mr>
                            <m:e>
                              <m:sSub>
                                <m:sSubPr>
                                  <m:ctrlPr>
                                    <a:rPr lang="en-US" sz="2000" i="1">
                                      <a:latin typeface="Cambria Math"/>
                                    </a:rPr>
                                  </m:ctrlPr>
                                </m:sSubPr>
                                <m:e>
                                  <m:r>
                                    <a:rPr lang="en-US" sz="2000" i="1">
                                      <a:latin typeface="Cambria Math"/>
                                    </a:rPr>
                                    <m:t>𝐹</m:t>
                                  </m:r>
                                </m:e>
                                <m:sub>
                                  <m:r>
                                    <a:rPr lang="en-US" sz="2000" i="1">
                                      <a:latin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2</m:t>
                                      </m:r>
                                    </m:sub>
                                  </m:sSub>
                                  <m:r>
                                    <a:rPr lang="en-US" sz="2000" i="1">
                                      <a:latin typeface="Cambria Math"/>
                                    </a:rPr>
                                    <m:t>𝑡</m:t>
                                  </m:r>
                                </m:e>
                              </m:func>
                              <m:r>
                                <a:rPr lang="en-US" sz="2000" i="1">
                                  <a:latin typeface="Cambria Math"/>
                                </a:rPr>
                                <m:t>)</m:t>
                              </m:r>
                              <m:r>
                                <m:rPr>
                                  <m:nor/>
                                </m:rPr>
                                <a:rPr lang="en-US" sz="2000" dirty="0"/>
                                <m:t> </m:t>
                              </m:r>
                            </m:e>
                          </m:mr>
                        </m:m>
                      </m:e>
                    </m:d>
                  </m:oMath>
                </a14:m>
                <a:endParaRPr lang="en-US" sz="2000" dirty="0" smtClean="0"/>
              </a:p>
              <a:p>
                <a:pPr algn="r" rtl="1">
                  <a:lnSpc>
                    <a:spcPct val="150000"/>
                  </a:lnSpc>
                </a:pPr>
                <a:r>
                  <a:rPr lang="en-US" sz="2000" dirty="0" smtClean="0"/>
                  <a:t> </a:t>
                </a:r>
                <a:r>
                  <a:rPr lang="fa-IR" sz="2000" dirty="0" smtClean="0"/>
                  <a:t>  فرض می کنیم </a:t>
                </a:r>
                <a14:m>
                  <m:oMath xmlns:m="http://schemas.openxmlformats.org/officeDocument/2006/math">
                    <m:sSub>
                      <m:sSubPr>
                        <m:ctrlPr>
                          <a:rPr lang="fa-IR" sz="2000" i="1" smtClean="0">
                            <a:latin typeface="Cambria Math"/>
                          </a:rPr>
                        </m:ctrlPr>
                      </m:sSubPr>
                      <m:e>
                        <m:r>
                          <a:rPr lang="fa-IR" sz="2000" i="1" smtClean="0">
                            <a:latin typeface="Cambria Math"/>
                            <a:ea typeface="Cambria Math"/>
                          </a:rPr>
                          <m:t>𝜔</m:t>
                        </m:r>
                      </m:e>
                      <m:sub>
                        <m:r>
                          <a:rPr lang="en-US" sz="2000" b="0" i="1" smtClean="0">
                            <a:latin typeface="Cambria Math"/>
                          </a:rPr>
                          <m:t>1</m:t>
                        </m:r>
                      </m:sub>
                    </m:sSub>
                    <m:r>
                      <a:rPr lang="en-US" sz="2000" b="0" i="1" smtClean="0">
                        <a:latin typeface="Cambria Math"/>
                      </a:rPr>
                      <m:t>=</m:t>
                    </m:r>
                    <m:sSub>
                      <m:sSubPr>
                        <m:ctrlPr>
                          <a:rPr lang="fa-IR" sz="2000" i="1" smtClean="0">
                            <a:latin typeface="Cambria Math"/>
                          </a:rPr>
                        </m:ctrlPr>
                      </m:sSubPr>
                      <m:e>
                        <m:r>
                          <a:rPr lang="fa-IR" sz="2000" i="1" smtClean="0">
                            <a:latin typeface="Cambria Math"/>
                            <a:ea typeface="Cambria Math"/>
                          </a:rPr>
                          <m:t>𝜔</m:t>
                        </m:r>
                      </m:e>
                      <m:sub>
                        <m:r>
                          <a:rPr lang="en-US" sz="2000" b="0" i="1" smtClean="0">
                            <a:latin typeface="Cambria Math"/>
                          </a:rPr>
                          <m:t>2</m:t>
                        </m:r>
                      </m:sub>
                    </m:sSub>
                    <m:r>
                      <a:rPr lang="en-US" sz="2000" b="0" i="1" smtClean="0">
                        <a:latin typeface="Cambria Math"/>
                      </a:rPr>
                      <m:t>=</m:t>
                    </m:r>
                    <m:r>
                      <a:rPr lang="en-US" sz="2000" b="0" i="1" smtClean="0">
                        <a:latin typeface="Cambria Math"/>
                        <a:ea typeface="Cambria Math"/>
                      </a:rPr>
                      <m:t>𝜔</m:t>
                    </m:r>
                  </m:oMath>
                </a14:m>
                <a:r>
                  <a:rPr lang="fa-IR" sz="2000" dirty="0" smtClean="0"/>
                  <a:t> .</a:t>
                </a:r>
              </a:p>
              <a:p>
                <a:pPr algn="r" rtl="1">
                  <a:lnSpc>
                    <a:spcPct val="150000"/>
                  </a:lnSpc>
                </a:pPr>
                <a:r>
                  <a:rPr lang="fa-IR" sz="2000" dirty="0"/>
                  <a:t> </a:t>
                </a:r>
                <a:r>
                  <a:rPr lang="fa-IR" sz="2000" dirty="0" smtClean="0"/>
                  <a:t>                                                                           حل خصوصی+ حل همگن =حل کلی</a:t>
                </a:r>
              </a:p>
              <a:p>
                <a:pPr algn="r" rtl="1">
                  <a:lnSpc>
                    <a:spcPct val="150000"/>
                  </a:lnSpc>
                </a:pPr>
                <a:r>
                  <a:rPr lang="fa-IR" sz="2000" dirty="0"/>
                  <a:t> </a:t>
                </a:r>
                <a:r>
                  <a:rPr lang="fa-IR" sz="2000" dirty="0" smtClean="0"/>
                  <a:t>حل همگن را در جلسات گذشته بدست آوردیم.حال به حل خصوصی می پردازیم؛</a:t>
                </a:r>
              </a:p>
              <a:p>
                <a:pPr>
                  <a:lnSpc>
                    <a:spcPct val="150000"/>
                  </a:lnSpc>
                </a:pPr>
                <a:r>
                  <a:rPr lang="en-US" sz="2000" dirty="0"/>
                  <a:t> </a:t>
                </a:r>
                <a14:m>
                  <m:oMath xmlns:m="http://schemas.openxmlformats.org/officeDocument/2006/math">
                    <m:sSub>
                      <m:sSubPr>
                        <m:ctrlPr>
                          <a:rPr lang="en-US" sz="2000" i="1">
                            <a:latin typeface="Cambria Math"/>
                          </a:rPr>
                        </m:ctrlPr>
                      </m:sSubPr>
                      <m:e>
                        <m:r>
                          <a:rPr lang="en-US" sz="2000" i="1">
                            <a:latin typeface="Cambria Math"/>
                          </a:rPr>
                          <m:t>𝐹</m:t>
                        </m:r>
                      </m:e>
                      <m:sub>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r>
                          <a:rPr lang="en-US" sz="2000" i="1" smtClean="0">
                            <a:latin typeface="Cambria Math"/>
                            <a:ea typeface="Cambria Math"/>
                          </a:rPr>
                          <m:t>𝜔</m:t>
                        </m:r>
                        <m:r>
                          <a:rPr lang="en-US" sz="2000" i="1">
                            <a:latin typeface="Cambria Math"/>
                          </a:rPr>
                          <m:t>𝑡</m:t>
                        </m:r>
                      </m:e>
                    </m:func>
                    <m:r>
                      <a:rPr lang="en-US" sz="2000" i="1">
                        <a:latin typeface="Cambria Math"/>
                      </a:rPr>
                      <m:t>)</m:t>
                    </m:r>
                    <m:r>
                      <a:rPr lang="en-US" sz="2000" b="0" i="1" smtClean="0">
                        <a:latin typeface="Cambria Math"/>
                      </a:rPr>
                      <m:t>=</m:t>
                    </m:r>
                    <m:r>
                      <a:rPr lang="en-US" sz="2000" b="0" i="1" smtClean="0">
                        <a:latin typeface="Cambria Math"/>
                      </a:rPr>
                      <m:t>𝐼𝑚</m:t>
                    </m:r>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oMath>
                </a14:m>
                <a:endParaRPr lang="en-US" sz="2000" dirty="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𝐹</m:t>
                        </m:r>
                      </m:e>
                      <m:sub>
                        <m:r>
                          <a:rPr lang="en-US" sz="2000" b="0" i="1" smtClean="0">
                            <a:latin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r>
                          <a:rPr lang="en-US" sz="2000" i="1">
                            <a:latin typeface="Cambria Math"/>
                            <a:ea typeface="Cambria Math"/>
                          </a:rPr>
                          <m:t>𝜔</m:t>
                        </m:r>
                        <m:r>
                          <a:rPr lang="en-US" sz="2000" i="1">
                            <a:latin typeface="Cambria Math"/>
                          </a:rPr>
                          <m:t>𝑡</m:t>
                        </m:r>
                      </m:e>
                    </m:func>
                    <m:r>
                      <a:rPr lang="en-US" sz="2000" b="0" i="1" smtClean="0">
                        <a:latin typeface="Cambria Math"/>
                      </a:rPr>
                      <m:t>)=</m:t>
                    </m:r>
                    <m:r>
                      <a:rPr lang="en-US" sz="2000" i="1">
                        <a:latin typeface="Cambria Math"/>
                      </a:rPr>
                      <m:t>𝐼𝑚</m:t>
                    </m:r>
                    <m:r>
                      <a:rPr lang="en-US" sz="2000" i="1">
                        <a:latin typeface="Cambria Math"/>
                      </a:rPr>
                      <m:t>(</m:t>
                    </m:r>
                    <m:sSub>
                      <m:sSubPr>
                        <m:ctrlPr>
                          <a:rPr lang="en-US" sz="2000" i="1">
                            <a:latin typeface="Cambria Math"/>
                          </a:rPr>
                        </m:ctrlPr>
                      </m:sSubPr>
                      <m:e>
                        <m:r>
                          <a:rPr lang="en-US" sz="2000" i="1">
                            <a:latin typeface="Cambria Math"/>
                          </a:rPr>
                          <m:t>𝐹</m:t>
                        </m:r>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n-US" sz="2000" i="1">
                            <a:latin typeface="Cambria Math"/>
                            <a:ea typeface="Cambria Math"/>
                          </a:rPr>
                          <m:t>𝜔</m:t>
                        </m:r>
                        <m:r>
                          <a:rPr lang="en-US" sz="2000" i="1">
                            <a:latin typeface="Cambria Math"/>
                            <a:ea typeface="Cambria Math"/>
                          </a:rPr>
                          <m:t>𝑡</m:t>
                        </m:r>
                      </m:sup>
                    </m:sSup>
                    <m:r>
                      <a:rPr lang="en-US" sz="2000" i="1">
                        <a:latin typeface="Cambria Math"/>
                      </a:rPr>
                      <m:t>)</m:t>
                    </m:r>
                  </m:oMath>
                </a14:m>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Left Brace 3"/>
          <p:cNvSpPr/>
          <p:nvPr/>
        </p:nvSpPr>
        <p:spPr>
          <a:xfrm>
            <a:off x="334158" y="533400"/>
            <a:ext cx="146573" cy="6858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a:off x="260871" y="1600200"/>
            <a:ext cx="146573" cy="6858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8092096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en-US" sz="2000" dirty="0" smtClean="0"/>
              </a:p>
              <a:p>
                <a:pPr algn="r" rtl="1"/>
                <a:r>
                  <a:rPr lang="fa-IR" sz="2000" dirty="0"/>
                  <a:t> </a:t>
                </a:r>
                <a:r>
                  <a:rPr lang="fa-IR" sz="2000" dirty="0" smtClean="0"/>
                  <a:t>         چون تحریک خارجی به صورت سینوسی و با فرکانس </a:t>
                </a:r>
                <a14:m>
                  <m:oMath xmlns:m="http://schemas.openxmlformats.org/officeDocument/2006/math">
                    <m:r>
                      <a:rPr lang="fa-IR" sz="2000" i="1" smtClean="0">
                        <a:latin typeface="Cambria Math"/>
                        <a:ea typeface="Cambria Math"/>
                      </a:rPr>
                      <m:t>𝜔</m:t>
                    </m:r>
                  </m:oMath>
                </a14:m>
                <a:r>
                  <a:rPr lang="fa-IR" sz="2000" dirty="0" smtClean="0"/>
                  <a:t> است،پس انتظار می رود که پاسخ </a:t>
                </a:r>
              </a:p>
              <a:p>
                <a:pPr algn="r" rtl="1">
                  <a:lnSpc>
                    <a:spcPct val="150000"/>
                  </a:lnSpc>
                </a:pPr>
                <a:r>
                  <a:rPr lang="fa-IR" sz="2000" dirty="0" smtClean="0"/>
                  <a:t>نیز به صورت سینوسی وبا اختلاف نسبت به ورودی باشد.</a:t>
                </a:r>
              </a:p>
              <a:p>
                <a:pPr>
                  <a:lnSpc>
                    <a:spcPct val="150000"/>
                  </a:lnSpc>
                </a:pP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𝑋</m:t>
                            </m:r>
                          </m:e>
                        </m:acc>
                      </m:e>
                      <m:sub>
                        <m:r>
                          <a:rPr lang="en-US" sz="2000" b="0" i="1" smtClean="0">
                            <a:latin typeface="Cambria Math"/>
                          </a:rPr>
                          <m:t>1</m:t>
                        </m:r>
                      </m:sub>
                    </m:sSub>
                    <m:sSup>
                      <m:sSupPr>
                        <m:ctrlPr>
                          <a:rPr lang="en-US" sz="2000" i="1" smtClean="0">
                            <a:latin typeface="Cambria Math"/>
                          </a:rPr>
                        </m:ctrlPr>
                      </m:sSupPr>
                      <m:e>
                        <m:r>
                          <a:rPr lang="en-US" sz="2000" i="1" smtClean="0">
                            <a:latin typeface="Cambria Math"/>
                          </a:rPr>
                          <m:t>𝑒</m:t>
                        </m:r>
                      </m:e>
                      <m:sup>
                        <m:r>
                          <a:rPr lang="en-US" sz="2000" i="1" smtClean="0">
                            <a:latin typeface="Cambria Math"/>
                          </a:rPr>
                          <m:t>𝑖</m:t>
                        </m:r>
                        <m:r>
                          <a:rPr lang="el-GR" sz="2000" i="1" smtClean="0">
                            <a:latin typeface="Cambria Math"/>
                          </a:rPr>
                          <m:t>𝜔</m:t>
                        </m:r>
                        <m:r>
                          <a:rPr lang="en-US" sz="2000" i="1" smtClean="0">
                            <a:latin typeface="Cambria Math"/>
                          </a:rPr>
                          <m:t>𝑡</m:t>
                        </m:r>
                      </m:sup>
                    </m:sSup>
                  </m:oMath>
                </a14:m>
                <a:r>
                  <a:rPr lang="en-US" sz="2000" dirty="0" smtClean="0"/>
                  <a:t>           ,                      </a:t>
                </a:r>
                <a14:m>
                  <m:oMath xmlns:m="http://schemas.openxmlformats.org/officeDocument/2006/math">
                    <m:sSub>
                      <m:sSubPr>
                        <m:ctrlPr>
                          <a:rPr lang="en-US" sz="2000" i="1">
                            <a:latin typeface="Cambria Math"/>
                          </a:rPr>
                        </m:ctrlPr>
                      </m:sSubPr>
                      <m:e>
                        <m:r>
                          <a:rPr lang="en-US" sz="2000" i="1">
                            <a:latin typeface="Cambria Math"/>
                          </a:rPr>
                          <m:t>𝑋</m:t>
                        </m:r>
                      </m:e>
                      <m:sub>
                        <m:r>
                          <a:rPr lang="en-US" sz="2000" b="0" i="1" smtClean="0">
                            <a:latin typeface="Cambria Math"/>
                          </a:rPr>
                          <m:t>2</m:t>
                        </m:r>
                      </m:sub>
                    </m:sSub>
                    <m:d>
                      <m:dPr>
                        <m:ctrlPr>
                          <a:rPr lang="en-US" sz="2000" i="1">
                            <a:latin typeface="Cambria Math"/>
                          </a:rPr>
                        </m:ctrlPr>
                      </m:dPr>
                      <m:e>
                        <m:r>
                          <a:rPr lang="en-US" sz="2000" i="1">
                            <a:latin typeface="Cambria Math"/>
                          </a:rPr>
                          <m:t>𝑡</m:t>
                        </m:r>
                      </m:e>
                    </m:d>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oMath>
                </a14:m>
                <a:r>
                  <a:rPr lang="en-US" sz="2000" dirty="0"/>
                  <a:t> </a:t>
                </a:r>
                <a:endParaRPr lang="en-US" sz="2000" dirty="0" smtClean="0"/>
              </a:p>
              <a:p>
                <a:pPr>
                  <a:lnSpc>
                    <a:spcPct val="150000"/>
                  </a:lnSpc>
                </a:pPr>
                <a:r>
                  <a:rPr lang="en-US" sz="2000" dirty="0" smtClean="0"/>
                  <a:t> </a:t>
                </a:r>
                <a14:m>
                  <m:oMath xmlns:m="http://schemas.openxmlformats.org/officeDocument/2006/math">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𝑚</m:t>
                                  </m:r>
                                </m:e>
                                <m:sub>
                                  <m:r>
                                    <a:rPr lang="en-US" sz="2000" i="1">
                                      <a:latin typeface="Cambria Math"/>
                                    </a:rPr>
                                    <m:t>1</m:t>
                                  </m:r>
                                </m:sub>
                              </m:sSub>
                            </m:e>
                            <m:e>
                              <m:r>
                                <a:rPr lang="en-US" sz="2000" i="1">
                                  <a:latin typeface="Cambria Math"/>
                                </a:rPr>
                                <m:t>0</m:t>
                              </m:r>
                            </m:e>
                          </m:mr>
                          <m:mr>
                            <m:e>
                              <m:r>
                                <a:rPr lang="en-US" sz="2000" i="1">
                                  <a:latin typeface="Cambria Math"/>
                                </a:rPr>
                                <m:t>0</m:t>
                              </m:r>
                            </m:e>
                            <m:e>
                              <m:sSub>
                                <m:sSubPr>
                                  <m:ctrlPr>
                                    <a:rPr lang="en-US" sz="2000" i="1">
                                      <a:latin typeface="Cambria Math"/>
                                    </a:rPr>
                                  </m:ctrlPr>
                                </m:sSubPr>
                                <m:e>
                                  <m:r>
                                    <a:rPr lang="en-US" sz="2000" i="1">
                                      <a:latin typeface="Cambria Math"/>
                                    </a:rPr>
                                    <m:t>𝑚</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r>
                                <m:rPr>
                                  <m:brk m:alnAt="7"/>
                                </m:rPr>
                                <a:rPr lang="en-US" sz="2000" b="0" i="1" smtClean="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sSup>
                                <m:sSupPr>
                                  <m:ctrlPr>
                                    <a:rPr lang="en-US" sz="2000" i="1" smtClean="0">
                                      <a:latin typeface="Cambria Math"/>
                                    </a:rPr>
                                  </m:ctrlPr>
                                </m:sSupPr>
                                <m:e>
                                  <m:r>
                                    <a:rPr lang="en-US" sz="2000" i="1" smtClean="0">
                                      <a:latin typeface="Cambria Math"/>
                                      <a:ea typeface="Cambria Math"/>
                                    </a:rPr>
                                    <m:t>𝜔</m:t>
                                  </m:r>
                                </m:e>
                                <m:sup>
                                  <m:r>
                                    <a:rPr lang="en-US" sz="2000" b="0" i="1" smtClean="0">
                                      <a:latin typeface="Cambria Math"/>
                                    </a:rPr>
                                    <m:t>2</m:t>
                                  </m:r>
                                </m:sup>
                              </m:sSup>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r>
                            <m:e>
                              <m:r>
                                <a:rPr lang="en-US" sz="2000" b="0" i="1" smtClean="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11</m:t>
                                  </m:r>
                                </m:sub>
                              </m:sSub>
                            </m:e>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12</m:t>
                                  </m:r>
                                </m:sub>
                              </m:sSub>
                            </m:e>
                          </m:mr>
                          <m:mr>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21</m:t>
                                  </m:r>
                                </m:sub>
                              </m:sSub>
                            </m:e>
                            <m:e>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r>
                                <a:rPr lang="en-US" sz="2000" i="1">
                                  <a:latin typeface="Cambria Math"/>
                                  <a:ea typeface="Cambria Math"/>
                                </a:rPr>
                                <m:t>𝜔</m:t>
                              </m:r>
                              <m:r>
                                <a:rPr lang="en-US" sz="2000" b="0" i="1" smtClean="0">
                                  <a:latin typeface="Cambria Math"/>
                                  <a:ea typeface="Cambria Math"/>
                                </a:rPr>
                                <m:t>𝑖</m:t>
                              </m:r>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r>
                                <a:rPr lang="en-US" sz="2000" i="1">
                                  <a:latin typeface="Cambria Math"/>
                                  <a:ea typeface="Cambria Math"/>
                                </a:rPr>
                                <m:t>𝜔</m:t>
                              </m:r>
                              <m:r>
                                <a:rPr lang="en-US" sz="2000" i="1">
                                  <a:latin typeface="Cambria Math"/>
                                  <a:ea typeface="Cambria Math"/>
                                </a:rPr>
                                <m:t>𝑖</m:t>
                              </m:r>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11</m:t>
                                  </m:r>
                                </m:sub>
                              </m:sSub>
                            </m:e>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12</m:t>
                                  </m:r>
                                </m:sub>
                              </m:sSub>
                            </m:e>
                          </m:mr>
                          <m:m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21</m:t>
                                  </m:r>
                                </m:sub>
                              </m:sSub>
                            </m:e>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mr>
                        </m:m>
                      </m:e>
                    </m:d>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1</m:t>
                                  </m:r>
                                </m:sub>
                              </m:sSub>
                              <m:sSup>
                                <m:sSupPr>
                                  <m:ctrlPr>
                                    <a:rPr lang="en-US" sz="2000" b="0" i="1" smtClean="0">
                                      <a:latin typeface="Cambria Math"/>
                                    </a:rPr>
                                  </m:ctrlPr>
                                </m:sSupPr>
                                <m:e>
                                  <m:r>
                                    <m:rPr>
                                      <m:brk m:alnAt="7"/>
                                    </m:rPr>
                                    <a:rPr lang="en-US" sz="2000" b="0" i="1" smtClean="0">
                                      <a:latin typeface="Cambria Math"/>
                                    </a:rPr>
                                    <m:t>𝑒</m:t>
                                  </m:r>
                                </m:e>
                                <m:sup>
                                  <m:r>
                                    <m:rPr>
                                      <m:brk m:alnAt="7"/>
                                    </m:rPr>
                                    <a:rPr lang="en-US" sz="2000" b="0" i="1" smtClean="0">
                                      <a:latin typeface="Cambria Math"/>
                                    </a:rPr>
                                    <m:t>𝑖</m:t>
                                  </m:r>
                                  <m:r>
                                    <a:rPr lang="el-GR" sz="2000" b="0" i="1" smtClean="0">
                                      <a:latin typeface="Cambria Math"/>
                                    </a:rPr>
                                    <m:t>𝜔</m:t>
                                  </m:r>
                                  <m:r>
                                    <a:rPr lang="en-US" sz="2000" b="0" i="1" smtClean="0">
                                      <a:latin typeface="Cambria Math"/>
                                    </a:rPr>
                                    <m:t>𝑡</m:t>
                                  </m:r>
                                </m:sup>
                              </m:sSup>
                            </m:e>
                          </m:mr>
                          <m:mr>
                            <m:e>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l-GR" sz="2000" b="0" i="1" smtClean="0">
                                      <a:latin typeface="Cambria Math"/>
                                    </a:rPr>
                                    <m:t>𝜔</m:t>
                                  </m:r>
                                  <m:r>
                                    <a:rPr lang="en-US" sz="2000" b="0" i="1" smtClean="0">
                                      <a:latin typeface="Cambria Math"/>
                                    </a:rPr>
                                    <m:t>𝑡</m:t>
                                  </m:r>
                                </m:sup>
                              </m:sSup>
                            </m:e>
                          </m:mr>
                        </m:m>
                      </m:e>
                    </m:d>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e>
                              <m:r>
                                <a:rPr lang="en-US" sz="2000" b="0" i="1" smtClean="0">
                                  <a:latin typeface="Cambria Math"/>
                                </a:rPr>
                                <m:t>0</m:t>
                              </m:r>
                            </m:e>
                          </m:mr>
                          <m:mr>
                            <m:e>
                              <m:r>
                                <a:rPr lang="en-US" sz="2000" b="0" i="1" smtClean="0">
                                  <a:latin typeface="Cambria Math"/>
                                </a:rPr>
                                <m:t>0</m:t>
                              </m:r>
                            </m:e>
                            <m:e>
                              <m:r>
                                <m:rPr>
                                  <m:brk m:alnAt="7"/>
                                </m:rPr>
                                <a:rPr lang="en-US" sz="2000" i="1">
                                  <a:latin typeface="Cambria Math"/>
                                </a:rPr>
                                <m:t>−</m:t>
                              </m:r>
                              <m:sSub>
                                <m:sSubPr>
                                  <m:ctrlPr>
                                    <a:rPr lang="en-US" sz="2000" i="1">
                                      <a:latin typeface="Cambria Math"/>
                                    </a:rPr>
                                  </m:ctrlPr>
                                </m:sSubPr>
                                <m:e>
                                  <m:r>
                                    <a:rPr lang="en-US" sz="2000" i="1">
                                      <a:latin typeface="Cambria Math"/>
                                    </a:rPr>
                                    <m:t>𝑚</m:t>
                                  </m:r>
                                </m:e>
                                <m:sub>
                                  <m:r>
                                    <a:rPr lang="en-US" sz="2000" b="0" i="1" smtClean="0">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𝑋</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𝑋</m:t>
                                      </m:r>
                                    </m:e>
                                  </m:acc>
                                </m:e>
                                <m:sub>
                                  <m:r>
                                    <a:rPr lang="en-US" sz="2000" b="0" i="1" smtClean="0">
                                      <a:latin typeface="Cambria Math"/>
                                    </a:rPr>
                                    <m:t>2</m:t>
                                  </m:r>
                                </m:sub>
                              </m:sSub>
                            </m:e>
                          </m:mr>
                        </m:m>
                      </m:e>
                    </m:d>
                    <m:r>
                      <a:rPr lang="en-US" sz="2000" b="0" i="1" smtClean="0">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𝐶</m:t>
                                  </m:r>
                                </m:e>
                                <m:sub>
                                  <m:r>
                                    <a:rPr lang="en-US" sz="2000" i="1">
                                      <a:latin typeface="Cambria Math"/>
                                    </a:rPr>
                                    <m:t>11</m:t>
                                  </m:r>
                                </m:sub>
                              </m:sSub>
                              <m:r>
                                <a:rPr lang="en-US" sz="2000" i="1" smtClean="0">
                                  <a:latin typeface="Cambria Math"/>
                                  <a:ea typeface="Cambria Math"/>
                                </a:rPr>
                                <m:t>𝜔</m:t>
                              </m:r>
                              <m:r>
                                <a:rPr lang="en-US" sz="2000" b="0" i="1" smtClean="0">
                                  <a:latin typeface="Cambria Math"/>
                                  <a:ea typeface="Cambria Math"/>
                                </a:rPr>
                                <m:t>𝑖</m:t>
                              </m:r>
                            </m:e>
                            <m:e>
                              <m:sSub>
                                <m:sSubPr>
                                  <m:ctrlPr>
                                    <a:rPr lang="en-US" sz="2000" i="1">
                                      <a:latin typeface="Cambria Math"/>
                                    </a:rPr>
                                  </m:ctrlPr>
                                </m:sSubPr>
                                <m:e>
                                  <m:r>
                                    <a:rPr lang="en-US" sz="2000" i="1">
                                      <a:latin typeface="Cambria Math"/>
                                    </a:rPr>
                                    <m:t>𝐶</m:t>
                                  </m:r>
                                </m:e>
                                <m:sub>
                                  <m:r>
                                    <a:rPr lang="en-US" sz="2000" i="1">
                                      <a:latin typeface="Cambria Math"/>
                                    </a:rPr>
                                    <m:t>12</m:t>
                                  </m:r>
                                </m:sub>
                              </m:sSub>
                              <m:r>
                                <a:rPr lang="en-US" sz="2000" i="1">
                                  <a:latin typeface="Cambria Math"/>
                                  <a:ea typeface="Cambria Math"/>
                                </a:rPr>
                                <m:t>𝜔</m:t>
                              </m:r>
                              <m:r>
                                <a:rPr lang="en-US" sz="2000" i="1">
                                  <a:latin typeface="Cambria Math"/>
                                  <a:ea typeface="Cambria Math"/>
                                </a:rPr>
                                <m:t>𝑖</m:t>
                              </m:r>
                            </m:e>
                          </m:mr>
                          <m:mr>
                            <m:e>
                              <m:sSub>
                                <m:sSubPr>
                                  <m:ctrlPr>
                                    <a:rPr lang="en-US" sz="2000" i="1">
                                      <a:latin typeface="Cambria Math"/>
                                    </a:rPr>
                                  </m:ctrlPr>
                                </m:sSubPr>
                                <m:e>
                                  <m:r>
                                    <a:rPr lang="en-US" sz="2000" i="1">
                                      <a:latin typeface="Cambria Math"/>
                                    </a:rPr>
                                    <m:t>𝐶</m:t>
                                  </m:r>
                                </m:e>
                                <m:sub>
                                  <m:r>
                                    <a:rPr lang="en-US" sz="2000" i="1">
                                      <a:latin typeface="Cambria Math"/>
                                    </a:rPr>
                                    <m:t>21</m:t>
                                  </m:r>
                                </m:sub>
                              </m:sSub>
                              <m:r>
                                <a:rPr lang="en-US" sz="2000" i="1">
                                  <a:latin typeface="Cambria Math"/>
                                  <a:ea typeface="Cambria Math"/>
                                </a:rPr>
                                <m:t>𝜔</m:t>
                              </m:r>
                              <m:r>
                                <a:rPr lang="en-US" sz="2000" i="1">
                                  <a:latin typeface="Cambria Math"/>
                                  <a:ea typeface="Cambria Math"/>
                                </a:rPr>
                                <m:t>𝑖</m:t>
                              </m:r>
                            </m:e>
                            <m:e>
                              <m:sSub>
                                <m:sSubPr>
                                  <m:ctrlPr>
                                    <a:rPr lang="en-US" sz="2000" i="1">
                                      <a:latin typeface="Cambria Math"/>
                                    </a:rPr>
                                  </m:ctrlPr>
                                </m:sSubPr>
                                <m:e>
                                  <m:r>
                                    <a:rPr lang="en-US" sz="2000" i="1">
                                      <a:latin typeface="Cambria Math"/>
                                    </a:rPr>
                                    <m:t>𝐶</m:t>
                                  </m:r>
                                </m:e>
                                <m:sub>
                                  <m:r>
                                    <a:rPr lang="en-US" sz="2000" i="1">
                                      <a:latin typeface="Cambria Math"/>
                                    </a:rPr>
                                    <m:t>22</m:t>
                                  </m:r>
                                </m:sub>
                              </m:sSub>
                              <m:r>
                                <a:rPr lang="en-US" sz="2000" i="1">
                                  <a:latin typeface="Cambria Math"/>
                                  <a:ea typeface="Cambria Math"/>
                                </a:rPr>
                                <m:t>𝜔</m:t>
                              </m:r>
                              <m:r>
                                <a:rPr lang="en-US" sz="2000" i="1">
                                  <a:latin typeface="Cambria Math"/>
                                  <a:ea typeface="Cambria Math"/>
                                </a:rPr>
                                <m:t>𝑖</m:t>
                              </m:r>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1" smtClean="0">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𝑘</m:t>
                                  </m:r>
                                </m:e>
                                <m:sub>
                                  <m:r>
                                    <a:rPr lang="en-US" sz="2000" i="1">
                                      <a:latin typeface="Cambria Math"/>
                                    </a:rPr>
                                    <m:t>11</m:t>
                                  </m:r>
                                </m:sub>
                              </m:sSub>
                            </m:e>
                            <m:e>
                              <m:sSub>
                                <m:sSubPr>
                                  <m:ctrlPr>
                                    <a:rPr lang="en-US" sz="2000" i="1">
                                      <a:latin typeface="Cambria Math"/>
                                    </a:rPr>
                                  </m:ctrlPr>
                                </m:sSubPr>
                                <m:e>
                                  <m:r>
                                    <a:rPr lang="en-US" sz="2000" i="1">
                                      <a:latin typeface="Cambria Math"/>
                                    </a:rPr>
                                    <m:t>𝑘</m:t>
                                  </m:r>
                                </m:e>
                                <m:sub>
                                  <m:r>
                                    <a:rPr lang="en-US" sz="2000" i="1">
                                      <a:latin typeface="Cambria Math"/>
                                    </a:rPr>
                                    <m:t>12</m:t>
                                  </m:r>
                                </m:sub>
                              </m:sSub>
                            </m:e>
                          </m:mr>
                          <m:mr>
                            <m:e>
                              <m:sSub>
                                <m:sSubPr>
                                  <m:ctrlPr>
                                    <a:rPr lang="en-US" sz="2000" i="1">
                                      <a:latin typeface="Cambria Math"/>
                                    </a:rPr>
                                  </m:ctrlPr>
                                </m:sSubPr>
                                <m:e>
                                  <m:r>
                                    <a:rPr lang="en-US" sz="2000" i="1">
                                      <a:latin typeface="Cambria Math"/>
                                    </a:rPr>
                                    <m:t>𝑘</m:t>
                                  </m:r>
                                </m:e>
                                <m:sub>
                                  <m:r>
                                    <a:rPr lang="en-US" sz="2000" i="1">
                                      <a:latin typeface="Cambria Math"/>
                                    </a:rPr>
                                    <m:t>21</m:t>
                                  </m:r>
                                </m:sub>
                              </m:sSub>
                            </m:e>
                            <m:e>
                              <m:sSub>
                                <m:sSubPr>
                                  <m:ctrlPr>
                                    <a:rPr lang="en-US" sz="2000" i="1">
                                      <a:latin typeface="Cambria Math"/>
                                    </a:rPr>
                                  </m:ctrlPr>
                                </m:sSubPr>
                                <m:e>
                                  <m:r>
                                    <a:rPr lang="en-US" sz="2000" i="1">
                                      <a:latin typeface="Cambria Math"/>
                                    </a:rPr>
                                    <m:t>𝑘</m:t>
                                  </m:r>
                                </m:e>
                                <m:sub>
                                  <m:r>
                                    <a:rPr lang="en-US" sz="2000" i="1">
                                      <a:latin typeface="Cambria Math"/>
                                    </a:rPr>
                                    <m:t>22</m:t>
                                  </m:r>
                                </m:sub>
                              </m:sSub>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0" smtClean="0">
                        <a:latin typeface="Cambria Math"/>
                      </a:rPr>
                      <m:t>=</m:t>
                    </m:r>
                    <m:d>
                      <m:dPr>
                        <m:begChr m:val="["/>
                        <m:endChr m:val="]"/>
                        <m:ctrlPr>
                          <a:rPr lang="en-US" sz="2000" b="0" i="0"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1</m:t>
                                  </m:r>
                                </m:sub>
                              </m:sSub>
                            </m:e>
                          </m:mr>
                          <m:mr>
                            <m:e>
                              <m:sSub>
                                <m:sSubPr>
                                  <m:ctrlPr>
                                    <a:rPr lang="en-US" sz="2000" i="1">
                                      <a:latin typeface="Cambria Math"/>
                                    </a:rPr>
                                  </m:ctrlPr>
                                </m:sSubPr>
                                <m:e>
                                  <m:r>
                                    <a:rPr lang="en-US" sz="2000" i="1">
                                      <a:latin typeface="Cambria Math"/>
                                    </a:rPr>
                                    <m:t>𝐹</m:t>
                                  </m:r>
                                </m:e>
                                <m:sub>
                                  <m:r>
                                    <a:rPr lang="en-US" sz="2000" b="0" i="1" smtClean="0">
                                      <a:latin typeface="Cambria Math"/>
                                    </a:rPr>
                                    <m:t>2</m:t>
                                  </m:r>
                                </m:sub>
                              </m:sSub>
                            </m:e>
                          </m:mr>
                        </m:m>
                      </m:e>
                    </m:d>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b="0" i="1" smtClean="0">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11</m:t>
                                  </m:r>
                                </m:sub>
                              </m:sSub>
                              <m:r>
                                <a:rPr lang="en-US" sz="2000" i="1">
                                  <a:latin typeface="Cambria Math"/>
                                  <a:ea typeface="Cambria Math"/>
                                </a:rPr>
                                <m:t>𝜔</m:t>
                              </m:r>
                              <m:r>
                                <a:rPr lang="en-US" sz="2000" i="1">
                                  <a:latin typeface="Cambria Math"/>
                                  <a:ea typeface="Cambria Math"/>
                                </a:rPr>
                                <m:t>𝑖</m:t>
                              </m:r>
                              <m:r>
                                <a:rPr lang="en-US" sz="2000" b="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11</m:t>
                                  </m:r>
                                </m:sub>
                              </m:sSub>
                            </m:e>
                            <m:e>
                              <m:sSub>
                                <m:sSubPr>
                                  <m:ctrlPr>
                                    <a:rPr lang="en-US" sz="2000" i="1">
                                      <a:latin typeface="Cambria Math"/>
                                    </a:rPr>
                                  </m:ctrlPr>
                                </m:sSubPr>
                                <m:e>
                                  <m:r>
                                    <a:rPr lang="en-US" sz="2000" i="1">
                                      <a:latin typeface="Cambria Math"/>
                                    </a:rPr>
                                    <m:t>𝐶</m:t>
                                  </m:r>
                                </m:e>
                                <m:sub>
                                  <m:r>
                                    <a:rPr lang="en-US" sz="2000" i="1">
                                      <a:latin typeface="Cambria Math"/>
                                    </a:rPr>
                                    <m:t>12</m:t>
                                  </m:r>
                                </m:sub>
                              </m:sSub>
                              <m:r>
                                <a:rPr lang="en-US" sz="2000" i="1">
                                  <a:latin typeface="Cambria Math"/>
                                  <a:ea typeface="Cambria Math"/>
                                </a:rPr>
                                <m:t>𝜔</m:t>
                              </m:r>
                              <m:r>
                                <a:rPr lang="en-US" sz="2000" i="1">
                                  <a:latin typeface="Cambria Math"/>
                                  <a:ea typeface="Cambria Math"/>
                                </a:rPr>
                                <m:t>𝑖</m:t>
                              </m:r>
                              <m:r>
                                <a:rPr lang="en-US" sz="2000" b="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12</m:t>
                                  </m:r>
                                </m:sub>
                              </m:sSub>
                            </m:e>
                          </m:mr>
                          <m:mr>
                            <m:e>
                              <m:sSub>
                                <m:sSubPr>
                                  <m:ctrlPr>
                                    <a:rPr lang="en-US" sz="2000" i="1">
                                      <a:latin typeface="Cambria Math"/>
                                    </a:rPr>
                                  </m:ctrlPr>
                                </m:sSubPr>
                                <m:e>
                                  <m:r>
                                    <a:rPr lang="en-US" sz="2000" i="1">
                                      <a:latin typeface="Cambria Math"/>
                                    </a:rPr>
                                    <m:t>𝐶</m:t>
                                  </m:r>
                                </m:e>
                                <m:sub>
                                  <m:r>
                                    <a:rPr lang="en-US" sz="2000" i="1">
                                      <a:latin typeface="Cambria Math"/>
                                    </a:rPr>
                                    <m:t>21</m:t>
                                  </m:r>
                                </m:sub>
                              </m:sSub>
                              <m:r>
                                <a:rPr lang="en-US" sz="2000" i="1">
                                  <a:latin typeface="Cambria Math"/>
                                  <a:ea typeface="Cambria Math"/>
                                </a:rPr>
                                <m:t>𝜔</m:t>
                              </m:r>
                              <m:r>
                                <a:rPr lang="en-US" sz="2000" i="1">
                                  <a:latin typeface="Cambria Math"/>
                                  <a:ea typeface="Cambria Math"/>
                                </a:rPr>
                                <m:t>𝑖</m:t>
                              </m:r>
                              <m:r>
                                <a:rPr lang="en-US" sz="2000" b="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21</m:t>
                                  </m:r>
                                </m:sub>
                              </m:sSub>
                            </m:e>
                            <m:e>
                              <m:r>
                                <m:rPr>
                                  <m:brk m:alnAt="7"/>
                                </m:rP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b="0" i="1" smtClean="0">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22</m:t>
                                  </m:r>
                                </m:sub>
                              </m:sSub>
                              <m:r>
                                <a:rPr lang="en-US" sz="2000" i="1">
                                  <a:latin typeface="Cambria Math"/>
                                  <a:ea typeface="Cambria Math"/>
                                </a:rPr>
                                <m:t>𝜔</m:t>
                              </m:r>
                              <m:r>
                                <a:rPr lang="en-US" sz="2000" i="1">
                                  <a:latin typeface="Cambria Math"/>
                                  <a:ea typeface="Cambria Math"/>
                                </a:rPr>
                                <m:t>𝑖</m:t>
                              </m:r>
                              <m:r>
                                <a:rPr lang="en-US" sz="2000" b="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22</m:t>
                                  </m:r>
                                </m:sub>
                              </m:sSub>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1" smtClean="0">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1</m:t>
                                  </m:r>
                                </m:sub>
                              </m:sSub>
                            </m:e>
                          </m:mr>
                          <m:mr>
                            <m:e>
                              <m:sSub>
                                <m:sSubPr>
                                  <m:ctrlPr>
                                    <a:rPr lang="en-US" sz="2000" i="1">
                                      <a:latin typeface="Cambria Math"/>
                                    </a:rPr>
                                  </m:ctrlPr>
                                </m:sSubPr>
                                <m:e>
                                  <m:r>
                                    <a:rPr lang="en-US" sz="2000" i="1">
                                      <a:latin typeface="Cambria Math"/>
                                    </a:rPr>
                                    <m:t>𝐹</m:t>
                                  </m:r>
                                </m:e>
                                <m:sub>
                                  <m:r>
                                    <a:rPr lang="en-US" sz="2000" i="1">
                                      <a:latin typeface="Cambria Math"/>
                                    </a:rPr>
                                    <m:t>2</m:t>
                                  </m:r>
                                </m:sub>
                              </m:sSub>
                            </m:e>
                          </m:mr>
                        </m:m>
                      </m:e>
                    </m:d>
                  </m:oMath>
                </a14:m>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Left Brace 3"/>
          <p:cNvSpPr/>
          <p:nvPr/>
        </p:nvSpPr>
        <p:spPr>
          <a:xfrm rot="16200000">
            <a:off x="3107195" y="3903205"/>
            <a:ext cx="186412" cy="5029202"/>
          </a:xfrm>
          <a:prstGeom prst="leftBrace">
            <a:avLst>
              <a:gd name="adj1" fmla="val 3523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 name="TextBox 4"/>
              <p:cNvSpPr txBox="1"/>
              <p:nvPr/>
            </p:nvSpPr>
            <p:spPr>
              <a:xfrm>
                <a:off x="2787104" y="6417806"/>
                <a:ext cx="38568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𝐴</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787104" y="6417806"/>
                <a:ext cx="385683" cy="369332"/>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1734884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smtClean="0"/>
                  <a:t> </a:t>
                </a:r>
                <a14:m>
                  <m:oMath xmlns:m="http://schemas.openxmlformats.org/officeDocument/2006/math">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m:t>
                        </m:r>
                        <m:r>
                          <a:rPr lang="en-US" sz="2000" b="0" i="1" smtClean="0">
                            <a:latin typeface="Cambria Math"/>
                          </a:rPr>
                          <m:t>𝐴</m:t>
                        </m:r>
                        <m:r>
                          <a:rPr lang="en-US" sz="2000" b="0" i="1" smtClean="0">
                            <a:latin typeface="Cambria Math"/>
                          </a:rPr>
                          <m:t>|</m:t>
                        </m:r>
                      </m:den>
                    </m:f>
                    <m:r>
                      <a:rPr lang="en-US" sz="2000" b="0" i="1" smtClean="0">
                        <a:latin typeface="Cambria Math"/>
                      </a:rPr>
                      <m:t> </m:t>
                    </m:r>
                    <m:d>
                      <m:dPr>
                        <m:begChr m:val="["/>
                        <m:endChr m:val="]"/>
                        <m:ctrlPr>
                          <a:rPr lang="en-US" sz="2000" b="0" i="1" smtClean="0">
                            <a:latin typeface="Cambria Math"/>
                          </a:rPr>
                        </m:ctrlPr>
                      </m:dPr>
                      <m:e>
                        <m:r>
                          <a:rPr lang="fa-IR" sz="2000" i="1">
                            <a:latin typeface="Cambria Math"/>
                          </a:rPr>
                          <m:t>الحاقی</m:t>
                        </m:r>
                        <m:r>
                          <a:rPr lang="fa-IR" sz="2000" b="0" i="1" smtClean="0">
                            <a:latin typeface="Cambria Math"/>
                          </a:rPr>
                          <m:t> </m:t>
                        </m:r>
                        <m:r>
                          <a:rPr lang="fa-IR" sz="2000" b="0" i="1" smtClean="0">
                            <a:latin typeface="Cambria Math"/>
                          </a:rPr>
                          <m:t>ماتریس</m:t>
                        </m:r>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1</m:t>
                                  </m:r>
                                </m:sub>
                              </m:sSub>
                            </m:e>
                          </m:mr>
                          <m:mr>
                            <m:e>
                              <m:sSub>
                                <m:sSubPr>
                                  <m:ctrlPr>
                                    <a:rPr lang="en-US" sz="2000" i="1">
                                      <a:latin typeface="Cambria Math"/>
                                    </a:rPr>
                                  </m:ctrlPr>
                                </m:sSubPr>
                                <m:e>
                                  <m:r>
                                    <a:rPr lang="en-US" sz="2000" i="1">
                                      <a:latin typeface="Cambria Math"/>
                                    </a:rPr>
                                    <m:t>𝐹</m:t>
                                  </m:r>
                                </m:e>
                                <m:sub>
                                  <m:r>
                                    <a:rPr lang="en-US" sz="2000" i="1">
                                      <a:latin typeface="Cambria Math"/>
                                    </a:rPr>
                                    <m:t>2</m:t>
                                  </m:r>
                                </m:sub>
                              </m:sSub>
                            </m:e>
                          </m:mr>
                        </m:m>
                      </m:e>
                    </m:d>
                  </m:oMath>
                </a14:m>
                <a:endParaRPr lang="en-US" sz="2000" dirty="0" smtClean="0"/>
              </a:p>
              <a:p>
                <a:r>
                  <a:rPr lang="en-US" sz="2000" dirty="0" smtClean="0"/>
                  <a:t>* </a:t>
                </a:r>
                <a14:m>
                  <m:oMath xmlns:m="http://schemas.openxmlformats.org/officeDocument/2006/math">
                    <m:d>
                      <m:dPr>
                        <m:begChr m:val="["/>
                        <m:endChr m:val="]"/>
                        <m:ctrlPr>
                          <a:rPr lang="en-US" sz="2000" b="0" i="1" smtClean="0">
                            <a:latin typeface="Cambria Math"/>
                          </a:rPr>
                        </m:ctrlPr>
                      </m:dPr>
                      <m:e>
                        <m:r>
                          <a:rPr lang="en-US" sz="2000" b="0" i="1" smtClean="0">
                            <a:latin typeface="Cambria Math"/>
                          </a:rPr>
                          <m:t>𝐵</m:t>
                        </m:r>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𝑎</m:t>
                              </m:r>
                            </m:e>
                            <m:e>
                              <m:r>
                                <a:rPr lang="en-US" sz="2000" b="0" i="1" smtClean="0">
                                  <a:latin typeface="Cambria Math"/>
                                </a:rPr>
                                <m:t>𝑏</m:t>
                              </m:r>
                            </m:e>
                          </m:mr>
                          <m:mr>
                            <m:e>
                              <m:r>
                                <a:rPr lang="en-US" sz="2000" b="0" i="1" smtClean="0">
                                  <a:latin typeface="Cambria Math"/>
                                </a:rPr>
                                <m:t>𝑐</m:t>
                              </m:r>
                            </m:e>
                            <m:e>
                              <m:r>
                                <a:rPr lang="en-US" sz="2000" b="0" i="1" smtClean="0">
                                  <a:latin typeface="Cambria Math"/>
                                </a:rPr>
                                <m:t>𝑑</m:t>
                              </m:r>
                            </m:e>
                          </m:mr>
                        </m:m>
                      </m:e>
                    </m:d>
                  </m:oMath>
                </a14:m>
                <a:r>
                  <a:rPr lang="en-US" sz="2000" dirty="0" smtClean="0"/>
                  <a:t>                                      </a:t>
                </a:r>
                <a14:m>
                  <m:oMath xmlns:m="http://schemas.openxmlformats.org/officeDocument/2006/math">
                    <m:r>
                      <a:rPr lang="en-US" sz="2000" b="0" i="0" dirty="0" smtClean="0">
                        <a:latin typeface="Cambria Math"/>
                      </a:rPr>
                      <m:t>[</m:t>
                    </m:r>
                    <m:sSup>
                      <m:sSupPr>
                        <m:ctrlPr>
                          <a:rPr lang="en-US" sz="2000" i="1" dirty="0" smtClean="0">
                            <a:latin typeface="Cambria Math"/>
                          </a:rPr>
                        </m:ctrlPr>
                      </m:sSupPr>
                      <m:e>
                        <m:r>
                          <a:rPr lang="en-US" sz="2000" b="0" i="1" dirty="0" smtClean="0">
                            <a:latin typeface="Cambria Math"/>
                          </a:rPr>
                          <m:t>𝐵</m:t>
                        </m:r>
                        <m:r>
                          <a:rPr lang="en-US" sz="2000" b="0" i="1" dirty="0" smtClean="0">
                            <a:latin typeface="Cambria Math"/>
                          </a:rPr>
                          <m:t>]</m:t>
                        </m:r>
                      </m:e>
                      <m:sup>
                        <m:r>
                          <a:rPr lang="en-US" sz="2000" b="0" i="1" dirty="0" smtClean="0">
                            <a:latin typeface="Cambria Math"/>
                          </a:rPr>
                          <m:t>−</m:t>
                        </m:r>
                        <m:r>
                          <a:rPr lang="en-US" sz="2000" b="0" i="1" dirty="0" smtClean="0">
                            <a:latin typeface="Cambria Math"/>
                          </a:rPr>
                          <m:t>1</m:t>
                        </m:r>
                      </m:sup>
                    </m:sSup>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𝑎𝑑</m:t>
                        </m:r>
                        <m:r>
                          <a:rPr lang="en-US" sz="2000" b="0" i="1" dirty="0" smtClean="0">
                            <a:latin typeface="Cambria Math"/>
                          </a:rPr>
                          <m:t>−</m:t>
                        </m:r>
                        <m:r>
                          <a:rPr lang="en-US" sz="2000" b="0" i="1" dirty="0" smtClean="0">
                            <a:latin typeface="Cambria Math"/>
                          </a:rPr>
                          <m:t>𝑏𝑐</m:t>
                        </m:r>
                      </m:den>
                    </m:f>
                    <m:r>
                      <a:rPr lang="en-US" sz="2000" b="0" i="1" dirty="0" smtClean="0">
                        <a:latin typeface="Cambria Math"/>
                      </a:rPr>
                      <m:t> </m:t>
                    </m:r>
                    <m:d>
                      <m:dPr>
                        <m:begChr m:val="["/>
                        <m:endChr m:val="]"/>
                        <m:ctrlPr>
                          <a:rPr lang="en-US" sz="2000" b="0" i="1" dirty="0" smtClean="0">
                            <a:latin typeface="Cambria Math"/>
                          </a:rPr>
                        </m:ctrlPr>
                      </m:dPr>
                      <m:e>
                        <m:m>
                          <m:mPr>
                            <m:mcs>
                              <m:mc>
                                <m:mcPr>
                                  <m:count m:val="2"/>
                                  <m:mcJc m:val="center"/>
                                </m:mcPr>
                              </m:mc>
                            </m:mcs>
                            <m:ctrlPr>
                              <a:rPr lang="en-US" sz="2000" b="0" i="1" dirty="0" smtClean="0">
                                <a:latin typeface="Cambria Math"/>
                              </a:rPr>
                            </m:ctrlPr>
                          </m:mPr>
                          <m:mr>
                            <m:e>
                              <m:r>
                                <m:rPr>
                                  <m:brk m:alnAt="7"/>
                                </m:rPr>
                                <a:rPr lang="en-US" sz="2000" b="0" i="1" dirty="0" smtClean="0">
                                  <a:latin typeface="Cambria Math"/>
                                </a:rPr>
                                <m:t>𝑑</m:t>
                              </m:r>
                            </m:e>
                            <m:e>
                              <m:r>
                                <a:rPr lang="en-US" sz="2000" b="0" i="1" dirty="0" smtClean="0">
                                  <a:latin typeface="Cambria Math"/>
                                </a:rPr>
                                <m:t>−</m:t>
                              </m:r>
                              <m:r>
                                <a:rPr lang="en-US" sz="2000" b="0" i="1" dirty="0" smtClean="0">
                                  <a:latin typeface="Cambria Math"/>
                                </a:rPr>
                                <m:t>𝑏</m:t>
                              </m:r>
                            </m:e>
                          </m:mr>
                          <m:mr>
                            <m:e>
                              <m:r>
                                <a:rPr lang="en-US" sz="2000" b="0" i="1" dirty="0" smtClean="0">
                                  <a:latin typeface="Cambria Math"/>
                                </a:rPr>
                                <m:t>−</m:t>
                              </m:r>
                              <m:r>
                                <a:rPr lang="en-US" sz="2000" b="0" i="1" dirty="0" smtClean="0">
                                  <a:latin typeface="Cambria Math"/>
                                </a:rPr>
                                <m:t>𝑐</m:t>
                              </m:r>
                            </m:e>
                            <m:e>
                              <m:r>
                                <a:rPr lang="en-US" sz="2000" b="0" i="1" dirty="0" smtClean="0">
                                  <a:latin typeface="Cambria Math"/>
                                </a:rPr>
                                <m:t>𝑎</m:t>
                              </m:r>
                            </m:e>
                          </m:mr>
                        </m:m>
                      </m:e>
                    </m:d>
                  </m:oMath>
                </a14:m>
                <a:endParaRPr lang="en-US" sz="2000" dirty="0" smtClean="0"/>
              </a:p>
              <a:p>
                <a:pPr algn="r" rtl="1">
                  <a:lnSpc>
                    <a:spcPct val="150000"/>
                  </a:lnSpc>
                </a:pPr>
                <a:r>
                  <a:rPr lang="en-US" sz="2000" dirty="0"/>
                  <a:t> </a:t>
                </a:r>
                <a:r>
                  <a:rPr lang="fa-IR" sz="2000" dirty="0" smtClean="0"/>
                  <a:t>       پاسخ سیستم های دو درجه آزادی در حالت کلی ؛</a:t>
                </a:r>
              </a:p>
              <a:p>
                <a:pPr algn="r" rtl="1">
                  <a:lnSpc>
                    <a:spcPct val="150000"/>
                  </a:lnSpc>
                </a:pPr>
                <a:r>
                  <a:rPr lang="fa-IR" sz="2000" dirty="0" smtClean="0"/>
                  <a:t>                                                                       حل </a:t>
                </a:r>
                <a:r>
                  <a:rPr lang="fa-IR" sz="2000" dirty="0"/>
                  <a:t>خصوصی+ حل همگن =حل کلی</a:t>
                </a:r>
              </a:p>
              <a:p>
                <a:pPr>
                  <a:lnSpc>
                    <a:spcPct val="150000"/>
                  </a:lnSpc>
                </a:pPr>
                <a:r>
                  <a:rPr lang="en-US" sz="2000" dirty="0" smtClean="0"/>
                  <a:t> </a:t>
                </a:r>
                <a:r>
                  <a:rPr lang="fa-IR" sz="2000" dirty="0" smtClean="0"/>
                  <a:t>فرکانس های طبیعی</a:t>
                </a:r>
                <a:r>
                  <a:rPr lang="en-US" sz="2000" dirty="0" smtClean="0"/>
                  <a:t>  :     |[</a:t>
                </a:r>
                <a:r>
                  <a:rPr lang="en-US" sz="2000" dirty="0"/>
                  <a:t>k]-[M]</a:t>
                </a:r>
                <a14:m>
                  <m:oMath xmlns:m="http://schemas.openxmlformats.org/officeDocument/2006/math">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oMath>
                </a14:m>
                <a:r>
                  <a:rPr lang="en-US" sz="2000" dirty="0"/>
                  <a:t>|</a:t>
                </a:r>
                <a14:m>
                  <m:oMath xmlns:m="http://schemas.openxmlformats.org/officeDocument/2006/math">
                    <m:r>
                      <a:rPr lang="en-US" sz="2000" i="1" dirty="0">
                        <a:latin typeface="Cambria Math"/>
                      </a:rPr>
                      <m:t>=</m:t>
                    </m:r>
                    <m:r>
                      <a:rPr lang="en-US" sz="2000" i="1" dirty="0">
                        <a:latin typeface="Cambria Math"/>
                      </a:rPr>
                      <m:t>0</m:t>
                    </m:r>
                  </m:oMath>
                </a14:m>
                <a:endParaRPr lang="en-US" sz="2000" dirty="0" smtClean="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𝐴</m:t>
                        </m:r>
                      </m:e>
                      <m:sub>
                        <m:r>
                          <a:rPr lang="en-US" sz="2000" i="1">
                            <a:latin typeface="Cambria Math"/>
                          </a:rPr>
                          <m:t>11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smtClean="0">
                                <a:latin typeface="Cambria Math"/>
                              </a:rPr>
                            </m:ctrlPr>
                          </m:sSubPr>
                          <m:e>
                            <m:r>
                              <a:rPr lang="el-GR" sz="2000" i="1">
                                <a:latin typeface="Cambria Math"/>
                                <a:ea typeface="Cambria Math"/>
                              </a:rPr>
                              <m:t>𝜔</m:t>
                            </m:r>
                          </m:e>
                          <m:sub>
                            <m:sSub>
                              <m:sSubPr>
                                <m:ctrlPr>
                                  <a:rPr lang="el-GR" sz="200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1</m:t>
                                </m:r>
                              </m:sub>
                            </m:sSub>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r>
                          <a:rPr lang="en-US" sz="2000" i="1">
                            <a:latin typeface="Cambria Math"/>
                            <a:ea typeface="Cambria Math"/>
                          </a:rPr>
                          <m:t>)</m:t>
                        </m:r>
                      </m:e>
                    </m:func>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𝐴</m:t>
                        </m:r>
                      </m:e>
                      <m:sub>
                        <m:r>
                          <a:rPr lang="en-US" sz="2000" i="1">
                            <a:latin typeface="Cambria Math"/>
                            <a:ea typeface="Cambria Math"/>
                          </a:rPr>
                          <m:t>12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sSub>
                              <m:sSubPr>
                                <m:ctrlPr>
                                  <a:rPr lang="en-US" sz="200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2</m:t>
                                </m:r>
                              </m:sub>
                            </m:sSub>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2</m:t>
                            </m:r>
                          </m:sub>
                        </m:sSub>
                        <m:r>
                          <a:rPr lang="en-US" sz="2000" i="1">
                            <a:latin typeface="Cambria Math"/>
                            <a:ea typeface="Cambria Math"/>
                          </a:rPr>
                          <m:t>)</m:t>
                        </m:r>
                      </m:e>
                    </m:func>
                  </m:oMath>
                </a14:m>
                <a:endParaRPr lang="en-US" sz="2000" dirty="0" smtClean="0"/>
              </a:p>
              <a:p>
                <a:pPr>
                  <a:lnSpc>
                    <a:spcPct val="150000"/>
                  </a:lnSpc>
                </a:pPr>
                <a:r>
                  <a:rPr lang="en-US" sz="2000" dirty="0"/>
                  <a:t> </a:t>
                </a:r>
                <a:r>
                  <a:rPr lang="fa-IR" sz="2000" dirty="0" smtClean="0"/>
                  <a:t>حل همگن</a:t>
                </a:r>
                <a:r>
                  <a:rPr lang="en-US" sz="2000" dirty="0" smtClean="0"/>
                  <a:t> :  </a:t>
                </a:r>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b="0" i="1" smtClean="0">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𝐴</m:t>
                        </m:r>
                      </m:e>
                      <m:sub>
                        <m:r>
                          <a:rPr lang="en-US" sz="2000" b="0" i="1" smtClean="0">
                            <a:latin typeface="Cambria Math"/>
                          </a:rPr>
                          <m:t>2</m:t>
                        </m:r>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l-GR" sz="2000" i="1">
                                <a:latin typeface="Cambria Math"/>
                                <a:ea typeface="Cambria Math"/>
                              </a:rPr>
                              <m:t>𝜔</m:t>
                            </m:r>
                          </m:e>
                          <m:sub>
                            <m:sSub>
                              <m:sSubPr>
                                <m:ctrlPr>
                                  <a:rPr lang="el-GR" sz="2000" i="1">
                                    <a:latin typeface="Cambria Math"/>
                                    <a:ea typeface="Cambria Math"/>
                                  </a:rPr>
                                </m:ctrlPr>
                              </m:sSubPr>
                              <m:e>
                                <m:r>
                                  <a:rPr lang="en-US" sz="2000" i="1">
                                    <a:latin typeface="Cambria Math"/>
                                    <a:ea typeface="Cambria Math"/>
                                  </a:rPr>
                                  <m:t>𝑛</m:t>
                                </m:r>
                              </m:e>
                              <m:sub>
                                <m:r>
                                  <a:rPr lang="en-US" sz="2000" b="0" i="1" smtClean="0">
                                    <a:latin typeface="Cambria Math"/>
                                    <a:ea typeface="Cambria Math"/>
                                  </a:rPr>
                                  <m:t>1</m:t>
                                </m:r>
                              </m:sub>
                            </m:sSub>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b="0" i="1" smtClean="0">
                                <a:latin typeface="Cambria Math"/>
                                <a:ea typeface="Cambria Math"/>
                              </a:rPr>
                              <m:t>1</m:t>
                            </m:r>
                          </m:sub>
                        </m:sSub>
                        <m:r>
                          <a:rPr lang="en-US" sz="2000" i="1">
                            <a:latin typeface="Cambria Math"/>
                            <a:ea typeface="Cambria Math"/>
                          </a:rPr>
                          <m:t>)</m:t>
                        </m:r>
                      </m:e>
                    </m:func>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𝐴</m:t>
                        </m:r>
                      </m:e>
                      <m:sub>
                        <m:r>
                          <a:rPr lang="en-US" sz="2000" b="0" i="1" smtClean="0">
                            <a:latin typeface="Cambria Math"/>
                            <a:ea typeface="Cambria Math"/>
                          </a:rPr>
                          <m:t>2</m:t>
                        </m:r>
                        <m:r>
                          <a:rPr lang="en-US" sz="2000" i="1">
                            <a:latin typeface="Cambria Math"/>
                            <a:ea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sSub>
                              <m:sSubPr>
                                <m:ctrlPr>
                                  <a:rPr lang="en-US" sz="2000" i="1">
                                    <a:latin typeface="Cambria Math"/>
                                    <a:ea typeface="Cambria Math"/>
                                  </a:rPr>
                                </m:ctrlPr>
                              </m:sSubPr>
                              <m:e>
                                <m:r>
                                  <a:rPr lang="en-US" sz="2000" i="1">
                                    <a:latin typeface="Cambria Math"/>
                                    <a:ea typeface="Cambria Math"/>
                                  </a:rPr>
                                  <m:t>𝑛</m:t>
                                </m:r>
                              </m:e>
                              <m:sub>
                                <m:r>
                                  <a:rPr lang="en-US" sz="2000" i="1">
                                    <a:latin typeface="Cambria Math"/>
                                    <a:ea typeface="Cambria Math"/>
                                  </a:rPr>
                                  <m:t>2</m:t>
                                </m:r>
                              </m:sub>
                            </m:sSub>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2</m:t>
                            </m:r>
                          </m:sub>
                        </m:sSub>
                        <m:r>
                          <a:rPr lang="en-US" sz="2000" i="1">
                            <a:latin typeface="Cambria Math"/>
                            <a:ea typeface="Cambria Math"/>
                          </a:rPr>
                          <m:t>)</m:t>
                        </m:r>
                      </m:e>
                    </m:func>
                  </m:oMath>
                </a14:m>
                <a:endParaRPr lang="en-US" sz="2000" dirty="0"/>
              </a:p>
              <a:p>
                <a:pPr>
                  <a:lnSpc>
                    <a:spcPct val="150000"/>
                  </a:lnSpc>
                </a:pPr>
                <a:r>
                  <a:rPr lang="en-US" sz="2000" dirty="0" smtClean="0"/>
                  <a:t> </a:t>
                </a:r>
                <a:r>
                  <a:rPr lang="fa-IR" sz="2000" dirty="0" smtClean="0"/>
                  <a:t>حل خصوصی</a:t>
                </a:r>
                <a:r>
                  <a:rPr lang="en-US" sz="2000" dirty="0" smtClean="0"/>
                  <a:t>  :  </a:t>
                </a:r>
                <a14:m>
                  <m:oMath xmlns:m="http://schemas.openxmlformats.org/officeDocument/2006/math">
                    <m:d>
                      <m:dPr>
                        <m:ctrlPr>
                          <a:rPr lang="en-US" sz="2000" b="0" i="1" smtClean="0">
                            <a:latin typeface="Cambria Math"/>
                          </a:rPr>
                        </m:ctrlPr>
                      </m:dPr>
                      <m:e>
                        <m:d>
                          <m:dPr>
                            <m:begChr m:val="["/>
                            <m:endChr m:val="]"/>
                            <m:ctrlPr>
                              <a:rPr lang="en-US" sz="2000" b="0" i="1" smtClean="0">
                                <a:latin typeface="Cambria Math"/>
                              </a:rPr>
                            </m:ctrlPr>
                          </m:dPr>
                          <m:e>
                            <m:r>
                              <a:rPr lang="en-US" sz="2000" b="0" i="1" smtClean="0">
                                <a:latin typeface="Cambria Math"/>
                              </a:rPr>
                              <m:t>𝑘</m:t>
                            </m:r>
                          </m:e>
                        </m:d>
                        <m:r>
                          <a:rPr lang="en-US" sz="2000" b="0" i="1" smtClean="0">
                            <a:latin typeface="Cambria Math"/>
                          </a:rPr>
                          <m:t>+</m:t>
                        </m:r>
                        <m:d>
                          <m:dPr>
                            <m:begChr m:val="["/>
                            <m:endChr m:val="]"/>
                            <m:ctrlPr>
                              <a:rPr lang="en-US" sz="2000" b="0" i="1" smtClean="0">
                                <a:latin typeface="Cambria Math"/>
                              </a:rPr>
                            </m:ctrlPr>
                          </m:dPr>
                          <m:e>
                            <m:r>
                              <a:rPr lang="en-US" sz="2000" b="0" i="1" smtClean="0">
                                <a:latin typeface="Cambria Math"/>
                              </a:rPr>
                              <m:t>𝐶</m:t>
                            </m:r>
                          </m:e>
                        </m:d>
                        <m:r>
                          <a:rPr lang="en-US" sz="2000" b="0" i="1" smtClean="0">
                            <a:latin typeface="Cambria Math"/>
                            <a:ea typeface="Cambria Math"/>
                          </a:rPr>
                          <m:t>𝜔</m:t>
                        </m:r>
                        <m:r>
                          <a:rPr lang="en-US" sz="2000" b="0" i="1" smtClean="0">
                            <a:latin typeface="Cambria Math"/>
                            <a:ea typeface="Cambria Math"/>
                          </a:rPr>
                          <m:t>𝑖</m:t>
                        </m:r>
                        <m:r>
                          <a:rPr lang="en-US"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𝑀</m:t>
                            </m:r>
                          </m:e>
                        </m:d>
                        <m:sSup>
                          <m:sSupPr>
                            <m:ctrlPr>
                              <a:rPr lang="en-US" sz="2000" b="0" i="1" smtClean="0">
                                <a:latin typeface="Cambria Math"/>
                                <a:ea typeface="Cambria Math"/>
                              </a:rPr>
                            </m:ctrlPr>
                          </m:sSupPr>
                          <m:e>
                            <m:r>
                              <a:rPr lang="en-US" sz="2000" b="0" i="1" smtClean="0">
                                <a:latin typeface="Cambria Math"/>
                                <a:ea typeface="Cambria Math"/>
                              </a:rPr>
                              <m:t>𝜔</m:t>
                            </m:r>
                          </m:e>
                          <m:sup>
                            <m:r>
                              <a:rPr lang="en-US" sz="2000" b="0" i="1" smtClean="0">
                                <a:latin typeface="Cambria Math"/>
                                <a:ea typeface="Cambria Math"/>
                              </a:rPr>
                              <m:t>2</m:t>
                            </m:r>
                          </m:sup>
                        </m:sSup>
                      </m:e>
                    </m:d>
                    <m:d>
                      <m:dPr>
                        <m:begChr m:val="["/>
                        <m:endChr m:val="]"/>
                        <m:ctrlPr>
                          <a:rPr lang="en-US" sz="2000" b="0" i="1" smtClean="0">
                            <a:latin typeface="Cambria Math"/>
                            <a:ea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1</m:t>
                                  </m:r>
                                </m:sub>
                              </m:sSub>
                            </m:e>
                          </m:mr>
                          <m:mr>
                            <m:e>
                              <m:sSub>
                                <m:sSubPr>
                                  <m:ctrlPr>
                                    <a:rPr lang="en-US" sz="2000" i="1">
                                      <a:latin typeface="Cambria Math"/>
                                    </a:rPr>
                                  </m:ctrlPr>
                                </m:sSubPr>
                                <m:e>
                                  <m:r>
                                    <a:rPr lang="en-US" sz="2000" i="1">
                                      <a:latin typeface="Cambria Math"/>
                                    </a:rPr>
                                    <m:t>𝐹</m:t>
                                  </m:r>
                                </m:e>
                                <m:sub>
                                  <m:r>
                                    <a:rPr lang="en-US" sz="2000" i="1">
                                      <a:latin typeface="Cambria Math"/>
                                    </a:rPr>
                                    <m:t>2</m:t>
                                  </m:r>
                                </m:sub>
                              </m:sSub>
                            </m:e>
                          </m:mr>
                        </m:m>
                      </m:e>
                    </m:d>
                  </m:oMath>
                </a14:m>
                <a:r>
                  <a:rPr lang="en-US" sz="2000" dirty="0" smtClean="0"/>
                  <a:t>                        </a:t>
                </a:r>
                <a14:m>
                  <m:oMath xmlns:m="http://schemas.openxmlformats.org/officeDocument/2006/math">
                    <m:d>
                      <m:dPr>
                        <m:begChr m:val="["/>
                        <m:endChr m:val="]"/>
                        <m:ctrlPr>
                          <a:rPr lang="en-US" sz="2000" b="0" i="1" dirty="0"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2</m:t>
                                  </m:r>
                                </m:sub>
                              </m:sSub>
                            </m:e>
                          </m:mr>
                        </m:m>
                      </m:e>
                    </m:d>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𝐼𝑚</m:t>
                    </m:r>
                    <m:d>
                      <m:dPr>
                        <m:ctrlPr>
                          <a:rPr lang="en-US" sz="2000" b="0" i="1" smtClean="0">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1</m:t>
                            </m:r>
                          </m:sub>
                        </m:sSub>
                        <m:sSup>
                          <m:sSupPr>
                            <m:ctrlPr>
                              <a:rPr lang="en-US" sz="2000" i="1" smtClean="0">
                                <a:latin typeface="Cambria Math"/>
                              </a:rPr>
                            </m:ctrlPr>
                          </m:sSupPr>
                          <m:e>
                            <m:r>
                              <a:rPr lang="en-US" sz="2000" i="1" smtClean="0">
                                <a:latin typeface="Cambria Math"/>
                              </a:rPr>
                              <m:t>𝑒</m:t>
                            </m:r>
                          </m:e>
                          <m:sup>
                            <m:r>
                              <a:rPr lang="en-US" sz="2000" i="1" smtClean="0">
                                <a:latin typeface="Cambria Math"/>
                              </a:rPr>
                              <m:t>𝑖</m:t>
                            </m:r>
                            <m:r>
                              <a:rPr lang="el-GR" sz="2000" i="1">
                                <a:latin typeface="Cambria Math"/>
                              </a:rPr>
                              <m:t>𝜔</m:t>
                            </m:r>
                            <m:r>
                              <a:rPr lang="en-US" sz="2000" i="1">
                                <a:latin typeface="Cambria Math"/>
                              </a:rPr>
                              <m:t>𝑡</m:t>
                            </m:r>
                          </m:sup>
                        </m:sSup>
                      </m:e>
                    </m:d>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r>
                      <a:rPr lang="en-US" sz="2000" b="0" i="1" smtClean="0">
                        <a:latin typeface="Cambria Math"/>
                      </a:rPr>
                      <m:t>𝑡</m:t>
                    </m:r>
                    <m:r>
                      <a:rPr lang="en-US" sz="2000" b="0" i="1" smtClean="0">
                        <a:latin typeface="Cambria Math"/>
                      </a:rPr>
                      <m:t>)</m:t>
                    </m:r>
                  </m:oMath>
                </a14:m>
                <a:r>
                  <a:rPr lang="en-US" sz="2000" dirty="0" smtClean="0"/>
                  <a:t>  </a:t>
                </a:r>
                <a14:m>
                  <m:oMath xmlns:m="http://schemas.openxmlformats.org/officeDocument/2006/math">
                    <m:r>
                      <a:rPr lang="en-US" sz="2000" i="1" dirty="0" smtClean="0">
                        <a:latin typeface="Cambria Math"/>
                        <a:ea typeface="Cambria Math"/>
                      </a:rPr>
                      <m:t>→</m:t>
                    </m:r>
                  </m:oMath>
                </a14:m>
                <a:r>
                  <a:rPr lang="en-US" sz="2000" dirty="0" smtClean="0"/>
                  <a:t>                             </a:t>
                </a:r>
                <a14:m>
                  <m:oMath xmlns:m="http://schemas.openxmlformats.org/officeDocument/2006/math">
                    <m:r>
                      <a:rPr lang="en-US" sz="2000" i="1">
                        <a:latin typeface="Cambria Math"/>
                      </a:rPr>
                      <m:t>𝐼𝑚</m:t>
                    </m:r>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e>
                    </m:d>
                    <m:r>
                      <a:rPr lang="en-US" sz="2000" i="1">
                        <a:latin typeface="Cambria Math"/>
                      </a:rPr>
                      <m:t>=</m:t>
                    </m:r>
                    <m:sSub>
                      <m:sSubPr>
                        <m:ctrlPr>
                          <a:rPr lang="en-US" sz="2000" i="1">
                            <a:latin typeface="Cambria Math"/>
                          </a:rPr>
                        </m:ctrlPr>
                      </m:sSubPr>
                      <m:e>
                        <m:r>
                          <a:rPr lang="en-US" sz="2000" i="1">
                            <a:latin typeface="Cambria Math"/>
                          </a:rPr>
                          <m:t>𝑥</m:t>
                        </m:r>
                      </m:e>
                      <m:sub>
                        <m:r>
                          <a:rPr lang="en-US" sz="2000" b="0" i="1" smtClean="0">
                            <a:latin typeface="Cambria Math"/>
                          </a:rPr>
                          <m:t>2</m:t>
                        </m:r>
                      </m:sub>
                    </m:sSub>
                    <m:r>
                      <a:rPr lang="en-US" sz="2000" i="1">
                        <a:latin typeface="Cambria Math"/>
                      </a:rPr>
                      <m:t>(</m:t>
                    </m:r>
                    <m:r>
                      <a:rPr lang="en-US" sz="2000" i="1">
                        <a:latin typeface="Cambria Math"/>
                      </a:rPr>
                      <m:t>𝑡</m:t>
                    </m:r>
                    <m:r>
                      <a:rPr lang="en-US" sz="2000" i="1">
                        <a:latin typeface="Cambria Math"/>
                      </a:rPr>
                      <m:t>)</m:t>
                    </m:r>
                  </m:oMath>
                </a14:m>
                <a:r>
                  <a:rPr lang="en-US" sz="2000" dirty="0" smtClean="0"/>
                  <a:t>  </a:t>
                </a:r>
                <a14:m>
                  <m:oMath xmlns:m="http://schemas.openxmlformats.org/officeDocument/2006/math">
                    <m:r>
                      <a:rPr lang="en-US" sz="2000" i="1" dirty="0" smtClean="0">
                        <a:latin typeface="Cambria Math"/>
                        <a:ea typeface="Cambria Math"/>
                      </a:rPr>
                      <m:t>→</m:t>
                    </m:r>
                  </m:oMath>
                </a14:m>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Left Brace 3"/>
          <p:cNvSpPr/>
          <p:nvPr/>
        </p:nvSpPr>
        <p:spPr>
          <a:xfrm>
            <a:off x="1562100" y="3657600"/>
            <a:ext cx="228600" cy="12954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a:off x="2590800" y="1600200"/>
            <a:ext cx="1000125"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5715000"/>
            <a:ext cx="762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7772400" y="5410200"/>
            <a:ext cx="466725" cy="304800"/>
          </a:xfrm>
          <a:custGeom>
            <a:avLst/>
            <a:gdLst>
              <a:gd name="connsiteX0" fmla="*/ 0 w 466725"/>
              <a:gd name="connsiteY0" fmla="*/ 247650 h 447697"/>
              <a:gd name="connsiteX1" fmla="*/ 95250 w 466725"/>
              <a:gd name="connsiteY1" fmla="*/ 333375 h 447697"/>
              <a:gd name="connsiteX2" fmla="*/ 142875 w 466725"/>
              <a:gd name="connsiteY2" fmla="*/ 447675 h 447697"/>
              <a:gd name="connsiteX3" fmla="*/ 200025 w 466725"/>
              <a:gd name="connsiteY3" fmla="*/ 323850 h 447697"/>
              <a:gd name="connsiteX4" fmla="*/ 285750 w 466725"/>
              <a:gd name="connsiteY4" fmla="*/ 200025 h 447697"/>
              <a:gd name="connsiteX5" fmla="*/ 390525 w 466725"/>
              <a:gd name="connsiteY5" fmla="*/ 76200 h 447697"/>
              <a:gd name="connsiteX6" fmla="*/ 466725 w 466725"/>
              <a:gd name="connsiteY6" fmla="*/ 0 h 44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5" h="447697">
                <a:moveTo>
                  <a:pt x="0" y="247650"/>
                </a:moveTo>
                <a:cubicBezTo>
                  <a:pt x="35719" y="273844"/>
                  <a:pt x="71438" y="300038"/>
                  <a:pt x="95250" y="333375"/>
                </a:cubicBezTo>
                <a:cubicBezTo>
                  <a:pt x="119062" y="366712"/>
                  <a:pt x="125413" y="449262"/>
                  <a:pt x="142875" y="447675"/>
                </a:cubicBezTo>
                <a:cubicBezTo>
                  <a:pt x="160337" y="446088"/>
                  <a:pt x="176213" y="365125"/>
                  <a:pt x="200025" y="323850"/>
                </a:cubicBezTo>
                <a:cubicBezTo>
                  <a:pt x="223837" y="282575"/>
                  <a:pt x="254000" y="241300"/>
                  <a:pt x="285750" y="200025"/>
                </a:cubicBezTo>
                <a:cubicBezTo>
                  <a:pt x="317500" y="158750"/>
                  <a:pt x="360363" y="109537"/>
                  <a:pt x="390525" y="76200"/>
                </a:cubicBezTo>
                <a:cubicBezTo>
                  <a:pt x="420687" y="42863"/>
                  <a:pt x="466725" y="0"/>
                  <a:pt x="46672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082923" y="6324600"/>
            <a:ext cx="848309" cy="338554"/>
          </a:xfrm>
          <a:prstGeom prst="rect">
            <a:avLst/>
          </a:prstGeom>
          <a:noFill/>
        </p:spPr>
        <p:txBody>
          <a:bodyPr wrap="none" rtlCol="0">
            <a:spAutoFit/>
          </a:bodyPr>
          <a:lstStyle/>
          <a:p>
            <a:r>
              <a:rPr lang="fa-IR" sz="1600" dirty="0" smtClean="0"/>
              <a:t>خصوصی</a:t>
            </a:r>
            <a:endParaRPr lang="en-US" sz="1600" dirty="0"/>
          </a:p>
        </p:txBody>
      </p:sp>
      <p:sp>
        <p:nvSpPr>
          <p:cNvPr id="15" name="TextBox 14"/>
          <p:cNvSpPr txBox="1"/>
          <p:nvPr/>
        </p:nvSpPr>
        <p:spPr>
          <a:xfrm>
            <a:off x="7157453" y="6334125"/>
            <a:ext cx="848309" cy="338554"/>
          </a:xfrm>
          <a:prstGeom prst="rect">
            <a:avLst/>
          </a:prstGeom>
          <a:noFill/>
        </p:spPr>
        <p:txBody>
          <a:bodyPr wrap="none" rtlCol="0">
            <a:spAutoFit/>
          </a:bodyPr>
          <a:lstStyle/>
          <a:p>
            <a:r>
              <a:rPr lang="fa-IR" sz="1600" dirty="0" smtClean="0"/>
              <a:t>خصوصی</a:t>
            </a:r>
            <a:endParaRPr lang="en-US" sz="1600" dirty="0"/>
          </a:p>
        </p:txBody>
      </p:sp>
      <p:sp>
        <p:nvSpPr>
          <p:cNvPr id="16" name="Arc 15"/>
          <p:cNvSpPr/>
          <p:nvPr/>
        </p:nvSpPr>
        <p:spPr>
          <a:xfrm rot="16957705">
            <a:off x="5932809" y="5853330"/>
            <a:ext cx="676083" cy="1300142"/>
          </a:xfrm>
          <a:prstGeom prst="arc">
            <a:avLst>
              <a:gd name="adj1" fmla="val 16200000"/>
              <a:gd name="adj2" fmla="val 182078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5943600" y="6145714"/>
            <a:ext cx="152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76950" y="5976437"/>
            <a:ext cx="684803" cy="338554"/>
          </a:xfrm>
          <a:prstGeom prst="rect">
            <a:avLst/>
          </a:prstGeom>
          <a:noFill/>
        </p:spPr>
        <p:txBody>
          <a:bodyPr wrap="none" rtlCol="0">
            <a:spAutoFit/>
          </a:bodyPr>
          <a:lstStyle/>
          <a:p>
            <a:r>
              <a:rPr lang="fa-IR" sz="1600" dirty="0" smtClean="0"/>
              <a:t>تحریک</a:t>
            </a:r>
            <a:endParaRPr lang="en-US" sz="1600" dirty="0"/>
          </a:p>
        </p:txBody>
      </p:sp>
    </p:spTree>
    <p:extLst>
      <p:ext uri="{BB962C8B-B14F-4D97-AF65-F5344CB8AC3E}">
        <p14:creationId xmlns="" xmlns:p14="http://schemas.microsoft.com/office/powerpoint/2010/main" val="148751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r>
                  <a:rPr lang="fa-IR" sz="2000" dirty="0" smtClean="0"/>
                  <a:t>           اعمال شرایط اولیه ؛</a:t>
                </a:r>
              </a:p>
              <a:p>
                <a:pPr algn="r" rtl="1">
                  <a:lnSpc>
                    <a:spcPct val="150000"/>
                  </a:lnSpc>
                </a:pPr>
                <a:r>
                  <a:rPr lang="fa-IR" sz="2000" dirty="0" smtClean="0"/>
                  <a:t> 6 مجهول داریم، ولی 2 تا از آنها به هم وابسته هستند وداریم؛</a:t>
                </a:r>
              </a:p>
              <a:p>
                <a:pPr>
                  <a:lnSpc>
                    <a:spcPct val="150000"/>
                  </a:lnSpc>
                </a:pPr>
                <a:r>
                  <a:rPr lang="en-US" sz="2000" dirty="0"/>
                  <a:t> </a:t>
                </a: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𝐴</m:t>
                            </m:r>
                          </m:e>
                          <m:sub>
                            <m:r>
                              <a:rPr lang="en-US" sz="2000" b="0" i="1" smtClean="0">
                                <a:latin typeface="Cambria Math"/>
                              </a:rPr>
                              <m:t>11</m:t>
                            </m:r>
                          </m:sub>
                        </m:sSub>
                      </m:num>
                      <m:den>
                        <m:sSub>
                          <m:sSubPr>
                            <m:ctrlPr>
                              <a:rPr lang="en-US" sz="2000" i="1" smtClean="0">
                                <a:latin typeface="Cambria Math"/>
                              </a:rPr>
                            </m:ctrlPr>
                          </m:sSubPr>
                          <m:e>
                            <m:r>
                              <a:rPr lang="en-US" sz="2000" b="0" i="1" smtClean="0">
                                <a:latin typeface="Cambria Math"/>
                              </a:rPr>
                              <m:t>𝐴</m:t>
                            </m:r>
                          </m:e>
                          <m:sub>
                            <m:r>
                              <a:rPr lang="en-US" sz="2000" b="0" i="1" smtClean="0">
                                <a:latin typeface="Cambria Math"/>
                              </a:rPr>
                              <m:t>21</m:t>
                            </m:r>
                          </m:sub>
                        </m:sSub>
                      </m:den>
                    </m:f>
                    <m:r>
                      <a:rPr lang="en-US" sz="2000" b="0" i="1" smtClean="0">
                        <a:latin typeface="Cambria Math"/>
                      </a:rPr>
                      <m:t>=(</m:t>
                    </m:r>
                    <m:sSup>
                      <m:sSupPr>
                        <m:ctrlPr>
                          <a:rPr lang="en-US" sz="2000" b="0" i="1" smtClean="0">
                            <a:latin typeface="Cambria Math"/>
                          </a:rPr>
                        </m:ctrlPr>
                      </m:sSupPr>
                      <m:e>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num>
                          <m:den>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2</m:t>
                                </m:r>
                              </m:sub>
                            </m:sSub>
                          </m:den>
                        </m:f>
                        <m:r>
                          <a:rPr lang="en-US" sz="2000" b="0" i="1" smtClean="0">
                            <a:latin typeface="Cambria Math"/>
                          </a:rPr>
                          <m:t>)</m:t>
                        </m:r>
                      </m:e>
                      <m:sup>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r>
                              <a:rPr lang="en-US" sz="2000" b="0" i="1" smtClean="0">
                                <a:latin typeface="Cambria Math"/>
                              </a:rPr>
                              <m:t>1</m:t>
                            </m:r>
                          </m:sub>
                        </m:sSub>
                      </m:sup>
                    </m:sSup>
                  </m:oMath>
                </a14:m>
                <a:r>
                  <a:rPr lang="en-US" sz="2000" dirty="0" smtClean="0"/>
                  <a:t>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m:t>
                            </m:r>
                            <m:r>
                              <a:rPr lang="en-US" sz="2000" b="0" i="1" smtClean="0">
                                <a:latin typeface="Cambria Math"/>
                              </a:rPr>
                              <m:t>2</m:t>
                            </m:r>
                          </m:sub>
                        </m:sSub>
                      </m:num>
                      <m:den>
                        <m:sSub>
                          <m:sSubPr>
                            <m:ctrlPr>
                              <a:rPr lang="en-US" sz="2000" i="1">
                                <a:latin typeface="Cambria Math"/>
                              </a:rPr>
                            </m:ctrlPr>
                          </m:sSubPr>
                          <m:e>
                            <m:r>
                              <a:rPr lang="en-US" sz="2000" i="1">
                                <a:latin typeface="Cambria Math"/>
                              </a:rPr>
                              <m:t>𝐴</m:t>
                            </m:r>
                          </m:e>
                          <m:sub>
                            <m:r>
                              <a:rPr lang="en-US" sz="2000" i="1">
                                <a:latin typeface="Cambria Math"/>
                              </a:rPr>
                              <m:t>2</m:t>
                            </m:r>
                            <m:r>
                              <a:rPr lang="en-US" sz="2000" b="0" i="1" smtClean="0">
                                <a:latin typeface="Cambria Math"/>
                              </a:rPr>
                              <m:t>2</m:t>
                            </m:r>
                          </m:sub>
                        </m:sSub>
                      </m:den>
                    </m:f>
                    <m:r>
                      <a:rPr lang="en-US" sz="2000" i="1">
                        <a:latin typeface="Cambria Math"/>
                      </a:rPr>
                      <m:t>=(</m:t>
                    </m:r>
                    <m:sSup>
                      <m:sSupPr>
                        <m:ctrlPr>
                          <a:rPr lang="en-US" sz="2000" i="1">
                            <a:latin typeface="Cambria Math"/>
                          </a:rPr>
                        </m:ctrlPr>
                      </m:sSupPr>
                      <m:e>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m:t>
                                </m:r>
                              </m:sub>
                            </m:sSub>
                          </m:num>
                          <m:den>
                            <m:sSub>
                              <m:sSubPr>
                                <m:ctrlPr>
                                  <a:rPr lang="en-US" sz="2000" i="1">
                                    <a:latin typeface="Cambria Math"/>
                                  </a:rPr>
                                </m:ctrlPr>
                              </m:sSubPr>
                              <m:e>
                                <m:r>
                                  <a:rPr lang="en-US" sz="2000" i="1">
                                    <a:latin typeface="Cambria Math"/>
                                  </a:rPr>
                                  <m:t>𝐴</m:t>
                                </m:r>
                              </m:e>
                              <m:sub>
                                <m:r>
                                  <a:rPr lang="en-US" sz="2000" i="1">
                                    <a:latin typeface="Cambria Math"/>
                                  </a:rPr>
                                  <m:t>2</m:t>
                                </m:r>
                              </m:sub>
                            </m:sSub>
                          </m:den>
                        </m:f>
                        <m:r>
                          <a:rPr lang="en-US" sz="2000" i="1">
                            <a:latin typeface="Cambria Math"/>
                          </a:rPr>
                          <m:t>)</m:t>
                        </m:r>
                      </m:e>
                      <m:sup>
                        <m:sSub>
                          <m:sSubPr>
                            <m:ctrlPr>
                              <a:rPr lang="en-US" sz="2000" i="1">
                                <a:latin typeface="Cambria Math"/>
                              </a:rPr>
                            </m:ctrlPr>
                          </m:sSubPr>
                          <m:e>
                            <m:r>
                              <a:rPr lang="en-US" sz="2000" i="1">
                                <a:latin typeface="Cambria Math"/>
                                <a:ea typeface="Cambria Math"/>
                              </a:rPr>
                              <m:t>𝜔</m:t>
                            </m:r>
                          </m:e>
                          <m:sub>
                            <m:r>
                              <a:rPr lang="en-US" sz="2000" i="1">
                                <a:latin typeface="Cambria Math"/>
                              </a:rPr>
                              <m:t>𝑛</m:t>
                            </m:r>
                            <m:r>
                              <a:rPr lang="en-US" sz="2000" b="0" i="1" smtClean="0">
                                <a:latin typeface="Cambria Math"/>
                              </a:rPr>
                              <m:t>2</m:t>
                            </m:r>
                          </m:sub>
                        </m:sSub>
                      </m:sup>
                    </m:sSup>
                  </m:oMath>
                </a14:m>
                <a:endParaRPr lang="en-US" sz="2000" dirty="0" smtClean="0"/>
              </a:p>
              <a:p>
                <a:pPr algn="r" rtl="1">
                  <a:lnSpc>
                    <a:spcPct val="150000"/>
                  </a:lnSpc>
                </a:pPr>
                <a:r>
                  <a:rPr lang="fa-IR" sz="2000" dirty="0"/>
                  <a:t> </a:t>
                </a:r>
                <a:r>
                  <a:rPr lang="fa-IR" sz="2000" dirty="0" smtClean="0"/>
                  <a:t>          جاذب ارتعاش ؛</a:t>
                </a:r>
                <a:endParaRPr lang="en-US" sz="2000" dirty="0" smtClean="0"/>
              </a:p>
              <a:p>
                <a:pPr algn="r" rtl="1">
                  <a:lnSpc>
                    <a:spcPct val="150000"/>
                  </a:lnSpc>
                </a:pPr>
                <a:endParaRPr lang="en-US" sz="2000" dirty="0"/>
              </a:p>
              <a:p>
                <a:pPr algn="r" rtl="1">
                  <a:lnSpc>
                    <a:spcPct val="150000"/>
                  </a:lnSpc>
                </a:pPr>
                <a:endParaRPr lang="en-US" sz="2000" dirty="0" smtClean="0"/>
              </a:p>
              <a:p>
                <a:pPr algn="r" rtl="1">
                  <a:lnSpc>
                    <a:spcPct val="150000"/>
                  </a:lnSpc>
                </a:pPr>
                <a:endParaRPr lang="en-US" sz="2000" dirty="0"/>
              </a:p>
              <a:p>
                <a:pPr algn="r" rtl="1">
                  <a:lnSpc>
                    <a:spcPct val="150000"/>
                  </a:lnSpc>
                </a:pPr>
                <a:endParaRPr lang="en-US" sz="2000" dirty="0" smtClean="0"/>
              </a:p>
              <a:p>
                <a:pPr algn="r" rtl="1">
                  <a:lnSpc>
                    <a:spcPct val="150000"/>
                  </a:lnSpc>
                </a:pPr>
                <a:endParaRPr lang="en-US" sz="2000" dirty="0"/>
              </a:p>
              <a:p>
                <a:pPr algn="l">
                  <a:lnSpc>
                    <a:spcPct val="150000"/>
                  </a:lnSpc>
                </a:pPr>
                <a:r>
                  <a:rPr lang="en-US" sz="2000" dirty="0" smtClean="0"/>
                  <a:t> </a:t>
                </a:r>
                <a14:m>
                  <m:oMath xmlns:m="http://schemas.openxmlformats.org/officeDocument/2006/math">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1</m:t>
                        </m:r>
                      </m:sub>
                    </m:sSub>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oMath>
                </a14:m>
                <a:endParaRPr lang="en-US" sz="2000" dirty="0" smtClean="0"/>
              </a:p>
              <a:p>
                <a:pPr>
                  <a:lnSpc>
                    <a:spcPct val="150000"/>
                  </a:lnSpc>
                </a:pPr>
                <a:r>
                  <a:rPr lang="en-US" sz="2000" dirty="0"/>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d>
                      <m:dPr>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b="0" i="1" smtClean="0">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b="0" i="1" smtClean="0">
                                <a:latin typeface="Cambria Math"/>
                              </a:rPr>
                              <m:t>1</m:t>
                            </m:r>
                          </m:sub>
                        </m:sSub>
                      </m:e>
                    </m:d>
                    <m:r>
                      <a:rPr lang="en-US" sz="2000" i="1">
                        <a:latin typeface="Cambria Math"/>
                      </a:rPr>
                      <m:t>=</m:t>
                    </m:r>
                    <m:sSub>
                      <m:sSubPr>
                        <m:ctrlPr>
                          <a:rPr lang="en-US" sz="2000" i="1">
                            <a:latin typeface="Cambria Math"/>
                          </a:rPr>
                        </m:ctrlPr>
                      </m:sSubPr>
                      <m:e>
                        <m:r>
                          <a:rPr lang="en-US" sz="2000" i="1">
                            <a:latin typeface="Cambria Math"/>
                          </a:rPr>
                          <m:t>𝑚</m:t>
                        </m:r>
                      </m:e>
                      <m:sub>
                        <m:r>
                          <a:rPr lang="en-US" sz="2000" b="0" i="1" smtClean="0">
                            <a:latin typeface="Cambria Math"/>
                          </a:rPr>
                          <m:t>2</m:t>
                        </m:r>
                      </m:sub>
                    </m:sSub>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b="0" i="1" smtClean="0">
                            <a:latin typeface="Cambria Math"/>
                          </a:rPr>
                          <m:t>2</m:t>
                        </m:r>
                      </m:sub>
                    </m:sSub>
                  </m:oMath>
                </a14:m>
                <a:endParaRPr lang="fa-IR" sz="2000" dirty="0" smtClean="0"/>
              </a:p>
              <a:p>
                <a:pPr algn="r" rtl="1">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03249" y="5044292"/>
            <a:ext cx="762001" cy="96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reeform 4"/>
          <p:cNvSpPr/>
          <p:nvPr/>
        </p:nvSpPr>
        <p:spPr>
          <a:xfrm rot="16200000">
            <a:off x="932259" y="4692298"/>
            <a:ext cx="611982" cy="92006"/>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857250" y="3822710"/>
            <a:ext cx="762000" cy="6096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rot="16200000">
            <a:off x="925977" y="3460388"/>
            <a:ext cx="611982" cy="92006"/>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857250" y="2590800"/>
            <a:ext cx="762000" cy="6096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1066800" y="3365510"/>
            <a:ext cx="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3" name="TextBox 12"/>
              <p:cNvSpPr txBox="1"/>
              <p:nvPr/>
            </p:nvSpPr>
            <p:spPr>
              <a:xfrm>
                <a:off x="80077" y="3224778"/>
                <a:ext cx="109312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func>
                        <m:funcPr>
                          <m:ctrlPr>
                            <a:rPr lang="en-US" i="1" smtClean="0">
                              <a:latin typeface="Cambria Math"/>
                            </a:rPr>
                          </m:ctrlPr>
                        </m:funcPr>
                        <m:fName>
                          <m:r>
                            <m:rPr>
                              <m:sty m:val="p"/>
                            </m:rPr>
                            <a:rPr lang="en-US" i="0" smtClean="0">
                              <a:latin typeface="Cambria Math"/>
                            </a:rPr>
                            <m:t>sin</m:t>
                          </m:r>
                        </m:fName>
                        <m:e>
                          <m:r>
                            <a:rPr lang="en-US" i="1" smtClean="0">
                              <a:latin typeface="Cambria Math"/>
                              <a:ea typeface="Cambria Math"/>
                            </a:rPr>
                            <m:t>𝜔</m:t>
                          </m:r>
                          <m:r>
                            <a:rPr lang="en-US" b="0" i="1" smtClean="0">
                              <a:latin typeface="Cambria Math"/>
                              <a:ea typeface="Cambria Math"/>
                            </a:rPr>
                            <m:t>𝑡</m:t>
                          </m:r>
                        </m:e>
                      </m:func>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80077" y="3224778"/>
                <a:ext cx="1093120"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1284253" y="4553635"/>
                <a:ext cx="4662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284253" y="4553635"/>
                <a:ext cx="466218"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1358147" y="3321725"/>
                <a:ext cx="47153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358147" y="3321725"/>
                <a:ext cx="471539"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983819" y="3942844"/>
                <a:ext cx="53354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983819" y="3942844"/>
                <a:ext cx="533543"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981157" y="2710934"/>
                <a:ext cx="53886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981157" y="2710934"/>
                <a:ext cx="538865"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19" name="Straight Connector 18"/>
          <p:cNvCxnSpPr/>
          <p:nvPr/>
        </p:nvCxnSpPr>
        <p:spPr>
          <a:xfrm>
            <a:off x="1698083" y="2917835"/>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829686" y="2579578"/>
            <a:ext cx="0" cy="3382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5" name="TextBox 24"/>
              <p:cNvSpPr txBox="1"/>
              <p:nvPr/>
            </p:nvSpPr>
            <p:spPr>
              <a:xfrm>
                <a:off x="1840006" y="2526268"/>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1840006" y="2526268"/>
                <a:ext cx="367986" cy="369332"/>
              </a:xfrm>
              <a:prstGeom prst="rect">
                <a:avLst/>
              </a:prstGeom>
              <a:blipFill rotWithShape="1">
                <a:blip r:embed="rId9" cstate="print"/>
                <a:stretch>
                  <a:fillRect/>
                </a:stretch>
              </a:blipFill>
            </p:spPr>
            <p:txBody>
              <a:bodyPr/>
              <a:lstStyle/>
              <a:p>
                <a:r>
                  <a:rPr lang="en-US">
                    <a:noFill/>
                  </a:rPr>
                  <a:t> </a:t>
                </a:r>
              </a:p>
            </p:txBody>
          </p:sp>
        </mc:Fallback>
      </mc:AlternateContent>
      <p:sp>
        <p:nvSpPr>
          <p:cNvPr id="26" name="Rectangle 25"/>
          <p:cNvSpPr/>
          <p:nvPr/>
        </p:nvSpPr>
        <p:spPr>
          <a:xfrm>
            <a:off x="3403169" y="3549164"/>
            <a:ext cx="762000" cy="6096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 xmlns:a14="http://schemas.microsoft.com/office/drawing/2010/main" Requires="a14">
          <p:sp>
            <p:nvSpPr>
              <p:cNvPr id="27" name="TextBox 26"/>
              <p:cNvSpPr txBox="1"/>
              <p:nvPr/>
            </p:nvSpPr>
            <p:spPr>
              <a:xfrm>
                <a:off x="3510687" y="3669298"/>
                <a:ext cx="53354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3510687" y="3669298"/>
                <a:ext cx="533543"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28" name="Straight Arrow Connector 27"/>
          <p:cNvCxnSpPr/>
          <p:nvPr/>
        </p:nvCxnSpPr>
        <p:spPr>
          <a:xfrm flipV="1">
            <a:off x="3581400" y="3200400"/>
            <a:ext cx="0" cy="3487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44230" y="3200400"/>
            <a:ext cx="0" cy="348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61224" y="4158764"/>
            <a:ext cx="0" cy="348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4" name="TextBox 33"/>
              <p:cNvSpPr txBox="1"/>
              <p:nvPr/>
            </p:nvSpPr>
            <p:spPr>
              <a:xfrm>
                <a:off x="3439459" y="4553635"/>
                <a:ext cx="57579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1</m:t>
                          </m:r>
                        </m:sub>
                      </m:sSub>
                      <m:sSub>
                        <m:sSubPr>
                          <m:ctrlPr>
                            <a:rPr lang="en-US" sz="1400" i="1" smtClean="0">
                              <a:latin typeface="Cambria Math"/>
                            </a:rPr>
                          </m:ctrlPr>
                        </m:sSubPr>
                        <m:e>
                          <m:r>
                            <a:rPr lang="en-US" sz="1400" b="0" i="1" smtClean="0">
                              <a:latin typeface="Cambria Math"/>
                            </a:rPr>
                            <m:t>𝑥</m:t>
                          </m:r>
                        </m:e>
                        <m:sub>
                          <m:r>
                            <a:rPr lang="en-US" sz="1400" b="0" i="1" smtClean="0">
                              <a:latin typeface="Cambria Math"/>
                            </a:rPr>
                            <m:t>1</m:t>
                          </m:r>
                        </m:sub>
                      </m:sSub>
                    </m:oMath>
                  </m:oMathPara>
                </a14:m>
                <a:endParaRPr lang="en-US" sz="1400" dirty="0"/>
              </a:p>
            </p:txBody>
          </p:sp>
        </mc:Choice>
        <mc:Fallback>
          <p:sp>
            <p:nvSpPr>
              <p:cNvPr id="34" name="TextBox 33"/>
              <p:cNvSpPr txBox="1">
                <a:spLocks noRot="1" noChangeAspect="1" noMove="1" noResize="1" noEditPoints="1" noAdjustHandles="1" noChangeArrowheads="1" noChangeShapeType="1" noTextEdit="1"/>
              </p:cNvSpPr>
              <p:nvPr/>
            </p:nvSpPr>
            <p:spPr>
              <a:xfrm>
                <a:off x="3439459" y="4553635"/>
                <a:ext cx="575799" cy="307777"/>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5" name="TextBox 34"/>
              <p:cNvSpPr txBox="1"/>
              <p:nvPr/>
            </p:nvSpPr>
            <p:spPr>
              <a:xfrm>
                <a:off x="3727358" y="2831067"/>
                <a:ext cx="1119088"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oMath>
                  </m:oMathPara>
                </a14:m>
                <a:endParaRPr lang="en-US" sz="1400" dirty="0"/>
              </a:p>
            </p:txBody>
          </p:sp>
        </mc:Choice>
        <mc:Fallback>
          <p:sp>
            <p:nvSpPr>
              <p:cNvPr id="35" name="TextBox 34"/>
              <p:cNvSpPr txBox="1">
                <a:spLocks noRot="1" noChangeAspect="1" noMove="1" noResize="1" noEditPoints="1" noAdjustHandles="1" noChangeArrowheads="1" noChangeShapeType="1" noTextEdit="1"/>
              </p:cNvSpPr>
              <p:nvPr/>
            </p:nvSpPr>
            <p:spPr>
              <a:xfrm>
                <a:off x="3727358" y="2831067"/>
                <a:ext cx="1119088" cy="307777"/>
              </a:xfrm>
              <a:prstGeom prst="rect">
                <a:avLst/>
              </a:prstGeom>
              <a:blipFill rotWithShape="1">
                <a:blip r:embed="rId12"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6" name="TextBox 35"/>
              <p:cNvSpPr txBox="1"/>
              <p:nvPr/>
            </p:nvSpPr>
            <p:spPr>
              <a:xfrm>
                <a:off x="2743200" y="2831068"/>
                <a:ext cx="889153"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𝐹</m:t>
                          </m:r>
                        </m:e>
                        <m:sub>
                          <m:r>
                            <a:rPr lang="en-US" sz="1400" b="0" i="1" smtClean="0">
                              <a:latin typeface="Cambria Math"/>
                            </a:rPr>
                            <m:t>0</m:t>
                          </m:r>
                        </m:sub>
                      </m:sSub>
                      <m:func>
                        <m:funcPr>
                          <m:ctrlPr>
                            <a:rPr lang="en-US" sz="1400" i="1" smtClean="0">
                              <a:latin typeface="Cambria Math"/>
                            </a:rPr>
                          </m:ctrlPr>
                        </m:funcPr>
                        <m:fName>
                          <m:r>
                            <m:rPr>
                              <m:sty m:val="p"/>
                            </m:rPr>
                            <a:rPr lang="en-US" sz="1400" i="0" smtClean="0">
                              <a:latin typeface="Cambria Math"/>
                            </a:rPr>
                            <m:t>sin</m:t>
                          </m:r>
                        </m:fName>
                        <m:e>
                          <m:r>
                            <a:rPr lang="en-US" sz="1400" i="1" smtClean="0">
                              <a:latin typeface="Cambria Math"/>
                              <a:ea typeface="Cambria Math"/>
                            </a:rPr>
                            <m:t>𝜔</m:t>
                          </m:r>
                          <m:r>
                            <a:rPr lang="en-US" sz="1400" b="0" i="1" smtClean="0">
                              <a:latin typeface="Cambria Math"/>
                              <a:ea typeface="Cambria Math"/>
                            </a:rPr>
                            <m:t>𝑡</m:t>
                          </m:r>
                        </m:e>
                      </m:func>
                    </m:oMath>
                  </m:oMathPara>
                </a14:m>
                <a:endParaRPr lang="en-US" sz="1400" dirty="0"/>
              </a:p>
            </p:txBody>
          </p:sp>
        </mc:Choice>
        <mc:Fallback>
          <p:sp>
            <p:nvSpPr>
              <p:cNvPr id="36" name="TextBox 35"/>
              <p:cNvSpPr txBox="1">
                <a:spLocks noRot="1" noChangeAspect="1" noMove="1" noResize="1" noEditPoints="1" noAdjustHandles="1" noChangeArrowheads="1" noChangeShapeType="1" noTextEdit="1"/>
              </p:cNvSpPr>
              <p:nvPr/>
            </p:nvSpPr>
            <p:spPr>
              <a:xfrm>
                <a:off x="2743200" y="2831068"/>
                <a:ext cx="889153" cy="307777"/>
              </a:xfrm>
              <a:prstGeom prst="rect">
                <a:avLst/>
              </a:prstGeom>
              <a:blipFill rotWithShape="1">
                <a:blip r:embed="rId13" cstate="print"/>
                <a:stretch>
                  <a:fillRect/>
                </a:stretch>
              </a:blipFill>
            </p:spPr>
            <p:txBody>
              <a:bodyPr/>
              <a:lstStyle/>
              <a:p>
                <a:r>
                  <a:rPr lang="en-US">
                    <a:noFill/>
                  </a:rPr>
                  <a:t> </a:t>
                </a:r>
              </a:p>
            </p:txBody>
          </p:sp>
        </mc:Fallback>
      </mc:AlternateContent>
      <p:sp>
        <p:nvSpPr>
          <p:cNvPr id="37" name="Rectangle 36"/>
          <p:cNvSpPr/>
          <p:nvPr/>
        </p:nvSpPr>
        <p:spPr>
          <a:xfrm>
            <a:off x="6324600" y="3483680"/>
            <a:ext cx="762000" cy="6096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 xmlns:a14="http://schemas.microsoft.com/office/drawing/2010/main" Requires="a14">
          <p:sp>
            <p:nvSpPr>
              <p:cNvPr id="38" name="TextBox 37"/>
              <p:cNvSpPr txBox="1"/>
              <p:nvPr/>
            </p:nvSpPr>
            <p:spPr>
              <a:xfrm>
                <a:off x="6436167" y="3573512"/>
                <a:ext cx="53886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6436167" y="3573512"/>
                <a:ext cx="538865"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6146054" y="2825172"/>
                <a:ext cx="111908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40" name="TextBox 39"/>
              <p:cNvSpPr txBox="1">
                <a:spLocks noRot="1" noChangeAspect="1" noMove="1" noResize="1" noEditPoints="1" noAdjustHandles="1" noChangeArrowheads="1" noChangeShapeType="1" noTextEdit="1"/>
              </p:cNvSpPr>
              <p:nvPr/>
            </p:nvSpPr>
            <p:spPr>
              <a:xfrm>
                <a:off x="6146054" y="2825172"/>
                <a:ext cx="1119089" cy="307777"/>
              </a:xfrm>
              <a:prstGeom prst="rect">
                <a:avLst/>
              </a:prstGeom>
              <a:blipFill rotWithShape="1">
                <a:blip r:embed="rId15" cstate="print"/>
                <a:stretch>
                  <a:fillRect b="-5882"/>
                </a:stretch>
              </a:blipFill>
            </p:spPr>
            <p:txBody>
              <a:bodyPr/>
              <a:lstStyle/>
              <a:p>
                <a:r>
                  <a:rPr lang="en-US">
                    <a:noFill/>
                  </a:rPr>
                  <a:t> </a:t>
                </a:r>
              </a:p>
            </p:txBody>
          </p:sp>
        </mc:Fallback>
      </mc:AlternateContent>
      <p:cxnSp>
        <p:nvCxnSpPr>
          <p:cNvPr id="41" name="Straight Arrow Connector 40"/>
          <p:cNvCxnSpPr/>
          <p:nvPr/>
        </p:nvCxnSpPr>
        <p:spPr>
          <a:xfrm>
            <a:off x="6692178" y="3147581"/>
            <a:ext cx="0" cy="348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Left Brace 41"/>
          <p:cNvSpPr/>
          <p:nvPr/>
        </p:nvSpPr>
        <p:spPr>
          <a:xfrm>
            <a:off x="287315" y="5410200"/>
            <a:ext cx="146573" cy="6858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616521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1</m:t>
                                  </m:r>
                                </m:sub>
                              </m:sSub>
                            </m:e>
                            <m:e>
                              <m:r>
                                <a:rPr lang="en-US" sz="2000" b="0" i="1" smtClean="0">
                                  <a:latin typeface="Cambria Math"/>
                                </a:rPr>
                                <m:t>0</m:t>
                              </m:r>
                            </m:e>
                          </m:mr>
                          <m:mr>
                            <m:e>
                              <m:r>
                                <a:rPr lang="en-US" sz="2000" b="0" i="1" smtClean="0">
                                  <a:latin typeface="Cambria Math"/>
                                </a:rPr>
                                <m:t>0</m:t>
                              </m:r>
                            </m:e>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m:rPr>
                                  <m:brk m:alnAt="7"/>
                                </m:rP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e>
                            <m:e>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mr>
                          <m:mr>
                            <m:e>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e>
                              <m:sSub>
                                <m:sSubPr>
                                  <m:ctrlPr>
                                    <a:rPr lang="en-US" sz="2000" i="1">
                                      <a:latin typeface="Cambria Math"/>
                                    </a:rPr>
                                  </m:ctrlPr>
                                </m:sSubPr>
                                <m:e>
                                  <m:r>
                                    <a:rPr lang="en-US" sz="2000" i="1">
                                      <a:latin typeface="Cambria Math"/>
                                    </a:rPr>
                                    <m:t>𝑘</m:t>
                                  </m:r>
                                </m:e>
                                <m:sub>
                                  <m:r>
                                    <a:rPr lang="en-US" sz="2000" i="1">
                                      <a:latin typeface="Cambria Math"/>
                                    </a:rPr>
                                    <m:t>2</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ea typeface="Cambria Math"/>
                                    </a:rPr>
                                    <m:t>𝜔</m:t>
                                  </m:r>
                                  <m:r>
                                    <a:rPr lang="en-US" sz="2000" i="1">
                                      <a:latin typeface="Cambria Math"/>
                                      <a:ea typeface="Cambria Math"/>
                                    </a:rPr>
                                    <m:t>𝑡</m:t>
                                  </m:r>
                                </m:e>
                              </m:func>
                            </m:e>
                          </m:mr>
                          <m:mr>
                            <m:e>
                              <m:r>
                                <a:rPr lang="en-US" sz="2000" b="0" i="1" smtClean="0">
                                  <a:latin typeface="Cambria Math"/>
                                </a:rPr>
                                <m:t>0</m:t>
                              </m:r>
                            </m:e>
                          </m:mr>
                        </m:m>
                      </m:e>
                    </m:d>
                  </m:oMath>
                </a14:m>
                <a:endParaRPr lang="en-US" sz="2000" dirty="0" smtClean="0"/>
              </a:p>
              <a:p>
                <a:pPr algn="r" rtl="1">
                  <a:lnSpc>
                    <a:spcPct val="150000"/>
                  </a:lnSpc>
                </a:pPr>
                <a:r>
                  <a:rPr lang="fa-IR" sz="2000" dirty="0"/>
                  <a:t> </a:t>
                </a:r>
                <a:r>
                  <a:rPr lang="fa-IR" sz="2000" dirty="0" smtClean="0"/>
                  <a:t>دو راه داریم؛ یا از ابتدا       </a:t>
                </a:r>
                <a14:m>
                  <m:oMath xmlns:m="http://schemas.openxmlformats.org/officeDocument/2006/math">
                    <m:d>
                      <m:dPr>
                        <m:ctrlPr>
                          <a:rPr lang="en-US" sz="2000" b="0" i="1" smtClean="0">
                            <a:latin typeface="Cambria Math"/>
                          </a:rPr>
                        </m:ctrlPr>
                      </m:dPr>
                      <m:e>
                        <m:r>
                          <a:rPr lang="en-US" sz="2000" b="0" i="1" smtClean="0">
                            <a:latin typeface="Cambria Math"/>
                          </a:rPr>
                          <m:t>𝑘</m:t>
                        </m:r>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2</m:t>
                                  </m:r>
                                </m:sub>
                              </m:sSub>
                            </m:e>
                          </m:mr>
                        </m:m>
                      </m:e>
                    </m:d>
                  </m:oMath>
                </a14:m>
                <a:endParaRPr lang="en-US" sz="2000" dirty="0" smtClean="0"/>
              </a:p>
              <a:p>
                <a:pPr>
                  <a:lnSpc>
                    <a:spcPct val="150000"/>
                  </a:lnSpc>
                </a:pPr>
                <a:r>
                  <a:rPr lang="en-US" sz="2000" dirty="0"/>
                  <a:t> </a:t>
                </a:r>
                <a14:m>
                  <m:oMath xmlns:m="http://schemas.openxmlformats.org/officeDocument/2006/math">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ea typeface="Cambria Math"/>
                          </a:rPr>
                          <m:t>𝜔</m:t>
                        </m:r>
                        <m:r>
                          <a:rPr lang="en-US" sz="2000" i="1">
                            <a:latin typeface="Cambria Math"/>
                            <a:ea typeface="Cambria Math"/>
                          </a:rPr>
                          <m:t>𝑡</m:t>
                        </m:r>
                      </m:e>
                    </m:func>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𝐼𝑚</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𝑖</m:t>
                        </m:r>
                        <m:r>
                          <a:rPr lang="el-GR"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ea typeface="Cambria Math"/>
                      </a:rPr>
                      <m:t>)</m:t>
                    </m:r>
                  </m:oMath>
                </a14:m>
                <a:endParaRPr lang="en-US" sz="2000" dirty="0" smtClean="0"/>
              </a:p>
              <a:p>
                <a:pPr>
                  <a:lnSpc>
                    <a:spcPct val="150000"/>
                  </a:lnSpc>
                </a:pP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𝑋</m:t>
                            </m:r>
                          </m:e>
                        </m:acc>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l-GR" sz="2000" b="0" i="1" smtClean="0">
                            <a:latin typeface="Cambria Math"/>
                          </a:rPr>
                          <m:t>𝜔</m:t>
                        </m:r>
                        <m:r>
                          <a:rPr lang="en-US" sz="2000" b="0" i="1" smtClean="0">
                            <a:latin typeface="Cambria Math"/>
                          </a:rPr>
                          <m:t>𝑡</m:t>
                        </m:r>
                      </m:sup>
                    </m:sSup>
                  </m:oMath>
                </a14:m>
                <a:r>
                  <a:rPr lang="en-US" sz="2000" dirty="0" smtClean="0"/>
                  <a:t>         ,             </a:t>
                </a:r>
                <a14:m>
                  <m:oMath xmlns:m="http://schemas.openxmlformats.org/officeDocument/2006/math">
                    <m:sSub>
                      <m:sSubPr>
                        <m:ctrlPr>
                          <a:rPr lang="en-US" sz="2000" i="1">
                            <a:latin typeface="Cambria Math"/>
                          </a:rPr>
                        </m:ctrlPr>
                      </m:sSubPr>
                      <m:e>
                        <m:r>
                          <a:rPr lang="en-US" sz="2000" i="1">
                            <a:latin typeface="Cambria Math"/>
                          </a:rPr>
                          <m:t>𝑥</m:t>
                        </m:r>
                      </m:e>
                      <m:sub>
                        <m:r>
                          <a:rPr lang="en-US" sz="2000" b="0" i="1" smtClean="0">
                            <a:latin typeface="Cambria Math"/>
                          </a:rPr>
                          <m:t>2</m:t>
                        </m:r>
                      </m:sub>
                    </m:sSub>
                    <m:d>
                      <m:dPr>
                        <m:ctrlPr>
                          <a:rPr lang="en-US" sz="2000" i="1">
                            <a:latin typeface="Cambria Math"/>
                          </a:rPr>
                        </m:ctrlPr>
                      </m:dPr>
                      <m:e>
                        <m:r>
                          <a:rPr lang="en-US" sz="2000" i="1">
                            <a:latin typeface="Cambria Math"/>
                          </a:rPr>
                          <m:t>𝑡</m:t>
                        </m:r>
                      </m:e>
                    </m:d>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l-GR" sz="2000" i="1">
                            <a:latin typeface="Cambria Math"/>
                          </a:rPr>
                          <m:t>𝜔</m:t>
                        </m:r>
                        <m:r>
                          <a:rPr lang="en-US" sz="2000" i="1">
                            <a:latin typeface="Cambria Math"/>
                          </a:rPr>
                          <m:t>𝑡</m:t>
                        </m:r>
                      </m:sup>
                    </m:sSup>
                  </m:oMath>
                </a14:m>
                <a:endParaRPr lang="en-US" sz="2000" dirty="0" smtClean="0"/>
              </a:p>
              <a:p>
                <a:pPr algn="r" rtl="1">
                  <a:lnSpc>
                    <a:spcPct val="150000"/>
                  </a:lnSpc>
                </a:pPr>
                <a:r>
                  <a:rPr lang="fa-IR" sz="2000" dirty="0"/>
                  <a:t> </a:t>
                </a:r>
                <a:r>
                  <a:rPr lang="fa-IR" sz="2000" dirty="0" smtClean="0"/>
                  <a:t>یا اینکه </a:t>
                </a:r>
                <a14:m>
                  <m:oMath xmlns:m="http://schemas.openxmlformats.org/officeDocument/2006/math">
                    <m:sSub>
                      <m:sSubPr>
                        <m:ctrlPr>
                          <a:rPr lang="fa-IR" sz="200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 </m:t>
                    </m:r>
                    <m:sSub>
                      <m:sSubPr>
                        <m:ctrlPr>
                          <a:rPr lang="fa-IR" sz="2000" i="1" smtClean="0">
                            <a:latin typeface="Cambria Math"/>
                          </a:rPr>
                        </m:ctrlPr>
                      </m:sSubPr>
                      <m:e>
                        <m:r>
                          <a:rPr lang="en-US" sz="2000" b="0" i="1" smtClean="0">
                            <a:latin typeface="Cambria Math"/>
                          </a:rPr>
                          <m:t>𝑥</m:t>
                        </m:r>
                      </m:e>
                      <m:sub>
                        <m:r>
                          <a:rPr lang="en-US" sz="2000" b="0" i="1" smtClean="0">
                            <a:latin typeface="Cambria Math"/>
                          </a:rPr>
                          <m:t>2</m:t>
                        </m:r>
                      </m:sub>
                    </m:sSub>
                  </m:oMath>
                </a14:m>
                <a:r>
                  <a:rPr lang="fa-IR" sz="2000" dirty="0" smtClean="0"/>
                  <a:t> را جاگذاری کنیم و </a:t>
                </a:r>
                <a:r>
                  <a:rPr lang="fa-IR" sz="2000" dirty="0"/>
                  <a:t>پاسخ را بدست </a:t>
                </a:r>
                <a:r>
                  <a:rPr lang="fa-IR" sz="2000" dirty="0" smtClean="0"/>
                  <a:t>آوریم.</a:t>
                </a:r>
                <a:endParaRPr lang="en-US" sz="2000" dirty="0" smtClean="0"/>
              </a:p>
              <a:p>
                <a:pPr>
                  <a:lnSpc>
                    <a:spcPct val="150000"/>
                  </a:lnSpc>
                </a:pPr>
                <a:r>
                  <a:rPr lang="en-US" sz="2000" dirty="0"/>
                  <a:t> </a:t>
                </a:r>
                <a14:m>
                  <m:oMath xmlns:m="http://schemas.openxmlformats.org/officeDocument/2006/math">
                    <m:d>
                      <m:dPr>
                        <m:ctrlPr>
                          <a:rPr lang="en-US" sz="2000" b="0" i="1" smtClean="0">
                            <a:latin typeface="Cambria Math"/>
                          </a:rPr>
                        </m:ctrlPr>
                      </m:dPr>
                      <m:e>
                        <m:d>
                          <m:dPr>
                            <m:begChr m:val="["/>
                            <m:endChr m:val="]"/>
                            <m:ctrlPr>
                              <a:rPr lang="en-US" sz="2000" b="0" i="1" smtClean="0">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𝑘</m:t>
                                      </m:r>
                                    </m:e>
                                    <m:sub>
                                      <m:r>
                                        <a:rPr lang="en-US" sz="2000" i="1">
                                          <a:latin typeface="Cambria Math"/>
                                        </a:rPr>
                                        <m:t>1</m:t>
                                      </m:r>
                                    </m:sub>
                                  </m:sSub>
                                  <m:r>
                                    <m:rPr>
                                      <m:brk m:alnAt="7"/>
                                    </m:rP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e>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mr>
                              <m:mr>
                                <m:e>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e>
                                  <m:sSub>
                                    <m:sSubPr>
                                      <m:ctrlPr>
                                        <a:rPr lang="en-US" sz="2000" i="1">
                                          <a:latin typeface="Cambria Math"/>
                                        </a:rPr>
                                      </m:ctrlPr>
                                    </m:sSubPr>
                                    <m:e>
                                      <m:r>
                                        <a:rPr lang="en-US" sz="2000" i="1">
                                          <a:latin typeface="Cambria Math"/>
                                        </a:rPr>
                                        <m:t>𝑘</m:t>
                                      </m:r>
                                    </m:e>
                                    <m:sub>
                                      <m:r>
                                        <a:rPr lang="en-US" sz="2000" i="1">
                                          <a:latin typeface="Cambria Math"/>
                                        </a:rPr>
                                        <m:t>2</m:t>
                                      </m:r>
                                    </m:sub>
                                  </m:sSub>
                                </m:e>
                              </m:mr>
                            </m:m>
                          </m:e>
                        </m:d>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d>
                          <m:dPr>
                            <m:begChr m:val="["/>
                            <m:endChr m:val="]"/>
                            <m:ctrlPr>
                              <a:rPr lang="en-US" sz="2000" b="0" i="1" smtClean="0">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𝑚</m:t>
                                      </m:r>
                                    </m:e>
                                    <m:sub>
                                      <m:r>
                                        <a:rPr lang="en-US" sz="2000" i="1">
                                          <a:latin typeface="Cambria Math"/>
                                        </a:rPr>
                                        <m:t>1</m:t>
                                      </m:r>
                                    </m:sub>
                                  </m:sSub>
                                </m:e>
                                <m:e>
                                  <m:r>
                                    <a:rPr lang="en-US" sz="2000" i="1">
                                      <a:latin typeface="Cambria Math"/>
                                    </a:rPr>
                                    <m:t>0</m:t>
                                  </m:r>
                                </m:e>
                              </m:mr>
                              <m:mr>
                                <m:e>
                                  <m:r>
                                    <a:rPr lang="en-US" sz="2000" i="1">
                                      <a:latin typeface="Cambria Math"/>
                                    </a:rPr>
                                    <m:t>0</m:t>
                                  </m:r>
                                </m:e>
                                <m:e>
                                  <m:sSub>
                                    <m:sSubPr>
                                      <m:ctrlPr>
                                        <a:rPr lang="en-US" sz="2000" i="1">
                                          <a:latin typeface="Cambria Math"/>
                                        </a:rPr>
                                      </m:ctrlPr>
                                    </m:sSubPr>
                                    <m:e>
                                      <m:r>
                                        <a:rPr lang="en-US" sz="2000" i="1">
                                          <a:latin typeface="Cambria Math"/>
                                        </a:rPr>
                                        <m:t>𝑚</m:t>
                                      </m:r>
                                    </m:e>
                                    <m:sub>
                                      <m:r>
                                        <a:rPr lang="en-US" sz="2000" i="1">
                                          <a:latin typeface="Cambria Math"/>
                                        </a:rPr>
                                        <m:t>2</m:t>
                                      </m:r>
                                    </m:sub>
                                  </m:sSub>
                                </m:e>
                              </m:mr>
                            </m:m>
                          </m:e>
                        </m:d>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0</m:t>
                                  </m:r>
                                </m:sub>
                              </m:sSub>
                            </m:e>
                          </m:mr>
                          <m:mr>
                            <m:e>
                              <m:r>
                                <a:rPr lang="en-US" sz="2000" b="0" i="1" smtClean="0">
                                  <a:latin typeface="Cambria Math"/>
                                </a:rPr>
                                <m:t>0</m:t>
                              </m:r>
                            </m:e>
                          </m:mr>
                        </m:m>
                      </m:e>
                    </m:d>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a:latin typeface="Cambria Math"/>
                                    </a:rPr>
                                  </m:ctrlPr>
                                </m:sSubPr>
                                <m:e>
                                  <m:r>
                                    <a:rPr lang="en-US" sz="2000" i="1">
                                      <a:latin typeface="Cambria Math"/>
                                    </a:rPr>
                                    <m:t>𝑘</m:t>
                                  </m:r>
                                </m:e>
                                <m:sub>
                                  <m:r>
                                    <a:rPr lang="en-US" sz="2000" i="1">
                                      <a:latin typeface="Cambria Math"/>
                                    </a:rPr>
                                    <m:t>1</m:t>
                                  </m:r>
                                </m:sub>
                              </m:sSub>
                              <m:r>
                                <m:rPr>
                                  <m:brk m:alnAt="7"/>
                                </m:rP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e>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mr>
                          <m:mr>
                            <m:e>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e>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𝑚</m:t>
                                  </m:r>
                                </m:e>
                                <m:sub>
                                  <m:r>
                                    <a:rPr lang="en-US" sz="2000" b="0" i="1" smtClean="0">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0</m:t>
                                  </m:r>
                                </m:sub>
                              </m:sSub>
                            </m:e>
                          </m:mr>
                          <m:mr>
                            <m:e>
                              <m:r>
                                <a:rPr lang="en-US" sz="2000" i="1">
                                  <a:latin typeface="Cambria Math"/>
                                </a:rPr>
                                <m:t>0</m:t>
                              </m:r>
                            </m:e>
                          </m:mr>
                        </m:m>
                      </m:e>
                    </m:d>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4790902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sz="2000" dirty="0" smtClean="0"/>
                  <a:t> </a:t>
                </a:r>
                <a14:m>
                  <m:oMath xmlns:m="http://schemas.openxmlformats.org/officeDocument/2006/math">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e>
                          </m:mr>
                        </m:m>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d>
                          <m:dPr>
                            <m:begChr m:val="["/>
                            <m:ctrlPr>
                              <a:rPr lang="en-US" sz="2000" b="0" i="1" smtClean="0">
                                <a:latin typeface="Cambria Math"/>
                              </a:rPr>
                            </m:ctrlPr>
                          </m:dPr>
                          <m:e>
                            <m:sSub>
                              <m:sSubPr>
                                <m:ctrlPr>
                                  <a:rPr lang="en-US" sz="2000" i="1">
                                    <a:latin typeface="Cambria Math"/>
                                  </a:rPr>
                                </m:ctrlPr>
                              </m:sSubPr>
                              <m:e>
                                <m:r>
                                  <a:rPr lang="en-US" sz="2000" b="0" i="1" smtClean="0">
                                    <a:latin typeface="Cambria Math"/>
                                  </a:rPr>
                                  <m:t>(</m:t>
                                </m:r>
                                <m:r>
                                  <a:rPr lang="en-US" sz="2000" i="1">
                                    <a:latin typeface="Cambria Math"/>
                                  </a:rPr>
                                  <m:t>𝑘</m:t>
                                </m:r>
                              </m:e>
                              <m:sub>
                                <m:r>
                                  <a:rPr lang="en-US" sz="2000" i="1">
                                    <a:latin typeface="Cambria Math"/>
                                  </a:rPr>
                                  <m:t>1</m:t>
                                </m:r>
                              </m:sub>
                            </m:sSub>
                            <m:r>
                              <m:rPr>
                                <m:brk m:alnAt="7"/>
                              </m:rP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d>
                          <m:dPr>
                            <m:ctrlPr>
                              <a:rPr lang="en-US" sz="2000" b="0" i="1" smtClean="0">
                                <a:latin typeface="Cambria Math"/>
                              </a:rPr>
                            </m:ctrlPr>
                          </m:dPr>
                          <m:e>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r>
                          <a:rPr lang="en-US" sz="2000" b="0" i="1" smtClean="0">
                            <a:latin typeface="Cambria Math"/>
                          </a:rPr>
                          <m:t>−</m:t>
                        </m:r>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den>
                    </m:f>
                    <m:r>
                      <a:rPr lang="en-US" sz="2000" b="0" i="1" smtClean="0">
                        <a:latin typeface="Cambria Math"/>
                      </a:rPr>
                      <m:t> </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e>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e>
                                <m:sup>
                                  <m:r>
                                    <a:rPr lang="en-US" sz="2000" b="0" i="1" smtClean="0">
                                      <a:latin typeface="Cambria Math"/>
                                    </a:rPr>
                                    <m:t>2</m:t>
                                  </m:r>
                                </m:sup>
                              </m:sSup>
                            </m:e>
                          </m:mr>
                          <m:mr>
                            <m:e>
                              <m:sSup>
                                <m:sSupPr>
                                  <m:ctrlPr>
                                    <a:rPr lang="en-US" sz="2000" i="1">
                                      <a:latin typeface="Cambria Math"/>
                                    </a:rPr>
                                  </m:ctrlPr>
                                </m:sSupPr>
                                <m:e>
                                  <m:sSub>
                                    <m:sSubPr>
                                      <m:ctrlPr>
                                        <a:rPr lang="en-US" sz="2000" i="1">
                                          <a:latin typeface="Cambria Math"/>
                                        </a:rPr>
                                      </m:ctrlPr>
                                    </m:sSubPr>
                                    <m:e>
                                      <m:r>
                                        <a:rPr lang="en-US" sz="2000" i="1">
                                          <a:latin typeface="Cambria Math"/>
                                        </a:rPr>
                                        <m:t>𝑘</m:t>
                                      </m:r>
                                    </m:e>
                                    <m:sub>
                                      <m:r>
                                        <a:rPr lang="en-US" sz="2000" i="1">
                                          <a:latin typeface="Cambria Math"/>
                                        </a:rPr>
                                        <m:t>2</m:t>
                                      </m:r>
                                    </m:sub>
                                  </m:sSub>
                                </m:e>
                                <m:sup>
                                  <m:r>
                                    <a:rPr lang="en-US" sz="2000" i="1">
                                      <a:latin typeface="Cambria Math"/>
                                    </a:rPr>
                                    <m:t>2</m:t>
                                  </m:r>
                                </m:sup>
                              </m:sSup>
                            </m:e>
                            <m:e>
                              <m:sSub>
                                <m:sSubPr>
                                  <m:ctrlPr>
                                    <a:rPr lang="en-US" sz="2000" i="1">
                                      <a:latin typeface="Cambria Math"/>
                                    </a:rPr>
                                  </m:ctrlPr>
                                </m:sSubPr>
                                <m:e>
                                  <m:r>
                                    <a:rPr lang="en-US" sz="2000" i="1">
                                      <a:latin typeface="Cambria Math"/>
                                    </a:rPr>
                                    <m:t>𝑘</m:t>
                                  </m:r>
                                </m:e>
                                <m:sub>
                                  <m:r>
                                    <a:rPr lang="en-US" sz="2000" i="1">
                                      <a:latin typeface="Cambria Math"/>
                                    </a:rPr>
                                    <m:t>1</m:t>
                                  </m:r>
                                </m:sub>
                              </m:sSub>
                              <m:r>
                                <m:rPr>
                                  <m:brk m:alnAt="7"/>
                                </m:rP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𝐹</m:t>
                                  </m:r>
                                </m:e>
                                <m:sub>
                                  <m:r>
                                    <a:rPr lang="en-US" sz="2000" i="1">
                                      <a:latin typeface="Cambria Math"/>
                                    </a:rPr>
                                    <m:t>0</m:t>
                                  </m:r>
                                </m:sub>
                              </m:sSub>
                            </m:e>
                          </m:mr>
                          <m:mr>
                            <m:e>
                              <m:r>
                                <a:rPr lang="en-US" sz="2000" i="1">
                                  <a:latin typeface="Cambria Math"/>
                                </a:rPr>
                                <m:t>0</m:t>
                              </m:r>
                            </m:e>
                          </m:mr>
                        </m:m>
                      </m:e>
                    </m:d>
                  </m:oMath>
                </a14:m>
                <a:endParaRPr lang="en-US" sz="2000" dirty="0" smtClean="0"/>
              </a:p>
              <a:p>
                <a:pPr>
                  <a:lnSpc>
                    <a:spcPct val="150000"/>
                  </a:lnSpc>
                </a:pPr>
                <a14:m>
                  <m:oMath xmlns:m="http://schemas.openxmlformats.org/officeDocument/2006/math">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d>
                          <m:dPr>
                            <m:begChr m:val="|"/>
                            <m:endChr m:val="|"/>
                            <m:ctrlPr>
                              <a:rPr lang="en-US" sz="2000" b="0" i="1" smtClean="0">
                                <a:latin typeface="Cambria Math"/>
                              </a:rPr>
                            </m:ctrlPr>
                          </m:dPr>
                          <m:e>
                            <m:r>
                              <a:rPr lang="en-US" sz="2000" b="0" i="1" smtClean="0">
                                <a:latin typeface="Cambria Math"/>
                              </a:rPr>
                              <m:t>𝐴</m:t>
                            </m:r>
                          </m:e>
                        </m:d>
                      </m:den>
                    </m:f>
                    <m:r>
                      <a:rPr lang="en-US" sz="2000" b="0" i="1" smtClean="0">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b="0" i="1" smtClean="0">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oMath>
                </a14:m>
                <a:endParaRPr lang="en-US" sz="2000" dirty="0" smtClean="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r>
                      <a:rPr lang="en-US" sz="2000" i="1" dirty="0" smtClean="0">
                        <a:latin typeface="Cambria Math"/>
                        <a:ea typeface="Cambria Math"/>
                      </a:rPr>
                      <m:t>𝜔</m:t>
                    </m:r>
                    <m:r>
                      <a:rPr lang="en-US" sz="2000" b="0" i="1" dirty="0" smtClean="0">
                        <a:latin typeface="Cambria Math"/>
                        <a:ea typeface="Cambria Math"/>
                      </a:rPr>
                      <m:t>=</m:t>
                    </m:r>
                    <m:rad>
                      <m:radPr>
                        <m:degHide m:val="on"/>
                        <m:ctrlPr>
                          <a:rPr lang="en-US" sz="2000" b="0" i="1" dirty="0" smtClean="0">
                            <a:latin typeface="Cambria Math"/>
                            <a:ea typeface="Cambria Math"/>
                          </a:rPr>
                        </m:ctrlPr>
                      </m:radPr>
                      <m:deg/>
                      <m:e>
                        <m:f>
                          <m:fPr>
                            <m:ctrlPr>
                              <a:rPr lang="en-US" sz="2000" b="0" i="1" dirty="0" smtClean="0">
                                <a:latin typeface="Cambria Math"/>
                                <a:ea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2</m:t>
                                </m:r>
                              </m:sub>
                            </m:sSub>
                          </m:num>
                          <m:den>
                            <m:sSub>
                              <m:sSubPr>
                                <m:ctrlPr>
                                  <a:rPr lang="en-US" sz="2000" i="1">
                                    <a:latin typeface="Cambria Math"/>
                                  </a:rPr>
                                </m:ctrlPr>
                              </m:sSubPr>
                              <m:e>
                                <m:r>
                                  <a:rPr lang="en-US" sz="2000" i="1">
                                    <a:latin typeface="Cambria Math"/>
                                  </a:rPr>
                                  <m:t>𝑚</m:t>
                                </m:r>
                              </m:e>
                              <m:sub>
                                <m:r>
                                  <a:rPr lang="en-US" sz="2000" i="1">
                                    <a:latin typeface="Cambria Math"/>
                                  </a:rPr>
                                  <m:t>2</m:t>
                                </m:r>
                              </m:sub>
                            </m:sSub>
                          </m:den>
                        </m:f>
                      </m:e>
                    </m:rad>
                  </m:oMath>
                </a14:m>
                <a:endParaRPr lang="en-US" sz="2000" dirty="0" smtClean="0"/>
              </a:p>
              <a:p>
                <a:pPr algn="r" rtl="1">
                  <a:lnSpc>
                    <a:spcPct val="150000"/>
                  </a:lnSpc>
                </a:pPr>
                <a:r>
                  <a:rPr lang="fa-IR" sz="2000" dirty="0"/>
                  <a:t> </a:t>
                </a:r>
                <a:r>
                  <a:rPr lang="fa-IR" sz="2000" dirty="0" smtClean="0"/>
                  <a:t>        همانطور که معادله نشان می دهد،چنانچه تحریکی به </a:t>
                </a:r>
                <a14:m>
                  <m:oMath xmlns:m="http://schemas.openxmlformats.org/officeDocument/2006/math">
                    <m:sSub>
                      <m:sSubPr>
                        <m:ctrlPr>
                          <a:rPr lang="fa-IR" sz="2000" i="1" smtClean="0">
                            <a:latin typeface="Cambria Math"/>
                          </a:rPr>
                        </m:ctrlPr>
                      </m:sSubPr>
                      <m:e>
                        <m:r>
                          <a:rPr lang="en-US" sz="2000" b="0" i="1" smtClean="0">
                            <a:latin typeface="Cambria Math"/>
                          </a:rPr>
                          <m:t>𝑚</m:t>
                        </m:r>
                      </m:e>
                      <m:sub>
                        <m:r>
                          <a:rPr lang="en-US" sz="2000" b="0" i="1" smtClean="0">
                            <a:latin typeface="Cambria Math"/>
                          </a:rPr>
                          <m:t>1</m:t>
                        </m:r>
                      </m:sub>
                    </m:sSub>
                  </m:oMath>
                </a14:m>
                <a:r>
                  <a:rPr lang="fa-IR" sz="2000" dirty="0" smtClean="0"/>
                  <a:t> اعمال شود ونیز بر روی آن جرم </a:t>
                </a:r>
              </a:p>
              <a:p>
                <a:pPr algn="r" rtl="1">
                  <a:lnSpc>
                    <a:spcPct val="150000"/>
                  </a:lnSpc>
                </a:pPr>
                <a:r>
                  <a:rPr lang="fa-IR" sz="2000" dirty="0" smtClean="0"/>
                  <a:t>دیگری به اندازه </a:t>
                </a:r>
                <a14:m>
                  <m:oMath xmlns:m="http://schemas.openxmlformats.org/officeDocument/2006/math">
                    <m:sSub>
                      <m:sSubPr>
                        <m:ctrlPr>
                          <a:rPr lang="fa-IR" sz="2000" i="1">
                            <a:latin typeface="Cambria Math"/>
                          </a:rPr>
                        </m:ctrlPr>
                      </m:sSubPr>
                      <m:e>
                        <m:r>
                          <a:rPr lang="en-US" sz="2000" i="1">
                            <a:latin typeface="Cambria Math"/>
                          </a:rPr>
                          <m:t>𝑚</m:t>
                        </m:r>
                      </m:e>
                      <m:sub>
                        <m:r>
                          <a:rPr lang="fa-IR" sz="2000" b="0" i="1" smtClean="0">
                            <a:latin typeface="Cambria Math"/>
                          </a:rPr>
                          <m:t>2</m:t>
                        </m:r>
                      </m:sub>
                    </m:sSub>
                  </m:oMath>
                </a14:m>
                <a:r>
                  <a:rPr lang="fa-IR" sz="2000" dirty="0" smtClean="0"/>
                  <a:t> با فنریت </a:t>
                </a:r>
                <a14:m>
                  <m:oMath xmlns:m="http://schemas.openxmlformats.org/officeDocument/2006/math">
                    <m:sSub>
                      <m:sSubPr>
                        <m:ctrlPr>
                          <a:rPr lang="fa-IR" sz="2000" i="1">
                            <a:latin typeface="Cambria Math"/>
                          </a:rPr>
                        </m:ctrlPr>
                      </m:sSubPr>
                      <m:e>
                        <m:r>
                          <a:rPr lang="en-US" sz="2000" b="0" i="1" smtClean="0">
                            <a:latin typeface="Cambria Math"/>
                          </a:rPr>
                          <m:t>𝑘</m:t>
                        </m:r>
                      </m:e>
                      <m:sub>
                        <m:r>
                          <a:rPr lang="fa-IR" sz="2000" b="0" i="1" smtClean="0">
                            <a:latin typeface="Cambria Math"/>
                          </a:rPr>
                          <m:t>2</m:t>
                        </m:r>
                      </m:sub>
                    </m:sSub>
                  </m:oMath>
                </a14:m>
                <a:r>
                  <a:rPr lang="fa-IR" sz="2000" dirty="0" smtClean="0"/>
                  <a:t>  قرار گیرد،اگر فرکانس تحریک برابر با </a:t>
                </a:r>
                <a14:m>
                  <m:oMath xmlns:m="http://schemas.openxmlformats.org/officeDocument/2006/math">
                    <m:rad>
                      <m:radPr>
                        <m:degHide m:val="on"/>
                        <m:ctrlPr>
                          <a:rPr lang="en-US" sz="2000" i="1" dirty="0">
                            <a:latin typeface="Cambria Math"/>
                            <a:ea typeface="Cambria Math"/>
                          </a:rPr>
                        </m:ctrlPr>
                      </m:radPr>
                      <m:deg/>
                      <m:e>
                        <m:f>
                          <m:fPr>
                            <m:ctrlPr>
                              <a:rPr lang="en-US" sz="2000" i="1" dirty="0">
                                <a:latin typeface="Cambria Math"/>
                                <a:ea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2</m:t>
                                </m:r>
                              </m:sub>
                            </m:sSub>
                          </m:num>
                          <m:den>
                            <m:sSub>
                              <m:sSubPr>
                                <m:ctrlPr>
                                  <a:rPr lang="en-US" sz="2000" i="1">
                                    <a:latin typeface="Cambria Math"/>
                                  </a:rPr>
                                </m:ctrlPr>
                              </m:sSubPr>
                              <m:e>
                                <m:r>
                                  <a:rPr lang="en-US" sz="2000" i="1">
                                    <a:latin typeface="Cambria Math"/>
                                  </a:rPr>
                                  <m:t>𝑚</m:t>
                                </m:r>
                              </m:e>
                              <m:sub>
                                <m:r>
                                  <a:rPr lang="en-US" sz="2000" i="1">
                                    <a:latin typeface="Cambria Math"/>
                                  </a:rPr>
                                  <m:t>2</m:t>
                                </m:r>
                              </m:sub>
                            </m:sSub>
                          </m:den>
                        </m:f>
                      </m:e>
                    </m:rad>
                  </m:oMath>
                </a14:m>
                <a:r>
                  <a:rPr lang="fa-IR" sz="2000" dirty="0" smtClean="0"/>
                  <a:t> باشد، آنگاه جرم</a:t>
                </a:r>
              </a:p>
              <a:p>
                <a:pPr algn="r" rtl="1">
                  <a:lnSpc>
                    <a:spcPct val="150000"/>
                  </a:lnSpc>
                </a:pPr>
                <a14:m>
                  <m:oMath xmlns:m="http://schemas.openxmlformats.org/officeDocument/2006/math">
                    <m:sSub>
                      <m:sSubPr>
                        <m:ctrlPr>
                          <a:rPr lang="fa-IR" sz="2000" i="1">
                            <a:latin typeface="Cambria Math"/>
                          </a:rPr>
                        </m:ctrlPr>
                      </m:sSubPr>
                      <m:e>
                        <m:r>
                          <a:rPr lang="en-US" sz="2000" i="1">
                            <a:latin typeface="Cambria Math"/>
                          </a:rPr>
                          <m:t>𝑚</m:t>
                        </m:r>
                      </m:e>
                      <m:sub>
                        <m:r>
                          <a:rPr lang="en-US" sz="2000" i="1">
                            <a:latin typeface="Cambria Math"/>
                          </a:rPr>
                          <m:t>1</m:t>
                        </m:r>
                      </m:sub>
                    </m:sSub>
                  </m:oMath>
                </a14:m>
                <a:r>
                  <a:rPr lang="fa-IR" sz="2000" dirty="0" smtClean="0"/>
                  <a:t> ارتعاش نخواهد کرد و دامنه حرکت آن صفر می شود.به جرمی مانند </a:t>
                </a:r>
                <a14:m>
                  <m:oMath xmlns:m="http://schemas.openxmlformats.org/officeDocument/2006/math">
                    <m:sSub>
                      <m:sSubPr>
                        <m:ctrlPr>
                          <a:rPr lang="fa-IR" sz="2000" i="1">
                            <a:latin typeface="Cambria Math"/>
                          </a:rPr>
                        </m:ctrlPr>
                      </m:sSubPr>
                      <m:e>
                        <m:r>
                          <a:rPr lang="en-US" sz="2000" i="1">
                            <a:latin typeface="Cambria Math"/>
                          </a:rPr>
                          <m:t>𝑚</m:t>
                        </m:r>
                      </m:e>
                      <m:sub>
                        <m:r>
                          <a:rPr lang="fa-IR" sz="2000" i="1">
                            <a:latin typeface="Cambria Math"/>
                          </a:rPr>
                          <m:t>2</m:t>
                        </m:r>
                      </m:sub>
                    </m:sSub>
                  </m:oMath>
                </a14:m>
                <a:r>
                  <a:rPr lang="fa-IR" sz="2000" dirty="0" smtClean="0"/>
                  <a:t> که باعث چنین رفتاری </a:t>
                </a:r>
              </a:p>
              <a:p>
                <a:pPr algn="r" rtl="1">
                  <a:lnSpc>
                    <a:spcPct val="150000"/>
                  </a:lnSpc>
                </a:pPr>
                <a:r>
                  <a:rPr lang="fa-IR" sz="2000" dirty="0" smtClean="0"/>
                  <a:t>در سیستم می شود،جاذب ارتعاش می گویند.</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32577417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r>
              <a:rPr lang="en-US" sz="8000" dirty="0" smtClean="0">
                <a:solidFill>
                  <a:srgbClr val="D60093"/>
                </a:solidFill>
                <a:latin typeface="Fiolex Girls" pitchFamily="34" charset="0"/>
              </a:rPr>
              <a:t>The    End </a:t>
            </a:r>
            <a:endParaRPr lang="en-US" sz="8000" dirty="0">
              <a:solidFill>
                <a:srgbClr val="D60093"/>
              </a:solidFill>
              <a:latin typeface="Fiolex Girls" pitchFamily="34" charset="0"/>
            </a:endParaRPr>
          </a:p>
        </p:txBody>
      </p:sp>
    </p:spTree>
    <p:extLst>
      <p:ext uri="{BB962C8B-B14F-4D97-AF65-F5344CB8AC3E}">
        <p14:creationId xmlns="" xmlns:p14="http://schemas.microsoft.com/office/powerpoint/2010/main" val="27598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lstStyle/>
              <a:p>
                <a:endParaRPr lang="en-US" dirty="0" smtClean="0"/>
              </a:p>
              <a:p>
                <a14:m>
                  <m:oMath xmlns:m="http://schemas.openxmlformats.org/officeDocument/2006/math">
                    <m:f>
                      <m:fPr>
                        <m:ctrlPr>
                          <a:rPr lang="en-US" sz="2000" i="1" smtClean="0">
                            <a:latin typeface="Cambria Math"/>
                            <a:ea typeface="Cambria Math" pitchFamily="18" charset="0"/>
                          </a:rPr>
                        </m:ctrlPr>
                      </m:fPr>
                      <m:num>
                        <m:r>
                          <a:rPr lang="en-US" sz="2000" b="0" i="1" smtClean="0">
                            <a:latin typeface="Cambria Math"/>
                            <a:ea typeface="Cambria Math" pitchFamily="18" charset="0"/>
                          </a:rPr>
                          <m:t>𝑑</m:t>
                        </m:r>
                      </m:num>
                      <m:den>
                        <m:r>
                          <a:rPr lang="en-US" sz="2000" b="0" i="1" smtClean="0">
                            <a:latin typeface="Cambria Math"/>
                            <a:ea typeface="Cambria Math" pitchFamily="18" charset="0"/>
                          </a:rPr>
                          <m:t>𝑑𝑡</m:t>
                        </m:r>
                      </m:den>
                    </m:f>
                    <m:d>
                      <m:dPr>
                        <m:ctrlPr>
                          <a:rPr lang="en-US" sz="2000" b="0" i="1" smtClean="0">
                            <a:latin typeface="Cambria Math"/>
                            <a:ea typeface="Cambria Math" pitchFamily="18" charset="0"/>
                          </a:rPr>
                        </m:ctrlPr>
                      </m:dPr>
                      <m:e>
                        <m:r>
                          <a:rPr lang="en-US" sz="2000" b="0" i="1" smtClean="0">
                            <a:latin typeface="Cambria Math"/>
                            <a:ea typeface="Cambria Math" pitchFamily="18" charset="0"/>
                          </a:rPr>
                          <m:t>𝑇</m:t>
                        </m:r>
                        <m:r>
                          <a:rPr lang="en-US" sz="2000" b="0" i="1" smtClean="0">
                            <a:latin typeface="Cambria Math"/>
                            <a:ea typeface="Cambria Math" pitchFamily="18" charset="0"/>
                          </a:rPr>
                          <m:t>+</m:t>
                        </m:r>
                        <m:sSub>
                          <m:sSubPr>
                            <m:ctrlPr>
                              <a:rPr lang="en-US" sz="2000" b="0" i="1" smtClean="0">
                                <a:latin typeface="Cambria Math"/>
                                <a:ea typeface="Cambria Math" pitchFamily="18" charset="0"/>
                              </a:rPr>
                            </m:ctrlPr>
                          </m:sSubPr>
                          <m:e>
                            <m:r>
                              <a:rPr lang="en-US" sz="2000" b="0" i="1" smtClean="0">
                                <a:latin typeface="Cambria Math"/>
                                <a:ea typeface="Cambria Math" pitchFamily="18" charset="0"/>
                              </a:rPr>
                              <m:t>𝑈</m:t>
                            </m:r>
                          </m:e>
                          <m:sub>
                            <m:r>
                              <a:rPr lang="en-US" sz="2000" b="0" i="1" smtClean="0">
                                <a:latin typeface="Cambria Math"/>
                                <a:ea typeface="Cambria Math" pitchFamily="18" charset="0"/>
                              </a:rPr>
                              <m:t>𝑘</m:t>
                            </m:r>
                          </m:sub>
                        </m:sSub>
                        <m:r>
                          <a:rPr lang="en-US" sz="2000" b="0" i="1" smtClean="0">
                            <a:latin typeface="Cambria Math"/>
                            <a:ea typeface="Cambria Math" pitchFamily="18" charset="0"/>
                          </a:rPr>
                          <m:t>+</m:t>
                        </m:r>
                        <m:sSub>
                          <m:sSubPr>
                            <m:ctrlPr>
                              <a:rPr lang="en-US" sz="2000" b="0" i="1" smtClean="0">
                                <a:latin typeface="Cambria Math"/>
                                <a:ea typeface="Cambria Math" pitchFamily="18" charset="0"/>
                              </a:rPr>
                            </m:ctrlPr>
                          </m:sSubPr>
                          <m:e>
                            <m:r>
                              <a:rPr lang="en-US" sz="2000" b="0" i="1" smtClean="0">
                                <a:latin typeface="Cambria Math"/>
                                <a:ea typeface="Cambria Math" pitchFamily="18" charset="0"/>
                              </a:rPr>
                              <m:t>𝑈</m:t>
                            </m:r>
                          </m:e>
                          <m:sub>
                            <m:r>
                              <a:rPr lang="en-US" sz="2000" b="0" i="1" smtClean="0">
                                <a:latin typeface="Cambria Math"/>
                                <a:ea typeface="Cambria Math" pitchFamily="18" charset="0"/>
                              </a:rPr>
                              <m:t>𝑚𝑔</m:t>
                            </m:r>
                          </m:sub>
                        </m:sSub>
                      </m:e>
                    </m:d>
                    <m:r>
                      <a:rPr lang="en-US" sz="2000" b="0" i="1" smtClean="0">
                        <a:latin typeface="Cambria Math"/>
                        <a:ea typeface="Cambria Math" pitchFamily="18" charset="0"/>
                      </a:rPr>
                      <m:t>=</m:t>
                    </m:r>
                    <m:r>
                      <a:rPr lang="en-US" sz="2000" b="0" i="1" smtClean="0">
                        <a:latin typeface="Cambria Math"/>
                        <a:ea typeface="Cambria Math" pitchFamily="18" charset="0"/>
                      </a:rPr>
                      <m:t>0</m:t>
                    </m:r>
                  </m:oMath>
                </a14:m>
                <a:r>
                  <a:rPr lang="en-US" sz="2000" dirty="0" smtClean="0">
                    <a:latin typeface="Cambria Math" pitchFamily="18" charset="0"/>
                    <a:ea typeface="Cambria Math" pitchFamily="18" charset="0"/>
                  </a:rPr>
                  <a:t>                                                            </a:t>
                </a:r>
                <a:r>
                  <a:rPr lang="fa-IR" sz="2000" dirty="0" smtClean="0">
                    <a:latin typeface="Cambria Math" pitchFamily="18" charset="0"/>
                    <a:ea typeface="Cambria Math" pitchFamily="18" charset="0"/>
                  </a:rPr>
                  <a:t>ازپایستگی انرژی  داریم :</a:t>
                </a:r>
                <a:endParaRPr lang="en-US" sz="2000" dirty="0" smtClean="0">
                  <a:latin typeface="Cambria Math" pitchFamily="18" charset="0"/>
                  <a:ea typeface="Cambria Math" pitchFamily="18" charset="0"/>
                </a:endParaRPr>
              </a:p>
              <a:p>
                <a:endParaRPr lang="en-US" sz="2000" dirty="0">
                  <a:latin typeface="Cambria Math" pitchFamily="18" charset="0"/>
                  <a:ea typeface="Cambria Math" pitchFamily="18" charset="0"/>
                </a:endParaRPr>
              </a:p>
              <a:p>
                <a14:m>
                  <m:oMath xmlns:m="http://schemas.openxmlformats.org/officeDocument/2006/math">
                    <m:f>
                      <m:fPr>
                        <m:ctrlPr>
                          <a:rPr lang="en-US" sz="2000" i="1" smtClean="0">
                            <a:latin typeface="Cambria Math"/>
                            <a:ea typeface="Cambria Math" pitchFamily="18" charset="0"/>
                          </a:rPr>
                        </m:ctrlPr>
                      </m:fPr>
                      <m:num>
                        <m:r>
                          <a:rPr lang="en-US" sz="2000" b="0" i="1" smtClean="0">
                            <a:latin typeface="Cambria Math"/>
                            <a:ea typeface="Cambria Math" pitchFamily="18" charset="0"/>
                          </a:rPr>
                          <m:t>𝑑</m:t>
                        </m:r>
                      </m:num>
                      <m:den>
                        <m:r>
                          <a:rPr lang="en-US" sz="2000" b="0" i="1" smtClean="0">
                            <a:latin typeface="Cambria Math"/>
                            <a:ea typeface="Cambria Math" pitchFamily="18" charset="0"/>
                          </a:rPr>
                          <m:t>𝑑𝑡</m:t>
                        </m:r>
                      </m:den>
                    </m:f>
                    <m:d>
                      <m:dPr>
                        <m:begChr m:val="["/>
                        <m:endChr m:val="]"/>
                        <m:ctrlPr>
                          <a:rPr lang="en-US" sz="2000" i="1" smtClean="0">
                            <a:latin typeface="Cambria Math"/>
                            <a:ea typeface="Cambria Math" pitchFamily="18" charset="0"/>
                          </a:rPr>
                        </m:ctrlPr>
                      </m:dPr>
                      <m:e>
                        <m:f>
                          <m:fPr>
                            <m:ctrlPr>
                              <a:rPr lang="en-US" sz="2000" i="1" smtClean="0">
                                <a:latin typeface="Cambria Math"/>
                                <a:ea typeface="Cambria Math" pitchFamily="18" charset="0"/>
                              </a:rPr>
                            </m:ctrlPr>
                          </m:fPr>
                          <m:num>
                            <m:r>
                              <a:rPr lang="en-US" sz="2000" b="0" i="1" smtClean="0">
                                <a:latin typeface="Cambria Math"/>
                                <a:ea typeface="Cambria Math" pitchFamily="18" charset="0"/>
                              </a:rPr>
                              <m:t>1</m:t>
                            </m:r>
                          </m:num>
                          <m:den>
                            <m:r>
                              <a:rPr lang="en-US" sz="2000" b="0" i="1" smtClean="0">
                                <a:latin typeface="Cambria Math"/>
                                <a:ea typeface="Cambria Math" pitchFamily="18" charset="0"/>
                              </a:rPr>
                              <m:t>2</m:t>
                            </m:r>
                          </m:den>
                        </m:f>
                        <m:r>
                          <a:rPr lang="en-US" sz="2000" b="0" i="1" smtClean="0">
                            <a:latin typeface="Cambria Math"/>
                            <a:ea typeface="Cambria Math" pitchFamily="18" charset="0"/>
                          </a:rPr>
                          <m:t>𝑚</m:t>
                        </m:r>
                        <m:sSup>
                          <m:sSupPr>
                            <m:ctrlPr>
                              <a:rPr lang="en-US" sz="2000" b="0" i="1" smtClean="0">
                                <a:latin typeface="Cambria Math"/>
                                <a:ea typeface="Cambria Math" pitchFamily="18" charset="0"/>
                              </a:rPr>
                            </m:ctrlPr>
                          </m:sSupPr>
                          <m:e>
                            <m:r>
                              <a:rPr lang="en-US" sz="2000" b="0" i="1" smtClean="0">
                                <a:latin typeface="Cambria Math"/>
                                <a:ea typeface="Cambria Math" pitchFamily="18" charset="0"/>
                              </a:rPr>
                              <m:t>(</m:t>
                            </m:r>
                            <m:r>
                              <a:rPr lang="en-US" sz="2000" b="0" i="1" smtClean="0">
                                <a:latin typeface="Cambria Math"/>
                                <a:ea typeface="Cambria Math" pitchFamily="18" charset="0"/>
                              </a:rPr>
                              <m:t>𝑙</m:t>
                            </m:r>
                            <m:acc>
                              <m:accPr>
                                <m:chr m:val="̇"/>
                                <m:ctrlPr>
                                  <a:rPr lang="en-US" sz="2000" b="0" i="1" smtClean="0">
                                    <a:latin typeface="Cambria Math"/>
                                    <a:ea typeface="Cambria Math" pitchFamily="18" charset="0"/>
                                  </a:rPr>
                                </m:ctrlPr>
                              </m:accPr>
                              <m:e>
                                <m:r>
                                  <a:rPr lang="en-US" sz="2000" b="0" i="1" smtClean="0">
                                    <a:latin typeface="Cambria Math"/>
                                    <a:ea typeface="Cambria Math"/>
                                  </a:rPr>
                                  <m:t>𝜃</m:t>
                                </m:r>
                                <m:r>
                                  <a:rPr lang="en-US" sz="2000" b="0" i="1" smtClean="0">
                                    <a:latin typeface="Cambria Math"/>
                                    <a:ea typeface="Cambria Math"/>
                                  </a:rPr>
                                  <m:t>)</m:t>
                                </m:r>
                              </m:e>
                            </m:acc>
                          </m:e>
                          <m:sup>
                            <m:r>
                              <a:rPr lang="en-US" sz="2000" b="0" i="1" smtClean="0">
                                <a:latin typeface="Cambria Math"/>
                                <a:ea typeface="Cambria Math" pitchFamily="18" charset="0"/>
                              </a:rPr>
                              <m:t>2</m:t>
                            </m:r>
                          </m:sup>
                        </m:sSup>
                        <m:r>
                          <a:rPr lang="en-US" sz="2000" b="0" i="1" smtClean="0">
                            <a:latin typeface="Cambria Math"/>
                            <a:ea typeface="Cambria Math" pitchFamily="18" charset="0"/>
                          </a:rPr>
                          <m:t>+</m:t>
                        </m:r>
                        <m:f>
                          <m:fPr>
                            <m:ctrlPr>
                              <a:rPr lang="en-US" sz="2000" b="0" i="1" smtClean="0">
                                <a:latin typeface="Cambria Math"/>
                                <a:ea typeface="Cambria Math" pitchFamily="18" charset="0"/>
                              </a:rPr>
                            </m:ctrlPr>
                          </m:fPr>
                          <m:num>
                            <m:r>
                              <a:rPr lang="en-US" sz="2000" b="0" i="1" smtClean="0">
                                <a:latin typeface="Cambria Math"/>
                                <a:ea typeface="Cambria Math" pitchFamily="18" charset="0"/>
                              </a:rPr>
                              <m:t>1</m:t>
                            </m:r>
                          </m:num>
                          <m:den>
                            <m:r>
                              <a:rPr lang="en-US" sz="2000" b="0" i="1" smtClean="0">
                                <a:latin typeface="Cambria Math"/>
                                <a:ea typeface="Cambria Math" pitchFamily="18" charset="0"/>
                              </a:rPr>
                              <m:t>2</m:t>
                            </m:r>
                          </m:den>
                        </m:f>
                        <m:r>
                          <a:rPr lang="en-US" sz="2000" b="0" i="1" smtClean="0">
                            <a:latin typeface="Cambria Math"/>
                            <a:ea typeface="Cambria Math" pitchFamily="18" charset="0"/>
                          </a:rPr>
                          <m:t>𝑘</m:t>
                        </m:r>
                        <m:sSup>
                          <m:sSupPr>
                            <m:ctrlPr>
                              <a:rPr lang="en-US" sz="2000" b="0" i="1" smtClean="0">
                                <a:latin typeface="Cambria Math"/>
                                <a:ea typeface="Cambria Math" pitchFamily="18" charset="0"/>
                              </a:rPr>
                            </m:ctrlPr>
                          </m:sSupPr>
                          <m:e>
                            <m:r>
                              <a:rPr lang="en-US" sz="2000" b="0" i="1" smtClean="0">
                                <a:latin typeface="Cambria Math"/>
                                <a:ea typeface="Cambria Math" pitchFamily="18" charset="0"/>
                              </a:rPr>
                              <m:t>(</m:t>
                            </m:r>
                            <m:r>
                              <a:rPr lang="en-US" sz="2000" b="0" i="1" smtClean="0">
                                <a:latin typeface="Cambria Math"/>
                                <a:ea typeface="Cambria Math" pitchFamily="18" charset="0"/>
                              </a:rPr>
                              <m:t>𝑙</m:t>
                            </m:r>
                            <m:r>
                              <a:rPr lang="en-US" sz="2000" b="0" i="1" smtClean="0">
                                <a:latin typeface="Cambria Math"/>
                                <a:ea typeface="Cambria Math"/>
                              </a:rPr>
                              <m:t>𝜃</m:t>
                            </m:r>
                            <m:r>
                              <a:rPr lang="en-US" sz="2000" b="0" i="1" smtClean="0">
                                <a:latin typeface="Cambria Math"/>
                                <a:ea typeface="Cambria Math"/>
                              </a:rPr>
                              <m:t>)</m:t>
                            </m:r>
                          </m:e>
                          <m:sup>
                            <m:r>
                              <a:rPr lang="en-US" sz="2000" b="0" i="1" smtClean="0">
                                <a:latin typeface="Cambria Math"/>
                                <a:ea typeface="Cambria Math" pitchFamily="18" charset="0"/>
                              </a:rPr>
                              <m:t>2</m:t>
                            </m:r>
                          </m:sup>
                        </m:sSup>
                        <m:r>
                          <a:rPr lang="en-US" sz="2000" b="0" i="1" smtClean="0">
                            <a:latin typeface="Cambria Math"/>
                            <a:ea typeface="Cambria Math" pitchFamily="18" charset="0"/>
                          </a:rPr>
                          <m:t>+</m:t>
                        </m:r>
                        <m:r>
                          <a:rPr lang="en-US" sz="2000" b="0" i="1" smtClean="0">
                            <a:latin typeface="Cambria Math"/>
                            <a:ea typeface="Cambria Math" pitchFamily="18" charset="0"/>
                          </a:rPr>
                          <m:t>𝑚𝑔𝑙</m:t>
                        </m:r>
                        <m:r>
                          <a:rPr lang="en-US" sz="2000" b="0" i="1" smtClean="0">
                            <a:latin typeface="Cambria Math"/>
                            <a:ea typeface="Cambria Math" pitchFamily="18" charset="0"/>
                          </a:rPr>
                          <m:t>(</m:t>
                        </m:r>
                        <m:r>
                          <a:rPr lang="en-US" sz="2000" b="0" i="1" smtClean="0">
                            <a:latin typeface="Cambria Math"/>
                            <a:ea typeface="Cambria Math" pitchFamily="18" charset="0"/>
                          </a:rPr>
                          <m:t>1</m:t>
                        </m:r>
                        <m:r>
                          <a:rPr lang="en-US" sz="2000" b="0" i="1" smtClean="0">
                            <a:latin typeface="Cambria Math"/>
                            <a:ea typeface="Cambria Math" pitchFamily="18" charset="0"/>
                          </a:rPr>
                          <m:t>−</m:t>
                        </m:r>
                        <m:func>
                          <m:funcPr>
                            <m:ctrlPr>
                              <a:rPr lang="en-US" sz="2000" b="0" i="1" smtClean="0">
                                <a:latin typeface="Cambria Math"/>
                                <a:ea typeface="Cambria Math" pitchFamily="18" charset="0"/>
                              </a:rPr>
                            </m:ctrlPr>
                          </m:funcPr>
                          <m:fName>
                            <m:r>
                              <m:rPr>
                                <m:sty m:val="p"/>
                              </m:rPr>
                              <a:rPr lang="en-US" sz="2000" b="0" i="0" smtClean="0">
                                <a:latin typeface="Cambria Math"/>
                                <a:ea typeface="Cambria Math" pitchFamily="18" charset="0"/>
                              </a:rPr>
                              <m:t>cos</m:t>
                            </m:r>
                          </m:fName>
                          <m:e>
                            <m:r>
                              <a:rPr lang="en-US" sz="2000" b="0" i="1" smtClean="0">
                                <a:latin typeface="Cambria Math"/>
                                <a:ea typeface="Cambria Math"/>
                              </a:rPr>
                              <m:t>𝜃</m:t>
                            </m:r>
                            <m:r>
                              <a:rPr lang="en-US" sz="2000" b="0" i="1" smtClean="0">
                                <a:latin typeface="Cambria Math"/>
                                <a:ea typeface="Cambria Math"/>
                              </a:rPr>
                              <m:t>)</m:t>
                            </m:r>
                          </m:e>
                        </m:func>
                      </m:e>
                    </m:d>
                    <m:r>
                      <a:rPr lang="en-US" sz="2000" b="0" i="1" smtClean="0">
                        <a:latin typeface="Cambria Math"/>
                        <a:ea typeface="Cambria Math" pitchFamily="18" charset="0"/>
                      </a:rPr>
                      <m:t>=</m:t>
                    </m:r>
                    <m:r>
                      <a:rPr lang="en-US" sz="2000" b="0" i="1" smtClean="0">
                        <a:latin typeface="Cambria Math"/>
                        <a:ea typeface="Cambria Math" pitchFamily="18" charset="0"/>
                      </a:rPr>
                      <m:t>0</m:t>
                    </m:r>
                  </m:oMath>
                </a14:m>
                <a:endParaRPr lang="en-US" sz="2000" dirty="0" smtClean="0">
                  <a:latin typeface="Cambria Math" pitchFamily="18" charset="0"/>
                  <a:ea typeface="Cambria Math" pitchFamily="18" charset="0"/>
                </a:endParaRPr>
              </a:p>
              <a:p>
                <a:endParaRPr lang="en-US" sz="2000" dirty="0">
                  <a:latin typeface="Cambria Math" pitchFamily="18" charset="0"/>
                  <a:ea typeface="Cambria Math" pitchFamily="18" charset="0"/>
                </a:endParaRPr>
              </a:p>
              <a:p>
                <a14:m>
                  <m:oMath xmlns:m="http://schemas.openxmlformats.org/officeDocument/2006/math">
                    <m:sSup>
                      <m:sSupPr>
                        <m:ctrlPr>
                          <a:rPr lang="en-US" sz="2000" i="1" smtClean="0">
                            <a:latin typeface="Cambria Math"/>
                            <a:ea typeface="Cambria Math" pitchFamily="18" charset="0"/>
                          </a:rPr>
                        </m:ctrlPr>
                      </m:sSupPr>
                      <m:e>
                        <m:r>
                          <a:rPr lang="en-US" sz="2000" i="1">
                            <a:latin typeface="Cambria Math"/>
                            <a:ea typeface="Cambria Math" pitchFamily="18" charset="0"/>
                          </a:rPr>
                          <m:t>𝑚</m:t>
                        </m:r>
                        <m:r>
                          <a:rPr lang="en-US" sz="2000" i="1">
                            <a:latin typeface="Cambria Math"/>
                            <a:ea typeface="Cambria Math" pitchFamily="18" charset="0"/>
                          </a:rPr>
                          <m:t> </m:t>
                        </m:r>
                        <m:r>
                          <a:rPr lang="en-US" sz="2000" i="1">
                            <a:latin typeface="Cambria Math"/>
                            <a:ea typeface="Cambria Math" pitchFamily="18" charset="0"/>
                          </a:rPr>
                          <m:t>𝑙</m:t>
                        </m:r>
                      </m:e>
                      <m:sup>
                        <m:r>
                          <a:rPr lang="en-US" sz="2000" b="0" i="1" smtClean="0">
                            <a:latin typeface="Cambria Math"/>
                            <a:ea typeface="Cambria Math" pitchFamily="18" charset="0"/>
                          </a:rPr>
                          <m:t>2</m:t>
                        </m:r>
                      </m:sup>
                    </m:sSup>
                    <m:acc>
                      <m:accPr>
                        <m:chr m:val="̈"/>
                        <m:ctrlPr>
                          <a:rPr lang="en-US" sz="2000" i="1" smtClean="0">
                            <a:latin typeface="Cambria Math"/>
                            <a:ea typeface="Cambria Math" pitchFamily="18" charset="0"/>
                          </a:rPr>
                        </m:ctrlPr>
                      </m:accPr>
                      <m:e>
                        <m:r>
                          <a:rPr lang="en-US" sz="2000" i="1" smtClean="0">
                            <a:latin typeface="Cambria Math"/>
                            <a:ea typeface="Cambria Math"/>
                          </a:rPr>
                          <m:t>𝜃</m:t>
                        </m:r>
                        <m:r>
                          <a:rPr lang="en-US" sz="2000" b="0" i="1" smtClean="0">
                            <a:latin typeface="Cambria Math"/>
                            <a:ea typeface="Cambria Math"/>
                          </a:rPr>
                          <m:t> </m:t>
                        </m:r>
                        <m:acc>
                          <m:accPr>
                            <m:chr m:val="̇"/>
                            <m:ctrlPr>
                              <a:rPr lang="en-US" sz="2000" b="0" i="1" smtClean="0">
                                <a:latin typeface="Cambria Math"/>
                                <a:ea typeface="Cambria Math"/>
                              </a:rPr>
                            </m:ctrlPr>
                          </m:accPr>
                          <m:e>
                            <m:r>
                              <a:rPr lang="en-US" sz="2000" b="0" i="1" smtClean="0">
                                <a:latin typeface="Cambria Math"/>
                                <a:ea typeface="Cambria Math"/>
                              </a:rPr>
                              <m:t>𝜃</m:t>
                            </m:r>
                          </m:e>
                        </m:acc>
                      </m:e>
                    </m:acc>
                  </m:oMath>
                </a14:m>
                <a:r>
                  <a:rPr lang="en-US" sz="2000" dirty="0" smtClean="0">
                    <a:latin typeface="Cambria Math" pitchFamily="18" charset="0"/>
                    <a:ea typeface="Cambria Math" pitchFamily="18" charset="0"/>
                  </a:rPr>
                  <a:t>+</a:t>
                </a:r>
                <a14:m>
                  <m:oMath xmlns:m="http://schemas.openxmlformats.org/officeDocument/2006/math">
                    <m:r>
                      <m:rPr>
                        <m:sty m:val="p"/>
                      </m:rPr>
                      <a:rPr lang="en-US" sz="2000" b="0" i="0" dirty="0" smtClean="0">
                        <a:latin typeface="Cambria Math"/>
                        <a:ea typeface="Cambria Math" pitchFamily="18" charset="0"/>
                      </a:rPr>
                      <m:t>k</m:t>
                    </m:r>
                    <m:sSup>
                      <m:sSupPr>
                        <m:ctrlPr>
                          <a:rPr lang="en-US" sz="2000" b="0" i="1" dirty="0" smtClean="0">
                            <a:latin typeface="Cambria Math"/>
                            <a:ea typeface="Cambria Math" pitchFamily="18" charset="0"/>
                          </a:rPr>
                        </m:ctrlPr>
                      </m:sSupPr>
                      <m:e>
                        <m:r>
                          <a:rPr lang="en-US" sz="2000" b="0" i="1" dirty="0" smtClean="0">
                            <a:latin typeface="Cambria Math"/>
                            <a:ea typeface="Cambria Math" pitchFamily="18" charset="0"/>
                          </a:rPr>
                          <m:t>𝑙</m:t>
                        </m:r>
                      </m:e>
                      <m:sup>
                        <m:r>
                          <a:rPr lang="en-US" sz="2000" b="0" i="1" dirty="0" smtClean="0">
                            <a:latin typeface="Cambria Math"/>
                            <a:ea typeface="Cambria Math" pitchFamily="18" charset="0"/>
                          </a:rPr>
                          <m:t>2</m:t>
                        </m:r>
                      </m:sup>
                    </m:sSup>
                    <m:acc>
                      <m:accPr>
                        <m:chr m:val="̇"/>
                        <m:ctrlPr>
                          <a:rPr lang="en-US" sz="2000" i="1" dirty="0" smtClean="0">
                            <a:latin typeface="Cambria Math"/>
                            <a:ea typeface="Cambria Math" pitchFamily="18" charset="0"/>
                          </a:rPr>
                        </m:ctrlPr>
                      </m:accPr>
                      <m:e>
                        <m:r>
                          <a:rPr lang="en-US" sz="2000" i="1" dirty="0" smtClean="0">
                            <a:latin typeface="Cambria Math"/>
                            <a:ea typeface="Cambria Math"/>
                          </a:rPr>
                          <m:t>𝜃</m:t>
                        </m:r>
                      </m:e>
                    </m:acc>
                    <m:r>
                      <a:rPr lang="en-US" sz="2000" i="1" dirty="0" smtClean="0">
                        <a:latin typeface="Cambria Math"/>
                        <a:ea typeface="Cambria Math"/>
                      </a:rPr>
                      <m:t>𝜃</m:t>
                    </m:r>
                    <m:r>
                      <a:rPr lang="en-US" sz="2000" b="0" i="1" dirty="0" smtClean="0">
                        <a:latin typeface="Cambria Math"/>
                        <a:ea typeface="Cambria Math"/>
                      </a:rPr>
                      <m:t>+</m:t>
                    </m:r>
                    <m:r>
                      <a:rPr lang="en-US" sz="2000" b="0" i="1" dirty="0" smtClean="0">
                        <a:latin typeface="Cambria Math"/>
                        <a:ea typeface="Cambria Math"/>
                      </a:rPr>
                      <m:t>𝑚𝑔𝑙</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func>
                      <m:funcPr>
                        <m:ctrlPr>
                          <a:rPr lang="en-US" sz="2000" b="0" i="1" dirty="0" smtClean="0">
                            <a:latin typeface="Cambria Math"/>
                            <a:ea typeface="Cambria Math" pitchFamily="18" charset="0"/>
                          </a:rPr>
                        </m:ctrlPr>
                      </m:funcPr>
                      <m:fName>
                        <m:r>
                          <m:rPr>
                            <m:sty m:val="p"/>
                          </m:rPr>
                          <a:rPr lang="en-US" sz="2000" b="0" i="0" dirty="0" smtClean="0">
                            <a:latin typeface="Cambria Math"/>
                            <a:ea typeface="Cambria Math" pitchFamily="18" charset="0"/>
                          </a:rPr>
                          <m:t>sin</m:t>
                        </m:r>
                      </m:fName>
                      <m:e>
                        <m:r>
                          <a:rPr lang="en-US" sz="2000" b="0" i="1" dirty="0" smtClean="0">
                            <a:latin typeface="Cambria Math"/>
                            <a:ea typeface="Cambria Math"/>
                          </a:rPr>
                          <m:t>𝜃</m:t>
                        </m:r>
                        <m:r>
                          <a:rPr lang="en-US" sz="2000" b="0" i="1" dirty="0" smtClean="0">
                            <a:latin typeface="Cambria Math"/>
                            <a:ea typeface="Cambria Math"/>
                          </a:rPr>
                          <m:t>=</m:t>
                        </m:r>
                        <m:r>
                          <a:rPr lang="en-US" sz="2000" b="0" i="1" dirty="0" smtClean="0">
                            <a:latin typeface="Cambria Math"/>
                            <a:ea typeface="Cambria Math"/>
                          </a:rPr>
                          <m:t>0</m:t>
                        </m:r>
                      </m:e>
                    </m:func>
                  </m:oMath>
                </a14:m>
                <a:r>
                  <a:rPr lang="en-US" sz="2000" dirty="0" smtClean="0">
                    <a:latin typeface="Cambria Math" pitchFamily="18" charset="0"/>
                    <a:ea typeface="Cambria Math" pitchFamily="18" charset="0"/>
                  </a:rPr>
                  <a:t>        </a:t>
                </a:r>
                <a14:m>
                  <m:oMath xmlns:m="http://schemas.openxmlformats.org/officeDocument/2006/math">
                    <m:func>
                      <m:funcPr>
                        <m:ctrlPr>
                          <a:rPr lang="en-US" sz="2000" i="1" dirty="0" smtClean="0">
                            <a:latin typeface="Cambria Math"/>
                            <a:ea typeface="Cambria Math" pitchFamily="18" charset="0"/>
                          </a:rPr>
                        </m:ctrlPr>
                      </m:funcPr>
                      <m:fName>
                        <m:r>
                          <m:rPr>
                            <m:sty m:val="p"/>
                          </m:rPr>
                          <a:rPr lang="en-US" sz="2000" i="0" dirty="0" smtClean="0">
                            <a:latin typeface="Cambria Math"/>
                            <a:ea typeface="Cambria Math" pitchFamily="18" charset="0"/>
                          </a:rPr>
                          <m:t>sin</m:t>
                        </m:r>
                      </m:fName>
                      <m:e>
                        <m:r>
                          <a:rPr lang="en-US" sz="2000" i="1" dirty="0" smtClean="0">
                            <a:latin typeface="Cambria Math"/>
                            <a:ea typeface="Cambria Math"/>
                          </a:rPr>
                          <m:t>𝜃</m:t>
                        </m:r>
                      </m:e>
                    </m:func>
                    <m:r>
                      <a:rPr lang="en-US" sz="2000" i="1" dirty="0">
                        <a:latin typeface="Cambria Math"/>
                        <a:ea typeface="Cambria Math"/>
                      </a:rPr>
                      <m:t>≈</m:t>
                    </m:r>
                    <m:r>
                      <a:rPr lang="en-US" sz="2000" b="0" i="1" dirty="0" smtClean="0">
                        <a:latin typeface="Cambria Math"/>
                        <a:ea typeface="Cambria Math"/>
                      </a:rPr>
                      <m:t> </m:t>
                    </m:r>
                    <m:r>
                      <a:rPr lang="en-US" sz="2000" b="0" i="1" dirty="0" smtClean="0">
                        <a:latin typeface="Cambria Math"/>
                        <a:ea typeface="Cambria Math"/>
                      </a:rPr>
                      <m:t>𝜃</m:t>
                    </m:r>
                  </m:oMath>
                </a14:m>
                <a:endParaRPr lang="en-US" sz="2000" dirty="0" smtClean="0">
                  <a:latin typeface="Cambria Math" pitchFamily="18" charset="0"/>
                  <a:ea typeface="Cambria Math" pitchFamily="18" charset="0"/>
                </a:endParaRPr>
              </a:p>
              <a:p>
                <a:endParaRPr lang="en-US" sz="2000" dirty="0" smtClean="0">
                  <a:latin typeface="Cambria Math" pitchFamily="18" charset="0"/>
                  <a:ea typeface="Cambria Math" pitchFamily="18" charset="0"/>
                </a:endParaRPr>
              </a:p>
              <a:p>
                <a14:m>
                  <m:oMath xmlns:m="http://schemas.openxmlformats.org/officeDocument/2006/math">
                    <m:sSup>
                      <m:sSupPr>
                        <m:ctrlPr>
                          <a:rPr lang="en-US" sz="2000" i="1" smtClean="0">
                            <a:latin typeface="Cambria Math"/>
                            <a:ea typeface="Cambria Math" pitchFamily="18" charset="0"/>
                          </a:rPr>
                        </m:ctrlPr>
                      </m:sSupPr>
                      <m:e>
                        <m:r>
                          <a:rPr lang="en-US" sz="2000" i="1">
                            <a:latin typeface="Cambria Math"/>
                            <a:ea typeface="Cambria Math" pitchFamily="18" charset="0"/>
                          </a:rPr>
                          <m:t>𝑚</m:t>
                        </m:r>
                        <m:r>
                          <a:rPr lang="en-US" sz="2000" i="1">
                            <a:latin typeface="Cambria Math"/>
                            <a:ea typeface="Cambria Math" pitchFamily="18" charset="0"/>
                          </a:rPr>
                          <m:t> </m:t>
                        </m:r>
                        <m:r>
                          <a:rPr lang="en-US" sz="2000" i="1">
                            <a:latin typeface="Cambria Math"/>
                            <a:ea typeface="Cambria Math" pitchFamily="18" charset="0"/>
                          </a:rPr>
                          <m:t>𝑙</m:t>
                        </m:r>
                      </m:e>
                      <m:sup>
                        <m:r>
                          <a:rPr lang="en-US" sz="2000" i="1">
                            <a:latin typeface="Cambria Math"/>
                            <a:ea typeface="Cambria Math" pitchFamily="18" charset="0"/>
                          </a:rPr>
                          <m:t>2</m:t>
                        </m:r>
                      </m:sup>
                    </m:sSup>
                    <m:acc>
                      <m:accPr>
                        <m:chr m:val="̈"/>
                        <m:ctrlPr>
                          <a:rPr lang="en-US" sz="2000" i="1">
                            <a:latin typeface="Cambria Math"/>
                            <a:ea typeface="Cambria Math" pitchFamily="18" charset="0"/>
                          </a:rPr>
                        </m:ctrlPr>
                      </m:accPr>
                      <m:e>
                        <m:r>
                          <a:rPr lang="en-US" sz="2000" i="1">
                            <a:latin typeface="Cambria Math"/>
                            <a:ea typeface="Cambria Math"/>
                          </a:rPr>
                          <m:t>𝜃</m:t>
                        </m:r>
                        <m:r>
                          <a:rPr lang="en-US" sz="2000" i="1">
                            <a:latin typeface="Cambria Math"/>
                            <a:ea typeface="Cambria Math"/>
                          </a:rPr>
                          <m:t> </m:t>
                        </m:r>
                        <m:acc>
                          <m:accPr>
                            <m:chr m:val="̇"/>
                            <m:ctrlPr>
                              <a:rPr lang="en-US" sz="2000" i="1">
                                <a:latin typeface="Cambria Math"/>
                                <a:ea typeface="Cambria Math"/>
                              </a:rPr>
                            </m:ctrlPr>
                          </m:accPr>
                          <m:e>
                            <m:r>
                              <a:rPr lang="en-US" sz="2000" i="1">
                                <a:latin typeface="Cambria Math"/>
                                <a:ea typeface="Cambria Math"/>
                              </a:rPr>
                              <m:t>𝜃</m:t>
                            </m:r>
                          </m:e>
                        </m:acc>
                      </m:e>
                    </m:acc>
                  </m:oMath>
                </a14:m>
                <a:r>
                  <a:rPr lang="en-US" sz="2000" dirty="0">
                    <a:latin typeface="Cambria Math" pitchFamily="18" charset="0"/>
                    <a:ea typeface="Cambria Math" pitchFamily="18" charset="0"/>
                  </a:rPr>
                  <a:t>+</a:t>
                </a:r>
                <a14:m>
                  <m:oMath xmlns:m="http://schemas.openxmlformats.org/officeDocument/2006/math">
                    <m:r>
                      <m:rPr>
                        <m:sty m:val="p"/>
                      </m:rPr>
                      <a:rPr lang="en-US" sz="2000" dirty="0">
                        <a:latin typeface="Cambria Math"/>
                        <a:ea typeface="Cambria Math" pitchFamily="18" charset="0"/>
                      </a:rPr>
                      <m:t>k</m:t>
                    </m:r>
                    <m:sSup>
                      <m:sSupPr>
                        <m:ctrlPr>
                          <a:rPr lang="en-US" sz="2000" i="1" dirty="0">
                            <a:latin typeface="Cambria Math"/>
                            <a:ea typeface="Cambria Math" pitchFamily="18" charset="0"/>
                          </a:rPr>
                        </m:ctrlPr>
                      </m:sSupPr>
                      <m:e>
                        <m:r>
                          <a:rPr lang="en-US" sz="2000" i="1" dirty="0">
                            <a:latin typeface="Cambria Math"/>
                            <a:ea typeface="Cambria Math" pitchFamily="18" charset="0"/>
                          </a:rPr>
                          <m:t>𝑙</m:t>
                        </m:r>
                      </m:e>
                      <m:sup>
                        <m:r>
                          <a:rPr lang="en-US" sz="2000" i="1" dirty="0">
                            <a:latin typeface="Cambria Math"/>
                            <a:ea typeface="Cambria Math" pitchFamily="18" charset="0"/>
                          </a:rPr>
                          <m:t>2</m:t>
                        </m:r>
                      </m:sup>
                    </m:sSup>
                    <m:acc>
                      <m:accPr>
                        <m:chr m:val="̇"/>
                        <m:ctrlPr>
                          <a:rPr lang="en-US" sz="2000" i="1" dirty="0">
                            <a:latin typeface="Cambria Math"/>
                            <a:ea typeface="Cambria Math" pitchFamily="18" charset="0"/>
                          </a:rPr>
                        </m:ctrlPr>
                      </m:accPr>
                      <m:e>
                        <m:r>
                          <a:rPr lang="en-US" sz="2000" i="1" dirty="0">
                            <a:latin typeface="Cambria Math"/>
                            <a:ea typeface="Cambria Math"/>
                          </a:rPr>
                          <m:t>𝜃</m:t>
                        </m:r>
                      </m:e>
                    </m:acc>
                    <m:r>
                      <a:rPr lang="en-US" sz="2000" i="1" dirty="0">
                        <a:latin typeface="Cambria Math"/>
                        <a:ea typeface="Cambria Math"/>
                      </a:rPr>
                      <m:t>𝜃</m:t>
                    </m:r>
                    <m:r>
                      <a:rPr lang="en-US" sz="2000" i="1" dirty="0">
                        <a:latin typeface="Cambria Math"/>
                        <a:ea typeface="Cambria Math"/>
                      </a:rPr>
                      <m:t>+</m:t>
                    </m:r>
                    <m:r>
                      <a:rPr lang="en-US" sz="2000" i="1" dirty="0">
                        <a:latin typeface="Cambria Math"/>
                        <a:ea typeface="Cambria Math"/>
                      </a:rPr>
                      <m:t>𝑚𝑔𝑙</m:t>
                    </m:r>
                    <m:r>
                      <a:rPr lang="en-US" sz="2000" b="0" i="1" dirty="0" smtClean="0">
                        <a:latin typeface="Cambria Math"/>
                        <a:ea typeface="Cambria Math"/>
                      </a:rPr>
                      <m:t> </m:t>
                    </m:r>
                    <m:r>
                      <a:rPr lang="en-US" sz="2000" b="0" i="1" dirty="0" smtClean="0">
                        <a:latin typeface="Cambria Math"/>
                        <a:ea typeface="Cambria Math"/>
                      </a:rPr>
                      <m:t>𝜃</m:t>
                    </m:r>
                    <m:acc>
                      <m:accPr>
                        <m:chr m:val="̇"/>
                        <m:ctrlPr>
                          <a:rPr lang="en-US" sz="2000" i="1" dirty="0">
                            <a:latin typeface="Cambria Math"/>
                            <a:ea typeface="Cambria Math"/>
                          </a:rPr>
                        </m:ctrlPr>
                      </m:accPr>
                      <m:e>
                        <m:r>
                          <a:rPr lang="en-US" sz="2000" i="1" dirty="0">
                            <a:latin typeface="Cambria Math"/>
                            <a:ea typeface="Cambria Math"/>
                          </a:rPr>
                          <m:t>𝜃</m:t>
                        </m:r>
                      </m:e>
                    </m:acc>
                    <m:r>
                      <a:rPr lang="en-US" sz="2000" b="0" i="1" dirty="0" smtClean="0">
                        <a:latin typeface="Cambria Math"/>
                        <a:ea typeface="Cambria Math"/>
                      </a:rPr>
                      <m:t>=</m:t>
                    </m:r>
                    <m:r>
                      <a:rPr lang="en-US" sz="2000" b="0" i="1" dirty="0" smtClean="0">
                        <a:latin typeface="Cambria Math"/>
                        <a:ea typeface="Cambria Math"/>
                      </a:rPr>
                      <m:t>0</m:t>
                    </m:r>
                  </m:oMath>
                </a14:m>
                <a:endParaRPr lang="en-US" sz="2000" dirty="0" smtClean="0">
                  <a:latin typeface="Cambria Math" pitchFamily="18" charset="0"/>
                  <a:ea typeface="Cambria Math" pitchFamily="18" charset="0"/>
                </a:endParaRPr>
              </a:p>
              <a:p>
                <a:endParaRPr lang="en-US" sz="2000" dirty="0" smtClean="0">
                  <a:latin typeface="Cambria Math" pitchFamily="18" charset="0"/>
                  <a:ea typeface="Cambria Math" pitchFamily="18" charset="0"/>
                </a:endParaRPr>
              </a:p>
              <a:p>
                <a14:m>
                  <m:oMath xmlns:m="http://schemas.openxmlformats.org/officeDocument/2006/math">
                    <m:acc>
                      <m:accPr>
                        <m:chr m:val="̈"/>
                        <m:ctrlPr>
                          <a:rPr lang="en-US" sz="2000" i="1" smtClean="0">
                            <a:latin typeface="Cambria Math"/>
                            <a:ea typeface="Cambria Math" pitchFamily="18" charset="0"/>
                          </a:rPr>
                        </m:ctrlPr>
                      </m:accPr>
                      <m:e>
                        <m:r>
                          <a:rPr lang="en-US" sz="2000" i="1" smtClean="0">
                            <a:latin typeface="Cambria Math"/>
                            <a:ea typeface="Cambria Math"/>
                          </a:rPr>
                          <m:t>𝜃</m:t>
                        </m:r>
                      </m:e>
                    </m:acc>
                    <m:r>
                      <a:rPr lang="en-US" sz="2000" b="0" i="1" smtClean="0">
                        <a:latin typeface="Cambria Math"/>
                        <a:ea typeface="Cambria Math" pitchFamily="18" charset="0"/>
                      </a:rPr>
                      <m:t>+</m:t>
                    </m:r>
                    <m:d>
                      <m:dPr>
                        <m:ctrlPr>
                          <a:rPr lang="en-US" sz="2000" b="0" i="1" smtClean="0">
                            <a:latin typeface="Cambria Math"/>
                            <a:ea typeface="Cambria Math" pitchFamily="18" charset="0"/>
                          </a:rPr>
                        </m:ctrlPr>
                      </m:dPr>
                      <m:e>
                        <m:f>
                          <m:fPr>
                            <m:ctrlPr>
                              <a:rPr lang="en-US" sz="2000" b="0" i="1" smtClean="0">
                                <a:latin typeface="Cambria Math"/>
                                <a:ea typeface="Cambria Math" pitchFamily="18" charset="0"/>
                              </a:rPr>
                            </m:ctrlPr>
                          </m:fPr>
                          <m:num>
                            <m:r>
                              <a:rPr lang="en-US" sz="2000" b="0" i="1" smtClean="0">
                                <a:latin typeface="Cambria Math"/>
                                <a:ea typeface="Cambria Math" pitchFamily="18" charset="0"/>
                              </a:rPr>
                              <m:t>𝑘</m:t>
                            </m:r>
                            <m:r>
                              <a:rPr lang="en-US" sz="2000" b="0" i="1" smtClean="0">
                                <a:latin typeface="Cambria Math"/>
                                <a:ea typeface="Cambria Math" pitchFamily="18" charset="0"/>
                              </a:rPr>
                              <m:t> </m:t>
                            </m:r>
                            <m:sSup>
                              <m:sSupPr>
                                <m:ctrlPr>
                                  <a:rPr lang="en-US" sz="2000" b="0" i="1" smtClean="0">
                                    <a:latin typeface="Cambria Math"/>
                                    <a:ea typeface="Cambria Math" pitchFamily="18" charset="0"/>
                                  </a:rPr>
                                </m:ctrlPr>
                              </m:sSupPr>
                              <m:e>
                                <m:r>
                                  <a:rPr lang="en-US" sz="2000" b="0" i="1" smtClean="0">
                                    <a:latin typeface="Cambria Math"/>
                                    <a:ea typeface="Cambria Math" pitchFamily="18" charset="0"/>
                                  </a:rPr>
                                  <m:t>𝑙</m:t>
                                </m:r>
                              </m:e>
                              <m:sup>
                                <m:r>
                                  <a:rPr lang="en-US" sz="2000" b="0" i="1" smtClean="0">
                                    <a:latin typeface="Cambria Math"/>
                                    <a:ea typeface="Cambria Math" pitchFamily="18" charset="0"/>
                                  </a:rPr>
                                  <m:t>2</m:t>
                                </m:r>
                              </m:sup>
                            </m:sSup>
                          </m:num>
                          <m:den>
                            <m:r>
                              <a:rPr lang="en-US" sz="2000" b="0" i="1" smtClean="0">
                                <a:latin typeface="Cambria Math"/>
                                <a:ea typeface="Cambria Math" pitchFamily="18" charset="0"/>
                              </a:rPr>
                              <m:t>𝑚</m:t>
                            </m:r>
                            <m:r>
                              <a:rPr lang="en-US" sz="2000" b="0" i="1" smtClean="0">
                                <a:latin typeface="Cambria Math"/>
                                <a:ea typeface="Cambria Math" pitchFamily="18" charset="0"/>
                              </a:rPr>
                              <m:t> </m:t>
                            </m:r>
                            <m:sSup>
                              <m:sSupPr>
                                <m:ctrlPr>
                                  <a:rPr lang="en-US" sz="2000" b="0" i="1" smtClean="0">
                                    <a:latin typeface="Cambria Math"/>
                                    <a:ea typeface="Cambria Math" pitchFamily="18" charset="0"/>
                                  </a:rPr>
                                </m:ctrlPr>
                              </m:sSupPr>
                              <m:e>
                                <m:r>
                                  <a:rPr lang="en-US" sz="2000" b="0" i="1" smtClean="0">
                                    <a:latin typeface="Cambria Math"/>
                                    <a:ea typeface="Cambria Math" pitchFamily="18" charset="0"/>
                                  </a:rPr>
                                  <m:t>𝑙</m:t>
                                </m:r>
                              </m:e>
                              <m:sup>
                                <m:r>
                                  <a:rPr lang="en-US" sz="2000" b="0" i="1" smtClean="0">
                                    <a:latin typeface="Cambria Math"/>
                                    <a:ea typeface="Cambria Math" pitchFamily="18" charset="0"/>
                                  </a:rPr>
                                  <m:t>2</m:t>
                                </m:r>
                              </m:sup>
                            </m:sSup>
                          </m:den>
                        </m:f>
                        <m:r>
                          <a:rPr lang="en-US" sz="2000" b="0" i="1" smtClean="0">
                            <a:latin typeface="Cambria Math"/>
                            <a:ea typeface="Cambria Math" pitchFamily="18" charset="0"/>
                          </a:rPr>
                          <m:t>+</m:t>
                        </m:r>
                        <m:f>
                          <m:fPr>
                            <m:ctrlPr>
                              <a:rPr lang="en-US" sz="2000" b="0" i="1" smtClean="0">
                                <a:latin typeface="Cambria Math"/>
                                <a:ea typeface="Cambria Math" pitchFamily="18" charset="0"/>
                              </a:rPr>
                            </m:ctrlPr>
                          </m:fPr>
                          <m:num>
                            <m:r>
                              <a:rPr lang="en-US" sz="2000" b="0" i="1" smtClean="0">
                                <a:latin typeface="Cambria Math"/>
                                <a:ea typeface="Cambria Math" pitchFamily="18" charset="0"/>
                              </a:rPr>
                              <m:t>𝑚𝑔𝑙</m:t>
                            </m:r>
                          </m:num>
                          <m:den>
                            <m:r>
                              <a:rPr lang="en-US" sz="2000" b="0" i="1" smtClean="0">
                                <a:latin typeface="Cambria Math"/>
                                <a:ea typeface="Cambria Math" pitchFamily="18" charset="0"/>
                              </a:rPr>
                              <m:t>𝑚</m:t>
                            </m:r>
                            <m:sSup>
                              <m:sSupPr>
                                <m:ctrlPr>
                                  <a:rPr lang="en-US" sz="2000" b="0" i="1" smtClean="0">
                                    <a:latin typeface="Cambria Math"/>
                                    <a:ea typeface="Cambria Math" pitchFamily="18" charset="0"/>
                                  </a:rPr>
                                </m:ctrlPr>
                              </m:sSupPr>
                              <m:e>
                                <m:r>
                                  <a:rPr lang="en-US" sz="2000" b="0" i="1" smtClean="0">
                                    <a:latin typeface="Cambria Math"/>
                                    <a:ea typeface="Cambria Math" pitchFamily="18" charset="0"/>
                                  </a:rPr>
                                  <m:t>𝑙</m:t>
                                </m:r>
                              </m:e>
                              <m:sup>
                                <m:r>
                                  <a:rPr lang="en-US" sz="2000" b="0" i="1" smtClean="0">
                                    <a:latin typeface="Cambria Math"/>
                                    <a:ea typeface="Cambria Math" pitchFamily="18" charset="0"/>
                                  </a:rPr>
                                  <m:t>2</m:t>
                                </m:r>
                              </m:sup>
                            </m:sSup>
                          </m:den>
                        </m:f>
                      </m:e>
                    </m:d>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endParaRPr lang="en-US" sz="2000" dirty="0">
                  <a:latin typeface="Cambria Math" pitchFamily="18" charset="0"/>
                  <a:ea typeface="Cambria Math" pitchFamily="18" charset="0"/>
                </a:endParaRPr>
              </a:p>
              <a:p>
                <a:endParaRPr lang="en-US" sz="2000" dirty="0" smtClean="0">
                  <a:latin typeface="Cambria Math" pitchFamily="18" charset="0"/>
                  <a:ea typeface="Cambria Math" pitchFamily="18" charset="0"/>
                </a:endParaRPr>
              </a:p>
              <a:p>
                <a:pPr marL="0" indent="0">
                  <a:buNone/>
                </a:pPr>
                <a:r>
                  <a:rPr lang="fa-IR" sz="2000" dirty="0" smtClean="0">
                    <a:latin typeface="Cambria Math" pitchFamily="18" charset="0"/>
                    <a:ea typeface="Cambria Math" pitchFamily="18" charset="0"/>
                  </a:rPr>
                  <a:t>فرکانس زاویه ای</a:t>
                </a:r>
                <a:r>
                  <a:rPr lang="en-US" sz="2000" dirty="0" smtClean="0">
                    <a:latin typeface="Cambria Math" pitchFamily="18" charset="0"/>
                    <a:ea typeface="Cambria Math" pitchFamily="18" charset="0"/>
                  </a:rPr>
                  <a:t> :     </a:t>
                </a:r>
                <a14:m>
                  <m:oMath xmlns:m="http://schemas.openxmlformats.org/officeDocument/2006/math">
                    <m:sSub>
                      <m:sSubPr>
                        <m:ctrlPr>
                          <a:rPr lang="en-US" sz="2000" i="1" smtClean="0">
                            <a:latin typeface="Cambria Math"/>
                            <a:ea typeface="Cambria Math" pitchFamily="18" charset="0"/>
                          </a:rPr>
                        </m:ctrlPr>
                      </m:sSubPr>
                      <m:e>
                        <m:r>
                          <a:rPr lang="en-US" sz="2000" i="1" smtClean="0">
                            <a:latin typeface="Cambria Math"/>
                            <a:ea typeface="Cambria Math"/>
                          </a:rPr>
                          <m:t>𝜔</m:t>
                        </m:r>
                      </m:e>
                      <m:sub>
                        <m:r>
                          <a:rPr lang="en-US" sz="2000" b="0" i="1" smtClean="0">
                            <a:latin typeface="Cambria Math"/>
                            <a:ea typeface="Cambria Math" pitchFamily="18" charset="0"/>
                          </a:rPr>
                          <m:t>𝑛</m:t>
                        </m:r>
                      </m:sub>
                    </m:sSub>
                    <m:r>
                      <a:rPr lang="en-US" sz="2000" b="0" i="1" smtClean="0">
                        <a:latin typeface="Cambria Math"/>
                        <a:ea typeface="Cambria Math" pitchFamily="18" charset="0"/>
                      </a:rPr>
                      <m:t>=</m:t>
                    </m:r>
                    <m:rad>
                      <m:radPr>
                        <m:degHide m:val="on"/>
                        <m:ctrlPr>
                          <a:rPr lang="en-US" sz="2000" b="0" i="1" smtClean="0">
                            <a:latin typeface="Cambria Math"/>
                            <a:ea typeface="Cambria Math" pitchFamily="18" charset="0"/>
                          </a:rPr>
                        </m:ctrlPr>
                      </m:radPr>
                      <m:deg/>
                      <m:e>
                        <m:r>
                          <a:rPr lang="en-US" sz="2000" b="0" i="1" smtClean="0">
                            <a:latin typeface="Cambria Math"/>
                            <a:ea typeface="Cambria Math" pitchFamily="18" charset="0"/>
                          </a:rPr>
                          <m:t>(</m:t>
                        </m:r>
                        <m:f>
                          <m:fPr>
                            <m:ctrlPr>
                              <a:rPr lang="en-US" sz="2000" b="0" i="1" smtClean="0">
                                <a:latin typeface="Cambria Math"/>
                                <a:ea typeface="Cambria Math" pitchFamily="18" charset="0"/>
                              </a:rPr>
                            </m:ctrlPr>
                          </m:fPr>
                          <m:num>
                            <m:r>
                              <a:rPr lang="en-US" sz="2000" b="0" i="1" smtClean="0">
                                <a:latin typeface="Cambria Math"/>
                                <a:ea typeface="Cambria Math" pitchFamily="18" charset="0"/>
                              </a:rPr>
                              <m:t>𝑘</m:t>
                            </m:r>
                          </m:num>
                          <m:den>
                            <m:r>
                              <a:rPr lang="en-US" sz="2000" b="0" i="1" smtClean="0">
                                <a:latin typeface="Cambria Math"/>
                                <a:ea typeface="Cambria Math" pitchFamily="18" charset="0"/>
                              </a:rPr>
                              <m:t>𝑚</m:t>
                            </m:r>
                          </m:den>
                        </m:f>
                        <m:r>
                          <a:rPr lang="en-US" sz="2000" b="0" i="1" smtClean="0">
                            <a:latin typeface="Cambria Math"/>
                            <a:ea typeface="Cambria Math" pitchFamily="18" charset="0"/>
                          </a:rPr>
                          <m:t>+</m:t>
                        </m:r>
                        <m:f>
                          <m:fPr>
                            <m:ctrlPr>
                              <a:rPr lang="en-US" sz="2000" b="0" i="1" smtClean="0">
                                <a:latin typeface="Cambria Math"/>
                                <a:ea typeface="Cambria Math" pitchFamily="18" charset="0"/>
                              </a:rPr>
                            </m:ctrlPr>
                          </m:fPr>
                          <m:num>
                            <m:r>
                              <a:rPr lang="en-US" sz="2000" b="0" i="1" smtClean="0">
                                <a:latin typeface="Cambria Math"/>
                                <a:ea typeface="Cambria Math" pitchFamily="18" charset="0"/>
                              </a:rPr>
                              <m:t>𝑔</m:t>
                            </m:r>
                          </m:num>
                          <m:den>
                            <m:r>
                              <a:rPr lang="en-US" sz="2000" b="0" i="1" smtClean="0">
                                <a:latin typeface="Cambria Math"/>
                                <a:ea typeface="Cambria Math" pitchFamily="18" charset="0"/>
                              </a:rPr>
                              <m:t>𝑙</m:t>
                            </m:r>
                          </m:den>
                        </m:f>
                        <m:r>
                          <a:rPr lang="en-US" sz="2000" b="0" i="1" smtClean="0">
                            <a:latin typeface="Cambria Math"/>
                            <a:ea typeface="Cambria Math" pitchFamily="18" charset="0"/>
                          </a:rPr>
                          <m:t>)</m:t>
                        </m:r>
                      </m:e>
                    </m:rad>
                  </m:oMath>
                </a14:m>
                <a:endParaRPr lang="en-US" sz="2000" dirty="0" smtClean="0">
                  <a:latin typeface="Cambria Math" pitchFamily="18" charset="0"/>
                  <a:ea typeface="Cambria Math" pitchFamily="18" charset="0"/>
                </a:endParaRPr>
              </a:p>
              <a:p>
                <a:pPr marL="0" indent="0">
                  <a:buNone/>
                </a:pPr>
                <a:endParaRPr lang="en-US" sz="2000" dirty="0">
                  <a:latin typeface="Cambria Math" pitchFamily="18" charset="0"/>
                  <a:ea typeface="Cambria Math" pitchFamily="18" charset="0"/>
                </a:endParaRPr>
              </a:p>
              <a:p>
                <a:pPr marL="0" indent="0">
                  <a:buNone/>
                </a:pPr>
                <a:r>
                  <a:rPr lang="fa-IR" sz="2000" dirty="0" smtClean="0">
                    <a:latin typeface="Cambria Math" pitchFamily="18" charset="0"/>
                    <a:ea typeface="Cambria Math" pitchFamily="18" charset="0"/>
                  </a:rPr>
                  <a:t>فرکانس طبیعی </a:t>
                </a:r>
                <a:r>
                  <a:rPr lang="en-US" sz="2000" dirty="0" smtClean="0">
                    <a:latin typeface="Cambria Math" pitchFamily="18" charset="0"/>
                    <a:ea typeface="Cambria Math" pitchFamily="18" charset="0"/>
                  </a:rPr>
                  <a:t> :        </a:t>
                </a:r>
                <a14:m>
                  <m:oMath xmlns:m="http://schemas.openxmlformats.org/officeDocument/2006/math">
                    <m:sSub>
                      <m:sSubPr>
                        <m:ctrlPr>
                          <a:rPr lang="en-US" sz="2000" i="1" smtClean="0">
                            <a:latin typeface="Cambria Math"/>
                            <a:ea typeface="Cambria Math" pitchFamily="18" charset="0"/>
                          </a:rPr>
                        </m:ctrlPr>
                      </m:sSubPr>
                      <m:e>
                        <m:r>
                          <a:rPr lang="en-US" sz="2000" b="0" i="1" smtClean="0">
                            <a:latin typeface="Cambria Math"/>
                            <a:ea typeface="Cambria Math" pitchFamily="18" charset="0"/>
                          </a:rPr>
                          <m:t>𝑓</m:t>
                        </m:r>
                      </m:e>
                      <m:sub>
                        <m:r>
                          <a:rPr lang="en-US" sz="2000" b="0" i="1" smtClean="0">
                            <a:latin typeface="Cambria Math"/>
                            <a:ea typeface="Cambria Math" pitchFamily="18" charset="0"/>
                          </a:rPr>
                          <m:t>𝑛</m:t>
                        </m:r>
                      </m:sub>
                    </m:sSub>
                    <m:r>
                      <a:rPr lang="en-US" sz="2000" b="0" i="1" smtClean="0">
                        <a:latin typeface="Cambria Math"/>
                        <a:ea typeface="Cambria Math" pitchFamily="18" charset="0"/>
                      </a:rPr>
                      <m:t>=</m:t>
                    </m:r>
                    <m:f>
                      <m:fPr>
                        <m:ctrlPr>
                          <a:rPr lang="en-US" sz="2000" b="0" i="1" smtClean="0">
                            <a:latin typeface="Cambria Math"/>
                            <a:ea typeface="Cambria Math" pitchFamily="18" charset="0"/>
                          </a:rPr>
                        </m:ctrlPr>
                      </m:fPr>
                      <m:num>
                        <m:sSub>
                          <m:sSubPr>
                            <m:ctrlPr>
                              <a:rPr lang="en-US" sz="2000" b="0" i="1" smtClean="0">
                                <a:latin typeface="Cambria Math"/>
                                <a:ea typeface="Cambria Math" pitchFamily="18" charset="0"/>
                              </a:rPr>
                            </m:ctrlPr>
                          </m:sSubPr>
                          <m:e>
                            <m:r>
                              <a:rPr lang="en-US" sz="2000" b="0" i="1" smtClean="0">
                                <a:latin typeface="Cambria Math"/>
                                <a:ea typeface="Cambria Math"/>
                              </a:rPr>
                              <m:t>𝜔</m:t>
                            </m:r>
                          </m:e>
                          <m:sub>
                            <m:r>
                              <a:rPr lang="en-US" sz="2000" b="0" i="1" smtClean="0">
                                <a:latin typeface="Cambria Math"/>
                                <a:ea typeface="Cambria Math" pitchFamily="18" charset="0"/>
                              </a:rPr>
                              <m:t>𝑛</m:t>
                            </m:r>
                          </m:sub>
                        </m:sSub>
                      </m:num>
                      <m:den>
                        <m:r>
                          <a:rPr lang="en-US" sz="2000" b="0" i="1" smtClean="0">
                            <a:latin typeface="Cambria Math"/>
                            <a:ea typeface="Cambria Math" pitchFamily="18" charset="0"/>
                          </a:rPr>
                          <m:t>2</m:t>
                        </m:r>
                        <m:r>
                          <a:rPr lang="en-US" sz="2000" b="0" i="1" smtClean="0">
                            <a:latin typeface="Cambria Math"/>
                            <a:ea typeface="Cambria Math"/>
                          </a:rPr>
                          <m:t>𝜋</m:t>
                        </m:r>
                      </m:den>
                    </m:f>
                  </m:oMath>
                </a14:m>
                <a:r>
                  <a:rPr lang="en-US" sz="2000" dirty="0" smtClean="0">
                    <a:latin typeface="Cambria Math" pitchFamily="18" charset="0"/>
                    <a:ea typeface="Cambria Math" pitchFamily="18" charset="0"/>
                  </a:rPr>
                  <a:t>        </a:t>
                </a:r>
                <a:endParaRPr lang="en-US" sz="2000" dirty="0">
                  <a:latin typeface="Cambria Math" pitchFamily="18" charset="0"/>
                  <a:ea typeface="Cambria Math"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7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ounded Rectangle 3"/>
              <p:cNvSpPr/>
              <p:nvPr/>
            </p:nvSpPr>
            <p:spPr>
              <a:xfrm>
                <a:off x="4191000" y="3810000"/>
                <a:ext cx="3581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smtClean="0">
                  <a:latin typeface="Cambria Math"/>
                  <a:ea typeface="Cambria Math" pitchFamily="18" charset="0"/>
                </a:endParaRPr>
              </a:p>
              <a:p>
                <a14:m>
                  <m:oMath xmlns:m="http://schemas.openxmlformats.org/officeDocument/2006/math">
                    <m:acc>
                      <m:accPr>
                        <m:chr m:val="̈"/>
                        <m:ctrlPr>
                          <a:rPr lang="en-US" i="1">
                            <a:latin typeface="Cambria Math"/>
                            <a:ea typeface="Cambria Math" pitchFamily="18" charset="0"/>
                          </a:rPr>
                        </m:ctrlPr>
                      </m:accPr>
                      <m:e>
                        <m:r>
                          <a:rPr lang="en-US" i="1">
                            <a:latin typeface="Cambria Math"/>
                            <a:ea typeface="Cambria Math"/>
                          </a:rPr>
                          <m:t>𝜃</m:t>
                        </m:r>
                      </m:e>
                    </m:acc>
                    <m:r>
                      <a:rPr lang="en-US" i="1">
                        <a:latin typeface="Cambria Math"/>
                        <a:ea typeface="Cambria Math" pitchFamily="18" charset="0"/>
                      </a:rPr>
                      <m:t>+</m:t>
                    </m:r>
                    <m:d>
                      <m:dPr>
                        <m:ctrlPr>
                          <a:rPr lang="en-US" i="1">
                            <a:latin typeface="Cambria Math"/>
                            <a:ea typeface="Cambria Math" pitchFamily="18" charset="0"/>
                          </a:rPr>
                        </m:ctrlPr>
                      </m:dPr>
                      <m:e>
                        <m:f>
                          <m:fPr>
                            <m:ctrlPr>
                              <a:rPr lang="en-US" i="1">
                                <a:latin typeface="Cambria Math"/>
                                <a:ea typeface="Cambria Math" pitchFamily="18" charset="0"/>
                              </a:rPr>
                            </m:ctrlPr>
                          </m:fPr>
                          <m:num>
                            <m:r>
                              <a:rPr lang="en-US" i="1">
                                <a:latin typeface="Cambria Math"/>
                                <a:ea typeface="Cambria Math" pitchFamily="18" charset="0"/>
                              </a:rPr>
                              <m:t>𝑘</m:t>
                            </m:r>
                          </m:num>
                          <m:den>
                            <m:r>
                              <a:rPr lang="en-US" i="1">
                                <a:latin typeface="Cambria Math"/>
                                <a:ea typeface="Cambria Math" pitchFamily="18" charset="0"/>
                              </a:rPr>
                              <m:t>𝑚</m:t>
                            </m:r>
                          </m:den>
                        </m:f>
                        <m:r>
                          <a:rPr lang="en-US" i="1">
                            <a:latin typeface="Cambria Math"/>
                            <a:ea typeface="Cambria Math" pitchFamily="18" charset="0"/>
                          </a:rPr>
                          <m:t>+</m:t>
                        </m:r>
                        <m:f>
                          <m:fPr>
                            <m:ctrlPr>
                              <a:rPr lang="en-US" i="1">
                                <a:latin typeface="Cambria Math"/>
                                <a:ea typeface="Cambria Math" pitchFamily="18" charset="0"/>
                              </a:rPr>
                            </m:ctrlPr>
                          </m:fPr>
                          <m:num>
                            <m:r>
                              <a:rPr lang="en-US" i="1">
                                <a:latin typeface="Cambria Math"/>
                                <a:ea typeface="Cambria Math" pitchFamily="18" charset="0"/>
                              </a:rPr>
                              <m:t>𝑔</m:t>
                            </m:r>
                          </m:num>
                          <m:den>
                            <m:r>
                              <a:rPr lang="en-US" i="1">
                                <a:latin typeface="Cambria Math"/>
                                <a:ea typeface="Cambria Math" pitchFamily="18" charset="0"/>
                              </a:rPr>
                              <m:t>𝑙</m:t>
                            </m:r>
                          </m:den>
                        </m:f>
                      </m:e>
                    </m:d>
                    <m:r>
                      <a:rPr lang="en-US" i="1">
                        <a:latin typeface="Cambria Math"/>
                        <a:ea typeface="Cambria Math"/>
                      </a:rPr>
                      <m:t>𝜃</m:t>
                    </m:r>
                    <m:r>
                      <a:rPr lang="en-US" i="1">
                        <a:latin typeface="Cambria Math"/>
                        <a:ea typeface="Cambria Math"/>
                      </a:rPr>
                      <m:t>=</m:t>
                    </m:r>
                    <m:r>
                      <a:rPr lang="en-US" i="1">
                        <a:latin typeface="Cambria Math"/>
                        <a:ea typeface="Cambria Math"/>
                      </a:rPr>
                      <m:t>0</m:t>
                    </m:r>
                  </m:oMath>
                </a14:m>
                <a:r>
                  <a:rPr lang="en-US" dirty="0" smtClean="0">
                    <a:latin typeface="Cambria Math" pitchFamily="18" charset="0"/>
                    <a:ea typeface="Cambria Math" pitchFamily="18" charset="0"/>
                  </a:rPr>
                  <a:t>      </a:t>
                </a:r>
                <a:r>
                  <a:rPr lang="fa-IR" dirty="0" smtClean="0">
                    <a:latin typeface="Cambria Math" pitchFamily="18" charset="0"/>
                    <a:ea typeface="Cambria Math" pitchFamily="18" charset="0"/>
                  </a:rPr>
                  <a:t>معادله حرکت </a:t>
                </a:r>
                <a:r>
                  <a:rPr lang="fa-IR" dirty="0">
                    <a:latin typeface="Cambria Math" pitchFamily="18" charset="0"/>
                    <a:ea typeface="Cambria Math" pitchFamily="18" charset="0"/>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a:p>
                <a:endParaRPr lang="en-US" dirty="0"/>
              </a:p>
            </p:txBody>
          </p:sp>
        </mc:Choice>
        <mc:Fallback>
          <p:sp>
            <p:nvSpPr>
              <p:cNvPr id="4" name="Rounded Rectangle 3"/>
              <p:cNvSpPr>
                <a:spLocks noRot="1" noChangeAspect="1" noMove="1" noResize="1" noEditPoints="1" noAdjustHandles="1" noChangeArrowheads="1" noChangeShapeType="1" noTextEdit="1"/>
              </p:cNvSpPr>
              <p:nvPr/>
            </p:nvSpPr>
            <p:spPr>
              <a:xfrm>
                <a:off x="4191000" y="3810000"/>
                <a:ext cx="3581400" cy="914400"/>
              </a:xfrm>
              <a:prstGeom prst="roundRect">
                <a:avLst/>
              </a:prstGeom>
              <a:blipFill rotWithShape="1">
                <a:blip r:embed="rId3" cstate="print"/>
                <a:stretch>
                  <a:fillRect/>
                </a:stretch>
              </a:blipFill>
            </p:spPr>
            <p:txBody>
              <a:bodyPr/>
              <a:lstStyle/>
              <a:p>
                <a:r>
                  <a:rPr lang="en-US">
                    <a:noFill/>
                  </a:rPr>
                  <a:t> </a:t>
                </a:r>
              </a:p>
            </p:txBody>
          </p:sp>
        </mc:Fallback>
      </mc:AlternateContent>
      <p:cxnSp>
        <p:nvCxnSpPr>
          <p:cNvPr id="5" name="Straight Connector 4"/>
          <p:cNvCxnSpPr/>
          <p:nvPr/>
        </p:nvCxnSpPr>
        <p:spPr>
          <a:xfrm flipV="1">
            <a:off x="3048000" y="3276600"/>
            <a:ext cx="228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52600" y="3295650"/>
            <a:ext cx="228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6800" y="3295650"/>
            <a:ext cx="228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2467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fa-IR" sz="2000" dirty="0" smtClean="0"/>
                  <a:t>مثال : بررسی معادلات حرکت ؟</a:t>
                </a:r>
              </a:p>
              <a:p>
                <a:r>
                  <a:rPr lang="fa-IR" sz="1000" dirty="0" smtClean="0"/>
                  <a:t> </a:t>
                </a:r>
                <a:r>
                  <a:rPr lang="fa-IR" sz="1400" dirty="0" smtClean="0"/>
                  <a:t>فنر پیچشی</a:t>
                </a:r>
                <a:r>
                  <a:rPr lang="fa-IR" sz="1000" dirty="0" smtClean="0"/>
                  <a:t>   </a:t>
                </a:r>
                <a14:m>
                  <m:oMath xmlns:m="http://schemas.openxmlformats.org/officeDocument/2006/math">
                    <m:sSub>
                      <m:sSubPr>
                        <m:ctrlPr>
                          <a:rPr lang="fa-IR" sz="1800" i="1" smtClean="0">
                            <a:latin typeface="Cambria Math"/>
                          </a:rPr>
                        </m:ctrlPr>
                      </m:sSubPr>
                      <m:e>
                        <m:r>
                          <a:rPr lang="en-US" sz="1800" b="0" i="1" smtClean="0">
                            <a:latin typeface="Cambria Math"/>
                          </a:rPr>
                          <m:t>𝐾</m:t>
                        </m:r>
                      </m:e>
                      <m:sub>
                        <m:r>
                          <a:rPr lang="en-US" sz="1800" b="0" i="1" smtClean="0">
                            <a:latin typeface="Cambria Math"/>
                          </a:rPr>
                          <m:t>2</m:t>
                        </m:r>
                      </m:sub>
                    </m:sSub>
                  </m:oMath>
                </a14:m>
                <a:r>
                  <a:rPr lang="en-US" sz="1000" dirty="0" smtClean="0"/>
                  <a:t>                                                                                  </a:t>
                </a:r>
                <a:r>
                  <a:rPr lang="fa-IR" sz="1400" dirty="0" smtClean="0"/>
                  <a:t>فنر پیچشی   </a:t>
                </a:r>
                <a:r>
                  <a:rPr lang="en-US" sz="1400" dirty="0" smtClean="0"/>
                  <a:t>  </a:t>
                </a:r>
                <a14:m>
                  <m:oMath xmlns:m="http://schemas.openxmlformats.org/officeDocument/2006/math">
                    <m:sSub>
                      <m:sSubPr>
                        <m:ctrlPr>
                          <a:rPr lang="fa-IR" sz="1400" i="1">
                            <a:latin typeface="Cambria Math"/>
                          </a:rPr>
                        </m:ctrlPr>
                      </m:sSubPr>
                      <m:e>
                        <m:r>
                          <a:rPr lang="en-US" sz="1400" i="1">
                            <a:latin typeface="Cambria Math"/>
                          </a:rPr>
                          <m:t>𝐾</m:t>
                        </m:r>
                      </m:e>
                      <m:sub>
                        <m:r>
                          <a:rPr lang="en-US" sz="1400" i="1">
                            <a:latin typeface="Cambria Math"/>
                          </a:rPr>
                          <m:t>2</m:t>
                        </m:r>
                      </m:sub>
                    </m:sSub>
                  </m:oMath>
                </a14:m>
                <a:endParaRPr lang="en-US" sz="1400" dirty="0" smtClean="0"/>
              </a:p>
              <a:p>
                <a:endParaRPr lang="en-US" sz="2000" dirty="0"/>
              </a:p>
              <a:p>
                <a:r>
                  <a:rPr lang="en-US" sz="2000" dirty="0" smtClean="0">
                    <a:ea typeface="Cambria Math"/>
                  </a:rPr>
                  <a:t>                                                                              </a:t>
                </a:r>
                <a14:m>
                  <m:oMath xmlns:m="http://schemas.openxmlformats.org/officeDocument/2006/math">
                    <m:r>
                      <a:rPr lang="en-US" sz="2000" i="1">
                        <a:latin typeface="Cambria Math"/>
                        <a:ea typeface="Cambria Math"/>
                      </a:rPr>
                      <m:t>ℓ,</m:t>
                    </m:r>
                    <m:r>
                      <a:rPr lang="en-US" sz="2000" i="1">
                        <a:latin typeface="Cambria Math"/>
                        <a:ea typeface="Cambria Math"/>
                      </a:rPr>
                      <m:t>𝑀</m:t>
                    </m:r>
                  </m:oMath>
                </a14:m>
                <a:r>
                  <a:rPr lang="en-US" sz="2000" dirty="0" smtClean="0"/>
                  <a:t>                             </a:t>
                </a:r>
                <a:r>
                  <a:rPr lang="fa-IR" sz="2000" dirty="0" smtClean="0"/>
                  <a:t>(میله ها دارای جرم اند) </a:t>
                </a:r>
                <a:endParaRPr lang="en-US" sz="2000" dirty="0" smtClean="0"/>
              </a:p>
              <a:p>
                <a:r>
                  <a:rPr lang="en-US" sz="2000" dirty="0"/>
                  <a:t> </a:t>
                </a:r>
                <a:r>
                  <a:rPr lang="en-US" sz="2000" dirty="0" smtClean="0"/>
                  <a:t>        </a:t>
                </a:r>
                <a14:m>
                  <m:oMath xmlns:m="http://schemas.openxmlformats.org/officeDocument/2006/math">
                    <m:r>
                      <a:rPr lang="en-US" sz="2000" i="1">
                        <a:latin typeface="Cambria Math"/>
                        <a:ea typeface="Cambria Math"/>
                      </a:rPr>
                      <m:t>ℓ,</m:t>
                    </m:r>
                    <m:r>
                      <a:rPr lang="en-US" sz="2000" i="1">
                        <a:latin typeface="Cambria Math"/>
                        <a:ea typeface="Cambria Math"/>
                      </a:rPr>
                      <m:t>𝑀</m:t>
                    </m:r>
                  </m:oMath>
                </a14:m>
                <a:r>
                  <a:rPr lang="en-US" sz="2000" dirty="0" smtClean="0"/>
                  <a:t>                                                                           </a:t>
                </a:r>
                <a14:m>
                  <m:oMath xmlns:m="http://schemas.openxmlformats.org/officeDocument/2006/math">
                    <m:r>
                      <a:rPr lang="en-US" sz="2000" i="1" dirty="0" smtClean="0">
                        <a:latin typeface="Cambria Math"/>
                        <a:ea typeface="Cambria Math"/>
                      </a:rPr>
                      <m:t>𝜃</m:t>
                    </m:r>
                  </m:oMath>
                </a14:m>
                <a:endParaRPr lang="en-US" sz="2000" dirty="0"/>
              </a:p>
              <a:p>
                <a:r>
                  <a:rPr lang="en-US" sz="2000" dirty="0"/>
                  <a:t> </a:t>
                </a:r>
                <a:r>
                  <a:rPr lang="en-US" sz="2000" dirty="0" smtClean="0"/>
                  <a:t>                     </a:t>
                </a:r>
                <a14:m>
                  <m:oMath xmlns:m="http://schemas.openxmlformats.org/officeDocument/2006/math">
                    <m:r>
                      <a:rPr lang="en-US" sz="2000" i="1">
                        <a:latin typeface="Cambria Math"/>
                        <a:ea typeface="Cambria Math"/>
                      </a:rPr>
                      <m:t>𝜃</m:t>
                    </m:r>
                  </m:oMath>
                </a14:m>
                <a:r>
                  <a:rPr lang="en-US" sz="2000" dirty="0" smtClean="0"/>
                  <a:t>                                                                    </a:t>
                </a:r>
                <a:endParaRPr lang="en-US" sz="2000" dirty="0"/>
              </a:p>
              <a:p>
                <a:pPr marL="0" indent="0">
                  <a:buNone/>
                </a:pPr>
                <a:endParaRPr lang="en-US" sz="2000" dirty="0" smtClean="0"/>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𝐾</m:t>
                        </m:r>
                      </m:e>
                      <m:sub>
                        <m:r>
                          <a:rPr lang="en-US" sz="2000" b="0" i="1" smtClean="0">
                            <a:latin typeface="Cambria Math"/>
                          </a:rPr>
                          <m:t>1</m:t>
                        </m:r>
                      </m:sub>
                    </m:sSub>
                  </m:oMath>
                </a14:m>
                <a:r>
                  <a:rPr lang="en-US" sz="2000" dirty="0" smtClean="0"/>
                  <a:t>       m        x                                            </a:t>
                </a:r>
                <a14:m>
                  <m:oMath xmlns:m="http://schemas.openxmlformats.org/officeDocument/2006/math">
                    <m:sSub>
                      <m:sSubPr>
                        <m:ctrlPr>
                          <a:rPr lang="en-US" sz="2000" i="1" smtClean="0">
                            <a:latin typeface="Cambria Math"/>
                          </a:rPr>
                        </m:ctrlPr>
                      </m:sSubPr>
                      <m:e>
                        <m:r>
                          <a:rPr lang="en-US" sz="2000" b="0" i="1" smtClean="0">
                            <a:latin typeface="Cambria Math"/>
                          </a:rPr>
                          <m:t>𝐾</m:t>
                        </m:r>
                      </m:e>
                      <m:sub>
                        <m:r>
                          <a:rPr lang="en-US" sz="2000" b="0" i="1" smtClean="0">
                            <a:latin typeface="Cambria Math"/>
                          </a:rPr>
                          <m:t>1</m:t>
                        </m:r>
                      </m:sub>
                    </m:sSub>
                  </m:oMath>
                </a14:m>
                <a:r>
                  <a:rPr lang="en-US" sz="2000" dirty="0" smtClean="0"/>
                  <a:t>      m        x</a:t>
                </a:r>
              </a:p>
              <a:p>
                <a:r>
                  <a:rPr lang="en-US" sz="2000" dirty="0"/>
                  <a:t> </a:t>
                </a:r>
                <a:r>
                  <a:rPr lang="en-US" sz="2000" dirty="0" smtClean="0"/>
                  <a:t>            </a:t>
                </a:r>
                <a:r>
                  <a:rPr lang="fa-IR" sz="2000" dirty="0" smtClean="0"/>
                  <a:t>(اتصال پین)</a:t>
                </a:r>
                <a:r>
                  <a:rPr lang="en-US" sz="2000" dirty="0" smtClean="0"/>
                  <a:t>                                             </a:t>
                </a:r>
                <a:r>
                  <a:rPr lang="fa-IR" sz="2000" dirty="0" smtClean="0"/>
                  <a:t> (اتصال جوش)</a:t>
                </a:r>
                <a:endParaRPr lang="en-US" sz="2000" dirty="0" smtClean="0"/>
              </a:p>
              <a:p>
                <a:endParaRPr lang="en-US" sz="2000" dirty="0"/>
              </a:p>
              <a:p>
                <a:pPr algn="r" rtl="1"/>
                <a:r>
                  <a:rPr lang="en-US" sz="2000" dirty="0" smtClean="0"/>
                  <a:t>  </a:t>
                </a:r>
                <a:r>
                  <a:rPr lang="fa-IR" sz="2000" dirty="0" smtClean="0"/>
                  <a:t>   </a:t>
                </a:r>
                <a:r>
                  <a:rPr lang="fa-IR" sz="2000" dirty="0" smtClean="0">
                    <a:solidFill>
                      <a:srgbClr val="FF0000"/>
                    </a:solidFill>
                    <a:cs typeface="B Koodak" pitchFamily="2" charset="-78"/>
                  </a:rPr>
                  <a:t>یادآوری</a:t>
                </a:r>
                <a:r>
                  <a:rPr lang="fa-IR" sz="2000" dirty="0" smtClean="0"/>
                  <a:t> : از دینامیک به یاد داریم انرژی جنبشی جسم صلبی که هم دارای حرکت انتقالی است وهم </a:t>
                </a:r>
              </a:p>
              <a:p>
                <a:pPr algn="r" rtl="1"/>
                <a:r>
                  <a:rPr lang="fa-IR" sz="2000" dirty="0" smtClean="0"/>
                  <a:t>دارای حرکت دورانی، از رابطه زیر بدست می آید؛</a:t>
                </a:r>
              </a:p>
              <a:p>
                <a:pPr algn="l"/>
                <a:r>
                  <a:rPr lang="en-US" sz="2000" dirty="0" smtClean="0"/>
                  <a:t>          </a:t>
                </a:r>
                <a14:m>
                  <m:oMath xmlns:m="http://schemas.openxmlformats.org/officeDocument/2006/math">
                    <m:sSub>
                      <m:sSubPr>
                        <m:ctrlPr>
                          <a:rPr lang="fa-IR" sz="2000" i="1" smtClean="0">
                            <a:latin typeface="Cambria Math"/>
                          </a:rPr>
                        </m:ctrlPr>
                      </m:sSubPr>
                      <m:e>
                        <m:r>
                          <a:rPr lang="en-US" sz="2000" b="0" i="1" smtClean="0">
                            <a:latin typeface="Cambria Math"/>
                          </a:rPr>
                          <m:t>𝑇</m:t>
                        </m:r>
                      </m:e>
                      <m:sub>
                        <m:r>
                          <a:rPr lang="en-US" sz="2000" b="0" i="1" smtClean="0">
                            <a:latin typeface="Cambria Math"/>
                          </a:rPr>
                          <m:t>𝐺</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𝐺</m:t>
                            </m:r>
                          </m:sub>
                        </m:sSub>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bar>
                      <m:barPr>
                        <m:pos m:val="top"/>
                        <m:ctrlPr>
                          <a:rPr lang="en-US" sz="2000" b="0" i="1" smtClean="0">
                            <a:latin typeface="Cambria Math"/>
                          </a:rPr>
                        </m:ctrlPr>
                      </m:barPr>
                      <m:e>
                        <m:r>
                          <a:rPr lang="en-US" sz="2000" b="0" i="1" smtClean="0">
                            <a:latin typeface="Cambria Math"/>
                          </a:rPr>
                          <m:t>𝐼</m:t>
                        </m:r>
                      </m:e>
                    </m:ba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oMath>
                </a14:m>
                <a:r>
                  <a:rPr lang="en-US" sz="2000" dirty="0" smtClean="0"/>
                  <a:t>       </a:t>
                </a:r>
              </a:p>
              <a:p>
                <a:pPr algn="l"/>
                <a:r>
                  <a:rPr lang="en-US" sz="2000" dirty="0" smtClean="0"/>
                  <a:t>&amp;                                                           </a:t>
                </a:r>
                <a:r>
                  <a:rPr lang="fa-IR" sz="2000" dirty="0" smtClean="0"/>
                  <a:t>وهمچنین</a:t>
                </a:r>
                <a:r>
                  <a:rPr lang="en-US" sz="2000" dirty="0"/>
                  <a:t> </a:t>
                </a:r>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𝐼</m:t>
                        </m:r>
                      </m:e>
                    </m:bar>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rPr>
                          <m:t>𝑑</m:t>
                        </m:r>
                      </m:e>
                      <m:sup>
                        <m:r>
                          <a:rPr lang="en-US" sz="2000" b="0" i="1" smtClean="0">
                            <a:latin typeface="Cambria Math"/>
                          </a:rPr>
                          <m:t>2</m:t>
                        </m:r>
                      </m:sup>
                    </m:sSup>
                  </m:oMath>
                </a14:m>
                <a:endParaRPr lang="en-US" sz="2000" dirty="0" smtClean="0"/>
              </a:p>
              <a:p>
                <a:pPr algn="l"/>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𝑜</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oMath>
                </a14:m>
                <a:r>
                  <a:rPr lang="en-US" sz="2000"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5"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54384" y="2578496"/>
            <a:ext cx="767557"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8650" y="2622151"/>
            <a:ext cx="762000" cy="37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90650" y="2622151"/>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Arc 7"/>
          <p:cNvSpPr/>
          <p:nvPr/>
        </p:nvSpPr>
        <p:spPr>
          <a:xfrm rot="5400000">
            <a:off x="1511282" y="2034363"/>
            <a:ext cx="535384" cy="11664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1552575" y="1302148"/>
            <a:ext cx="809630" cy="13154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5400000">
            <a:off x="1323969" y="1511698"/>
            <a:ext cx="457201" cy="609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0" y="2523331"/>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1505773" y="1302148"/>
            <a:ext cx="86555" cy="1320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81082" y="1070373"/>
            <a:ext cx="98107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999023" y="2351685"/>
            <a:ext cx="767557"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73289" y="2395340"/>
            <a:ext cx="762000" cy="37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35289" y="2395340"/>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Arc 15"/>
          <p:cNvSpPr/>
          <p:nvPr/>
        </p:nvSpPr>
        <p:spPr>
          <a:xfrm rot="5400000">
            <a:off x="5355921" y="1807552"/>
            <a:ext cx="535384" cy="11664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a:off x="5397214" y="1075337"/>
            <a:ext cx="809630" cy="1315441"/>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5400000">
            <a:off x="5168608" y="1284887"/>
            <a:ext cx="457201" cy="609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30639" y="2296520"/>
            <a:ext cx="3238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5365175" y="1097561"/>
            <a:ext cx="51081" cy="1379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925721" y="835423"/>
            <a:ext cx="981075"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822678">
            <a:off x="6929796" y="4986629"/>
            <a:ext cx="949585" cy="1451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Left Brace 3"/>
          <p:cNvSpPr/>
          <p:nvPr/>
        </p:nvSpPr>
        <p:spPr>
          <a:xfrm>
            <a:off x="604932" y="4876800"/>
            <a:ext cx="333185" cy="12498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462103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lstStyle/>
              <a:p>
                <a:pPr marL="0" indent="0" algn="r" rtl="1">
                  <a:buNone/>
                </a:pPr>
                <a:endParaRPr lang="en-US" dirty="0" smtClean="0"/>
              </a:p>
              <a:p>
                <a:pPr algn="r" rtl="1"/>
                <a:r>
                  <a:rPr lang="fa-IR" sz="2000" dirty="0" smtClean="0"/>
                  <a:t>     </a:t>
                </a:r>
                <a:r>
                  <a:rPr lang="fa-IR" sz="2000" dirty="0" smtClean="0">
                    <a:solidFill>
                      <a:srgbClr val="FF0000"/>
                    </a:solidFill>
                    <a:cs typeface="B Koodak" pitchFamily="2" charset="-78"/>
                  </a:rPr>
                  <a:t>نکته :</a:t>
                </a:r>
                <a:r>
                  <a:rPr lang="fa-IR" sz="2000" dirty="0" smtClean="0"/>
                  <a:t> وقتی یک دیسک را به وسیله پین به میله متصل می کنیم،در حرکت دورانی دیسک دوران </a:t>
                </a:r>
              </a:p>
              <a:p>
                <a:pPr algn="r" rtl="1"/>
                <a:r>
                  <a:rPr lang="fa-IR" sz="2000" dirty="0" smtClean="0"/>
                  <a:t>نمیکند.ولی اگر دیسک را با جوش به میله متصل کنیم، آنگاه حرکت دورانی نیز خواهد داشت.</a:t>
                </a:r>
              </a:p>
              <a:p>
                <a:pPr marL="0" indent="0" algn="r" rtl="1">
                  <a:buNone/>
                </a:pPr>
                <a:r>
                  <a:rPr lang="fa-IR" sz="2000" dirty="0" smtClean="0"/>
                  <a:t>          </a:t>
                </a:r>
              </a:p>
              <a:p>
                <a:pPr marL="0" indent="0" algn="r" rtl="1">
                  <a:buNone/>
                </a:pPr>
                <a:r>
                  <a:rPr lang="fa-IR" sz="2000" dirty="0"/>
                  <a:t> </a:t>
                </a:r>
                <a:r>
                  <a:rPr lang="fa-IR" sz="2000" dirty="0" smtClean="0"/>
                  <a:t>         </a:t>
                </a:r>
                <a:r>
                  <a:rPr lang="fa-IR" sz="2000" dirty="0" smtClean="0">
                    <a:solidFill>
                      <a:srgbClr val="FF0000"/>
                    </a:solidFill>
                    <a:cs typeface="B Koodak" pitchFamily="2" charset="-78"/>
                  </a:rPr>
                  <a:t>نکته :</a:t>
                </a:r>
                <a:r>
                  <a:rPr lang="fa-IR" sz="2000" dirty="0" smtClean="0"/>
                  <a:t> انرژی پتانسیل فنر پیچشی از رابطه زیر بدست می آید؛</a:t>
                </a:r>
              </a:p>
              <a:p>
                <a:pPr marL="0" indent="0" algn="r" rtl="1">
                  <a:buNone/>
                </a:pPr>
                <a:endParaRPr lang="fa-IR" sz="2000" dirty="0"/>
              </a:p>
              <a:p>
                <a:pPr marL="0" indent="0" algn="r" rtl="1">
                  <a:buNone/>
                </a:pPr>
                <a:r>
                  <a:rPr lang="fa-IR" sz="2000" dirty="0" smtClean="0"/>
                  <a:t>  بنابر این داریم ؛</a:t>
                </a:r>
              </a:p>
              <a:p>
                <a:pPr marL="0" indent="0" algn="l">
                  <a:buNone/>
                </a:pPr>
                <a:endParaRPr lang="en-US" sz="2000" dirty="0"/>
              </a:p>
              <a:p>
                <a:pPr marL="0" indent="0" algn="l">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fa-IR" sz="2000" b="0" i="1" smtClean="0">
                            <a:latin typeface="Cambria Math"/>
                          </a:rPr>
                          <m:t>(</m:t>
                        </m:r>
                        <m:r>
                          <a:rPr lang="fa-IR" sz="2000" b="0" i="1" smtClean="0">
                            <a:latin typeface="Cambria Math"/>
                          </a:rPr>
                          <m:t>پین</m:t>
                        </m:r>
                        <m:r>
                          <a:rPr lang="fa-IR" sz="2000" b="0" i="1" smtClean="0">
                            <a:latin typeface="Cambria Math"/>
                          </a:rPr>
                          <m:t>)</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𝑀</m:t>
                    </m:r>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ea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12</m:t>
                            </m:r>
                          </m:den>
                        </m:f>
                        <m:r>
                          <a:rPr lang="en-US" sz="2000" b="0" i="1" smtClean="0">
                            <a:latin typeface="Cambria Math"/>
                          </a:rPr>
                          <m:t>𝑀𝑙</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ea typeface="Cambria Math"/>
                              </a:rPr>
                              <m:t>𝜃</m:t>
                            </m:r>
                          </m:e>
                        </m:acc>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m:t>
                    </m:r>
                    <m:sSup>
                      <m:sSupPr>
                        <m:ctrlPr>
                          <a:rPr lang="en-US" sz="2000" b="0" i="1" smtClean="0">
                            <a:latin typeface="Cambria Math"/>
                          </a:rPr>
                        </m:ctrlPr>
                      </m:sSupPr>
                      <m:e>
                        <m:r>
                          <a:rPr lang="en-US" sz="2000" b="0" i="1" smtClean="0">
                            <a:latin typeface="Cambria Math"/>
                          </a:rPr>
                          <m:t>(</m:t>
                        </m:r>
                        <m:r>
                          <a:rPr lang="en-US" sz="2000" b="0" i="1" smtClean="0">
                            <a:latin typeface="Cambria Math"/>
                          </a:rPr>
                          <m:t>𝑙</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bar>
                      <m:barPr>
                        <m:pos m:val="top"/>
                        <m:ctrlPr>
                          <a:rPr lang="en-US" sz="2000" b="0" i="1" smtClean="0">
                            <a:latin typeface="Cambria Math"/>
                          </a:rPr>
                        </m:ctrlPr>
                      </m:barPr>
                      <m:e>
                        <m:r>
                          <a:rPr lang="en-US" sz="2000" b="0" i="1" smtClean="0">
                            <a:latin typeface="Cambria Math"/>
                          </a:rPr>
                          <m:t>𝐼</m:t>
                        </m:r>
                      </m:e>
                    </m:ba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oMath>
                </a14:m>
                <a:endParaRPr lang="en-US" sz="2000" dirty="0" smtClean="0"/>
              </a:p>
              <a:p>
                <a:pPr marL="0" indent="0" algn="l">
                  <a:buNone/>
                </a:pPr>
                <a:endParaRPr lang="en-US" sz="2000" dirty="0"/>
              </a:p>
              <a:p>
                <a:pPr marL="0" indent="0" algn="l">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fa-IR" sz="2000" b="0" i="1" smtClean="0">
                            <a:latin typeface="Cambria Math"/>
                          </a:rPr>
                          <m:t>(</m:t>
                        </m:r>
                        <m:r>
                          <a:rPr lang="fa-IR" sz="2000" b="0" i="1" smtClean="0">
                            <a:latin typeface="Cambria Math"/>
                          </a:rPr>
                          <m:t>جوش</m:t>
                        </m:r>
                        <m:r>
                          <a:rPr lang="fa-IR" sz="2000" b="0" i="1" smtClean="0">
                            <a:latin typeface="Cambria Math"/>
                          </a:rPr>
                          <m:t>)</m:t>
                        </m:r>
                      </m:sub>
                    </m:sSub>
                    <m:r>
                      <a:rPr lang="en-US" sz="2000" b="0" i="1" smtClean="0">
                        <a:latin typeface="Cambria Math"/>
                      </a:rPr>
                      <m:t>=    ˶        +     ˶                +         ˶     +</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𝑚𝑟</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ea typeface="Cambria Math"/>
                              </a:rPr>
                              <m:t>𝜃</m:t>
                            </m:r>
                          </m:e>
                        </m:acc>
                      </m:e>
                      <m:sup>
                        <m:r>
                          <a:rPr lang="en-US" sz="2000" b="0" i="1" smtClean="0">
                            <a:latin typeface="Cambria Math"/>
                          </a:rPr>
                          <m:t>2</m:t>
                        </m:r>
                      </m:sup>
                    </m:sSup>
                  </m:oMath>
                </a14:m>
                <a:endParaRPr lang="en-US" sz="2000" dirty="0" smtClean="0"/>
              </a:p>
              <a:p>
                <a:pPr marL="0" indent="0" algn="l">
                  <a:buNone/>
                </a:pPr>
                <a:endParaRPr lang="en-US" sz="2000" dirty="0"/>
              </a:p>
              <a:p>
                <a:pPr marL="0" indent="0" algn="l">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𝑘</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r>
                          <a:rPr lang="en-US" sz="2000" b="0" i="1" smtClean="0">
                            <a:latin typeface="Cambria Math"/>
                          </a:rPr>
                          <m:t>𝑙</m:t>
                        </m:r>
                        <m:r>
                          <a:rPr lang="en-US" sz="2000" b="0" i="1" smtClean="0">
                            <a:latin typeface="Cambria Math"/>
                            <a:ea typeface="Cambria Math"/>
                          </a:rPr>
                          <m:t>𝜃</m:t>
                        </m:r>
                        <m:r>
                          <a:rPr lang="en-US" sz="2000" b="0" i="1" smtClean="0">
                            <a:latin typeface="Cambria Math"/>
                            <a:ea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ea typeface="Cambria Math"/>
                          </a:rPr>
                          <m:t>𝜃</m:t>
                        </m:r>
                      </m:e>
                      <m:sup>
                        <m:r>
                          <a:rPr lang="en-US" sz="2000" b="0" i="1" smtClean="0">
                            <a:latin typeface="Cambria Math"/>
                          </a:rPr>
                          <m:t>2</m:t>
                        </m:r>
                      </m:sup>
                    </m:sSup>
                  </m:oMath>
                </a14:m>
                <a:endParaRPr lang="en-US" sz="2000" dirty="0" smtClean="0"/>
              </a:p>
              <a:p>
                <a:pPr marL="0" indent="0" algn="l">
                  <a:buNone/>
                </a:pPr>
                <a:endParaRPr lang="en-US" sz="2000" dirty="0"/>
              </a:p>
              <a:p>
                <a:pPr marL="0" indent="0" algn="l">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𝑚𝑔</m:t>
                        </m:r>
                      </m:sub>
                    </m:sSub>
                    <m:r>
                      <a:rPr lang="en-US" sz="2000" b="0" i="1" smtClean="0">
                        <a:latin typeface="Cambria Math"/>
                      </a:rPr>
                      <m:t>=</m:t>
                    </m:r>
                    <m:r>
                      <a:rPr lang="en-US" sz="2000" b="0" i="1" smtClean="0">
                        <a:latin typeface="Cambria Math"/>
                      </a:rPr>
                      <m:t>𝑀𝑔</m:t>
                    </m:r>
                    <m:f>
                      <m:fPr>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d>
                      <m:dPr>
                        <m:ctrlPr>
                          <a:rPr lang="en-US" sz="2000" b="0" i="1" smtClean="0">
                            <a:latin typeface="Cambria Math"/>
                          </a:rPr>
                        </m:ctrlPr>
                      </m:dPr>
                      <m:e>
                        <m:r>
                          <a:rPr lang="en-US" sz="2000" b="0" i="1" smtClean="0">
                            <a:latin typeface="Cambria Math"/>
                          </a:rPr>
                          <m:t>1</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e>
                    </m:d>
                    <m:r>
                      <a:rPr lang="en-US" sz="2000" b="0" i="1" smtClean="0">
                        <a:latin typeface="Cambria Math"/>
                      </a:rPr>
                      <m:t>+</m:t>
                    </m:r>
                    <m:r>
                      <a:rPr lang="en-US" sz="2000" b="0" i="1" smtClean="0">
                        <a:latin typeface="Cambria Math"/>
                      </a:rPr>
                      <m:t>𝑚𝑔𝑙</m:t>
                    </m:r>
                    <m:r>
                      <a:rPr lang="en-US" sz="2000" b="0" i="1" smtClean="0">
                        <a:latin typeface="Cambria Math"/>
                      </a:rPr>
                      <m:t>(</m:t>
                    </m:r>
                    <m:r>
                      <a:rPr lang="en-US" sz="2000" b="0" i="1" smtClean="0">
                        <a:latin typeface="Cambria Math"/>
                      </a:rPr>
                      <m:t>1</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r>
                      <a:rPr lang="en-US" sz="2000" b="0" i="1" smtClean="0">
                        <a:latin typeface="Cambria Math"/>
                      </a:rPr>
                      <m:t>)</m:t>
                    </m:r>
                  </m:oMath>
                </a14:m>
                <a:r>
                  <a:rPr lang="en-US" sz="2000" dirty="0" smtClean="0"/>
                  <a:t>                  </a:t>
                </a:r>
                <a14:m>
                  <m:oMath xmlns:m="http://schemas.openxmlformats.org/officeDocument/2006/math">
                    <m:f>
                      <m:fPr>
                        <m:ctrlPr>
                          <a:rPr lang="en-US" sz="2000" i="1" dirty="0" smtClean="0">
                            <a:latin typeface="Cambria Math"/>
                          </a:rPr>
                        </m:ctrlPr>
                      </m:fPr>
                      <m:num>
                        <m:r>
                          <a:rPr lang="en-US" sz="2000" b="0" i="1" dirty="0" smtClean="0">
                            <a:latin typeface="Cambria Math"/>
                          </a:rPr>
                          <m:t>𝑑</m:t>
                        </m:r>
                      </m:num>
                      <m:den>
                        <m:r>
                          <a:rPr lang="en-US" sz="2000" b="0" i="1" dirty="0" smtClean="0">
                            <a:latin typeface="Cambria Math"/>
                          </a:rPr>
                          <m:t>𝑑𝑡</m:t>
                        </m:r>
                      </m:den>
                    </m:f>
                    <m:d>
                      <m:dPr>
                        <m:ctrlPr>
                          <a:rPr lang="en-US" sz="2000" b="0" i="1" dirty="0" smtClean="0">
                            <a:latin typeface="Cambria Math"/>
                          </a:rPr>
                        </m:ctrlPr>
                      </m:dPr>
                      <m:e>
                        <m:r>
                          <a:rPr lang="en-US" sz="2000" b="0" i="1" dirty="0" smtClean="0">
                            <a:latin typeface="Cambria Math"/>
                          </a:rPr>
                          <m:t>𝑇</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𝑈</m:t>
                            </m:r>
                          </m:e>
                          <m:sub>
                            <m:r>
                              <a:rPr lang="en-US" sz="2000" b="0" i="1" dirty="0" smtClean="0">
                                <a:latin typeface="Cambria Math"/>
                              </a:rPr>
                              <m:t>𝑘</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𝑈</m:t>
                            </m:r>
                          </m:e>
                          <m:sub>
                            <m:r>
                              <a:rPr lang="en-US" sz="2000" b="0" i="1" dirty="0" smtClean="0">
                                <a:latin typeface="Cambria Math"/>
                              </a:rPr>
                              <m:t>𝑚𝑔</m:t>
                            </m:r>
                          </m:sub>
                        </m:sSub>
                      </m:e>
                    </m:d>
                    <m:r>
                      <a:rPr lang="en-US" sz="2000" b="0" i="1" dirty="0" smtClean="0">
                        <a:latin typeface="Cambria Math"/>
                      </a:rPr>
                      <m:t>=</m:t>
                    </m:r>
                    <m:r>
                      <a:rPr lang="en-US" sz="2000" b="0" i="1" dirty="0" smtClean="0">
                        <a:latin typeface="Cambria Math"/>
                      </a:rPr>
                      <m:t>0</m:t>
                    </m:r>
                  </m:oMath>
                </a14:m>
                <a:r>
                  <a:rPr lang="en-US" sz="2000" dirty="0" smtClean="0"/>
                  <a:t> ….</a:t>
                </a:r>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ounded Rectangle 3"/>
              <p:cNvSpPr/>
              <p:nvPr/>
            </p:nvSpPr>
            <p:spPr>
              <a:xfrm>
                <a:off x="533400" y="19812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dirty="0" smtClean="0"/>
                  <a:t>فنر پیچشی</a:t>
                </a:r>
                <a:r>
                  <a:rPr lang="en-US" dirty="0" smtClean="0"/>
                  <a:t> ;  </a:t>
                </a:r>
                <a14:m>
                  <m:oMath xmlns:m="http://schemas.openxmlformats.org/officeDocument/2006/math">
                    <m:sSub>
                      <m:sSubPr>
                        <m:ctrlPr>
                          <a:rPr lang="en-US" i="1" smtClean="0">
                            <a:latin typeface="Cambria Math"/>
                          </a:rPr>
                        </m:ctrlPr>
                      </m:sSubPr>
                      <m:e>
                        <m:r>
                          <a:rPr lang="en-US" b="0" i="1" smtClean="0">
                            <a:latin typeface="Cambria Math"/>
                          </a:rPr>
                          <m:t>𝑈</m:t>
                        </m:r>
                      </m:e>
                      <m:sub>
                        <m:r>
                          <a:rPr lang="en-US" b="0" i="1" smtClean="0">
                            <a:latin typeface="Cambria Math"/>
                          </a:rPr>
                          <m:t>𝑘</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a:rPr>
                        </m:ctrlPr>
                      </m:sSupPr>
                      <m:e>
                        <m:r>
                          <a:rPr lang="en-US" b="0" i="1" smtClean="0">
                            <a:latin typeface="Cambria Math"/>
                            <a:ea typeface="Cambria Math"/>
                          </a:rPr>
                          <m:t>𝜃</m:t>
                        </m:r>
                      </m:e>
                      <m:sup>
                        <m:r>
                          <a:rPr lang="en-US" b="0" i="1" smtClean="0">
                            <a:latin typeface="Cambria Math"/>
                          </a:rPr>
                          <m:t>2</m:t>
                        </m:r>
                      </m:sup>
                    </m:sSup>
                  </m:oMath>
                </a14:m>
                <a:endParaRPr lang="en-US" dirty="0"/>
              </a:p>
            </p:txBody>
          </p:sp>
        </mc:Choice>
        <mc:Fallback>
          <p:sp>
            <p:nvSpPr>
              <p:cNvPr id="4" name="Rounded Rectangle 3"/>
              <p:cNvSpPr>
                <a:spLocks noRot="1" noChangeAspect="1" noMove="1" noResize="1" noEditPoints="1" noAdjustHandles="1" noChangeArrowheads="1" noChangeShapeType="1" noTextEdit="1"/>
              </p:cNvSpPr>
              <p:nvPr/>
            </p:nvSpPr>
            <p:spPr>
              <a:xfrm>
                <a:off x="533400" y="1981200"/>
                <a:ext cx="2438400" cy="609600"/>
              </a:xfrm>
              <a:prstGeom prst="roundRect">
                <a:avLst/>
              </a:prstGeom>
              <a:blipFill rotWithShape="1">
                <a:blip r:embed="rId3" cstate="print"/>
                <a:stretch>
                  <a:fillRect l="-743"/>
                </a:stretch>
              </a:blipFill>
            </p:spPr>
            <p:txBody>
              <a:bodyPr/>
              <a:lstStyle/>
              <a:p>
                <a:r>
                  <a:rPr lang="en-US">
                    <a:noFill/>
                  </a:rPr>
                  <a:t> </a:t>
                </a:r>
              </a:p>
            </p:txBody>
          </p:sp>
        </mc:Fallback>
      </mc:AlternateContent>
      <p:cxnSp>
        <p:nvCxnSpPr>
          <p:cNvPr id="6" name="Straight Connector 5"/>
          <p:cNvCxnSpPr/>
          <p:nvPr/>
        </p:nvCxnSpPr>
        <p:spPr>
          <a:xfrm flipH="1">
            <a:off x="5267325" y="3009900"/>
            <a:ext cx="5334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a:off x="150876" y="3352800"/>
            <a:ext cx="307848" cy="1257300"/>
          </a:xfrm>
          <a:prstGeom prst="leftBrace">
            <a:avLst>
              <a:gd name="adj1" fmla="val 76402"/>
              <a:gd name="adj2" fmla="val 492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Arrow 7"/>
          <p:cNvSpPr/>
          <p:nvPr/>
        </p:nvSpPr>
        <p:spPr>
          <a:xfrm>
            <a:off x="5143500" y="6057138"/>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17908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marL="0" indent="0" algn="r" rtl="1">
                  <a:buNone/>
                </a:pPr>
                <a:endParaRPr lang="en-US" sz="2000" dirty="0" smtClean="0">
                  <a:latin typeface="Arial" pitchFamily="34" charset="0"/>
                  <a:cs typeface="Arial" pitchFamily="34" charset="0"/>
                </a:endParaRPr>
              </a:p>
              <a:p>
                <a:pPr marL="0" indent="0" algn="r" rtl="1">
                  <a:buNone/>
                </a:pPr>
                <a:r>
                  <a:rPr lang="fa-IR" sz="2000" dirty="0">
                    <a:latin typeface="Arial" pitchFamily="34" charset="0"/>
                    <a:cs typeface="Arial" pitchFamily="34" charset="0"/>
                  </a:rPr>
                  <a:t> </a:t>
                </a:r>
                <a:r>
                  <a:rPr lang="fa-IR" sz="2000" dirty="0" smtClean="0">
                    <a:latin typeface="Arial" pitchFamily="34" charset="0"/>
                    <a:cs typeface="Arial" pitchFamily="34" charset="0"/>
                  </a:rPr>
                  <a:t>          </a:t>
                </a:r>
                <a:r>
                  <a:rPr lang="fa-IR" sz="2000" dirty="0" smtClean="0">
                    <a:solidFill>
                      <a:srgbClr val="FF0000"/>
                    </a:solidFill>
                    <a:latin typeface="Arial" pitchFamily="34" charset="0"/>
                    <a:cs typeface="B Koodak" pitchFamily="2" charset="-78"/>
                  </a:rPr>
                  <a:t>نکته :</a:t>
                </a:r>
                <a:r>
                  <a:rPr lang="fa-IR" sz="2000" dirty="0" smtClean="0">
                    <a:latin typeface="Arial" pitchFamily="34" charset="0"/>
                    <a:cs typeface="Arial" pitchFamily="34" charset="0"/>
                  </a:rPr>
                  <a:t>1-) لختی دورانی میله همگن حول مرکز جرم </a:t>
                </a:r>
                <a14:m>
                  <m:oMath xmlns:m="http://schemas.openxmlformats.org/officeDocument/2006/math">
                    <m:sSub>
                      <m:sSubPr>
                        <m:ctrlPr>
                          <a:rPr lang="fa-IR" sz="2000" i="1" smtClean="0">
                            <a:latin typeface="Cambria Math"/>
                            <a:cs typeface="Arial" pitchFamily="34" charset="0"/>
                          </a:rPr>
                        </m:ctrlPr>
                      </m:sSubPr>
                      <m:e>
                        <m:r>
                          <a:rPr lang="en-US" sz="2000" b="0" i="1" smtClean="0">
                            <a:latin typeface="Cambria Math"/>
                            <a:cs typeface="Arial" pitchFamily="34" charset="0"/>
                          </a:rPr>
                          <m:t>𝐼</m:t>
                        </m:r>
                      </m:e>
                      <m:sub>
                        <m:r>
                          <a:rPr lang="en-US" sz="2000" b="0" i="1" smtClean="0">
                            <a:latin typeface="Cambria Math"/>
                            <a:cs typeface="Arial" pitchFamily="34" charset="0"/>
                          </a:rPr>
                          <m:t>𝐺</m:t>
                        </m:r>
                      </m:sub>
                    </m:sSub>
                    <m:r>
                      <a:rPr lang="en-US" sz="2000" b="0" i="1" smtClean="0">
                        <a:latin typeface="Cambria Math"/>
                        <a:cs typeface="Arial" pitchFamily="34" charset="0"/>
                      </a:rPr>
                      <m:t>=</m:t>
                    </m:r>
                    <m:f>
                      <m:fPr>
                        <m:ctrlPr>
                          <a:rPr lang="en-US" sz="2000" b="0" i="1" smtClean="0">
                            <a:latin typeface="Cambria Math"/>
                            <a:cs typeface="Arial" pitchFamily="34" charset="0"/>
                          </a:rPr>
                        </m:ctrlPr>
                      </m:fPr>
                      <m:num>
                        <m:r>
                          <a:rPr lang="en-US" sz="2000" b="0" i="1" smtClean="0">
                            <a:latin typeface="Cambria Math"/>
                            <a:cs typeface="Arial" pitchFamily="34" charset="0"/>
                          </a:rPr>
                          <m:t>1</m:t>
                        </m:r>
                      </m:num>
                      <m:den>
                        <m:r>
                          <a:rPr lang="en-US" sz="2000" b="0" i="1" smtClean="0">
                            <a:latin typeface="Cambria Math"/>
                            <a:cs typeface="Arial" pitchFamily="34" charset="0"/>
                          </a:rPr>
                          <m:t>12</m:t>
                        </m:r>
                      </m:den>
                    </m:f>
                    <m:r>
                      <a:rPr lang="en-US" sz="2000" b="0" i="1" smtClean="0">
                        <a:latin typeface="Cambria Math"/>
                        <a:cs typeface="Arial" pitchFamily="34" charset="0"/>
                      </a:rPr>
                      <m:t>𝑀</m:t>
                    </m:r>
                    <m:sSup>
                      <m:sSupPr>
                        <m:ctrlPr>
                          <a:rPr lang="en-US" sz="2000" b="0" i="1" smtClean="0">
                            <a:latin typeface="Cambria Math"/>
                            <a:cs typeface="Arial" pitchFamily="34" charset="0"/>
                          </a:rPr>
                        </m:ctrlPr>
                      </m:sSupPr>
                      <m:e>
                        <m:r>
                          <a:rPr lang="en-US" sz="2000" b="0" i="1" smtClean="0">
                            <a:latin typeface="Cambria Math"/>
                            <a:cs typeface="Arial" pitchFamily="34" charset="0"/>
                          </a:rPr>
                          <m:t>𝑙</m:t>
                        </m:r>
                      </m:e>
                      <m:sup>
                        <m:r>
                          <a:rPr lang="en-US" sz="2000" b="0" i="1" smtClean="0">
                            <a:latin typeface="Cambria Math"/>
                            <a:cs typeface="Arial" pitchFamily="34" charset="0"/>
                          </a:rPr>
                          <m:t>2</m:t>
                        </m:r>
                      </m:sup>
                    </m:sSup>
                  </m:oMath>
                </a14:m>
                <a:r>
                  <a:rPr lang="en-US" sz="2000" dirty="0" smtClean="0">
                    <a:latin typeface="Arial" pitchFamily="34" charset="0"/>
                    <a:cs typeface="Arial" pitchFamily="34" charset="0"/>
                  </a:rPr>
                  <a:t>                                  </a:t>
                </a:r>
              </a:p>
              <a:p>
                <a:pPr marL="0" indent="0" algn="r" rtl="1">
                  <a:buNone/>
                </a:pPr>
                <a:endParaRPr lang="fa-IR" sz="2000" dirty="0" smtClean="0">
                  <a:latin typeface="Arial" pitchFamily="34" charset="0"/>
                  <a:cs typeface="Arial" pitchFamily="34" charset="0"/>
                </a:endParaRPr>
              </a:p>
              <a:p>
                <a:pPr marL="0" indent="0" algn="r" rtl="1">
                  <a:buNone/>
                </a:pPr>
                <a:r>
                  <a:rPr lang="fa-IR" sz="2000" dirty="0">
                    <a:latin typeface="Arial" pitchFamily="34" charset="0"/>
                    <a:cs typeface="Arial" pitchFamily="34" charset="0"/>
                  </a:rPr>
                  <a:t> </a:t>
                </a:r>
                <a:r>
                  <a:rPr lang="fa-IR" sz="2000" dirty="0" smtClean="0">
                    <a:latin typeface="Arial" pitchFamily="34" charset="0"/>
                    <a:cs typeface="Arial" pitchFamily="34" charset="0"/>
                  </a:rPr>
                  <a:t>                2-</a:t>
                </a:r>
                <a:r>
                  <a:rPr lang="en-US" sz="2000" dirty="0" smtClean="0">
                    <a:latin typeface="Arial" pitchFamily="34" charset="0"/>
                    <a:cs typeface="Arial" pitchFamily="34" charset="0"/>
                  </a:rPr>
                  <a:t> </a:t>
                </a:r>
                <a:r>
                  <a:rPr lang="fa-IR" sz="2000" dirty="0" smtClean="0">
                    <a:latin typeface="Arial" pitchFamily="34" charset="0"/>
                    <a:cs typeface="Arial" pitchFamily="34" charset="0"/>
                  </a:rPr>
                  <a:t>)</a:t>
                </a:r>
                <a:r>
                  <a:rPr lang="en-US" sz="2000" dirty="0" smtClean="0">
                    <a:latin typeface="Arial" pitchFamily="34" charset="0"/>
                    <a:cs typeface="Arial" pitchFamily="34" charset="0"/>
                  </a:rPr>
                  <a:t> </a:t>
                </a:r>
                <a:r>
                  <a:rPr lang="fa-IR" sz="2000" dirty="0" smtClean="0">
                    <a:latin typeface="Arial" pitchFamily="34" charset="0"/>
                    <a:cs typeface="Arial" pitchFamily="34" charset="0"/>
                  </a:rPr>
                  <a:t> ˶      ˶       ˶      ˶      ˶   یک لبه</a:t>
                </a:r>
                <a14:m>
                  <m:oMath xmlns:m="http://schemas.openxmlformats.org/officeDocument/2006/math">
                    <m:sSub>
                      <m:sSubPr>
                        <m:ctrlPr>
                          <a:rPr lang="fa-IR" sz="2000" i="1" smtClean="0">
                            <a:latin typeface="Cambria Math"/>
                            <a:cs typeface="Arial" pitchFamily="34" charset="0"/>
                          </a:rPr>
                        </m:ctrlPr>
                      </m:sSubPr>
                      <m:e>
                        <m:r>
                          <a:rPr lang="en-US" sz="2000" b="0" i="1" smtClean="0">
                            <a:latin typeface="Cambria Math"/>
                            <a:cs typeface="Arial" pitchFamily="34" charset="0"/>
                          </a:rPr>
                          <m:t>𝐼</m:t>
                        </m:r>
                      </m:e>
                      <m:sub>
                        <m:r>
                          <a:rPr lang="en-US" sz="2000" b="0" i="1" smtClean="0">
                            <a:latin typeface="Cambria Math"/>
                            <a:cs typeface="Arial" pitchFamily="34" charset="0"/>
                          </a:rPr>
                          <m:t>𝑜</m:t>
                        </m:r>
                      </m:sub>
                    </m:sSub>
                    <m:r>
                      <a:rPr lang="en-US" sz="2000" b="0" i="1" smtClean="0">
                        <a:latin typeface="Cambria Math"/>
                        <a:cs typeface="Arial" pitchFamily="34" charset="0"/>
                      </a:rPr>
                      <m:t>=</m:t>
                    </m:r>
                    <m:f>
                      <m:fPr>
                        <m:ctrlPr>
                          <a:rPr lang="en-US" sz="2000" b="0" i="1" smtClean="0">
                            <a:latin typeface="Cambria Math"/>
                            <a:cs typeface="Arial" pitchFamily="34" charset="0"/>
                          </a:rPr>
                        </m:ctrlPr>
                      </m:fPr>
                      <m:num>
                        <m:r>
                          <a:rPr lang="en-US" sz="2000" b="0" i="1" smtClean="0">
                            <a:latin typeface="Cambria Math"/>
                            <a:cs typeface="Arial" pitchFamily="34" charset="0"/>
                          </a:rPr>
                          <m:t>1</m:t>
                        </m:r>
                      </m:num>
                      <m:den>
                        <m:r>
                          <a:rPr lang="en-US" sz="2000" b="0" i="1" smtClean="0">
                            <a:latin typeface="Cambria Math"/>
                            <a:cs typeface="Arial" pitchFamily="34" charset="0"/>
                          </a:rPr>
                          <m:t>3</m:t>
                        </m:r>
                      </m:den>
                    </m:f>
                    <m:r>
                      <a:rPr lang="en-US" sz="2000" b="0" i="1" smtClean="0">
                        <a:latin typeface="Cambria Math"/>
                        <a:cs typeface="Arial" pitchFamily="34" charset="0"/>
                      </a:rPr>
                      <m:t>𝑀</m:t>
                    </m:r>
                    <m:sSup>
                      <m:sSupPr>
                        <m:ctrlPr>
                          <a:rPr lang="en-US" sz="2000" b="0" i="1" smtClean="0">
                            <a:latin typeface="Cambria Math"/>
                            <a:cs typeface="Arial" pitchFamily="34" charset="0"/>
                          </a:rPr>
                        </m:ctrlPr>
                      </m:sSupPr>
                      <m:e>
                        <m:r>
                          <a:rPr lang="en-US" sz="2000" b="0" i="1" smtClean="0">
                            <a:latin typeface="Cambria Math"/>
                            <a:cs typeface="Arial" pitchFamily="34" charset="0"/>
                          </a:rPr>
                          <m:t>𝑙</m:t>
                        </m:r>
                      </m:e>
                      <m:sup>
                        <m:r>
                          <a:rPr lang="en-US" sz="2000" b="0" i="1" smtClean="0">
                            <a:latin typeface="Cambria Math"/>
                            <a:cs typeface="Arial" pitchFamily="34" charset="0"/>
                          </a:rPr>
                          <m:t>2</m:t>
                        </m:r>
                      </m:sup>
                    </m:sSup>
                  </m:oMath>
                </a14:m>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0" indent="0" algn="r" rtl="1">
                  <a:buNone/>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0" indent="0" algn="r" rtl="1">
                  <a:buNone/>
                </a:pPr>
                <a:r>
                  <a:rPr lang="fa-IR" sz="2000" dirty="0" smtClean="0">
                    <a:latin typeface="Arial" pitchFamily="34" charset="0"/>
                    <a:cs typeface="Arial" pitchFamily="34" charset="0"/>
                  </a:rPr>
                  <a:t>                  3-</a:t>
                </a:r>
                <a:r>
                  <a:rPr lang="en-US" sz="2000" dirty="0" smtClean="0">
                    <a:latin typeface="Arial" pitchFamily="34" charset="0"/>
                    <a:cs typeface="Arial" pitchFamily="34" charset="0"/>
                  </a:rPr>
                  <a:t> </a:t>
                </a:r>
                <a:r>
                  <a:rPr lang="fa-IR" sz="2000" dirty="0" smtClean="0">
                    <a:latin typeface="Arial" pitchFamily="34" charset="0"/>
                    <a:cs typeface="Arial" pitchFamily="34" charset="0"/>
                  </a:rPr>
                  <a:t>)  ˶      </a:t>
                </a:r>
                <a:r>
                  <a:rPr lang="fa-IR" sz="2000" dirty="0">
                    <a:latin typeface="Arial" pitchFamily="34" charset="0"/>
                    <a:cs typeface="Arial" pitchFamily="34" charset="0"/>
                  </a:rPr>
                  <a:t>˶   </a:t>
                </a:r>
                <a:r>
                  <a:rPr lang="fa-IR" sz="2000" dirty="0" smtClean="0">
                    <a:latin typeface="Arial" pitchFamily="34" charset="0"/>
                    <a:cs typeface="Arial" pitchFamily="34" charset="0"/>
                  </a:rPr>
                  <a:t> دیسک همگن حول محور دیسک(مرکز جرم)</a:t>
                </a:r>
                <a14:m>
                  <m:oMath xmlns:m="http://schemas.openxmlformats.org/officeDocument/2006/math">
                    <m:sSub>
                      <m:sSubPr>
                        <m:ctrlPr>
                          <a:rPr lang="fa-IR" sz="2000" i="1" smtClean="0">
                            <a:latin typeface="Cambria Math"/>
                            <a:cs typeface="Arial" pitchFamily="34" charset="0"/>
                          </a:rPr>
                        </m:ctrlPr>
                      </m:sSubPr>
                      <m:e>
                        <m:r>
                          <a:rPr lang="en-US" sz="2000" b="0" i="1" smtClean="0">
                            <a:latin typeface="Cambria Math"/>
                            <a:cs typeface="Arial" pitchFamily="34" charset="0"/>
                          </a:rPr>
                          <m:t>𝐼</m:t>
                        </m:r>
                      </m:e>
                      <m:sub>
                        <m:r>
                          <a:rPr lang="en-US" sz="2000" b="0" i="1" smtClean="0">
                            <a:latin typeface="Cambria Math"/>
                            <a:cs typeface="Arial" pitchFamily="34" charset="0"/>
                          </a:rPr>
                          <m:t>𝐺</m:t>
                        </m:r>
                      </m:sub>
                    </m:sSub>
                    <m:r>
                      <a:rPr lang="en-US" sz="2000" b="0" i="1" smtClean="0">
                        <a:latin typeface="Cambria Math"/>
                        <a:cs typeface="Arial" pitchFamily="34" charset="0"/>
                      </a:rPr>
                      <m:t>=</m:t>
                    </m:r>
                    <m:f>
                      <m:fPr>
                        <m:ctrlPr>
                          <a:rPr lang="en-US" sz="2000" i="1">
                            <a:latin typeface="Cambria Math"/>
                            <a:cs typeface="Arial" pitchFamily="34" charset="0"/>
                          </a:rPr>
                        </m:ctrlPr>
                      </m:fPr>
                      <m:num>
                        <m:r>
                          <a:rPr lang="en-US" sz="2000" i="1">
                            <a:latin typeface="Cambria Math"/>
                            <a:cs typeface="Arial" pitchFamily="34" charset="0"/>
                          </a:rPr>
                          <m:t>1</m:t>
                        </m:r>
                      </m:num>
                      <m:den>
                        <m:r>
                          <a:rPr lang="en-US" sz="2000" b="0" i="1" smtClean="0">
                            <a:latin typeface="Cambria Math"/>
                            <a:cs typeface="Arial" pitchFamily="34" charset="0"/>
                          </a:rPr>
                          <m:t>2</m:t>
                        </m:r>
                      </m:den>
                    </m:f>
                    <m:r>
                      <a:rPr lang="en-US" sz="2000" b="0" i="1" smtClean="0">
                        <a:latin typeface="Cambria Math"/>
                        <a:cs typeface="Arial" pitchFamily="34" charset="0"/>
                      </a:rPr>
                      <m:t>𝑚</m:t>
                    </m:r>
                    <m:sSup>
                      <m:sSupPr>
                        <m:ctrlPr>
                          <a:rPr lang="en-US" sz="2000" i="1">
                            <a:latin typeface="Cambria Math"/>
                            <a:cs typeface="Arial" pitchFamily="34" charset="0"/>
                          </a:rPr>
                        </m:ctrlPr>
                      </m:sSupPr>
                      <m:e>
                        <m:r>
                          <a:rPr lang="en-US" sz="2000" b="0" i="1" smtClean="0">
                            <a:latin typeface="Cambria Math"/>
                            <a:cs typeface="Arial" pitchFamily="34" charset="0"/>
                          </a:rPr>
                          <m:t>𝑟</m:t>
                        </m:r>
                      </m:e>
                      <m:sup>
                        <m:r>
                          <a:rPr lang="en-US" sz="2000" i="1">
                            <a:latin typeface="Cambria Math"/>
                            <a:cs typeface="Arial" pitchFamily="34" charset="0"/>
                          </a:rPr>
                          <m:t>2</m:t>
                        </m:r>
                      </m:sup>
                    </m:sSup>
                  </m:oMath>
                </a14:m>
                <a:r>
                  <a:rPr lang="en-US" sz="2000" dirty="0" smtClean="0">
                    <a:latin typeface="Arial" pitchFamily="34" charset="0"/>
                    <a:cs typeface="Arial" pitchFamily="34" charset="0"/>
                  </a:rPr>
                  <a:t>                  </a:t>
                </a:r>
              </a:p>
              <a:p>
                <a:pPr marL="0" indent="0" algn="r" rtl="1">
                  <a:buNone/>
                </a:pPr>
                <a:endParaRPr lang="en-US" sz="2000" dirty="0">
                  <a:latin typeface="Arial" pitchFamily="34" charset="0"/>
                  <a:cs typeface="Arial" pitchFamily="34" charset="0"/>
                </a:endParaRPr>
              </a:p>
              <a:p>
                <a:pPr marL="0" indent="0" algn="r" rtl="1">
                  <a:buNone/>
                </a:pPr>
                <a:r>
                  <a:rPr lang="fa-IR" sz="2000" dirty="0" smtClean="0">
                    <a:latin typeface="Arial" pitchFamily="34" charset="0"/>
                    <a:cs typeface="Arial" pitchFamily="34" charset="0"/>
                  </a:rPr>
                  <a:t>                  4-) </a:t>
                </a:r>
                <a:r>
                  <a:rPr lang="fa-IR" sz="2000" dirty="0">
                    <a:latin typeface="Arial" pitchFamily="34" charset="0"/>
                    <a:cs typeface="Arial" pitchFamily="34" charset="0"/>
                  </a:rPr>
                  <a:t>˶      ˶    دیسک همگن حول </a:t>
                </a:r>
                <a:r>
                  <a:rPr lang="fa-IR" sz="2000" dirty="0" smtClean="0">
                    <a:latin typeface="Arial" pitchFamily="34" charset="0"/>
                    <a:cs typeface="Arial" pitchFamily="34" charset="0"/>
                  </a:rPr>
                  <a:t>لبه دیسک</a:t>
                </a:r>
                <a14:m>
                  <m:oMath xmlns:m="http://schemas.openxmlformats.org/officeDocument/2006/math">
                    <m:sSub>
                      <m:sSubPr>
                        <m:ctrlPr>
                          <a:rPr lang="fa-IR" sz="2000" i="1">
                            <a:latin typeface="Cambria Math"/>
                            <a:cs typeface="Arial" pitchFamily="34" charset="0"/>
                          </a:rPr>
                        </m:ctrlPr>
                      </m:sSubPr>
                      <m:e>
                        <m:r>
                          <a:rPr lang="en-US" sz="2000" i="1">
                            <a:latin typeface="Cambria Math"/>
                            <a:cs typeface="Arial" pitchFamily="34" charset="0"/>
                          </a:rPr>
                          <m:t>𝐼</m:t>
                        </m:r>
                      </m:e>
                      <m:sub>
                        <m:r>
                          <a:rPr lang="en-US" sz="2000" b="0" i="1" smtClean="0">
                            <a:latin typeface="Cambria Math"/>
                            <a:cs typeface="Arial" pitchFamily="34" charset="0"/>
                          </a:rPr>
                          <m:t>𝑜</m:t>
                        </m:r>
                      </m:sub>
                    </m:sSub>
                    <m:r>
                      <a:rPr lang="en-US" sz="2000" i="1">
                        <a:latin typeface="Cambria Math"/>
                        <a:cs typeface="Arial" pitchFamily="34" charset="0"/>
                      </a:rPr>
                      <m:t>=</m:t>
                    </m:r>
                    <m:f>
                      <m:fPr>
                        <m:ctrlPr>
                          <a:rPr lang="en-US" sz="2000" i="1">
                            <a:latin typeface="Cambria Math"/>
                            <a:cs typeface="Arial" pitchFamily="34" charset="0"/>
                          </a:rPr>
                        </m:ctrlPr>
                      </m:fPr>
                      <m:num>
                        <m:r>
                          <a:rPr lang="en-US" sz="2000" b="0" i="1" smtClean="0">
                            <a:latin typeface="Cambria Math"/>
                            <a:cs typeface="Arial" pitchFamily="34" charset="0"/>
                          </a:rPr>
                          <m:t>3</m:t>
                        </m:r>
                      </m:num>
                      <m:den>
                        <m:r>
                          <a:rPr lang="en-US" sz="2000" i="1">
                            <a:latin typeface="Cambria Math"/>
                            <a:cs typeface="Arial" pitchFamily="34" charset="0"/>
                          </a:rPr>
                          <m:t>2</m:t>
                        </m:r>
                      </m:den>
                    </m:f>
                    <m:r>
                      <a:rPr lang="en-US" sz="2000" i="1">
                        <a:latin typeface="Cambria Math"/>
                        <a:cs typeface="Arial" pitchFamily="34" charset="0"/>
                      </a:rPr>
                      <m:t>𝑚</m:t>
                    </m:r>
                    <m:sSup>
                      <m:sSupPr>
                        <m:ctrlPr>
                          <a:rPr lang="en-US" sz="2000" i="1">
                            <a:latin typeface="Cambria Math"/>
                            <a:cs typeface="Arial" pitchFamily="34" charset="0"/>
                          </a:rPr>
                        </m:ctrlPr>
                      </m:sSupPr>
                      <m:e>
                        <m:r>
                          <a:rPr lang="en-US" sz="2000" i="1">
                            <a:latin typeface="Cambria Math"/>
                            <a:cs typeface="Arial" pitchFamily="34" charset="0"/>
                          </a:rPr>
                          <m:t>𝑟</m:t>
                        </m:r>
                      </m:e>
                      <m:sup>
                        <m:r>
                          <a:rPr lang="en-US" sz="2000" i="1">
                            <a:latin typeface="Cambria Math"/>
                            <a:cs typeface="Arial" pitchFamily="34" charset="0"/>
                          </a:rPr>
                          <m:t>2</m:t>
                        </m:r>
                      </m:sup>
                    </m:sSup>
                  </m:oMath>
                </a14:m>
                <a:r>
                  <a:rPr lang="en-US" sz="2000" dirty="0" smtClean="0">
                    <a:latin typeface="Arial" pitchFamily="34" charset="0"/>
                    <a:cs typeface="Arial" pitchFamily="34" charset="0"/>
                  </a:rPr>
                  <a:t>                                     </a:t>
                </a:r>
              </a:p>
              <a:p>
                <a:pPr marL="0" indent="0" algn="r" rtl="1">
                  <a:buNone/>
                </a:pPr>
                <a:endParaRPr lang="en-US" sz="2000" dirty="0" smtClean="0">
                  <a:latin typeface="Arial" pitchFamily="34" charset="0"/>
                  <a:cs typeface="Arial"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9481" y="5446712"/>
            <a:ext cx="868363" cy="84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19675" y="5446712"/>
            <a:ext cx="1133475"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81575" y="4331488"/>
            <a:ext cx="2028825" cy="203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8305" y="4422775"/>
            <a:ext cx="1890713" cy="122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8534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a:ln>
                <a:solidFill>
                  <a:schemeClr val="tx1"/>
                </a:solidFill>
                <a:prstDash val="sysDash"/>
              </a:ln>
            </p:spPr>
            <p:txBody>
              <a:bodyPr>
                <a:normAutofit/>
              </a:bodyPr>
              <a:lstStyle/>
              <a:p>
                <a:pPr algn="r" rtl="1"/>
                <a:endParaRPr lang="en-US" sz="2000" dirty="0" smtClean="0"/>
              </a:p>
              <a:p>
                <a:pPr algn="r" rtl="1"/>
                <a:r>
                  <a:rPr lang="fa-IR" sz="2000" dirty="0"/>
                  <a:t> </a:t>
                </a:r>
                <a:r>
                  <a:rPr lang="fa-IR" sz="2000" dirty="0" smtClean="0"/>
                  <a:t>  مثال : دیسکی به شعاع </a:t>
                </a:r>
                <a:r>
                  <a:rPr lang="en-US" sz="2000" dirty="0" smtClean="0"/>
                  <a:t>r </a:t>
                </a:r>
                <a:r>
                  <a:rPr lang="fa-IR" sz="2000" dirty="0" smtClean="0"/>
                  <a:t> برروی یک سطح نیم دایره به شعاع </a:t>
                </a:r>
                <a:r>
                  <a:rPr lang="en-US" sz="2000" dirty="0" smtClean="0"/>
                  <a:t>R</a:t>
                </a:r>
                <a:r>
                  <a:rPr lang="fa-IR" sz="2000" dirty="0" smtClean="0"/>
                  <a:t> میغلتد.( غلتش بدون لغزش )فرکانس </a:t>
                </a:r>
              </a:p>
              <a:p>
                <a:pPr algn="r" rtl="1"/>
                <a:r>
                  <a:rPr lang="fa-IR" sz="2000" dirty="0" smtClean="0"/>
                  <a:t>طبیعی نوسانات دیسک را بدست آورید.</a:t>
                </a:r>
              </a:p>
              <a:p>
                <a:pPr algn="r" rtl="1"/>
                <a:endParaRPr lang="en-US" sz="2000" dirty="0"/>
              </a:p>
              <a:p>
                <a:pPr algn="r" rtl="1"/>
                <a:r>
                  <a:rPr lang="fa-IR" sz="2000" dirty="0"/>
                  <a:t> </a:t>
                </a:r>
                <a:r>
                  <a:rPr lang="fa-IR" sz="2000" dirty="0" smtClean="0"/>
                  <a:t>     در این حالت برای تعیین </a:t>
                </a:r>
                <a14:m>
                  <m:oMath xmlns:m="http://schemas.openxmlformats.org/officeDocument/2006/math">
                    <m:r>
                      <a:rPr lang="fa-IR" sz="2000" i="1" smtClean="0">
                        <a:latin typeface="Cambria Math"/>
                        <a:ea typeface="Cambria Math"/>
                      </a:rPr>
                      <m:t>𝜔</m:t>
                    </m:r>
                  </m:oMath>
                </a14:m>
                <a:r>
                  <a:rPr lang="fa-IR" sz="2000" dirty="0" smtClean="0"/>
                  <a:t> از تغییرات </a:t>
                </a:r>
              </a:p>
              <a:p>
                <a:pPr marL="0" indent="0" algn="r" rtl="1">
                  <a:buNone/>
                </a:pPr>
                <a:r>
                  <a:rPr lang="fa-IR" sz="2000" dirty="0" smtClean="0"/>
                  <a:t>وضعیت یک خط فرضی روی دیسک کمک می گیریم </a:t>
                </a:r>
                <a:r>
                  <a:rPr lang="en-US" sz="2000" dirty="0" smtClean="0"/>
                  <a:t>;</a:t>
                </a:r>
                <a:endParaRPr lang="fa-IR" sz="2000" dirty="0" smtClean="0"/>
              </a:p>
              <a:p>
                <a:pPr algn="r" rtl="1"/>
                <a:r>
                  <a:rPr lang="fa-IR" sz="2000" dirty="0" smtClean="0"/>
                  <a:t>چون دوران دیسک حول خودش (</a:t>
                </a:r>
                <a14:m>
                  <m:oMath xmlns:m="http://schemas.openxmlformats.org/officeDocument/2006/math">
                    <m:r>
                      <a:rPr lang="fa-IR" sz="2000" i="1" smtClean="0">
                        <a:latin typeface="Cambria Math"/>
                        <a:ea typeface="Cambria Math"/>
                      </a:rPr>
                      <m:t>𝜑</m:t>
                    </m:r>
                  </m:oMath>
                </a14:m>
                <a:r>
                  <a:rPr lang="fa-IR" sz="2000" dirty="0" smtClean="0"/>
                  <a:t>) خلاف جهت </a:t>
                </a:r>
                <a14:m>
                  <m:oMath xmlns:m="http://schemas.openxmlformats.org/officeDocument/2006/math">
                    <m:r>
                      <a:rPr lang="fa-IR" sz="2000" i="1" smtClean="0">
                        <a:latin typeface="Cambria Math"/>
                        <a:ea typeface="Cambria Math"/>
                      </a:rPr>
                      <m:t>𝜃</m:t>
                    </m:r>
                  </m:oMath>
                </a14:m>
                <a:endParaRPr lang="fa-IR" sz="2000" dirty="0" smtClean="0"/>
              </a:p>
              <a:p>
                <a:pPr algn="r" rtl="1"/>
                <a:r>
                  <a:rPr lang="fa-IR" sz="2000" dirty="0" smtClean="0"/>
                  <a:t>است،سرعت دورانی دیسک کم می شود. یعنی</a:t>
                </a:r>
                <a:endParaRPr lang="fa-IR" sz="2000" dirty="0"/>
              </a:p>
              <a:p>
                <a:pPr algn="l"/>
                <a:r>
                  <a:rPr lang="en-US" sz="2000" dirty="0" smtClean="0"/>
                  <a:t>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𝜑</m:t>
                        </m:r>
                      </m:e>
                    </m:acc>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𝜃</m:t>
                        </m:r>
                      </m:e>
                    </m:acc>
                  </m:oMath>
                </a14:m>
                <a:endParaRPr lang="en-US" sz="2000" dirty="0" smtClean="0"/>
              </a:p>
              <a:p>
                <a:pPr marL="0" indent="0" algn="r" rtl="1">
                  <a:buNone/>
                </a:pPr>
                <a:r>
                  <a:rPr lang="fa-IR" sz="2000" dirty="0" smtClean="0"/>
                  <a:t>     چون غلتش بدون لغزش است؛</a:t>
                </a:r>
              </a:p>
              <a:p>
                <a:pPr marL="0" indent="0" algn="r" rtl="1">
                  <a:buNone/>
                </a:pPr>
                <a:r>
                  <a:rPr lang="fa-IR" sz="2000" dirty="0" smtClean="0">
                    <a:ea typeface="Cambria Math"/>
                  </a:rPr>
                  <a:t>       </a:t>
                </a:r>
                <a:r>
                  <a:rPr lang="en-US" sz="2000" dirty="0" smtClean="0">
                    <a:ea typeface="Cambria Math"/>
                  </a:rPr>
                  <a:t>  </a:t>
                </a:r>
                <a14:m>
                  <m:oMath xmlns:m="http://schemas.openxmlformats.org/officeDocument/2006/math">
                    <m:r>
                      <m:rPr>
                        <m:sty m:val="p"/>
                      </m:rPr>
                      <a:rPr lang="en-US" sz="2000">
                        <a:latin typeface="Cambria Math"/>
                        <a:ea typeface="Cambria Math"/>
                      </a:rPr>
                      <m:t>r</m:t>
                    </m:r>
                    <m:r>
                      <a:rPr lang="en-US" sz="2000" i="1">
                        <a:latin typeface="Cambria Math"/>
                        <a:ea typeface="Cambria Math"/>
                      </a:rPr>
                      <m:t>𝜑</m:t>
                    </m:r>
                    <m:r>
                      <a:rPr lang="en-US" sz="2000" i="1">
                        <a:latin typeface="Cambria Math"/>
                        <a:ea typeface="Cambria Math"/>
                      </a:rPr>
                      <m:t>=</m:t>
                    </m:r>
                    <m:r>
                      <a:rPr lang="en-US" sz="2000" i="1">
                        <a:latin typeface="Cambria Math"/>
                        <a:ea typeface="Cambria Math"/>
                      </a:rPr>
                      <m:t>𝑅</m:t>
                    </m:r>
                    <m:r>
                      <a:rPr lang="en-US" sz="2000" i="1">
                        <a:latin typeface="Cambria Math"/>
                        <a:ea typeface="Cambria Math"/>
                      </a:rPr>
                      <m:t>𝜃</m:t>
                    </m:r>
                  </m:oMath>
                </a14:m>
                <a:r>
                  <a:rPr lang="en-US" sz="2000" dirty="0" smtClean="0"/>
                  <a:t>                                              </a:t>
                </a:r>
                <a:endParaRPr lang="fa-IR" sz="2000" dirty="0" smtClean="0"/>
              </a:p>
              <a:p>
                <a:pPr marL="0" indent="0" algn="r" rtl="1">
                  <a:buNone/>
                </a:pPr>
                <a:endParaRPr lang="fa-IR" sz="2000" dirty="0" smtClean="0"/>
              </a:p>
              <a:p>
                <a:pPr marL="0" indent="0">
                  <a:buNone/>
                </a:pPr>
                <a:r>
                  <a:rPr lang="en-US" sz="2000" dirty="0" smtClean="0"/>
                  <a:t>          </a:t>
                </a:r>
                <a14:m>
                  <m:oMath xmlns:m="http://schemas.openxmlformats.org/officeDocument/2006/math">
                    <m:r>
                      <a:rPr lang="en-US" sz="2000" i="1" smtClean="0">
                        <a:latin typeface="Cambria Math"/>
                        <a:ea typeface="Cambria Math"/>
                      </a:rPr>
                      <m:t>𝜑</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𝑅</m:t>
                        </m:r>
                      </m:num>
                      <m:den>
                        <m:r>
                          <a:rPr lang="en-US" sz="2000" b="0" i="1" smtClean="0">
                            <a:latin typeface="Cambria Math"/>
                            <a:ea typeface="Cambria Math"/>
                          </a:rPr>
                          <m:t>𝑟</m:t>
                        </m:r>
                      </m:den>
                    </m:f>
                    <m:r>
                      <a:rPr lang="en-US" sz="2000" b="0" i="1" smtClean="0">
                        <a:latin typeface="Cambria Math"/>
                        <a:ea typeface="Cambria Math"/>
                      </a:rPr>
                      <m:t>𝜃</m:t>
                    </m:r>
                  </m:oMath>
                </a14:m>
                <a:r>
                  <a:rPr lang="en-US" sz="2000" dirty="0" smtClean="0"/>
                  <a:t>                </a:t>
                </a:r>
                <a14:m>
                  <m:oMath xmlns:m="http://schemas.openxmlformats.org/officeDocument/2006/math">
                    <m:acc>
                      <m:accPr>
                        <m:chr m:val="̇"/>
                        <m:ctrlPr>
                          <a:rPr lang="en-US" sz="2000" i="1" dirty="0" smtClean="0">
                            <a:latin typeface="Cambria Math"/>
                          </a:rPr>
                        </m:ctrlPr>
                      </m:accPr>
                      <m:e>
                        <m:r>
                          <a:rPr lang="en-US" sz="2000" i="1" dirty="0" smtClean="0">
                            <a:latin typeface="Cambria Math"/>
                            <a:ea typeface="Cambria Math"/>
                          </a:rPr>
                          <m:t>𝜑</m:t>
                        </m:r>
                      </m:e>
                    </m:acc>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𝑅</m:t>
                        </m:r>
                      </m:num>
                      <m:den>
                        <m:r>
                          <a:rPr lang="en-US" sz="2000" b="0" i="1" dirty="0" smtClean="0">
                            <a:latin typeface="Cambria Math"/>
                          </a:rPr>
                          <m:t>𝑟</m:t>
                        </m:r>
                      </m:den>
                    </m:f>
                    <m:acc>
                      <m:accPr>
                        <m:chr m:val="̇"/>
                        <m:ctrlPr>
                          <a:rPr lang="en-US" sz="2000" b="0" i="1" dirty="0" smtClean="0">
                            <a:latin typeface="Cambria Math"/>
                          </a:rPr>
                        </m:ctrlPr>
                      </m:accPr>
                      <m:e>
                        <m:r>
                          <a:rPr lang="en-US" sz="2000" b="0" i="1" dirty="0" smtClean="0">
                            <a:latin typeface="Cambria Math"/>
                            <a:ea typeface="Cambria Math"/>
                          </a:rPr>
                          <m:t>𝜃</m:t>
                        </m:r>
                      </m:e>
                    </m:acc>
                  </m:oMath>
                </a14:m>
                <a:r>
                  <a:rPr lang="en-US" sz="2000" dirty="0" smtClean="0"/>
                  <a:t>                         </a:t>
                </a:r>
                <a14:m>
                  <m:oMath xmlns:m="http://schemas.openxmlformats.org/officeDocument/2006/math">
                    <m:r>
                      <a:rPr lang="en-US" sz="2000" i="1" dirty="0" smtClean="0">
                        <a:latin typeface="Cambria Math"/>
                        <a:ea typeface="Cambria Math"/>
                      </a:rPr>
                      <m:t>𝜔</m:t>
                    </m:r>
                    <m:r>
                      <a:rPr lang="en-US" sz="2000" b="0" i="1" dirty="0" smtClean="0">
                        <a:latin typeface="Cambria Math"/>
                        <a:ea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acc>
                      <m:accPr>
                        <m:chr m:val="̇"/>
                        <m:ctrlPr>
                          <a:rPr lang="en-US" sz="2000" i="1" dirty="0">
                            <a:latin typeface="Cambria Math"/>
                          </a:rPr>
                        </m:ctrlPr>
                      </m:accPr>
                      <m:e>
                        <m:r>
                          <a:rPr lang="en-US" sz="2000" i="1" dirty="0">
                            <a:latin typeface="Cambria Math"/>
                            <a:ea typeface="Cambria Math"/>
                          </a:rPr>
                          <m:t>𝜃</m:t>
                        </m:r>
                      </m:e>
                    </m:acc>
                    <m:r>
                      <a:rPr lang="en-US" sz="2000" b="0" i="1" dirty="0" smtClean="0">
                        <a:latin typeface="Cambria Math"/>
                        <a:ea typeface="Cambria Math"/>
                      </a:rPr>
                      <m:t>−</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oMath>
                </a14:m>
                <a:r>
                  <a:rPr lang="en-US" sz="2000" dirty="0" smtClean="0"/>
                  <a:t>                </a:t>
                </a:r>
                <a14:m>
                  <m:oMath xmlns:m="http://schemas.openxmlformats.org/officeDocument/2006/math">
                    <m:r>
                      <a:rPr lang="en-US" sz="2000" i="1" dirty="0" smtClean="0">
                        <a:latin typeface="Cambria Math"/>
                        <a:ea typeface="Cambria Math"/>
                      </a:rPr>
                      <m:t>𝜔</m:t>
                    </m:r>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𝑅</m:t>
                        </m:r>
                      </m:num>
                      <m:den>
                        <m:r>
                          <a:rPr lang="en-US" sz="2000" b="0" i="1" dirty="0" smtClean="0">
                            <a:latin typeface="Cambria Math"/>
                            <a:ea typeface="Cambria Math"/>
                          </a:rPr>
                          <m:t>𝑟</m:t>
                        </m:r>
                      </m:den>
                    </m:f>
                    <m:r>
                      <a:rPr lang="en-US" sz="2000" b="0" i="1" dirty="0" smtClean="0">
                        <a:latin typeface="Cambria Math"/>
                        <a:ea typeface="Cambria Math"/>
                      </a:rPr>
                      <m:t>−</m:t>
                    </m:r>
                    <m:r>
                      <a:rPr lang="en-US" sz="2000" b="0" i="1" dirty="0" smtClean="0">
                        <a:latin typeface="Cambria Math"/>
                        <a:ea typeface="Cambria Math"/>
                      </a:rPr>
                      <m:t>1</m:t>
                    </m:r>
                    <m:r>
                      <a:rPr lang="en-US" sz="2000" b="0" i="1" dirty="0" smtClean="0">
                        <a:latin typeface="Cambria Math"/>
                        <a:ea typeface="Cambria Math"/>
                      </a:rPr>
                      <m:t>)</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oMath>
                </a14:m>
                <a:endParaRPr lang="fa-IR" sz="2000" dirty="0"/>
              </a:p>
              <a:p>
                <a:pPr marL="0" indent="0" algn="r" rtl="1">
                  <a:buNone/>
                </a:pPr>
                <a:r>
                  <a:rPr lang="fa-IR" sz="2000" dirty="0" smtClean="0"/>
                  <a:t>              </a:t>
                </a:r>
              </a:p>
              <a:p>
                <a:pPr marL="0" indent="0" algn="r" rtl="1">
                  <a:buNone/>
                </a:pPr>
                <a:r>
                  <a:rPr lang="fa-IR" sz="2000" dirty="0"/>
                  <a:t> </a:t>
                </a:r>
                <a:r>
                  <a:rPr lang="fa-IR" sz="2000" dirty="0" smtClean="0"/>
                  <a:t>       روش دیگر برا ی</a:t>
                </a:r>
                <a:r>
                  <a:rPr lang="en-US" sz="2000" dirty="0" smtClean="0"/>
                  <a:t> </a:t>
                </a:r>
                <a:r>
                  <a:rPr lang="fa-IR" sz="2000" dirty="0" smtClean="0"/>
                  <a:t>تشخیص </a:t>
                </a:r>
                <a14:m>
                  <m:oMath xmlns:m="http://schemas.openxmlformats.org/officeDocument/2006/math">
                    <m:r>
                      <a:rPr lang="fa-IR" sz="2000" i="1" smtClean="0">
                        <a:latin typeface="Cambria Math"/>
                        <a:ea typeface="Cambria Math"/>
                      </a:rPr>
                      <m:t>𝜔</m:t>
                    </m:r>
                  </m:oMath>
                </a14:m>
                <a:r>
                  <a:rPr lang="fa-IR" sz="2000" dirty="0" smtClean="0"/>
                  <a:t>:</a:t>
                </a:r>
                <a:endParaRPr lang="en-US" sz="2000" dirty="0" smtClean="0"/>
              </a:p>
              <a:p>
                <a:pPr marL="0" indent="0">
                  <a:buNone/>
                </a:pPr>
                <a:r>
                  <a:rPr lang="en-US" sz="2000" dirty="0"/>
                  <a:t> </a:t>
                </a:r>
                <a:r>
                  <a:rPr lang="en-US" sz="2000" dirty="0" smtClean="0"/>
                  <a:t>   </a:t>
                </a:r>
                <a:endParaRPr lang="en-US" sz="2000" dirty="0"/>
              </a:p>
              <a:p>
                <a:pPr marL="0" indent="0">
                  <a:buNone/>
                </a:pPr>
                <a:r>
                  <a:rPr lang="en-US" sz="2000" dirty="0" smtClean="0"/>
                  <a:t>  </a:t>
                </a:r>
                <a:r>
                  <a:rPr lang="fa-IR" sz="2000" dirty="0" smtClean="0"/>
                  <a:t>  </a:t>
                </a:r>
                <a:r>
                  <a:rPr lang="en-US" sz="2000" dirty="0" smtClean="0"/>
                  <a:t>  </a:t>
                </a:r>
                <a14:m>
                  <m:oMath xmlns:m="http://schemas.openxmlformats.org/officeDocument/2006/math">
                    <m:r>
                      <a:rPr lang="fa-IR" sz="2000" i="1">
                        <a:latin typeface="Cambria Math"/>
                        <a:ea typeface="Cambria Math"/>
                      </a:rPr>
                      <m:t>𝜃</m:t>
                    </m:r>
                  </m:oMath>
                </a14:m>
                <a:r>
                  <a:rPr lang="fa-IR" sz="2000" dirty="0" smtClean="0"/>
                  <a:t>براساس </a:t>
                </a:r>
                <a:r>
                  <a:rPr lang="en-US" sz="2000" dirty="0" smtClean="0"/>
                  <a:t> </a:t>
                </a:r>
                <a:r>
                  <a:rPr lang="en-US" sz="2000" dirty="0"/>
                  <a:t>;</a:t>
                </a:r>
                <a:r>
                  <a:rPr lang="en-US" sz="2000" dirty="0" smtClean="0"/>
                  <a:t>  </a:t>
                </a:r>
                <a14:m>
                  <m:oMath xmlns:m="http://schemas.openxmlformats.org/officeDocument/2006/math">
                    <m:sSub>
                      <m:sSubPr>
                        <m:ctrlPr>
                          <a:rPr lang="en-US" sz="1800" i="1" smtClean="0">
                            <a:latin typeface="Cambria Math"/>
                          </a:rPr>
                        </m:ctrlPr>
                      </m:sSubPr>
                      <m:e>
                        <m:r>
                          <a:rPr lang="en-US" sz="1800" b="0" i="1" smtClean="0">
                            <a:latin typeface="Cambria Math"/>
                          </a:rPr>
                          <m:t>𝑉</m:t>
                        </m:r>
                      </m:e>
                      <m:sub>
                        <m:r>
                          <a:rPr lang="en-US" sz="1800" b="0" i="1" smtClean="0">
                            <a:latin typeface="Cambria Math"/>
                          </a:rPr>
                          <m:t>𝐺</m:t>
                        </m:r>
                        <m:r>
                          <a:rPr lang="fa-IR" sz="1800" b="0" i="1" smtClean="0">
                            <a:latin typeface="Cambria Math"/>
                          </a:rPr>
                          <m:t>دیسک</m:t>
                        </m:r>
                      </m:sub>
                    </m:sSub>
                    <m:r>
                      <a:rPr lang="en-US" sz="1800" b="0" i="1" smtClean="0">
                        <a:latin typeface="Cambria Math"/>
                      </a:rPr>
                      <m:t>=(</m:t>
                    </m:r>
                    <m:r>
                      <a:rPr lang="en-US" sz="1800" b="0" i="1" smtClean="0">
                        <a:latin typeface="Cambria Math"/>
                      </a:rPr>
                      <m:t>𝑅</m:t>
                    </m:r>
                    <m:r>
                      <a:rPr lang="en-US" sz="1800" b="0" i="1" smtClean="0">
                        <a:latin typeface="Cambria Math"/>
                      </a:rPr>
                      <m:t>−</m:t>
                    </m:r>
                    <m:r>
                      <a:rPr lang="en-US" sz="1800" b="0" i="1" smtClean="0">
                        <a:latin typeface="Cambria Math"/>
                      </a:rPr>
                      <m:t>𝑟</m:t>
                    </m:r>
                    <m:r>
                      <a:rPr lang="en-US" sz="1800" b="0" i="1" smtClean="0">
                        <a:latin typeface="Cambria Math"/>
                      </a:rPr>
                      <m:t>)</m:t>
                    </m:r>
                    <m:acc>
                      <m:accPr>
                        <m:chr m:val="̇"/>
                        <m:ctrlPr>
                          <a:rPr lang="en-US" sz="1800" b="0" i="1" smtClean="0">
                            <a:latin typeface="Cambria Math"/>
                          </a:rPr>
                        </m:ctrlPr>
                      </m:accPr>
                      <m:e>
                        <m:r>
                          <a:rPr lang="en-US" sz="1800" b="0" i="1" smtClean="0">
                            <a:latin typeface="Cambria Math"/>
                            <a:ea typeface="Cambria Math"/>
                          </a:rPr>
                          <m:t>𝜃</m:t>
                        </m:r>
                      </m:e>
                    </m:acc>
                  </m:oMath>
                </a14:m>
                <a:r>
                  <a:rPr lang="en-US" sz="1600" dirty="0" smtClean="0"/>
                  <a:t>      </a:t>
                </a:r>
                <a:r>
                  <a:rPr lang="fa-IR" sz="1600" dirty="0" smtClean="0"/>
                  <a:t>همچنین براساس دوران مطلق</a:t>
                </a:r>
                <a:r>
                  <a:rPr lang="en-US" sz="1600" dirty="0" smtClean="0"/>
                  <a:t>;     </a:t>
                </a:r>
                <a14:m>
                  <m:oMath xmlns:m="http://schemas.openxmlformats.org/officeDocument/2006/math">
                    <m:sSub>
                      <m:sSubPr>
                        <m:ctrlPr>
                          <a:rPr lang="en-US" sz="1800" i="1">
                            <a:latin typeface="Cambria Math"/>
                          </a:rPr>
                        </m:ctrlPr>
                      </m:sSubPr>
                      <m:e>
                        <m:r>
                          <a:rPr lang="en-US" sz="1800" i="1">
                            <a:latin typeface="Cambria Math"/>
                          </a:rPr>
                          <m:t>𝑉</m:t>
                        </m:r>
                      </m:e>
                      <m:sub>
                        <m:r>
                          <a:rPr lang="en-US" sz="1800" i="1">
                            <a:latin typeface="Cambria Math"/>
                          </a:rPr>
                          <m:t>𝐺</m:t>
                        </m:r>
                        <m:r>
                          <a:rPr lang="fa-IR" sz="1800" i="1">
                            <a:latin typeface="Cambria Math"/>
                          </a:rPr>
                          <m:t>دیسک</m:t>
                        </m:r>
                      </m:sub>
                    </m:sSub>
                    <m:r>
                      <a:rPr lang="en-US" sz="1800" b="0" i="1" smtClean="0">
                        <a:latin typeface="Cambria Math"/>
                      </a:rPr>
                      <m:t>=</m:t>
                    </m:r>
                    <m:r>
                      <a:rPr lang="en-US" sz="1800" b="0" i="1" smtClean="0">
                        <a:latin typeface="Cambria Math"/>
                      </a:rPr>
                      <m:t>𝑟</m:t>
                    </m:r>
                    <m:r>
                      <a:rPr lang="en-US" sz="1800" b="0" i="1" smtClean="0">
                        <a:latin typeface="Cambria Math"/>
                        <a:ea typeface="Cambria Math"/>
                      </a:rPr>
                      <m:t>𝜔</m:t>
                    </m:r>
                    <m:r>
                      <a:rPr lang="en-US" sz="1800" b="0" i="1" smtClean="0">
                        <a:latin typeface="Cambria Math"/>
                        <a:ea typeface="Cambria Math"/>
                      </a:rPr>
                      <m:t>        </m:t>
                    </m:r>
                    <m:r>
                      <a:rPr lang="en-US" sz="1800" b="0" i="1" smtClean="0">
                        <a:latin typeface="Cambria Math"/>
                        <a:ea typeface="Cambria Math"/>
                      </a:rPr>
                      <m:t>𝜔</m:t>
                    </m:r>
                    <m:r>
                      <a:rPr lang="en-US" sz="1800" b="0" i="1" smtClean="0">
                        <a:latin typeface="Cambria Math"/>
                        <a:ea typeface="Cambria Math"/>
                      </a:rPr>
                      <m:t>=(</m:t>
                    </m:r>
                    <m:f>
                      <m:fPr>
                        <m:ctrlPr>
                          <a:rPr lang="en-US" sz="1800" b="0" i="1" smtClean="0">
                            <a:latin typeface="Cambria Math"/>
                            <a:ea typeface="Cambria Math"/>
                          </a:rPr>
                        </m:ctrlPr>
                      </m:fPr>
                      <m:num>
                        <m:r>
                          <a:rPr lang="en-US" sz="1800" b="0" i="1" smtClean="0">
                            <a:latin typeface="Cambria Math"/>
                            <a:ea typeface="Cambria Math"/>
                          </a:rPr>
                          <m:t>𝑅</m:t>
                        </m:r>
                      </m:num>
                      <m:den>
                        <m:r>
                          <a:rPr lang="en-US" sz="1800" b="0" i="1" smtClean="0">
                            <a:latin typeface="Cambria Math"/>
                            <a:ea typeface="Cambria Math"/>
                          </a:rPr>
                          <m:t>𝑟</m:t>
                        </m:r>
                      </m:den>
                    </m:f>
                    <m:r>
                      <a:rPr lang="en-US" sz="1800" b="0" i="1" smtClean="0">
                        <a:latin typeface="Cambria Math"/>
                        <a:ea typeface="Cambria Math"/>
                      </a:rPr>
                      <m:t>−</m:t>
                    </m:r>
                    <m:r>
                      <a:rPr lang="en-US" sz="1800" b="0" i="1" smtClean="0">
                        <a:latin typeface="Cambria Math"/>
                        <a:ea typeface="Cambria Math"/>
                      </a:rPr>
                      <m:t>1</m:t>
                    </m:r>
                    <m:r>
                      <a:rPr lang="en-US" sz="1800" b="0" i="1" smtClean="0">
                        <a:latin typeface="Cambria Math"/>
                        <a:ea typeface="Cambria Math"/>
                      </a:rPr>
                      <m:t>)</m:t>
                    </m:r>
                    <m:acc>
                      <m:accPr>
                        <m:chr m:val="̇"/>
                        <m:ctrlPr>
                          <a:rPr lang="en-US" sz="1800" b="0" i="1" smtClean="0">
                            <a:latin typeface="Cambria Math"/>
                            <a:ea typeface="Cambria Math"/>
                          </a:rPr>
                        </m:ctrlPr>
                      </m:accPr>
                      <m:e>
                        <m:r>
                          <a:rPr lang="en-US" sz="1800" b="0" i="1" smtClean="0">
                            <a:latin typeface="Cambria Math"/>
                            <a:ea typeface="Cambria Math"/>
                          </a:rPr>
                          <m:t>𝜃</m:t>
                        </m:r>
                      </m:e>
                    </m:acc>
                  </m:oMath>
                </a14:m>
                <a:r>
                  <a:rPr lang="fa-IR" sz="2000"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666" r="-599" b="-1065"/>
                </a:stretch>
              </a:blipFill>
              <a:ln>
                <a:solidFill>
                  <a:schemeClr val="tx1"/>
                </a:solidFill>
                <a:prstDash val="sysDash"/>
              </a:ln>
            </p:spPr>
            <p:txBody>
              <a:bodyPr/>
              <a:lstStyle/>
              <a:p>
                <a:r>
                  <a:rPr lang="en-US">
                    <a:noFill/>
                  </a:rPr>
                  <a:t> </a:t>
                </a:r>
              </a:p>
            </p:txBody>
          </p:sp>
        </mc:Fallback>
      </mc:AlternateContent>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0999" y="1750457"/>
            <a:ext cx="3918829"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048" name="Straight Connector 2047"/>
          <p:cNvCxnSpPr/>
          <p:nvPr/>
        </p:nvCxnSpPr>
        <p:spPr>
          <a:xfrm>
            <a:off x="381000" y="1752600"/>
            <a:ext cx="1959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4" name="Straight Arrow Connector 2053"/>
          <p:cNvCxnSpPr>
            <a:stCxn id="2052" idx="0"/>
          </p:cNvCxnSpPr>
          <p:nvPr/>
        </p:nvCxnSpPr>
        <p:spPr>
          <a:xfrm>
            <a:off x="2340414" y="1750457"/>
            <a:ext cx="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7" name="Straight Arrow Connector 2056"/>
          <p:cNvCxnSpPr/>
          <p:nvPr/>
        </p:nvCxnSpPr>
        <p:spPr>
          <a:xfrm>
            <a:off x="2340415" y="1750457"/>
            <a:ext cx="1393385"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2" name="TextBox 2061"/>
          <p:cNvSpPr txBox="1"/>
          <p:nvPr/>
        </p:nvSpPr>
        <p:spPr>
          <a:xfrm>
            <a:off x="990600" y="1771650"/>
            <a:ext cx="309700" cy="369332"/>
          </a:xfrm>
          <a:prstGeom prst="rect">
            <a:avLst/>
          </a:prstGeom>
          <a:noFill/>
        </p:spPr>
        <p:txBody>
          <a:bodyPr wrap="none" rtlCol="0">
            <a:spAutoFit/>
          </a:bodyPr>
          <a:lstStyle/>
          <a:p>
            <a:r>
              <a:rPr lang="en-US" dirty="0" smtClean="0"/>
              <a:t>R</a:t>
            </a:r>
            <a:endParaRPr lang="en-US" dirty="0"/>
          </a:p>
        </p:txBody>
      </p:sp>
      <p:cxnSp>
        <p:nvCxnSpPr>
          <p:cNvPr id="2064" name="Straight Arrow Connector 2063"/>
          <p:cNvCxnSpPr/>
          <p:nvPr/>
        </p:nvCxnSpPr>
        <p:spPr>
          <a:xfrm flipH="1">
            <a:off x="1905000" y="3505200"/>
            <a:ext cx="4354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5" name="TextBox 2064"/>
          <p:cNvSpPr txBox="1"/>
          <p:nvPr/>
        </p:nvSpPr>
        <p:spPr>
          <a:xfrm>
            <a:off x="2024721" y="3135868"/>
            <a:ext cx="315693" cy="369332"/>
          </a:xfrm>
          <a:prstGeom prst="rect">
            <a:avLst/>
          </a:prstGeom>
          <a:noFill/>
        </p:spPr>
        <p:txBody>
          <a:bodyPr wrap="square" rtlCol="0">
            <a:spAutoFit/>
          </a:bodyPr>
          <a:lstStyle/>
          <a:p>
            <a:r>
              <a:rPr lang="en-US" dirty="0" smtClean="0"/>
              <a:t>r</a:t>
            </a:r>
            <a:endParaRPr lang="en-US" dirty="0"/>
          </a:p>
        </p:txBody>
      </p:sp>
      <p:sp>
        <p:nvSpPr>
          <p:cNvPr id="2066" name="Arc 2065"/>
          <p:cNvSpPr/>
          <p:nvPr/>
        </p:nvSpPr>
        <p:spPr>
          <a:xfrm rot="6498858">
            <a:off x="2154464" y="1718180"/>
            <a:ext cx="538928" cy="47627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067" name="TextBox 2066"/>
              <p:cNvSpPr txBox="1"/>
              <p:nvPr/>
            </p:nvSpPr>
            <p:spPr>
              <a:xfrm>
                <a:off x="2434454" y="2140982"/>
                <a:ext cx="2200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2067" name="TextBox 2066"/>
              <p:cNvSpPr txBox="1">
                <a:spLocks noRot="1" noChangeAspect="1" noMove="1" noResize="1" noEditPoints="1" noAdjustHandles="1" noChangeArrowheads="1" noChangeShapeType="1" noTextEdit="1"/>
              </p:cNvSpPr>
              <p:nvPr/>
            </p:nvSpPr>
            <p:spPr>
              <a:xfrm>
                <a:off x="2434454" y="2140982"/>
                <a:ext cx="220077" cy="369332"/>
              </a:xfrm>
              <a:prstGeom prst="rect">
                <a:avLst/>
              </a:prstGeom>
              <a:blipFill rotWithShape="1">
                <a:blip r:embed="rId4" cstate="print"/>
                <a:stretch>
                  <a:fillRect r="-38889"/>
                </a:stretch>
              </a:blipFill>
            </p:spPr>
            <p:txBody>
              <a:bodyPr/>
              <a:lstStyle/>
              <a:p>
                <a:r>
                  <a:rPr lang="en-US">
                    <a:noFill/>
                  </a:rPr>
                  <a:t> </a:t>
                </a:r>
              </a:p>
            </p:txBody>
          </p:sp>
        </mc:Fallback>
      </mc:AlternateContent>
      <p:sp>
        <p:nvSpPr>
          <p:cNvPr id="2068" name="Arc 2067"/>
          <p:cNvSpPr/>
          <p:nvPr/>
        </p:nvSpPr>
        <p:spPr>
          <a:xfrm rot="7160620">
            <a:off x="2900064" y="2425411"/>
            <a:ext cx="914400" cy="914400"/>
          </a:xfrm>
          <a:prstGeom prst="arc">
            <a:avLst>
              <a:gd name="adj1" fmla="val 16200000"/>
              <a:gd name="adj2" fmla="val 31668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1" name="Arc 2070"/>
          <p:cNvSpPr/>
          <p:nvPr/>
        </p:nvSpPr>
        <p:spPr>
          <a:xfrm rot="4575258">
            <a:off x="1671811" y="1973373"/>
            <a:ext cx="1337204" cy="30267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74" name="Straight Arrow Connector 2073"/>
          <p:cNvCxnSpPr/>
          <p:nvPr/>
        </p:nvCxnSpPr>
        <p:spPr>
          <a:xfrm flipH="1">
            <a:off x="3037107" y="2817257"/>
            <a:ext cx="468093" cy="65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77" name="Arc 2076"/>
          <p:cNvSpPr/>
          <p:nvPr/>
        </p:nvSpPr>
        <p:spPr>
          <a:xfrm rot="9467699">
            <a:off x="3331100" y="2538188"/>
            <a:ext cx="489707" cy="41334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078" name="TextBox 2077"/>
              <p:cNvSpPr txBox="1"/>
              <p:nvPr/>
            </p:nvSpPr>
            <p:spPr>
              <a:xfrm>
                <a:off x="3227992" y="2856011"/>
                <a:ext cx="3504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𝜑</m:t>
                      </m:r>
                    </m:oMath>
                  </m:oMathPara>
                </a14:m>
                <a:endParaRPr lang="en-US" sz="1400" dirty="0"/>
              </a:p>
            </p:txBody>
          </p:sp>
        </mc:Choice>
        <mc:Fallback>
          <p:sp>
            <p:nvSpPr>
              <p:cNvPr id="2078" name="TextBox 2077"/>
              <p:cNvSpPr txBox="1">
                <a:spLocks noRot="1" noChangeAspect="1" noMove="1" noResize="1" noEditPoints="1" noAdjustHandles="1" noChangeArrowheads="1" noChangeShapeType="1" noTextEdit="1"/>
              </p:cNvSpPr>
              <p:nvPr/>
            </p:nvSpPr>
            <p:spPr>
              <a:xfrm>
                <a:off x="3227992" y="2856011"/>
                <a:ext cx="350417" cy="307777"/>
              </a:xfrm>
              <a:prstGeom prst="rect">
                <a:avLst/>
              </a:prstGeom>
              <a:blipFill rotWithShape="1">
                <a:blip r:embed="rId5" cstate="print"/>
                <a:stretch>
                  <a:fillRect b="-2000"/>
                </a:stretch>
              </a:blipFill>
            </p:spPr>
            <p:txBody>
              <a:bodyPr/>
              <a:lstStyle/>
              <a:p>
                <a:r>
                  <a:rPr lang="en-US">
                    <a:noFill/>
                  </a:rPr>
                  <a:t> </a:t>
                </a:r>
              </a:p>
            </p:txBody>
          </p:sp>
        </mc:Fallback>
      </mc:AlternateContent>
      <p:cxnSp>
        <p:nvCxnSpPr>
          <p:cNvPr id="2080" name="Straight Arrow Connector 2079"/>
          <p:cNvCxnSpPr/>
          <p:nvPr/>
        </p:nvCxnSpPr>
        <p:spPr>
          <a:xfrm flipV="1">
            <a:off x="3454292" y="2187624"/>
            <a:ext cx="474653" cy="55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082" name="TextBox 2081"/>
              <p:cNvSpPr txBox="1"/>
              <p:nvPr/>
            </p:nvSpPr>
            <p:spPr>
              <a:xfrm rot="17979120">
                <a:off x="3417556" y="1912782"/>
                <a:ext cx="749508" cy="382156"/>
              </a:xfrm>
              <a:prstGeom prst="rect">
                <a:avLst/>
              </a:prstGeom>
              <a:noFill/>
            </p:spPr>
            <p:txBody>
              <a:bodyPr wrap="square" rtlCol="0">
                <a:spAutoFit/>
              </a:bodyPr>
              <a:lstStyle/>
              <a:p>
                <a:r>
                  <a:rPr lang="en-US" dirty="0" smtClean="0"/>
                  <a:t>(R-r)</a:t>
                </a:r>
                <a14:m>
                  <m:oMath xmlns:m="http://schemas.openxmlformats.org/officeDocument/2006/math">
                    <m:acc>
                      <m:accPr>
                        <m:chr m:val="̇"/>
                        <m:ctrlPr>
                          <a:rPr lang="en-US" i="1" smtClean="0">
                            <a:latin typeface="Cambria Math"/>
                          </a:rPr>
                        </m:ctrlPr>
                      </m:accPr>
                      <m:e>
                        <m:r>
                          <a:rPr lang="en-US" i="1" smtClean="0">
                            <a:latin typeface="Cambria Math"/>
                            <a:ea typeface="Cambria Math"/>
                          </a:rPr>
                          <m:t>𝜃</m:t>
                        </m:r>
                      </m:e>
                    </m:acc>
                  </m:oMath>
                </a14:m>
                <a:endParaRPr lang="en-US" dirty="0"/>
              </a:p>
            </p:txBody>
          </p:sp>
        </mc:Choice>
        <mc:Fallback>
          <p:sp>
            <p:nvSpPr>
              <p:cNvPr id="2082" name="TextBox 2081"/>
              <p:cNvSpPr txBox="1">
                <a:spLocks noRot="1" noChangeAspect="1" noMove="1" noResize="1" noEditPoints="1" noAdjustHandles="1" noChangeArrowheads="1" noChangeShapeType="1" noTextEdit="1"/>
              </p:cNvSpPr>
              <p:nvPr/>
            </p:nvSpPr>
            <p:spPr>
              <a:xfrm rot="17979120">
                <a:off x="3417556" y="1912782"/>
                <a:ext cx="749508" cy="382156"/>
              </a:xfrm>
              <a:prstGeom prst="rect">
                <a:avLst/>
              </a:prstGeom>
              <a:blipFill rotWithShape="1">
                <a:blip r:embed="rId6" cstate="print"/>
                <a:stretch>
                  <a:fillRect l="-4310" t="-2158" r="-6034" b="-10072"/>
                </a:stretch>
              </a:blipFill>
            </p:spPr>
            <p:txBody>
              <a:bodyPr/>
              <a:lstStyle/>
              <a:p>
                <a:r>
                  <a:rPr lang="en-US">
                    <a:noFill/>
                  </a:rPr>
                  <a:t> </a:t>
                </a:r>
              </a:p>
            </p:txBody>
          </p:sp>
        </mc:Fallback>
      </mc:AlternateContent>
      <p:cxnSp>
        <p:nvCxnSpPr>
          <p:cNvPr id="4" name="Straight Connector 3"/>
          <p:cNvCxnSpPr/>
          <p:nvPr/>
        </p:nvCxnSpPr>
        <p:spPr>
          <a:xfrm>
            <a:off x="2340413" y="3045857"/>
            <a:ext cx="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21752" y="2744859"/>
            <a:ext cx="859002" cy="137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76625" y="2560089"/>
            <a:ext cx="0" cy="161720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96473" y="2836307"/>
            <a:ext cx="1066800" cy="910054"/>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6267336">
            <a:off x="3165339" y="2834133"/>
            <a:ext cx="914400" cy="914400"/>
          </a:xfrm>
          <a:prstGeom prst="arc">
            <a:avLst>
              <a:gd name="adj1" fmla="val 1560874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0" name="TextBox 9"/>
              <p:cNvSpPr txBox="1"/>
              <p:nvPr/>
            </p:nvSpPr>
            <p:spPr>
              <a:xfrm>
                <a:off x="3843604" y="3590925"/>
                <a:ext cx="3725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latin typeface="Cambria Math" pitchFamily="18" charset="0"/>
                  <a:ea typeface="Cambria Math"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3843604" y="3590925"/>
                <a:ext cx="372538"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15" name="TextBox 14"/>
          <p:cNvSpPr txBox="1"/>
          <p:nvPr/>
        </p:nvSpPr>
        <p:spPr>
          <a:xfrm>
            <a:off x="3858247" y="2880269"/>
            <a:ext cx="317716" cy="369332"/>
          </a:xfrm>
          <a:prstGeom prst="rect">
            <a:avLst/>
          </a:prstGeom>
          <a:noFill/>
        </p:spPr>
        <p:txBody>
          <a:bodyPr wrap="none" rtlCol="0">
            <a:spAutoFit/>
          </a:bodyPr>
          <a:lstStyle/>
          <a:p>
            <a:r>
              <a:rPr lang="en-US" dirty="0" smtClean="0"/>
              <a:t>A</a:t>
            </a:r>
            <a:endParaRPr lang="en-US" dirty="0"/>
          </a:p>
        </p:txBody>
      </p:sp>
      <p:cxnSp>
        <p:nvCxnSpPr>
          <p:cNvPr id="6" name="Straight Arrow Connector 5"/>
          <p:cNvCxnSpPr/>
          <p:nvPr/>
        </p:nvCxnSpPr>
        <p:spPr>
          <a:xfrm flipV="1">
            <a:off x="3476618" y="2398157"/>
            <a:ext cx="366986" cy="4107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9" name="TextBox 18"/>
              <p:cNvSpPr txBox="1"/>
              <p:nvPr/>
            </p:nvSpPr>
            <p:spPr>
              <a:xfrm rot="18491994">
                <a:off x="3753345" y="2213490"/>
                <a:ext cx="4736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ea typeface="Cambria Math"/>
                        </a:rPr>
                        <m:t>𝜔</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rot="18491994">
                <a:off x="3753345" y="2213490"/>
                <a:ext cx="473693"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7" name="Straight Arrow Connector 6"/>
          <p:cNvCxnSpPr/>
          <p:nvPr/>
        </p:nvCxnSpPr>
        <p:spPr>
          <a:xfrm>
            <a:off x="6200775" y="47244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239000" y="6324600"/>
            <a:ext cx="33051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50824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marL="0" indent="0" rtl="1">
                  <a:buNone/>
                </a:pPr>
                <a:r>
                  <a:rPr lang="en-US" sz="2000" dirty="0"/>
                  <a:t> </a:t>
                </a:r>
                <a:r>
                  <a:rPr lang="en-US" sz="2000" dirty="0" smtClean="0"/>
                  <a:t>       </a:t>
                </a:r>
                <a:r>
                  <a:rPr lang="fa-IR" sz="2000" dirty="0" smtClean="0"/>
                  <a:t>برای </a:t>
                </a:r>
                <a:r>
                  <a:rPr lang="en-US" sz="2000" dirty="0"/>
                  <a:t>U</a:t>
                </a:r>
                <a:r>
                  <a:rPr lang="fa-IR" sz="2000" dirty="0"/>
                  <a:t> صرفاً داریم :</a:t>
                </a:r>
                <a:r>
                  <a:rPr lang="fa-IR" sz="2000" dirty="0" smtClean="0"/>
                  <a:t>                  </a:t>
                </a:r>
                <a:r>
                  <a:rPr lang="en-US" sz="2000" dirty="0" smtClean="0"/>
                  <a:t>       </a:t>
                </a:r>
                <a14:m>
                  <m:oMath xmlns:m="http://schemas.openxmlformats.org/officeDocument/2006/math">
                    <m:r>
                      <a:rPr lang="en-US" sz="2000" i="1">
                        <a:latin typeface="Cambria Math"/>
                      </a:rPr>
                      <m:t>𝑈</m:t>
                    </m:r>
                    <m:r>
                      <a:rPr lang="en-US" sz="2000" i="1">
                        <a:latin typeface="Cambria Math"/>
                      </a:rPr>
                      <m:t>=</m:t>
                    </m:r>
                    <m:sSub>
                      <m:sSubPr>
                        <m:ctrlPr>
                          <a:rPr lang="en-US" sz="2000" i="1">
                            <a:latin typeface="Cambria Math"/>
                          </a:rPr>
                        </m:ctrlPr>
                      </m:sSubPr>
                      <m:e>
                        <m:r>
                          <a:rPr lang="en-US" sz="2000" i="1">
                            <a:latin typeface="Cambria Math"/>
                          </a:rPr>
                          <m:t>𝑈</m:t>
                        </m:r>
                      </m:e>
                      <m:sub>
                        <m:r>
                          <a:rPr lang="en-US" sz="2000" i="1">
                            <a:latin typeface="Cambria Math"/>
                          </a:rPr>
                          <m:t>𝑚𝑔</m:t>
                        </m:r>
                      </m:sub>
                    </m:sSub>
                  </m:oMath>
                </a14:m>
                <a:r>
                  <a:rPr lang="en-US" sz="2000" dirty="0" smtClean="0"/>
                  <a:t>                                                                      </a:t>
                </a:r>
                <a:endParaRPr lang="en-US" sz="2000" dirty="0"/>
              </a:p>
              <a:p>
                <a:pPr marL="0" indent="0">
                  <a:buNone/>
                </a:pPr>
                <a:r>
                  <a:rPr lang="en-US" sz="2000" dirty="0" smtClean="0"/>
                  <a:t>       </a:t>
                </a:r>
                <a14:m>
                  <m:oMath xmlns:m="http://schemas.openxmlformats.org/officeDocument/2006/math">
                    <m:r>
                      <a:rPr lang="en-US" sz="2000" i="1">
                        <a:latin typeface="Cambria Math"/>
                      </a:rPr>
                      <m:t>𝑈</m:t>
                    </m:r>
                    <m:r>
                      <a:rPr lang="en-US" sz="2000" i="1">
                        <a:latin typeface="Cambria Math"/>
                      </a:rPr>
                      <m:t>=</m:t>
                    </m:r>
                    <m:r>
                      <a:rPr lang="en-US" sz="2000" i="1">
                        <a:latin typeface="Cambria Math"/>
                      </a:rPr>
                      <m:t>𝑚𝑔</m:t>
                    </m:r>
                    <m:d>
                      <m:dPr>
                        <m:begChr m:val="["/>
                        <m:endChr m:val="]"/>
                        <m:ctrlPr>
                          <a:rPr lang="en-US" sz="2000" i="1" smtClean="0">
                            <a:latin typeface="Cambria Math"/>
                          </a:rPr>
                        </m:ctrlPr>
                      </m:dPr>
                      <m:e>
                        <m:d>
                          <m:dPr>
                            <m:ctrlPr>
                              <a:rPr lang="en-US" sz="2000" b="0" i="1" smtClean="0">
                                <a:latin typeface="Cambria Math"/>
                              </a:rPr>
                            </m:ctrlPr>
                          </m:dPr>
                          <m:e>
                            <m:r>
                              <a:rPr lang="en-US" sz="2000" b="0" i="1" smtClean="0">
                                <a:latin typeface="Cambria Math"/>
                              </a:rPr>
                              <m:t>𝑅</m:t>
                            </m:r>
                            <m:r>
                              <a:rPr lang="en-US" sz="2000" b="0" i="1" smtClean="0">
                                <a:latin typeface="Cambria Math"/>
                              </a:rPr>
                              <m:t>−</m:t>
                            </m:r>
                            <m:r>
                              <a:rPr lang="en-US" sz="2000" b="0" i="1" smtClean="0">
                                <a:latin typeface="Cambria Math"/>
                              </a:rPr>
                              <m:t>𝑟</m:t>
                            </m:r>
                          </m:e>
                        </m:d>
                        <m:r>
                          <a:rPr lang="en-US" sz="2000" b="0" i="1" smtClean="0">
                            <a:latin typeface="Cambria Math"/>
                          </a:rPr>
                          <m:t>−(</m:t>
                        </m:r>
                        <m:r>
                          <a:rPr lang="en-US" sz="2000" b="0" i="1" smtClean="0">
                            <a:latin typeface="Cambria Math"/>
                          </a:rPr>
                          <m:t>𝑅</m:t>
                        </m:r>
                        <m:r>
                          <a:rPr lang="en-US" sz="2000" b="0" i="1" smtClean="0">
                            <a:latin typeface="Cambria Math"/>
                          </a:rPr>
                          <m:t>−</m:t>
                        </m:r>
                        <m:r>
                          <a:rPr lang="en-US" sz="2000" b="0" i="1" smtClean="0">
                            <a:latin typeface="Cambria Math"/>
                          </a:rPr>
                          <m:t>𝑟</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e>
                    </m:d>
                  </m:oMath>
                </a14:m>
                <a:r>
                  <a:rPr lang="en-US" sz="2000" dirty="0" smtClean="0"/>
                  <a:t>              </a:t>
                </a:r>
                <a14:m>
                  <m:oMath xmlns:m="http://schemas.openxmlformats.org/officeDocument/2006/math">
                    <m:r>
                      <a:rPr lang="en-US" sz="2000" b="0" i="1" dirty="0" smtClean="0">
                        <a:latin typeface="Cambria Math"/>
                      </a:rPr>
                      <m:t>𝑈</m:t>
                    </m:r>
                    <m:r>
                      <a:rPr lang="en-US" sz="2000" b="0" i="1" dirty="0" smtClean="0">
                        <a:latin typeface="Cambria Math"/>
                      </a:rPr>
                      <m:t>=</m:t>
                    </m:r>
                    <m:r>
                      <a:rPr lang="en-US" sz="2000" b="0" i="1" dirty="0" smtClean="0">
                        <a:latin typeface="Cambria Math"/>
                      </a:rPr>
                      <m:t>𝑚𝑔</m:t>
                    </m:r>
                    <m:r>
                      <a:rPr lang="en-US" sz="2000" b="0" i="1" dirty="0" smtClean="0">
                        <a:latin typeface="Cambria Math"/>
                      </a:rPr>
                      <m:t>(</m:t>
                    </m:r>
                    <m:r>
                      <m:rPr>
                        <m:sty m:val="p"/>
                      </m:rPr>
                      <a:rPr lang="en-US" sz="2000" b="0" i="1" dirty="0" smtClean="0">
                        <a:latin typeface="Cambria Math"/>
                      </a:rPr>
                      <m:t>R</m:t>
                    </m:r>
                    <m:r>
                      <a:rPr lang="en-US" sz="2000" b="0" i="0" dirty="0" smtClean="0">
                        <a:latin typeface="Cambria Math"/>
                      </a:rPr>
                      <m:t>−</m:t>
                    </m:r>
                    <m:r>
                      <m:rPr>
                        <m:sty m:val="p"/>
                      </m:rPr>
                      <a:rPr lang="en-US" sz="2000" b="0" i="0" dirty="0" smtClean="0">
                        <a:latin typeface="Cambria Math"/>
                      </a:rPr>
                      <m:t>r</m:t>
                    </m:r>
                    <m:r>
                      <a:rPr lang="en-US" sz="2000" b="0" i="0" dirty="0" smtClean="0">
                        <a:latin typeface="Cambria Math"/>
                      </a:rPr>
                      <m:t>)(</m:t>
                    </m:r>
                    <m:r>
                      <a:rPr lang="en-US" sz="2000" b="0" i="0" dirty="0" smtClean="0">
                        <a:latin typeface="Cambria Math"/>
                      </a:rPr>
                      <m:t>1</m:t>
                    </m:r>
                    <m:r>
                      <a:rPr lang="en-US" sz="2000" b="0" i="0" dirty="0" smtClean="0">
                        <a:latin typeface="Cambria Math"/>
                      </a:rPr>
                      <m:t>−</m:t>
                    </m:r>
                    <m:func>
                      <m:funcPr>
                        <m:ctrlPr>
                          <a:rPr lang="en-US" sz="2000" b="0" i="1" dirty="0" smtClean="0">
                            <a:latin typeface="Cambria Math"/>
                          </a:rPr>
                        </m:ctrlPr>
                      </m:funcPr>
                      <m:fName>
                        <m:r>
                          <m:rPr>
                            <m:sty m:val="p"/>
                          </m:rPr>
                          <a:rPr lang="en-US" sz="2000" b="0" i="0" dirty="0" smtClean="0">
                            <a:latin typeface="Cambria Math"/>
                          </a:rPr>
                          <m:t>cos</m:t>
                        </m:r>
                      </m:fName>
                      <m:e>
                        <m:r>
                          <a:rPr lang="en-US" sz="2000" b="0" i="1" dirty="0" smtClean="0">
                            <a:latin typeface="Cambria Math"/>
                            <a:ea typeface="Cambria Math"/>
                          </a:rPr>
                          <m:t>𝜃</m:t>
                        </m:r>
                      </m:e>
                    </m:func>
                    <m:r>
                      <a:rPr lang="en-US" sz="2000" b="0" i="1" dirty="0" smtClean="0">
                        <a:latin typeface="Cambria Math"/>
                      </a:rPr>
                      <m:t>)</m:t>
                    </m:r>
                  </m:oMath>
                </a14:m>
                <a:endParaRPr lang="fa-IR" sz="2000" dirty="0" smtClean="0"/>
              </a:p>
              <a:p>
                <a:pPr marL="0" indent="0" algn="r" rtl="1">
                  <a:buNone/>
                </a:pPr>
                <a:endParaRPr lang="fa-IR" sz="2000" dirty="0"/>
              </a:p>
              <a:p>
                <a:pPr marL="0" indent="0" algn="r" rtl="1">
                  <a:buNone/>
                </a:pPr>
                <a:r>
                  <a:rPr lang="fa-IR" sz="2000" dirty="0" smtClean="0"/>
                  <a:t>      و </a:t>
                </a:r>
                <a:r>
                  <a:rPr lang="fa-IR" sz="2000" dirty="0"/>
                  <a:t>برای انرژی جنبشی ، </a:t>
                </a:r>
                <a:r>
                  <a:rPr lang="fa-IR" sz="2000" dirty="0" smtClean="0"/>
                  <a:t>دیسک </a:t>
                </a:r>
                <a:r>
                  <a:rPr lang="fa-IR" sz="2000" dirty="0"/>
                  <a:t>هم حرکت </a:t>
                </a:r>
                <a:r>
                  <a:rPr lang="fa-IR" sz="2000" dirty="0" smtClean="0"/>
                  <a:t>انتقالی دارد وهم دورانی.ویا حول نقطه </a:t>
                </a:r>
                <a:r>
                  <a:rPr lang="fa-IR" sz="2000" dirty="0"/>
                  <a:t>تماس با سطح صرفاً دوران مطلق دارد.</a:t>
                </a:r>
              </a:p>
              <a:p>
                <a:pPr marL="0" indent="0">
                  <a:buNone/>
                </a:pPr>
                <a:r>
                  <a:rPr lang="en-US" sz="2000" dirty="0"/>
                  <a:t>       </a:t>
                </a:r>
                <a14:m>
                  <m:oMath xmlns:m="http://schemas.openxmlformats.org/officeDocument/2006/math">
                    <m:r>
                      <a:rPr lang="en-US" sz="2000" i="1">
                        <a:latin typeface="Cambria Math"/>
                      </a:rPr>
                      <m:t>𝑇</m:t>
                    </m:r>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r>
                      <a:rPr lang="en-US" sz="2000" i="1">
                        <a:latin typeface="Cambria Math"/>
                      </a:rPr>
                      <m:t>𝑚</m:t>
                    </m:r>
                    <m:sSup>
                      <m:sSupPr>
                        <m:ctrlPr>
                          <a:rPr lang="en-US" sz="2000" i="1">
                            <a:latin typeface="Cambria Math"/>
                          </a:rPr>
                        </m:ctrlPr>
                      </m:sSupPr>
                      <m:e>
                        <m:sSub>
                          <m:sSubPr>
                            <m:ctrlPr>
                              <a:rPr lang="en-US" sz="2000" i="1">
                                <a:latin typeface="Cambria Math"/>
                              </a:rPr>
                            </m:ctrlPr>
                          </m:sSubPr>
                          <m:e>
                            <m:r>
                              <a:rPr lang="en-US" sz="2000" i="1">
                                <a:latin typeface="Cambria Math"/>
                              </a:rPr>
                              <m:t>𝑉</m:t>
                            </m:r>
                          </m:e>
                          <m:sub>
                            <m:r>
                              <a:rPr lang="en-US" sz="2000" i="1">
                                <a:latin typeface="Cambria Math"/>
                              </a:rPr>
                              <m:t>𝐺</m:t>
                            </m:r>
                          </m:sub>
                        </m:sSub>
                      </m:e>
                      <m:sup>
                        <m:r>
                          <a:rPr lang="en-US" sz="2000" i="1">
                            <a:latin typeface="Cambria Math"/>
                          </a:rPr>
                          <m:t>2</m:t>
                        </m:r>
                      </m:sup>
                    </m:sSup>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bar>
                      <m:barPr>
                        <m:pos m:val="top"/>
                        <m:ctrlPr>
                          <a:rPr lang="en-US" sz="2000" i="1">
                            <a:latin typeface="Cambria Math"/>
                          </a:rPr>
                        </m:ctrlPr>
                      </m:barPr>
                      <m:e>
                        <m:r>
                          <a:rPr lang="en-US" sz="2000" i="1">
                            <a:latin typeface="Cambria Math"/>
                          </a:rPr>
                          <m:t>𝐽</m:t>
                        </m:r>
                      </m:e>
                    </m:ba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r>
                      <a:rPr lang="en-US" sz="2000" i="1">
                        <a:latin typeface="Cambria Math"/>
                      </a:rPr>
                      <m:t>           </m:t>
                    </m:r>
                    <m:r>
                      <a:rPr lang="fa-IR" sz="2000" i="1">
                        <a:latin typeface="Cambria Math"/>
                      </a:rPr>
                      <m:t>یا</m:t>
                    </m:r>
                    <m:r>
                      <a:rPr lang="en-US" sz="2000" i="1">
                        <a:latin typeface="Cambria Math"/>
                      </a:rPr>
                      <m:t>               </m:t>
                    </m:r>
                    <m:r>
                      <a:rPr lang="en-US" sz="2000" i="1">
                        <a:latin typeface="Cambria Math"/>
                      </a:rPr>
                      <m:t>𝑇</m:t>
                    </m:r>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𝐽</m:t>
                        </m:r>
                      </m:e>
                      <m:sub>
                        <m:r>
                          <a:rPr lang="en-US" sz="2000" i="1">
                            <a:latin typeface="Cambria Math"/>
                          </a:rPr>
                          <m:t>𝐴</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oMath>
                </a14:m>
                <a:endParaRPr lang="fa-IR" sz="2000" dirty="0"/>
              </a:p>
              <a:p>
                <a:r>
                  <a:rPr lang="en-US" sz="2000" dirty="0"/>
                  <a:t> </a:t>
                </a:r>
                <a:r>
                  <a:rPr lang="en-US" sz="2000" dirty="0" smtClean="0"/>
                  <a:t> </a:t>
                </a:r>
              </a:p>
              <a:p>
                <a:r>
                  <a:rPr lang="en-US" sz="2000" dirty="0" smtClean="0"/>
                  <a:t> </a:t>
                </a:r>
                <a14:m>
                  <m:oMath xmlns:m="http://schemas.openxmlformats.org/officeDocument/2006/math">
                    <m:r>
                      <a:rPr lang="en-US" sz="2000" b="0" i="1" smtClean="0">
                        <a:latin typeface="Cambria Math"/>
                      </a:rPr>
                      <m:t>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𝐽</m:t>
                        </m:r>
                      </m:e>
                      <m:sub>
                        <m:r>
                          <a:rPr lang="en-US" sz="2000" b="0" i="1" smtClean="0">
                            <a:latin typeface="Cambria Math"/>
                          </a:rPr>
                          <m:t>𝐴</m:t>
                        </m:r>
                      </m:sub>
                    </m:sSub>
                    <m:sSup>
                      <m:sSupPr>
                        <m:ctrlPr>
                          <a:rPr lang="en-US" sz="2000" b="0" i="1" smtClean="0">
                            <a:latin typeface="Cambria Math"/>
                          </a:rPr>
                        </m:ctrlPr>
                      </m:sSupPr>
                      <m:e>
                        <m:r>
                          <a:rPr lang="en-US" sz="2000" i="1">
                            <a:latin typeface="Cambria Math"/>
                            <a:ea typeface="Cambria Math"/>
                          </a:rPr>
                          <m:t>𝜔</m:t>
                        </m:r>
                      </m:e>
                      <m:sup>
                        <m:r>
                          <a:rPr lang="en-US" sz="2000" b="0" i="1" smtClean="0">
                            <a:latin typeface="Cambria Math"/>
                          </a:rPr>
                          <m:t>2</m:t>
                        </m:r>
                      </m:sup>
                    </m:sSup>
                  </m:oMath>
                </a14:m>
                <a:r>
                  <a:rPr lang="en-US" sz="2000" dirty="0" smtClean="0"/>
                  <a:t>             </a:t>
                </a:r>
                <a14:m>
                  <m:oMath xmlns:m="http://schemas.openxmlformats.org/officeDocument/2006/math">
                    <m:r>
                      <a:rPr lang="en-US" sz="2000" b="0" i="1" dirty="0" smtClean="0">
                        <a:latin typeface="Cambria Math"/>
                      </a:rPr>
                      <m:t>𝑇</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sSub>
                      <m:sSubPr>
                        <m:ctrlPr>
                          <a:rPr lang="en-US" sz="2000" b="0" i="1" dirty="0" smtClean="0">
                            <a:latin typeface="Cambria Math"/>
                          </a:rPr>
                        </m:ctrlPr>
                      </m:sSubPr>
                      <m:e>
                        <m:r>
                          <a:rPr lang="en-US" sz="2000" b="0" i="1" dirty="0" smtClean="0">
                            <a:latin typeface="Cambria Math"/>
                          </a:rPr>
                          <m:t>𝐽</m:t>
                        </m:r>
                      </m:e>
                      <m:sub>
                        <m:r>
                          <a:rPr lang="en-US" sz="2000" b="0" i="1" dirty="0" smtClean="0">
                            <a:latin typeface="Cambria Math"/>
                          </a:rPr>
                          <m:t>𝐴</m:t>
                        </m:r>
                      </m:sub>
                    </m:sSub>
                    <m:sSup>
                      <m:sSupPr>
                        <m:ctrlPr>
                          <a:rPr lang="en-US" sz="2000" b="0" i="1" dirty="0" smtClean="0">
                            <a:latin typeface="Cambria Math"/>
                          </a:rPr>
                        </m:ctrlPr>
                      </m:sSupPr>
                      <m:e>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𝑅</m:t>
                            </m:r>
                          </m:num>
                          <m:den>
                            <m:r>
                              <a:rPr lang="en-US" sz="2000" b="0" i="1" dirty="0" smtClean="0">
                                <a:latin typeface="Cambria Math"/>
                              </a:rPr>
                              <m:t>𝑟</m:t>
                            </m:r>
                          </m:den>
                        </m:f>
                        <m:r>
                          <a:rPr lang="en-US" sz="2000" b="0" i="1" dirty="0" smtClean="0">
                            <a:latin typeface="Cambria Math"/>
                          </a:rPr>
                          <m:t>−</m:t>
                        </m:r>
                        <m:r>
                          <a:rPr lang="en-US" sz="2000" b="0" i="1" dirty="0" smtClean="0">
                            <a:latin typeface="Cambria Math"/>
                          </a:rPr>
                          <m:t>1</m:t>
                        </m:r>
                        <m:r>
                          <a:rPr lang="en-US" sz="2000" b="0" i="1" dirty="0" smtClean="0">
                            <a:latin typeface="Cambria Math"/>
                          </a:rPr>
                          <m:t>)</m:t>
                        </m:r>
                      </m:e>
                      <m:sup>
                        <m:r>
                          <a:rPr lang="en-US" sz="2000" b="0" i="1" dirty="0" smtClean="0">
                            <a:latin typeface="Cambria Math"/>
                          </a:rPr>
                          <m:t>2</m:t>
                        </m:r>
                      </m:sup>
                    </m:sSup>
                    <m:sSup>
                      <m:sSupPr>
                        <m:ctrlPr>
                          <a:rPr lang="en-US" sz="2000" b="0" i="1" dirty="0" smtClean="0">
                            <a:latin typeface="Cambria Math"/>
                          </a:rPr>
                        </m:ctrlPr>
                      </m:sSupPr>
                      <m:e>
                        <m:acc>
                          <m:accPr>
                            <m:chr m:val="̇"/>
                            <m:ctrlPr>
                              <a:rPr lang="en-US" sz="2000" b="0" i="1" dirty="0" smtClean="0">
                                <a:latin typeface="Cambria Math"/>
                              </a:rPr>
                            </m:ctrlPr>
                          </m:accPr>
                          <m:e>
                            <m:r>
                              <a:rPr lang="en-US" sz="2000" b="0" i="1" dirty="0" smtClean="0">
                                <a:latin typeface="Cambria Math"/>
                                <a:ea typeface="Cambria Math"/>
                              </a:rPr>
                              <m:t>𝜃</m:t>
                            </m:r>
                          </m:e>
                        </m:acc>
                      </m:e>
                      <m:sup>
                        <m:r>
                          <a:rPr lang="en-US" sz="2000" b="0" i="1" dirty="0" smtClean="0">
                            <a:latin typeface="Cambria Math"/>
                          </a:rPr>
                          <m:t>2</m:t>
                        </m:r>
                      </m:sup>
                    </m:sSup>
                  </m:oMath>
                </a14:m>
                <a:r>
                  <a:rPr lang="en-US" sz="2000" dirty="0" smtClean="0"/>
                  <a:t> </a:t>
                </a:r>
              </a:p>
              <a:p>
                <a:pPr algn="l"/>
                <a:endParaRPr lang="en-US" sz="2000" dirty="0"/>
              </a:p>
              <a:p>
                <a:pPr algn="l"/>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d>
                      <m:dPr>
                        <m:ctrlPr>
                          <a:rPr lang="en-US" sz="2000" b="0" i="1" smtClean="0">
                            <a:latin typeface="Cambria Math"/>
                          </a:rPr>
                        </m:ctrlPr>
                      </m:dPr>
                      <m:e>
                        <m:r>
                          <a:rPr lang="en-US" sz="2000" b="0" i="1" smtClean="0">
                            <a:latin typeface="Cambria Math"/>
                          </a:rPr>
                          <m:t>𝑇</m:t>
                        </m:r>
                        <m:r>
                          <a:rPr lang="en-US" sz="2000" b="0" i="1" smtClean="0">
                            <a:latin typeface="Cambria Math"/>
                          </a:rPr>
                          <m:t>+</m:t>
                        </m:r>
                        <m:r>
                          <a:rPr lang="en-US" sz="2000" b="0" i="1" smtClean="0">
                            <a:latin typeface="Cambria Math"/>
                          </a:rPr>
                          <m:t>𝑈</m:t>
                        </m:r>
                      </m:e>
                    </m:d>
                    <m:r>
                      <a:rPr lang="en-US" sz="2000" b="0" i="1" smtClean="0">
                        <a:latin typeface="Cambria Math"/>
                      </a:rPr>
                      <m:t>=</m:t>
                    </m:r>
                    <m:r>
                      <a:rPr lang="en-US" sz="2000" b="0" i="1" smtClean="0">
                        <a:latin typeface="Cambria Math"/>
                      </a:rPr>
                      <m:t>0</m:t>
                    </m:r>
                  </m:oMath>
                </a14:m>
                <a:r>
                  <a:rPr lang="fa-IR" sz="2000" dirty="0" smtClean="0"/>
                  <a:t>داریم                                                                                         </a:t>
                </a:r>
              </a:p>
              <a:p>
                <a:pPr algn="l"/>
                <a:endParaRPr lang="fa-IR" sz="2000" dirty="0"/>
              </a:p>
              <a:p>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d>
                      <m:dPr>
                        <m:begChr m:val="["/>
                        <m:endChr m:val="]"/>
                        <m:ctrlPr>
                          <a:rPr lang="en-US" sz="2000" i="1" smtClean="0">
                            <a:latin typeface="Cambria Math"/>
                          </a:rPr>
                        </m:ctrlPr>
                      </m:dPr>
                      <m:e>
                        <m:sSub>
                          <m:sSubPr>
                            <m:ctrlPr>
                              <a:rPr lang="en-US" sz="2000" i="1" dirty="0">
                                <a:latin typeface="Cambria Math"/>
                              </a:rPr>
                            </m:ctrlPr>
                          </m:sSubPr>
                          <m:e>
                            <m:f>
                              <m:fPr>
                                <m:ctrlPr>
                                  <a:rPr lang="en-US" sz="200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 </m:t>
                            </m:r>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sSup>
                          <m:sSupPr>
                            <m:ctrlPr>
                              <a:rPr lang="en-US" sz="2000" i="1" dirty="0">
                                <a:latin typeface="Cambria Math"/>
                              </a:rPr>
                            </m:ctrlPr>
                          </m:sSupPr>
                          <m:e>
                            <m:acc>
                              <m:accPr>
                                <m:chr m:val="̇"/>
                                <m:ctrlPr>
                                  <a:rPr lang="en-US" sz="2000" i="1" dirty="0">
                                    <a:latin typeface="Cambria Math"/>
                                  </a:rPr>
                                </m:ctrlPr>
                              </m:accPr>
                              <m:e>
                                <m:r>
                                  <a:rPr lang="en-US" sz="2000" i="1" dirty="0">
                                    <a:latin typeface="Cambria Math"/>
                                    <a:ea typeface="Cambria Math"/>
                                  </a:rPr>
                                  <m:t>𝜃</m:t>
                                </m:r>
                              </m:e>
                            </m:acc>
                          </m:e>
                          <m:sup>
                            <m:r>
                              <a:rPr lang="en-US" sz="2000" i="1" dirty="0">
                                <a:latin typeface="Cambria Math"/>
                              </a:rPr>
                              <m:t>2</m:t>
                            </m:r>
                          </m:sup>
                        </m:sSup>
                        <m:r>
                          <a:rPr lang="en-US" sz="2000" b="0" i="1" dirty="0" smtClean="0">
                            <a:latin typeface="Cambria Math"/>
                          </a:rPr>
                          <m:t>+</m:t>
                        </m:r>
                        <m:r>
                          <a:rPr lang="en-US" sz="2000" b="0" i="1" dirty="0" smtClean="0">
                            <a:latin typeface="Cambria Math"/>
                          </a:rPr>
                          <m:t>𝑚𝑔</m:t>
                        </m:r>
                        <m:r>
                          <a:rPr lang="en-US" sz="2000" b="0" i="1" dirty="0" smtClean="0">
                            <a:latin typeface="Cambria Math"/>
                          </a:rPr>
                          <m:t>(</m:t>
                        </m:r>
                        <m:r>
                          <a:rPr lang="en-US" sz="2000" b="0" i="1" dirty="0" smtClean="0">
                            <a:latin typeface="Cambria Math"/>
                          </a:rPr>
                          <m:t>𝑅</m:t>
                        </m:r>
                        <m:r>
                          <a:rPr lang="en-US" sz="2000" b="0" i="1" dirty="0" smtClean="0">
                            <a:latin typeface="Cambria Math"/>
                          </a:rPr>
                          <m:t>−</m:t>
                        </m:r>
                        <m:r>
                          <a:rPr lang="en-US" sz="2000" b="0" i="1" dirty="0" smtClean="0">
                            <a:latin typeface="Cambria Math"/>
                          </a:rPr>
                          <m:t>𝑟</m:t>
                        </m:r>
                        <m:r>
                          <a:rPr lang="en-US" sz="2000" b="0" i="1" dirty="0" smtClean="0">
                            <a:latin typeface="Cambria Math"/>
                          </a:rPr>
                          <m:t>)(</m:t>
                        </m:r>
                        <m:r>
                          <a:rPr lang="en-US" sz="2000" b="0" i="1" dirty="0" smtClean="0">
                            <a:latin typeface="Cambria Math"/>
                          </a:rPr>
                          <m:t>1</m:t>
                        </m:r>
                        <m:r>
                          <a:rPr lang="en-US" sz="2000" b="0" i="1" dirty="0" smtClean="0">
                            <a:latin typeface="Cambria Math"/>
                          </a:rPr>
                          <m:t>−</m:t>
                        </m:r>
                        <m:func>
                          <m:funcPr>
                            <m:ctrlPr>
                              <a:rPr lang="en-US" sz="2000" b="0" i="1" dirty="0" smtClean="0">
                                <a:latin typeface="Cambria Math"/>
                              </a:rPr>
                            </m:ctrlPr>
                          </m:funcPr>
                          <m:fName>
                            <m:r>
                              <m:rPr>
                                <m:sty m:val="p"/>
                              </m:rPr>
                              <a:rPr lang="en-US" sz="2000" b="0" i="0" dirty="0" smtClean="0">
                                <a:latin typeface="Cambria Math"/>
                              </a:rPr>
                              <m:t>cos</m:t>
                            </m:r>
                          </m:fName>
                          <m:e>
                            <m:r>
                              <a:rPr lang="en-US" sz="2000" b="0" i="1" dirty="0" smtClean="0">
                                <a:latin typeface="Cambria Math"/>
                                <a:ea typeface="Cambria Math"/>
                              </a:rPr>
                              <m:t>𝜃</m:t>
                            </m:r>
                          </m:e>
                        </m:func>
                        <m:r>
                          <a:rPr lang="en-US" sz="2000" b="0" i="1" dirty="0" smtClean="0">
                            <a:latin typeface="Cambria Math"/>
                          </a:rPr>
                          <m:t>)</m:t>
                        </m:r>
                      </m:e>
                    </m:d>
                    <m:r>
                      <a:rPr lang="en-US" sz="2000" b="0" i="0" smtClean="0">
                        <a:latin typeface="Cambria Math"/>
                      </a:rPr>
                      <m:t>=</m:t>
                    </m:r>
                    <m:r>
                      <a:rPr lang="en-US" sz="2000" b="0" i="0" smtClean="0">
                        <a:latin typeface="Cambria Math"/>
                      </a:rPr>
                      <m:t>0</m:t>
                    </m:r>
                  </m:oMath>
                </a14:m>
                <a:endParaRPr lang="en-US" sz="2000" dirty="0" smtClean="0"/>
              </a:p>
              <a:p>
                <a:endParaRPr lang="en-US" sz="2000" dirty="0"/>
              </a:p>
              <a:p>
                <a14:m>
                  <m:oMath xmlns:m="http://schemas.openxmlformats.org/officeDocument/2006/math">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r>
                      <a:rPr lang="en-US" sz="2000" b="0" i="1" dirty="0" smtClean="0">
                        <a:latin typeface="Cambria Math"/>
                      </a:rPr>
                      <m:t> </m:t>
                    </m:r>
                    <m:acc>
                      <m:accPr>
                        <m:chr m:val="̈"/>
                        <m:ctrlPr>
                          <a:rPr lang="en-US" sz="2000" b="0" i="1" dirty="0" smtClean="0">
                            <a:latin typeface="Cambria Math"/>
                          </a:rPr>
                        </m:ctrlPr>
                      </m:accPr>
                      <m:e>
                        <m:r>
                          <a:rPr lang="en-US" sz="2000" b="0" i="1" dirty="0" smtClean="0">
                            <a:latin typeface="Cambria Math"/>
                            <a:ea typeface="Cambria Math"/>
                          </a:rPr>
                          <m:t>𝜃</m:t>
                        </m:r>
                      </m:e>
                    </m:acc>
                    <m:r>
                      <a:rPr lang="en-US" sz="2000" b="0" i="1" dirty="0" smtClean="0">
                        <a:latin typeface="Cambria Math"/>
                      </a:rPr>
                      <m:t> </m:t>
                    </m:r>
                    <m:acc>
                      <m:accPr>
                        <m:chr m:val="̇"/>
                        <m:ctrlPr>
                          <a:rPr lang="en-US" sz="2000" b="0" i="1" dirty="0" smtClean="0">
                            <a:latin typeface="Cambria Math"/>
                          </a:rPr>
                        </m:ctrlPr>
                      </m:accPr>
                      <m:e>
                        <m:r>
                          <a:rPr lang="en-US" sz="2000" b="0" i="1" dirty="0" smtClean="0">
                            <a:latin typeface="Cambria Math"/>
                            <a:ea typeface="Cambria Math"/>
                          </a:rPr>
                          <m:t>𝜃</m:t>
                        </m:r>
                      </m:e>
                    </m:acc>
                    <m:r>
                      <a:rPr lang="en-US" sz="2000" b="0" i="1" dirty="0" smtClean="0">
                        <a:latin typeface="Cambria Math"/>
                      </a:rPr>
                      <m:t>+</m:t>
                    </m:r>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d>
                      <m:dPr>
                        <m:ctrlPr>
                          <a:rPr lang="en-US" sz="2000" b="0" i="1" dirty="0" smtClean="0">
                            <a:latin typeface="Cambria Math"/>
                          </a:rPr>
                        </m:ctrlPr>
                      </m:dPr>
                      <m:e>
                        <m:func>
                          <m:funcPr>
                            <m:ctrlPr>
                              <a:rPr lang="en-US" sz="2000" b="0" i="1" dirty="0" smtClean="0">
                                <a:latin typeface="Cambria Math"/>
                              </a:rPr>
                            </m:ctrlPr>
                          </m:funcPr>
                          <m:fName>
                            <m:r>
                              <m:rPr>
                                <m:sty m:val="p"/>
                              </m:rPr>
                              <a:rPr lang="en-US" sz="2000" b="0" i="0" dirty="0" smtClean="0">
                                <a:latin typeface="Cambria Math"/>
                              </a:rPr>
                              <m:t>sin</m:t>
                            </m:r>
                          </m:fName>
                          <m:e>
                            <m:r>
                              <a:rPr lang="en-US" sz="2000" b="0" i="1" dirty="0" smtClean="0">
                                <a:latin typeface="Cambria Math"/>
                                <a:ea typeface="Cambria Math"/>
                              </a:rPr>
                              <m:t>𝜃</m:t>
                            </m:r>
                          </m:e>
                        </m:func>
                      </m:e>
                    </m:d>
                    <m:acc>
                      <m:accPr>
                        <m:chr m:val="̇"/>
                        <m:ctrlPr>
                          <a:rPr lang="en-US" sz="2000" b="0" i="1" dirty="0" smtClean="0">
                            <a:latin typeface="Cambria Math"/>
                          </a:rPr>
                        </m:ctrlPr>
                      </m:accPr>
                      <m:e>
                        <m:r>
                          <a:rPr lang="en-US" sz="2000" b="0" i="1" dirty="0" smtClean="0">
                            <a:latin typeface="Cambria Math"/>
                            <a:ea typeface="Cambria Math"/>
                          </a:rPr>
                          <m:t>𝜃</m:t>
                        </m:r>
                      </m:e>
                    </m:acc>
                    <m:r>
                      <a:rPr lang="en-US" sz="2000" b="0" i="1" dirty="0" smtClean="0">
                        <a:latin typeface="Cambria Math"/>
                      </a:rPr>
                      <m:t>=</m:t>
                    </m:r>
                    <m:r>
                      <a:rPr lang="en-US" sz="2000" b="0" i="1" dirty="0" smtClean="0">
                        <a:latin typeface="Cambria Math"/>
                      </a:rPr>
                      <m:t>0</m:t>
                    </m:r>
                  </m:oMath>
                </a14:m>
                <a:r>
                  <a:rPr lang="en-US" sz="2000" dirty="0" smtClean="0"/>
                  <a:t>                     </a:t>
                </a:r>
                <a14:m>
                  <m:oMath xmlns:m="http://schemas.openxmlformats.org/officeDocument/2006/math">
                    <m:func>
                      <m:funcPr>
                        <m:ctrlPr>
                          <a:rPr lang="en-US" sz="2000" i="1" dirty="0" smtClean="0">
                            <a:latin typeface="Cambria Math"/>
                          </a:rPr>
                        </m:ctrlPr>
                      </m:funcPr>
                      <m:fName>
                        <m:r>
                          <m:rPr>
                            <m:sty m:val="p"/>
                          </m:rPr>
                          <a:rPr lang="en-US" sz="2000" i="0" dirty="0" smtClean="0">
                            <a:latin typeface="Cambria Math"/>
                          </a:rPr>
                          <m:t>sin</m:t>
                        </m:r>
                      </m:fName>
                      <m:e>
                        <m:r>
                          <a:rPr lang="en-US" sz="2000" i="1" dirty="0" smtClean="0">
                            <a:latin typeface="Cambria Math"/>
                            <a:ea typeface="Cambria Math"/>
                          </a:rPr>
                          <m:t>𝜃</m:t>
                        </m:r>
                      </m:e>
                    </m:func>
                    <m:r>
                      <a:rPr lang="en-US" sz="2000" i="1" dirty="0" smtClean="0">
                        <a:latin typeface="Cambria Math"/>
                        <a:ea typeface="Cambria Math"/>
                      </a:rPr>
                      <m:t>≈</m:t>
                    </m:r>
                    <m:r>
                      <a:rPr lang="en-US" sz="2000" b="0" i="1" dirty="0" smtClean="0">
                        <a:latin typeface="Cambria Math"/>
                        <a:ea typeface="Cambria Math"/>
                      </a:rPr>
                      <m:t> </m:t>
                    </m:r>
                    <m:r>
                      <a:rPr lang="en-US" sz="2000" b="0" i="1" dirty="0" smtClean="0">
                        <a:latin typeface="Cambria Math"/>
                        <a:ea typeface="Cambria Math"/>
                      </a:rPr>
                      <m:t>𝜃</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4" name="Straight Connector 3"/>
          <p:cNvCxnSpPr/>
          <p:nvPr/>
        </p:nvCxnSpPr>
        <p:spPr>
          <a:xfrm>
            <a:off x="4191000" y="2743200"/>
            <a:ext cx="1219200"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99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47850" y="33528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7118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r>
                      <a:rPr lang="en-US" sz="2000" i="1" dirty="0">
                        <a:latin typeface="Cambria Math"/>
                      </a:rPr>
                      <m:t> </m:t>
                    </m:r>
                    <m:acc>
                      <m:accPr>
                        <m:chr m:val="̈"/>
                        <m:ctrlPr>
                          <a:rPr lang="en-US" sz="2000" i="1" dirty="0">
                            <a:latin typeface="Cambria Math"/>
                          </a:rPr>
                        </m:ctrlPr>
                      </m:accPr>
                      <m:e>
                        <m:r>
                          <a:rPr lang="en-US" sz="2000" i="1" dirty="0">
                            <a:latin typeface="Cambria Math"/>
                            <a:ea typeface="Cambria Math"/>
                          </a:rPr>
                          <m:t>𝜃</m:t>
                        </m:r>
                      </m:e>
                    </m:acc>
                    <m:r>
                      <a:rPr lang="en-US" sz="2000" i="1" dirty="0">
                        <a:latin typeface="Cambria Math"/>
                      </a:rPr>
                      <m:t> </m:t>
                    </m:r>
                    <m:acc>
                      <m:accPr>
                        <m:chr m:val="̇"/>
                        <m:ctrlPr>
                          <a:rPr lang="en-US" sz="2000" i="1" dirty="0">
                            <a:latin typeface="Cambria Math"/>
                          </a:rPr>
                        </m:ctrlPr>
                      </m:accPr>
                      <m:e>
                        <m:r>
                          <a:rPr lang="en-US" sz="2000" i="1" dirty="0">
                            <a:latin typeface="Cambria Math"/>
                            <a:ea typeface="Cambria Math"/>
                          </a:rPr>
                          <m:t>𝜃</m:t>
                        </m:r>
                      </m:e>
                    </m:acc>
                    <m:r>
                      <a:rPr lang="en-US" sz="2000" i="1" dirty="0">
                        <a:latin typeface="Cambria Math"/>
                      </a:rPr>
                      <m:t>+</m:t>
                    </m:r>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r>
                      <a:rPr lang="en-US" sz="2000" i="1" dirty="0" smtClean="0">
                        <a:latin typeface="Cambria Math"/>
                        <a:ea typeface="Cambria Math"/>
                      </a:rPr>
                      <m:t>𝜃</m:t>
                    </m:r>
                    <m:acc>
                      <m:accPr>
                        <m:chr m:val="̇"/>
                        <m:ctrlPr>
                          <a:rPr lang="en-US" sz="2000" i="1" dirty="0">
                            <a:latin typeface="Cambria Math"/>
                          </a:rPr>
                        </m:ctrlPr>
                      </m:accPr>
                      <m:e>
                        <m:r>
                          <a:rPr lang="en-US" sz="2000" i="1" dirty="0">
                            <a:latin typeface="Cambria Math"/>
                            <a:ea typeface="Cambria Math"/>
                          </a:rPr>
                          <m:t>𝜃</m:t>
                        </m:r>
                      </m:e>
                    </m:acc>
                    <m:r>
                      <a:rPr lang="en-US" sz="2000" i="1" dirty="0">
                        <a:latin typeface="Cambria Math"/>
                      </a:rPr>
                      <m:t>=</m:t>
                    </m:r>
                    <m:r>
                      <a:rPr lang="en-US" sz="2000" i="1" dirty="0">
                        <a:latin typeface="Cambria Math"/>
                      </a:rPr>
                      <m:t>0</m:t>
                    </m:r>
                  </m:oMath>
                </a14:m>
                <a:endParaRPr lang="en-US" sz="2000" dirty="0" smtClean="0"/>
              </a:p>
              <a:p>
                <a:endParaRPr lang="en-US" sz="2000" dirty="0"/>
              </a:p>
              <a:p>
                <a14:m>
                  <m:oMath xmlns:m="http://schemas.openxmlformats.org/officeDocument/2006/math">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r>
                      <a:rPr lang="en-US" sz="2000" i="1" dirty="0">
                        <a:latin typeface="Cambria Math"/>
                      </a:rPr>
                      <m:t> </m:t>
                    </m:r>
                    <m:acc>
                      <m:accPr>
                        <m:chr m:val="̈"/>
                        <m:ctrlPr>
                          <a:rPr lang="en-US" sz="2000" i="1" dirty="0">
                            <a:latin typeface="Cambria Math"/>
                          </a:rPr>
                        </m:ctrlPr>
                      </m:accPr>
                      <m:e>
                        <m:r>
                          <a:rPr lang="en-US" sz="2000" i="1" dirty="0">
                            <a:latin typeface="Cambria Math"/>
                            <a:ea typeface="Cambria Math"/>
                          </a:rPr>
                          <m:t>𝜃</m:t>
                        </m:r>
                      </m:e>
                    </m:acc>
                    <m:r>
                      <a:rPr lang="en-US" sz="2000" i="1" dirty="0">
                        <a:latin typeface="Cambria Math"/>
                      </a:rPr>
                      <m:t>+</m:t>
                    </m:r>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r>
                      <a:rPr lang="en-US" sz="2000" i="1" dirty="0">
                        <a:latin typeface="Cambria Math"/>
                        <a:ea typeface="Cambria Math"/>
                      </a:rPr>
                      <m:t>𝜃</m:t>
                    </m:r>
                    <m:r>
                      <a:rPr lang="en-US" sz="2000" i="1" dirty="0">
                        <a:latin typeface="Cambria Math"/>
                      </a:rPr>
                      <m:t>=</m:t>
                    </m:r>
                    <m:r>
                      <a:rPr lang="en-US" sz="2000" i="1" dirty="0">
                        <a:latin typeface="Cambria Math"/>
                      </a:rPr>
                      <m:t>0</m:t>
                    </m:r>
                  </m:oMath>
                </a14:m>
                <a:endParaRPr lang="en-US" sz="2000" dirty="0"/>
              </a:p>
              <a:p>
                <a:endParaRPr lang="en-US" sz="2000" dirty="0" smtClean="0"/>
              </a:p>
              <a:p>
                <a14:m>
                  <m:oMath xmlns:m="http://schemas.openxmlformats.org/officeDocument/2006/math">
                    <m:acc>
                      <m:accPr>
                        <m:chr m:val="̈"/>
                        <m:ctrlPr>
                          <a:rPr lang="en-US" sz="2000" i="1" smtClean="0">
                            <a:latin typeface="Cambria Math"/>
                          </a:rPr>
                        </m:ctrlPr>
                      </m:accPr>
                      <m:e>
                        <m:r>
                          <a:rPr lang="en-US" sz="2000" i="1" smtClean="0">
                            <a:latin typeface="Cambria Math"/>
                            <a:ea typeface="Cambria Math"/>
                          </a:rPr>
                          <m:t>𝜃</m:t>
                        </m:r>
                      </m:e>
                    </m:acc>
                    <m:r>
                      <a:rPr lang="en-US" sz="2000" b="0" i="1" smtClean="0">
                        <a:latin typeface="Cambria Math"/>
                      </a:rPr>
                      <m:t>+</m:t>
                    </m:r>
                    <m:f>
                      <m:fPr>
                        <m:ctrlPr>
                          <a:rPr lang="en-US" sz="2000" b="0" i="1" smtClean="0">
                            <a:latin typeface="Cambria Math"/>
                          </a:rPr>
                        </m:ctrlPr>
                      </m:fPr>
                      <m:num>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num>
                      <m:den>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den>
                    </m:f>
                    <m:r>
                      <a:rPr lang="en-US" sz="2000" b="0" i="1" smtClean="0">
                        <a:latin typeface="Cambria Math"/>
                      </a:rPr>
                      <m:t> </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r>
                  <a:rPr lang="en-US" sz="2000" dirty="0" smtClean="0"/>
                  <a:t>                                    </a:t>
                </a:r>
                <a:r>
                  <a:rPr lang="fa-IR" sz="2000" dirty="0" smtClean="0"/>
                  <a:t>معادله حرکت سیستم:</a:t>
                </a:r>
                <a:endParaRPr lang="en-US" sz="2000" dirty="0" smtClean="0"/>
              </a:p>
              <a:p>
                <a14:m>
                  <m:oMath xmlns:m="http://schemas.openxmlformats.org/officeDocument/2006/math">
                    <m:f>
                      <m:fPr>
                        <m:ctrlPr>
                          <a:rPr lang="en-US" sz="2000" i="1">
                            <a:latin typeface="Cambria Math"/>
                          </a:rPr>
                        </m:ctrlPr>
                      </m:fPr>
                      <m:num>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num>
                      <m:den>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den>
                    </m:f>
                    <m:r>
                      <a:rPr lang="en-US" sz="2000" b="0" i="1" smtClean="0">
                        <a:latin typeface="Cambria Math"/>
                      </a:rPr>
                      <m:t>=</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oMath>
                </a14:m>
                <a:r>
                  <a:rPr lang="en-US" sz="2000" dirty="0" smtClean="0"/>
                  <a:t>                   </a:t>
                </a:r>
                <a:r>
                  <a:rPr lang="fa-IR" sz="2000" dirty="0" smtClean="0"/>
                  <a:t>و</a:t>
                </a:r>
                <a:r>
                  <a:rPr lang="en-US" sz="2000" dirty="0" smtClean="0"/>
                  <a:t>             </a:t>
                </a:r>
                <a14:m>
                  <m:oMath xmlns:m="http://schemas.openxmlformats.org/officeDocument/2006/math">
                    <m:r>
                      <a:rPr lang="en-US" sz="2000" dirty="0">
                        <a:latin typeface="Cambria Math"/>
                      </a:rPr>
                      <m:t>(</m:t>
                    </m:r>
                    <m:sSub>
                      <m:sSubPr>
                        <m:ctrlPr>
                          <a:rPr lang="en-US" sz="2000" i="1" dirty="0">
                            <a:latin typeface="Cambria Math"/>
                          </a:rPr>
                        </m:ctrlPr>
                      </m:sSubPr>
                      <m:e>
                        <m:r>
                          <a:rPr lang="en-US" sz="2000" i="1" dirty="0">
                            <a:latin typeface="Cambria Math"/>
                          </a:rPr>
                          <m:t>𝐽</m:t>
                        </m:r>
                      </m:e>
                      <m:sub>
                        <m:r>
                          <a:rPr lang="en-US" sz="2000" i="1" dirty="0">
                            <a:latin typeface="Cambria Math"/>
                          </a:rPr>
                          <m:t>𝐴</m:t>
                        </m:r>
                      </m:sub>
                    </m:sSub>
                    <m:r>
                      <a:rPr lang="en-US" sz="2000" i="1" dirty="0">
                        <a:latin typeface="Cambria Math"/>
                      </a:rPr>
                      <m:t>=</m:t>
                    </m:r>
                    <m:f>
                      <m:fPr>
                        <m:ctrlPr>
                          <a:rPr lang="en-US" sz="2000" i="1" dirty="0">
                            <a:latin typeface="Cambria Math"/>
                          </a:rPr>
                        </m:ctrlPr>
                      </m:fPr>
                      <m:num>
                        <m:r>
                          <a:rPr lang="en-US" sz="2000" i="1" dirty="0">
                            <a:latin typeface="Cambria Math"/>
                          </a:rPr>
                          <m:t>3</m:t>
                        </m:r>
                      </m:num>
                      <m:den>
                        <m:r>
                          <a:rPr lang="en-US" sz="2000" i="1" dirty="0">
                            <a:latin typeface="Cambria Math"/>
                          </a:rPr>
                          <m:t>2</m:t>
                        </m:r>
                      </m:den>
                    </m:f>
                    <m:r>
                      <a:rPr lang="en-US" sz="2000" i="1" dirty="0">
                        <a:latin typeface="Cambria Math"/>
                      </a:rPr>
                      <m:t> </m:t>
                    </m:r>
                    <m:r>
                      <a:rPr lang="en-US" sz="2000" i="1" dirty="0">
                        <a:latin typeface="Cambria Math"/>
                      </a:rPr>
                      <m:t>𝑚</m:t>
                    </m:r>
                    <m:sSup>
                      <m:sSupPr>
                        <m:ctrlPr>
                          <a:rPr lang="en-US" sz="2000" i="1" dirty="0">
                            <a:latin typeface="Cambria Math"/>
                          </a:rPr>
                        </m:ctrlPr>
                      </m:sSupPr>
                      <m:e>
                        <m:r>
                          <a:rPr lang="en-US" sz="2000" i="1" dirty="0">
                            <a:latin typeface="Cambria Math"/>
                          </a:rPr>
                          <m:t>𝑟</m:t>
                        </m:r>
                      </m:e>
                      <m:sup>
                        <m:r>
                          <a:rPr lang="en-US" sz="2000" i="1" dirty="0">
                            <a:latin typeface="Cambria Math"/>
                          </a:rPr>
                          <m:t>2</m:t>
                        </m:r>
                      </m:sup>
                    </m:sSup>
                    <m:r>
                      <a:rPr lang="en-US" sz="2000" i="1" dirty="0">
                        <a:latin typeface="Cambria Math"/>
                      </a:rPr>
                      <m:t>)</m:t>
                    </m:r>
                  </m:oMath>
                </a14:m>
                <a:endParaRPr lang="en-US" sz="2000" dirty="0" smtClean="0"/>
              </a:p>
              <a:p>
                <a:endParaRPr lang="en-US" sz="2000" dirty="0"/>
              </a:p>
              <a:p>
                <a14:m>
                  <m:oMath xmlns:m="http://schemas.openxmlformats.org/officeDocument/2006/math">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r>
                      <a:rPr lang="en-US" sz="2000" b="0" i="1" smtClean="0">
                        <a:latin typeface="Cambria Math"/>
                      </a:rPr>
                      <m:t>=</m:t>
                    </m:r>
                    <m:f>
                      <m:fPr>
                        <m:ctrlPr>
                          <a:rPr lang="en-US" sz="2000" i="1">
                            <a:latin typeface="Cambria Math"/>
                          </a:rPr>
                        </m:ctrlPr>
                      </m:fPr>
                      <m:num>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num>
                      <m:den>
                        <m:f>
                          <m:fPr>
                            <m:ctrlPr>
                              <a:rPr lang="en-US" sz="2000" i="1" dirty="0" smtClean="0">
                                <a:latin typeface="Cambria Math"/>
                              </a:rPr>
                            </m:ctrlPr>
                          </m:fPr>
                          <m:num>
                            <m:r>
                              <a:rPr lang="en-US" sz="2000" b="0" i="1" dirty="0" smtClean="0">
                                <a:latin typeface="Cambria Math"/>
                              </a:rPr>
                              <m:t>3</m:t>
                            </m:r>
                          </m:num>
                          <m:den>
                            <m:r>
                              <a:rPr lang="en-US" sz="2000" b="0" i="1" dirty="0" smtClean="0">
                                <a:latin typeface="Cambria Math"/>
                              </a:rPr>
                              <m:t>2</m:t>
                            </m:r>
                          </m:den>
                        </m:f>
                        <m:r>
                          <a:rPr lang="en-US" sz="2000" b="0" i="1" dirty="0" smtClean="0">
                            <a:latin typeface="Cambria Math"/>
                          </a:rPr>
                          <m:t> </m:t>
                        </m:r>
                        <m:r>
                          <a:rPr lang="en-US" sz="2000" b="0" i="1" dirty="0" smtClean="0">
                            <a:latin typeface="Cambria Math"/>
                          </a:rPr>
                          <m:t>𝑚</m:t>
                        </m:r>
                        <m:r>
                          <a:rPr lang="en-US" sz="2000" b="0" i="1" dirty="0" smtClean="0">
                            <a:latin typeface="Cambria Math"/>
                          </a:rPr>
                          <m:t> </m:t>
                        </m:r>
                        <m:sSup>
                          <m:sSupPr>
                            <m:ctrlPr>
                              <a:rPr lang="en-US" sz="2000" b="0" i="1" dirty="0" smtClean="0">
                                <a:latin typeface="Cambria Math"/>
                              </a:rPr>
                            </m:ctrlPr>
                          </m:sSupPr>
                          <m:e>
                            <m:r>
                              <a:rPr lang="en-US" sz="2000" b="0" i="1" dirty="0" smtClean="0">
                                <a:latin typeface="Cambria Math"/>
                              </a:rPr>
                              <m:t>𝑟</m:t>
                            </m:r>
                          </m:e>
                          <m:sup>
                            <m:r>
                              <a:rPr lang="en-US" sz="2000" b="0" i="1" dirty="0" smtClean="0">
                                <a:latin typeface="Cambria Math"/>
                              </a:rPr>
                              <m:t>2</m:t>
                            </m:r>
                          </m:sup>
                        </m:sSup>
                        <m:sSup>
                          <m:sSupPr>
                            <m:ctrlPr>
                              <a:rPr lang="en-US" sz="2000" i="1" dirty="0">
                                <a:latin typeface="Cambria Math"/>
                              </a:rPr>
                            </m:ctrlPr>
                          </m:sSupPr>
                          <m:e>
                            <m:r>
                              <a:rPr lang="en-US" sz="2000" i="1" dirty="0">
                                <a:latin typeface="Cambria Math"/>
                              </a:rPr>
                              <m:t>(</m:t>
                            </m:r>
                            <m:f>
                              <m:fPr>
                                <m:ctrlPr>
                                  <a:rPr lang="en-US" sz="2000" i="1" dirty="0">
                                    <a:latin typeface="Cambria Math"/>
                                  </a:rPr>
                                </m:ctrlPr>
                              </m:fPr>
                              <m:num>
                                <m:r>
                                  <a:rPr lang="en-US" sz="2000" i="1" dirty="0">
                                    <a:latin typeface="Cambria Math"/>
                                  </a:rPr>
                                  <m:t>𝑅</m:t>
                                </m:r>
                              </m:num>
                              <m:den>
                                <m:r>
                                  <a:rPr lang="en-US" sz="2000" i="1" dirty="0">
                                    <a:latin typeface="Cambria Math"/>
                                  </a:rPr>
                                  <m:t>𝑟</m:t>
                                </m:r>
                              </m:den>
                            </m:f>
                            <m:r>
                              <a:rPr lang="en-US" sz="2000" i="1" dirty="0">
                                <a:latin typeface="Cambria Math"/>
                              </a:rPr>
                              <m:t>−</m:t>
                            </m:r>
                            <m:r>
                              <a:rPr lang="en-US" sz="2000" i="1" dirty="0">
                                <a:latin typeface="Cambria Math"/>
                              </a:rPr>
                              <m:t>1</m:t>
                            </m:r>
                            <m:r>
                              <a:rPr lang="en-US" sz="2000" i="1" dirty="0">
                                <a:latin typeface="Cambria Math"/>
                              </a:rPr>
                              <m:t>)</m:t>
                            </m:r>
                          </m:e>
                          <m:sup>
                            <m:r>
                              <a:rPr lang="en-US" sz="2000" i="1" dirty="0">
                                <a:latin typeface="Cambria Math"/>
                              </a:rPr>
                              <m:t>2</m:t>
                            </m:r>
                          </m:sup>
                        </m:sSup>
                      </m:den>
                    </m:f>
                    <m:r>
                      <a:rPr lang="en-US" sz="2000" b="0" i="1" dirty="0" smtClean="0">
                        <a:latin typeface="Cambria Math"/>
                      </a:rPr>
                      <m:t>=</m:t>
                    </m:r>
                    <m:f>
                      <m:fPr>
                        <m:ctrlPr>
                          <a:rPr lang="en-US" sz="2000" b="0" i="1" dirty="0" smtClean="0">
                            <a:latin typeface="Cambria Math"/>
                          </a:rPr>
                        </m:ctrlPr>
                      </m:fPr>
                      <m:num>
                        <m:r>
                          <a:rPr lang="en-US" sz="2000" i="1" dirty="0">
                            <a:latin typeface="Cambria Math"/>
                          </a:rPr>
                          <m:t>𝑚𝑔</m:t>
                        </m:r>
                        <m:d>
                          <m:dPr>
                            <m:ctrlPr>
                              <a:rPr lang="en-US" sz="2000" i="1" dirty="0">
                                <a:latin typeface="Cambria Math"/>
                              </a:rPr>
                            </m:ctrlPr>
                          </m:dPr>
                          <m:e>
                            <m:r>
                              <a:rPr lang="en-US" sz="2000" i="1" dirty="0">
                                <a:latin typeface="Cambria Math"/>
                              </a:rPr>
                              <m:t>𝑅</m:t>
                            </m:r>
                            <m:r>
                              <a:rPr lang="en-US" sz="2000" i="1" dirty="0">
                                <a:latin typeface="Cambria Math"/>
                              </a:rPr>
                              <m:t>−</m:t>
                            </m:r>
                            <m:r>
                              <a:rPr lang="en-US" sz="2000" i="1" dirty="0">
                                <a:latin typeface="Cambria Math"/>
                              </a:rPr>
                              <m:t>𝑟</m:t>
                            </m:r>
                          </m:e>
                        </m:d>
                      </m:num>
                      <m:den>
                        <m:f>
                          <m:fPr>
                            <m:ctrlPr>
                              <a:rPr lang="en-US" sz="2000" i="1" dirty="0">
                                <a:latin typeface="Cambria Math"/>
                              </a:rPr>
                            </m:ctrlPr>
                          </m:fPr>
                          <m:num>
                            <m:r>
                              <a:rPr lang="en-US" sz="2000" i="1" dirty="0">
                                <a:latin typeface="Cambria Math"/>
                              </a:rPr>
                              <m:t>3</m:t>
                            </m:r>
                          </m:num>
                          <m:den>
                            <m:r>
                              <a:rPr lang="en-US" sz="2000" i="1" dirty="0">
                                <a:latin typeface="Cambria Math"/>
                              </a:rPr>
                              <m:t>2</m:t>
                            </m:r>
                          </m:den>
                        </m:f>
                        <m:r>
                          <a:rPr lang="en-US" sz="2000" i="1" dirty="0">
                            <a:latin typeface="Cambria Math"/>
                          </a:rPr>
                          <m:t> </m:t>
                        </m:r>
                        <m:r>
                          <a:rPr lang="en-US" sz="2000" i="1" dirty="0">
                            <a:latin typeface="Cambria Math"/>
                          </a:rPr>
                          <m:t>𝑚</m:t>
                        </m:r>
                        <m:r>
                          <a:rPr lang="en-US" sz="2000" i="1" dirty="0">
                            <a:latin typeface="Cambria Math"/>
                          </a:rPr>
                          <m:t> </m:t>
                        </m:r>
                        <m:sSup>
                          <m:sSupPr>
                            <m:ctrlPr>
                              <a:rPr lang="en-US" sz="2000" i="1" dirty="0">
                                <a:latin typeface="Cambria Math"/>
                              </a:rPr>
                            </m:ctrlPr>
                          </m:sSupPr>
                          <m:e>
                            <m:r>
                              <a:rPr lang="en-US" sz="2000" i="1" dirty="0">
                                <a:latin typeface="Cambria Math"/>
                              </a:rPr>
                              <m:t>𝑟</m:t>
                            </m:r>
                          </m:e>
                          <m:sup>
                            <m:r>
                              <a:rPr lang="en-US" sz="2000" i="1" dirty="0">
                                <a:latin typeface="Cambria Math"/>
                              </a:rPr>
                              <m:t>2</m:t>
                            </m:r>
                          </m:sup>
                        </m:sSup>
                        <m:r>
                          <a:rPr lang="en-US" sz="2000" b="0" i="1" dirty="0" smtClean="0">
                            <a:latin typeface="Cambria Math"/>
                          </a:rPr>
                          <m:t> </m:t>
                        </m:r>
                        <m:f>
                          <m:fPr>
                            <m:ctrlPr>
                              <a:rPr lang="en-US" sz="2000" b="0" i="1" dirty="0" smtClean="0">
                                <a:latin typeface="Cambria Math"/>
                              </a:rPr>
                            </m:ctrlPr>
                          </m:fPr>
                          <m:num>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𝑅</m:t>
                                </m:r>
                                <m:r>
                                  <a:rPr lang="en-US" sz="2000" b="0" i="1" dirty="0" smtClean="0">
                                    <a:latin typeface="Cambria Math"/>
                                  </a:rPr>
                                  <m:t>−</m:t>
                                </m:r>
                                <m:r>
                                  <a:rPr lang="en-US" sz="2000" b="0" i="1" dirty="0" smtClean="0">
                                    <a:latin typeface="Cambria Math"/>
                                  </a:rPr>
                                  <m:t>𝑟</m:t>
                                </m:r>
                                <m:r>
                                  <a:rPr lang="en-US" sz="2000" b="0" i="1" dirty="0" smtClean="0">
                                    <a:latin typeface="Cambria Math"/>
                                  </a:rPr>
                                  <m:t>)</m:t>
                                </m:r>
                              </m:e>
                              <m:sup>
                                <m:r>
                                  <a:rPr lang="en-US" sz="2000" b="0" i="1" dirty="0" smtClean="0">
                                    <a:latin typeface="Cambria Math"/>
                                  </a:rPr>
                                  <m:t>2</m:t>
                                </m:r>
                              </m:sup>
                            </m:sSup>
                          </m:num>
                          <m:den>
                            <m:sSup>
                              <m:sSupPr>
                                <m:ctrlPr>
                                  <a:rPr lang="en-US" sz="2000" b="0" i="1" dirty="0" smtClean="0">
                                    <a:latin typeface="Cambria Math"/>
                                  </a:rPr>
                                </m:ctrlPr>
                              </m:sSupPr>
                              <m:e>
                                <m:r>
                                  <a:rPr lang="en-US" sz="2000" b="0" i="1" dirty="0" smtClean="0">
                                    <a:latin typeface="Cambria Math"/>
                                  </a:rPr>
                                  <m:t>𝑟</m:t>
                                </m:r>
                              </m:e>
                              <m:sup>
                                <m:r>
                                  <a:rPr lang="en-US" sz="2000" b="0" i="1" dirty="0" smtClean="0">
                                    <a:latin typeface="Cambria Math"/>
                                  </a:rPr>
                                  <m:t>2</m:t>
                                </m:r>
                              </m:sup>
                            </m:sSup>
                          </m:den>
                        </m:f>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2</m:t>
                        </m:r>
                        <m:r>
                          <a:rPr lang="en-US" sz="2000" b="0" i="1" dirty="0" smtClean="0">
                            <a:latin typeface="Cambria Math"/>
                          </a:rPr>
                          <m:t>𝑔</m:t>
                        </m:r>
                      </m:num>
                      <m:den>
                        <m:r>
                          <a:rPr lang="en-US" sz="2000" b="0" i="1" dirty="0" smtClean="0">
                            <a:latin typeface="Cambria Math"/>
                          </a:rPr>
                          <m:t>3</m:t>
                        </m:r>
                        <m:r>
                          <a:rPr lang="en-US" sz="2000" b="0" i="1" dirty="0" smtClean="0">
                            <a:latin typeface="Cambria Math"/>
                          </a:rPr>
                          <m:t> (</m:t>
                        </m:r>
                        <m:r>
                          <a:rPr lang="en-US" sz="2000" b="0" i="1" dirty="0" smtClean="0">
                            <a:latin typeface="Cambria Math"/>
                          </a:rPr>
                          <m:t>𝑅</m:t>
                        </m:r>
                        <m:r>
                          <a:rPr lang="en-US" sz="2000" b="0" i="1" dirty="0" smtClean="0">
                            <a:latin typeface="Cambria Math"/>
                          </a:rPr>
                          <m:t>−</m:t>
                        </m:r>
                        <m:r>
                          <a:rPr lang="en-US" sz="2000" b="0" i="1" dirty="0" smtClean="0">
                            <a:latin typeface="Cambria Math"/>
                          </a:rPr>
                          <m:t>𝑟</m:t>
                        </m:r>
                        <m:r>
                          <a:rPr lang="en-US" sz="2000" b="0" i="1" dirty="0" smtClean="0">
                            <a:latin typeface="Cambria Math"/>
                          </a:rPr>
                          <m:t>) </m:t>
                        </m:r>
                      </m:den>
                    </m:f>
                  </m:oMath>
                </a14:m>
                <a:endParaRPr lang="en-US" sz="2000" dirty="0" smtClean="0"/>
              </a:p>
              <a:p>
                <a:endParaRPr lang="en-US" sz="2000" dirty="0"/>
              </a:p>
              <a:p>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b="0" i="1" smtClean="0">
                            <a:latin typeface="Cambria Math"/>
                          </a:rPr>
                        </m:ctrlPr>
                      </m:radPr>
                      <m:deg/>
                      <m:e>
                        <m:f>
                          <m:fPr>
                            <m:ctrlPr>
                              <a:rPr lang="en-US" sz="2000" i="1" dirty="0">
                                <a:latin typeface="Cambria Math"/>
                              </a:rPr>
                            </m:ctrlPr>
                          </m:fPr>
                          <m:num>
                            <m:r>
                              <a:rPr lang="en-US" sz="2000" i="1" dirty="0">
                                <a:latin typeface="Cambria Math"/>
                              </a:rPr>
                              <m:t>2</m:t>
                            </m:r>
                            <m:r>
                              <a:rPr lang="en-US" sz="2000" i="1" dirty="0">
                                <a:latin typeface="Cambria Math"/>
                              </a:rPr>
                              <m:t>𝑔</m:t>
                            </m:r>
                          </m:num>
                          <m:den>
                            <m:r>
                              <a:rPr lang="en-US" sz="2000" i="1" dirty="0">
                                <a:latin typeface="Cambria Math"/>
                              </a:rPr>
                              <m:t>3</m:t>
                            </m:r>
                            <m:r>
                              <a:rPr lang="en-US" sz="2000" i="1" dirty="0">
                                <a:latin typeface="Cambria Math"/>
                              </a:rPr>
                              <m:t> (</m:t>
                            </m:r>
                            <m:r>
                              <a:rPr lang="en-US" sz="2000" i="1" dirty="0">
                                <a:latin typeface="Cambria Math"/>
                              </a:rPr>
                              <m:t>𝑅</m:t>
                            </m:r>
                            <m:r>
                              <a:rPr lang="en-US" sz="2000" i="1" dirty="0">
                                <a:latin typeface="Cambria Math"/>
                              </a:rPr>
                              <m:t>−</m:t>
                            </m:r>
                            <m:r>
                              <a:rPr lang="en-US" sz="2000" i="1" dirty="0">
                                <a:latin typeface="Cambria Math"/>
                              </a:rPr>
                              <m:t>𝑟</m:t>
                            </m:r>
                            <m:r>
                              <a:rPr lang="en-US" sz="2000" i="1" dirty="0">
                                <a:latin typeface="Cambria Math"/>
                              </a:rPr>
                              <m:t>) </m:t>
                            </m:r>
                          </m:den>
                        </m:f>
                        <m:r>
                          <a:rPr lang="en-US" sz="2000" b="0" i="1" dirty="0" smtClean="0">
                            <a:latin typeface="Cambria Math"/>
                          </a:rPr>
                          <m:t> </m:t>
                        </m:r>
                      </m:e>
                    </m:rad>
                  </m:oMath>
                </a14:m>
                <a:r>
                  <a:rPr lang="en-US" sz="2000" dirty="0" smtClean="0"/>
                  <a:t>                  </a:t>
                </a:r>
                <a:r>
                  <a:rPr lang="fa-IR" sz="2000" dirty="0" smtClean="0"/>
                  <a:t>(فرکانس زاویه ای)</a:t>
                </a:r>
                <a:r>
                  <a:rPr lang="en-US" sz="2000" dirty="0" smtClean="0"/>
                  <a:t> </a:t>
                </a:r>
              </a:p>
              <a:p>
                <a:endParaRPr lang="en-US" sz="2000" dirty="0"/>
              </a:p>
              <a:p>
                <a14:m>
                  <m:oMath xmlns:m="http://schemas.openxmlformats.org/officeDocument/2006/math">
                    <m:sSub>
                      <m:sSubPr>
                        <m:ctrlPr>
                          <a:rPr lang="en-US" sz="2000" i="1" smtClean="0">
                            <a:latin typeface="Cambria Math"/>
                          </a:rPr>
                        </m:ctrlPr>
                      </m:sSubPr>
                      <m:e>
                        <m:r>
                          <a:rPr lang="en-US" sz="2000" b="0" i="1" smtClean="0">
                            <a:latin typeface="Cambria Math"/>
                          </a:rPr>
                          <m:t>𝑓</m:t>
                        </m:r>
                      </m:e>
                      <m:sub>
                        <m:r>
                          <a:rPr lang="en-US" sz="2000" b="0" i="1" smtClean="0">
                            <a:latin typeface="Cambria Math"/>
                          </a:rPr>
                          <m:t>𝑛</m:t>
                        </m:r>
                      </m:sub>
                    </m:sSub>
                    <m:r>
                      <a:rPr lang="en-US" sz="2000" b="0" i="1" smtClean="0">
                        <a:latin typeface="Cambria Math"/>
                      </a:rPr>
                      <m:t>=</m:t>
                    </m:r>
                    <m:f>
                      <m:fPr>
                        <m:ctrlPr>
                          <a:rPr lang="en-US" sz="2000" b="0" i="1" smtClean="0">
                            <a:latin typeface="Cambria Math"/>
                          </a:rPr>
                        </m:ctrlPr>
                      </m:fPr>
                      <m:num>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num>
                      <m:den>
                        <m:r>
                          <a:rPr lang="en-US" sz="2000" b="0" i="1" smtClean="0">
                            <a:latin typeface="Cambria Math"/>
                          </a:rPr>
                          <m:t>2</m:t>
                        </m:r>
                        <m:r>
                          <a:rPr lang="en-US" sz="2000" b="0" i="1" smtClean="0">
                            <a:latin typeface="Cambria Math"/>
                            <a:ea typeface="Cambria Math"/>
                          </a:rPr>
                          <m:t>𝜋</m:t>
                        </m:r>
                      </m:den>
                    </m:f>
                    <m:r>
                      <a:rPr lang="en-US" sz="2000" b="0" i="0" smtClean="0">
                        <a:latin typeface="Cambria Math"/>
                      </a:rPr>
                      <m:t>=…</m:t>
                    </m:r>
                  </m:oMath>
                </a14:m>
                <a:r>
                  <a:rPr lang="en-US" sz="2000" dirty="0" smtClean="0"/>
                  <a:t>                 </a:t>
                </a:r>
                <a:r>
                  <a:rPr lang="fa-IR" sz="2000" dirty="0" smtClean="0"/>
                  <a:t>(فرکانس طبیعی)</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cxnSp>
        <p:nvCxnSpPr>
          <p:cNvPr id="5" name="Straight Connector 4"/>
          <p:cNvCxnSpPr/>
          <p:nvPr/>
        </p:nvCxnSpPr>
        <p:spPr>
          <a:xfrm>
            <a:off x="3495675" y="4514850"/>
            <a:ext cx="114300" cy="114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4343400"/>
            <a:ext cx="228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28975" y="4038600"/>
            <a:ext cx="381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57600" y="4276725"/>
            <a:ext cx="2286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57500" y="4038600"/>
            <a:ext cx="228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43200" y="4381500"/>
            <a:ext cx="228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52600" y="457200"/>
            <a:ext cx="304800" cy="390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95675" y="471487"/>
            <a:ext cx="304800" cy="390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674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fa-IR" sz="2000" dirty="0"/>
                  <a:t> </a:t>
                </a:r>
                <a:r>
                  <a:rPr lang="fa-IR" sz="2000" dirty="0" smtClean="0"/>
                  <a:t>        </a:t>
                </a:r>
                <a:r>
                  <a:rPr lang="fa-IR" sz="2000" dirty="0"/>
                  <a:t>مثال: معادله حرکت و فرکانس طبیعی را در سیستم </a:t>
                </a:r>
                <a:r>
                  <a:rPr lang="fa-IR" sz="2000" dirty="0" smtClean="0"/>
                  <a:t>زیر </a:t>
                </a:r>
                <a:r>
                  <a:rPr lang="fa-IR" sz="2000" dirty="0"/>
                  <a:t>بدست </a:t>
                </a:r>
                <a:r>
                  <a:rPr lang="fa-IR" sz="2000" dirty="0" smtClean="0"/>
                  <a:t>آورید.</a:t>
                </a:r>
                <a:endParaRPr lang="fa-IR" sz="2000" dirty="0"/>
              </a:p>
              <a:p>
                <a:pPr marL="0" indent="0" algn="r" rtl="1">
                  <a:buNone/>
                </a:pPr>
                <a:r>
                  <a:rPr lang="fa-IR" sz="2000" dirty="0"/>
                  <a:t> </a:t>
                </a:r>
                <a:r>
                  <a:rPr lang="fa-IR" sz="2000" dirty="0" smtClean="0"/>
                  <a:t>   حل: )</a:t>
                </a:r>
              </a:p>
              <a:p>
                <a:pPr marL="0" indent="0" algn="r" rtl="1">
                  <a:buNone/>
                </a:pPr>
                <a:r>
                  <a:rPr lang="fa-IR" sz="2000" dirty="0"/>
                  <a:t> </a:t>
                </a:r>
                <a:r>
                  <a:rPr lang="fa-IR" sz="2000" dirty="0" smtClean="0"/>
                  <a:t>     * از ظاهر مسئله درمیابیم سیستم از نوع 1 درجه آزادی است.( چنانچه هریک</a:t>
                </a:r>
              </a:p>
              <a:p>
                <a:pPr marL="0" indent="0" algn="r" rtl="1">
                  <a:buNone/>
                </a:pPr>
                <a:r>
                  <a:rPr lang="fa-IR" sz="2000" dirty="0" smtClean="0"/>
                  <a:t> از دو فنر را نگه داریم، سیستم هیچ گونه حرکتی نخواهد داشت.)</a:t>
                </a:r>
              </a:p>
              <a:p>
                <a:pPr marL="0" indent="0" algn="r" rtl="1">
                  <a:buNone/>
                </a:pPr>
                <a:r>
                  <a:rPr lang="fa-IR" sz="2000" dirty="0"/>
                  <a:t> </a:t>
                </a:r>
                <a:r>
                  <a:rPr lang="fa-IR" sz="2000" dirty="0" smtClean="0"/>
                  <a:t>    از دینامیک و به کمک شکل مقابل داریم:</a:t>
                </a:r>
              </a:p>
              <a:p>
                <a:pPr marL="0" indent="0" algn="r" rtl="1">
                  <a:buNone/>
                </a:pPr>
                <a:endParaRPr lang="fa-IR" sz="2000" dirty="0" smtClean="0"/>
              </a:p>
              <a:p>
                <a:pPr marL="0" indent="0" algn="l">
                  <a:buNone/>
                </a:pPr>
                <a:r>
                  <a:rPr lang="en-US" sz="2000" dirty="0"/>
                  <a:t> </a:t>
                </a:r>
                <a:r>
                  <a:rPr lang="en-US" sz="2000" dirty="0" smtClean="0"/>
                  <a:t>                                                                                </a:t>
                </a:r>
                <a14:m>
                  <m:oMath xmlns:m="http://schemas.openxmlformats.org/officeDocument/2006/math">
                    <m:r>
                      <a:rPr lang="en-US" sz="2000" b="0" i="1" smtClean="0">
                        <a:latin typeface="Cambria Math"/>
                      </a:rPr>
                      <m:t>𝑥</m:t>
                    </m:r>
                    <m:r>
                      <a:rPr lang="en-US" sz="2000" b="0" i="1" smtClean="0">
                        <a:latin typeface="Cambria Math"/>
                      </a:rPr>
                      <m:t>=</m:t>
                    </m:r>
                    <m:r>
                      <a:rPr lang="en-US" sz="2000" b="0" i="1" smtClean="0">
                        <a:latin typeface="Cambria Math"/>
                      </a:rPr>
                      <m:t>2</m:t>
                    </m:r>
                    <m:r>
                      <a:rPr lang="en-US" sz="2000" b="0" i="1" smtClean="0">
                        <a:latin typeface="Cambria Math"/>
                      </a:rPr>
                      <m:t>𝑟</m:t>
                    </m:r>
                    <m:r>
                      <a:rPr lang="en-US" sz="2000" b="0" i="1" smtClean="0">
                        <a:latin typeface="Cambria Math"/>
                        <a:ea typeface="Cambria Math"/>
                      </a:rPr>
                      <m:t>𝜃</m:t>
                    </m:r>
                  </m:oMath>
                </a14:m>
                <a:r>
                  <a:rPr lang="fa-IR" sz="2000" dirty="0" smtClean="0"/>
                  <a:t>   </a:t>
                </a:r>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𝐺</m:t>
                        </m:r>
                      </m:sub>
                    </m:sSub>
                    <m:r>
                      <a:rPr lang="en-US" sz="2000" b="0" i="1" dirty="0" smtClean="0">
                        <a:latin typeface="Cambria Math"/>
                      </a:rPr>
                      <m:t>=</m:t>
                    </m:r>
                    <m:r>
                      <a:rPr lang="en-US" sz="2000" b="0" i="1" dirty="0" smtClean="0">
                        <a:latin typeface="Cambria Math"/>
                      </a:rPr>
                      <m:t>𝑟</m:t>
                    </m:r>
                    <m:r>
                      <a:rPr lang="en-US" sz="2000" b="0" i="1" dirty="0" smtClean="0">
                        <a:latin typeface="Cambria Math"/>
                        <a:ea typeface="Cambria Math"/>
                      </a:rPr>
                      <m:t>𝜃</m:t>
                    </m:r>
                  </m:oMath>
                </a14:m>
                <a:r>
                  <a:rPr lang="en-US" sz="2000" dirty="0" smtClean="0"/>
                  <a:t>            </a:t>
                </a:r>
                <a14:m>
                  <m:oMath xmlns:m="http://schemas.openxmlformats.org/officeDocument/2006/math">
                    <m:r>
                      <a:rPr lang="en-US" sz="2000" i="1" dirty="0" smtClean="0">
                        <a:latin typeface="Cambria Math"/>
                        <a:ea typeface="Cambria Math"/>
                      </a:rPr>
                      <m:t>𝜃</m:t>
                    </m:r>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𝑥</m:t>
                        </m:r>
                      </m:num>
                      <m:den>
                        <m:r>
                          <a:rPr lang="en-US" sz="2000" b="0" i="1" dirty="0" smtClean="0">
                            <a:latin typeface="Cambria Math"/>
                            <a:ea typeface="Cambria Math"/>
                          </a:rPr>
                          <m:t>2</m:t>
                        </m:r>
                        <m:r>
                          <a:rPr lang="en-US" sz="2000" b="0" i="1" dirty="0" smtClean="0">
                            <a:latin typeface="Cambria Math"/>
                            <a:ea typeface="Cambria Math"/>
                          </a:rPr>
                          <m:t>𝑟</m:t>
                        </m:r>
                      </m:den>
                    </m:f>
                  </m:oMath>
                </a14:m>
                <a:endParaRPr lang="en-US" sz="2000" dirty="0" smtClean="0"/>
              </a:p>
              <a:p>
                <a:pPr marL="0" indent="0" algn="l">
                  <a:buNone/>
                </a:pPr>
                <a:r>
                  <a:rPr lang="en-US" sz="2000" dirty="0" smtClean="0"/>
                  <a:t>        </a:t>
                </a:r>
                <a:endParaRPr lang="en-US" sz="2000" dirty="0"/>
              </a:p>
              <a:p>
                <a:pPr marL="0" indent="0" algn="l">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𝑚</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endParaRPr lang="en-US" sz="2000" dirty="0" smtClean="0"/>
              </a:p>
              <a:p>
                <a:pPr marL="0" indent="0" algn="l">
                  <a:buNone/>
                </a:pPr>
                <a:endParaRPr lang="en-US" sz="2000" dirty="0"/>
              </a:p>
              <a:p>
                <a:pPr marL="0" indent="0" algn="l">
                  <a:buNone/>
                </a:pPr>
                <a14:m>
                  <m:oMath xmlns:m="http://schemas.openxmlformats.org/officeDocument/2006/math">
                    <m:sSub>
                      <m:sSubPr>
                        <m:ctrlPr>
                          <a:rPr lang="fa-IR" sz="2000" i="1" smtClean="0">
                            <a:latin typeface="Cambria Math"/>
                          </a:rPr>
                        </m:ctrlPr>
                      </m:sSubPr>
                      <m:e>
                        <m:r>
                          <a:rPr lang="en-US" sz="2000" b="0" i="1" smtClean="0">
                            <a:latin typeface="Cambria Math"/>
                          </a:rPr>
                          <m:t>𝑇</m:t>
                        </m:r>
                      </m:e>
                      <m:sub>
                        <m:r>
                          <a:rPr lang="en-US" sz="2000" b="0" i="1" smtClean="0">
                            <a:latin typeface="Cambria Math"/>
                          </a:rPr>
                          <m:t>𝑑𝑖𝑠𝑐</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𝐽</m:t>
                        </m:r>
                      </m:e>
                      <m:sub>
                        <m:r>
                          <a:rPr lang="en-US" sz="2000" b="0" i="1" smtClean="0">
                            <a:latin typeface="Cambria Math"/>
                          </a:rPr>
                          <m:t>𝑜</m:t>
                        </m:r>
                      </m:sub>
                    </m:sSub>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f>
                      <m:fPr>
                        <m:ctrlPr>
                          <a:rPr lang="en-US" sz="2000" b="0" i="1" smtClean="0">
                            <a:latin typeface="Cambria Math"/>
                          </a:rPr>
                        </m:ctrlPr>
                      </m:fPr>
                      <m:num>
                        <m:r>
                          <a:rPr lang="en-US" sz="2000" b="0" i="1" smtClean="0">
                            <a:latin typeface="Cambria Math"/>
                          </a:rPr>
                          <m:t>3</m:t>
                        </m:r>
                      </m:num>
                      <m:den>
                        <m:r>
                          <a:rPr lang="en-US" sz="2000" b="0" i="1" smtClean="0">
                            <a:latin typeface="Cambria Math"/>
                          </a:rPr>
                          <m:t>2</m:t>
                        </m:r>
                      </m:den>
                    </m:f>
                    <m:r>
                      <a:rPr lang="en-US" sz="2000" b="0" i="1" smtClean="0">
                        <a:latin typeface="Cambria Math"/>
                      </a:rPr>
                      <m:t>𝑀</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2</m:t>
                            </m:r>
                            <m:r>
                              <a:rPr lang="en-US" sz="2000" b="0" i="1" smtClean="0">
                                <a:latin typeface="Cambria Math"/>
                              </a:rPr>
                              <m:t>𝑟</m:t>
                            </m:r>
                          </m:den>
                        </m:f>
                        <m:r>
                          <a:rPr lang="en-US" sz="2000" b="0" i="1" smtClean="0">
                            <a:latin typeface="Cambria Math"/>
                          </a:rPr>
                          <m:t>)</m:t>
                        </m:r>
                      </m:e>
                      <m:sup>
                        <m:r>
                          <a:rPr lang="en-US" sz="2000" b="0" i="1" smtClean="0">
                            <a:latin typeface="Cambria Math"/>
                          </a:rPr>
                          <m:t>2</m:t>
                        </m:r>
                      </m:sup>
                    </m:sSup>
                  </m:oMath>
                </a14:m>
                <a:r>
                  <a:rPr lang="en-US" sz="2000" dirty="0" smtClean="0"/>
                  <a:t>         &amp;      </a:t>
                </a:r>
                <a14:m>
                  <m:oMath xmlns:m="http://schemas.openxmlformats.org/officeDocument/2006/math">
                    <m:r>
                      <a:rPr lang="en-US" sz="2000" b="0" i="1" smtClean="0">
                        <a:latin typeface="Cambria Math"/>
                      </a:rPr>
                      <m:t>𝑈</m:t>
                    </m:r>
                    <m:r>
                      <a:rPr lang="en-US" sz="2000" b="0" i="1" smtClean="0">
                        <a:latin typeface="Cambria Math"/>
                      </a:rPr>
                      <m:t>=</m:t>
                    </m:r>
                    <m:sSub>
                      <m:sSubPr>
                        <m:ctrlPr>
                          <a:rPr lang="en-US" sz="2000" b="0" i="1" smtClean="0">
                            <a:latin typeface="Cambria Math"/>
                          </a:rPr>
                        </m:ctrlPr>
                      </m:sSubPr>
                      <m:e>
                        <m:r>
                          <a:rPr lang="en-US" sz="2000" b="0" i="1" smtClean="0">
                            <a:latin typeface="Cambria Math"/>
                          </a:rPr>
                          <m:t>𝑈</m:t>
                        </m:r>
                      </m:e>
                      <m:sub>
                        <m:r>
                          <a:rPr lang="en-US" sz="2000" b="0" i="1" smtClean="0">
                            <a:latin typeface="Cambria Math"/>
                          </a:rPr>
                          <m:t>𝑘</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r>
                      <a:rPr lang="en-US" sz="2000" b="0" i="1" smtClean="0">
                        <a:latin typeface="Cambria Math"/>
                      </a:rPr>
                      <m:t>(</m:t>
                    </m:r>
                    <m:sSup>
                      <m:sSupPr>
                        <m:ctrlPr>
                          <a:rPr lang="en-US" sz="2000" b="0" i="1" smtClean="0">
                            <a:latin typeface="Cambria Math"/>
                          </a:rPr>
                        </m:ctrlPr>
                      </m:sSupPr>
                      <m:e>
                        <m:f>
                          <m:fPr>
                            <m:ctrlPr>
                              <a:rPr lang="en-US" sz="2000" b="0" i="1" smtClean="0">
                                <a:latin typeface="Cambria Math"/>
                              </a:rPr>
                            </m:ctrlPr>
                          </m:fPr>
                          <m:num>
                            <m:r>
                              <a:rPr lang="en-US" sz="2000" b="0" i="1" smtClean="0">
                                <a:latin typeface="Cambria Math"/>
                              </a:rPr>
                              <m:t>𝑥</m:t>
                            </m:r>
                          </m:num>
                          <m:den>
                            <m:r>
                              <a:rPr lang="en-US" sz="2000" b="0" i="1" smtClean="0">
                                <a:latin typeface="Cambria Math"/>
                              </a:rPr>
                              <m:t>2</m:t>
                            </m:r>
                          </m:den>
                        </m:f>
                        <m:r>
                          <a:rPr lang="en-US" sz="2000" b="0" i="1" smtClean="0">
                            <a:latin typeface="Cambria Math"/>
                          </a:rPr>
                          <m:t>)</m:t>
                        </m:r>
                      </m:e>
                      <m:sup>
                        <m:r>
                          <a:rPr lang="en-US" sz="2000" b="0" i="1" smtClean="0">
                            <a:latin typeface="Cambria Math"/>
                          </a:rPr>
                          <m:t>2</m:t>
                        </m:r>
                      </m:sup>
                    </m:sSup>
                  </m:oMath>
                </a14:m>
                <a:endParaRPr lang="en-US" sz="2000" dirty="0" smtClean="0"/>
              </a:p>
              <a:p>
                <a:pPr marL="0" indent="0" algn="l">
                  <a:buNone/>
                </a:pPr>
                <a:endParaRPr lang="en-US" sz="2000" dirty="0"/>
              </a:p>
              <a:p>
                <a:pPr marL="57150" indent="-57150">
                  <a:buNone/>
                </a:pPr>
                <a14:m>
                  <m:oMath xmlns:m="http://schemas.openxmlformats.org/officeDocument/2006/math">
                    <m:f>
                      <m:fPr>
                        <m:ctrlPr>
                          <a:rPr lang="fa-IR" sz="2000" i="1" smtClean="0">
                            <a:latin typeface="Cambria Math"/>
                          </a:rPr>
                        </m:ctrlPr>
                      </m:fPr>
                      <m:num>
                        <m:r>
                          <a:rPr lang="en-US" sz="2000" b="0" i="1" smtClean="0">
                            <a:latin typeface="Cambria Math"/>
                          </a:rPr>
                          <m:t>𝑑</m:t>
                        </m:r>
                      </m:num>
                      <m:den>
                        <m:r>
                          <a:rPr lang="en-US" sz="2000" b="0" i="1" smtClean="0">
                            <a:latin typeface="Cambria Math"/>
                          </a:rPr>
                          <m:t>𝑑𝑡</m:t>
                        </m:r>
                      </m:den>
                    </m:f>
                    <m:d>
                      <m:dPr>
                        <m:ctrlPr>
                          <a:rPr lang="en-US" sz="2000" b="0" i="1" smtClean="0">
                            <a:latin typeface="Cambria Math"/>
                          </a:rPr>
                        </m:ctrlPr>
                      </m:dPr>
                      <m:e>
                        <m:r>
                          <a:rPr lang="en-US" sz="2000" b="0" i="1" smtClean="0">
                            <a:latin typeface="Cambria Math"/>
                          </a:rPr>
                          <m:t>𝑇</m:t>
                        </m:r>
                        <m:r>
                          <a:rPr lang="en-US" sz="2000" b="0" i="1" smtClean="0">
                            <a:latin typeface="Cambria Math"/>
                          </a:rPr>
                          <m:t>+</m:t>
                        </m:r>
                        <m:r>
                          <a:rPr lang="en-US" sz="2000" b="0" i="1" smtClean="0">
                            <a:latin typeface="Cambria Math"/>
                          </a:rPr>
                          <m:t>𝑈</m:t>
                        </m:r>
                      </m:e>
                    </m:d>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f>
                      <m:fPr>
                        <m:ctrlPr>
                          <a:rPr lang="en-US" sz="2000" i="1" dirty="0" smtClean="0">
                            <a:latin typeface="Cambria Math"/>
                          </a:rPr>
                        </m:ctrlPr>
                      </m:fPr>
                      <m:num>
                        <m:r>
                          <a:rPr lang="en-US" sz="2000" b="0" i="1" dirty="0" smtClean="0">
                            <a:latin typeface="Cambria Math"/>
                          </a:rPr>
                          <m:t>𝑑</m:t>
                        </m:r>
                      </m:num>
                      <m:den>
                        <m:r>
                          <a:rPr lang="en-US" sz="2000" b="0" i="1" dirty="0" smtClean="0">
                            <a:latin typeface="Cambria Math"/>
                          </a:rPr>
                          <m:t>𝑑𝑡</m:t>
                        </m:r>
                      </m:den>
                    </m:f>
                    <m:d>
                      <m:dPr>
                        <m:begChr m:val="["/>
                        <m:endChr m:val="]"/>
                        <m:ctrlPr>
                          <a:rPr lang="en-US" sz="2000" i="1" dirty="0" smtClean="0">
                            <a:latin typeface="Cambria Math"/>
                          </a:rPr>
                        </m:ctrlPr>
                      </m:dPr>
                      <m:e>
                        <m:f>
                          <m:fPr>
                            <m:ctrlPr>
                              <a:rPr lang="en-US" sz="200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𝑚</m:t>
                        </m:r>
                        <m:sSup>
                          <m:sSupPr>
                            <m:ctrlPr>
                              <a:rPr lang="en-US" sz="2000" b="0" i="1" dirty="0" smtClean="0">
                                <a:latin typeface="Cambria Math"/>
                              </a:rPr>
                            </m:ctrlPr>
                          </m:sSupPr>
                          <m:e>
                            <m:acc>
                              <m:accPr>
                                <m:chr m:val="̇"/>
                                <m:ctrlPr>
                                  <a:rPr lang="en-US" sz="2000" b="0" i="1" dirty="0" smtClean="0">
                                    <a:latin typeface="Cambria Math"/>
                                  </a:rPr>
                                </m:ctrlPr>
                              </m:accPr>
                              <m:e>
                                <m:r>
                                  <a:rPr lang="en-US" sz="2000" b="0" i="1" dirty="0" smtClean="0">
                                    <a:latin typeface="Cambria Math"/>
                                  </a:rPr>
                                  <m:t>𝑥</m:t>
                                </m:r>
                              </m:e>
                            </m:acc>
                          </m:e>
                          <m:sup>
                            <m:r>
                              <a:rPr lang="en-US" sz="2000" b="0" i="1" dirty="0" smtClean="0">
                                <a:latin typeface="Cambria Math"/>
                              </a:rPr>
                              <m:t>2</m:t>
                            </m:r>
                          </m:sup>
                        </m:sSup>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3</m:t>
                            </m:r>
                          </m:num>
                          <m:den>
                            <m:r>
                              <a:rPr lang="en-US" sz="2000" b="0" i="1" dirty="0" smtClean="0">
                                <a:latin typeface="Cambria Math"/>
                              </a:rPr>
                              <m:t>2</m:t>
                            </m:r>
                          </m:den>
                        </m:f>
                        <m:r>
                          <a:rPr lang="en-US" sz="2000" b="0" i="1" dirty="0" smtClean="0">
                            <a:latin typeface="Cambria Math"/>
                          </a:rPr>
                          <m:t>𝑀</m:t>
                        </m:r>
                        <m:sSup>
                          <m:sSupPr>
                            <m:ctrlPr>
                              <a:rPr lang="en-US" sz="2000" b="0" i="1" dirty="0" smtClean="0">
                                <a:latin typeface="Cambria Math"/>
                              </a:rPr>
                            </m:ctrlPr>
                          </m:sSupPr>
                          <m:e>
                            <m:r>
                              <a:rPr lang="en-US" sz="2000" b="0" i="1" dirty="0" smtClean="0">
                                <a:latin typeface="Cambria Math"/>
                              </a:rPr>
                              <m:t>𝑟</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f>
                              <m:fPr>
                                <m:ctrlPr>
                                  <a:rPr lang="en-US" sz="2000" b="0" i="1" dirty="0" smtClean="0">
                                    <a:latin typeface="Cambria Math"/>
                                  </a:rPr>
                                </m:ctrlPr>
                              </m:fPr>
                              <m:num>
                                <m:acc>
                                  <m:accPr>
                                    <m:chr m:val="̇"/>
                                    <m:ctrlPr>
                                      <a:rPr lang="en-US" sz="2000" b="0" i="1" dirty="0" smtClean="0">
                                        <a:latin typeface="Cambria Math"/>
                                      </a:rPr>
                                    </m:ctrlPr>
                                  </m:accPr>
                                  <m:e>
                                    <m:r>
                                      <a:rPr lang="en-US" sz="2000" b="0" i="1" dirty="0" smtClean="0">
                                        <a:latin typeface="Cambria Math"/>
                                      </a:rPr>
                                      <m:t>𝑥</m:t>
                                    </m:r>
                                  </m:e>
                                </m:acc>
                              </m:num>
                              <m:den>
                                <m:r>
                                  <a:rPr lang="en-US" sz="2000" b="0" i="1" dirty="0" smtClean="0">
                                    <a:latin typeface="Cambria Math"/>
                                  </a:rPr>
                                  <m:t>2</m:t>
                                </m:r>
                                <m:r>
                                  <a:rPr lang="en-US" sz="2000" b="0" i="1" dirty="0" smtClean="0">
                                    <a:latin typeface="Cambria Math"/>
                                  </a:rPr>
                                  <m:t>𝑟</m:t>
                                </m:r>
                              </m:den>
                            </m:f>
                            <m:r>
                              <a:rPr lang="en-US" sz="2000" b="0" i="1" dirty="0" smtClean="0">
                                <a:latin typeface="Cambria Math"/>
                              </a:rPr>
                              <m:t>)</m:t>
                            </m:r>
                          </m:e>
                          <m:sup>
                            <m:r>
                              <a:rPr lang="en-US" sz="2000" b="0" i="1" dirty="0" smtClean="0">
                                <a:latin typeface="Cambria Math"/>
                              </a:rPr>
                              <m:t>2</m:t>
                            </m:r>
                          </m:sup>
                        </m:sSup>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sSub>
                          <m:sSubPr>
                            <m:ctrlPr>
                              <a:rPr lang="en-US" sz="2000" i="1">
                                <a:latin typeface="Cambria Math"/>
                              </a:rPr>
                            </m:ctrlPr>
                          </m:sSubPr>
                          <m:e>
                            <m:r>
                              <a:rPr lang="en-US" sz="2000" i="1">
                                <a:latin typeface="Cambria Math"/>
                              </a:rPr>
                              <m:t>𝑘</m:t>
                            </m:r>
                          </m:e>
                          <m:sub>
                            <m:r>
                              <a:rPr lang="en-US" sz="2000" i="1">
                                <a:latin typeface="Cambria Math"/>
                              </a:rPr>
                              <m:t>1</m:t>
                            </m:r>
                          </m:sub>
                        </m:sSub>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p>
                          <m:sSupPr>
                            <m:ctrlPr>
                              <a:rPr lang="en-US" sz="2000" i="1">
                                <a:latin typeface="Cambria Math"/>
                              </a:rPr>
                            </m:ctrlPr>
                          </m:sSupPr>
                          <m:e>
                            <m:f>
                              <m:fPr>
                                <m:ctrlPr>
                                  <a:rPr lang="en-US" sz="2000" i="1">
                                    <a:latin typeface="Cambria Math"/>
                                  </a:rPr>
                                </m:ctrlPr>
                              </m:fPr>
                              <m:num>
                                <m:r>
                                  <a:rPr lang="en-US" sz="2000" i="1">
                                    <a:latin typeface="Cambria Math"/>
                                  </a:rPr>
                                  <m:t>𝑥</m:t>
                                </m:r>
                              </m:num>
                              <m:den>
                                <m:r>
                                  <a:rPr lang="en-US" sz="2000" i="1">
                                    <a:latin typeface="Cambria Math"/>
                                  </a:rPr>
                                  <m:t>2</m:t>
                                </m:r>
                              </m:den>
                            </m:f>
                            <m:r>
                              <a:rPr lang="en-US" sz="2000" i="1">
                                <a:latin typeface="Cambria Math"/>
                              </a:rPr>
                              <m:t>)</m:t>
                            </m:r>
                          </m:e>
                          <m:sup>
                            <m:r>
                              <a:rPr lang="en-US" sz="2000" i="1">
                                <a:latin typeface="Cambria Math"/>
                              </a:rPr>
                              <m:t>2</m:t>
                            </m:r>
                          </m:sup>
                        </m:sSup>
                      </m:e>
                    </m:d>
                    <m:r>
                      <a:rPr lang="en-US" sz="2000" b="0" i="1" dirty="0" smtClean="0">
                        <a:latin typeface="Cambria Math"/>
                      </a:rPr>
                      <m:t>=</m:t>
                    </m:r>
                    <m:r>
                      <a:rPr lang="en-US" sz="2000" b="0" i="1" dirty="0" smtClean="0">
                        <a:latin typeface="Cambria Math"/>
                      </a:rPr>
                      <m:t>0</m:t>
                    </m:r>
                  </m:oMath>
                </a14:m>
                <a:endParaRPr lang="en-US" sz="2000" dirty="0" smtClean="0"/>
              </a:p>
              <a:p>
                <a:pPr marL="57150" indent="-57150">
                  <a:buNone/>
                </a:pPr>
                <a:endParaRPr lang="en-US" sz="2000" dirty="0"/>
              </a:p>
              <a:p>
                <a:pPr marL="57150" indent="-57150">
                  <a:buNone/>
                </a:pPr>
                <a:r>
                  <a:rPr lang="en-US" sz="2000" dirty="0" smtClean="0"/>
                  <a:t>  </a:t>
                </a:r>
                <a14:m>
                  <m:oMath xmlns:m="http://schemas.openxmlformats.org/officeDocument/2006/math">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f>
                      <m:fPr>
                        <m:ctrlPr>
                          <a:rPr lang="en-US" sz="2000" b="0" i="1" smtClean="0">
                            <a:latin typeface="Cambria Math"/>
                          </a:rPr>
                        </m:ctrlPr>
                      </m:fPr>
                      <m:num>
                        <m:r>
                          <a:rPr lang="en-US" sz="2000" b="0" i="1" smtClean="0">
                            <a:latin typeface="Cambria Math"/>
                          </a:rPr>
                          <m:t>3</m:t>
                        </m:r>
                      </m:num>
                      <m:den>
                        <m:r>
                          <a:rPr lang="en-US" sz="2000" b="0" i="1" smtClean="0">
                            <a:latin typeface="Cambria Math"/>
                          </a:rPr>
                          <m:t>8</m:t>
                        </m:r>
                      </m:den>
                    </m:f>
                    <m:r>
                      <a:rPr lang="en-US" sz="2000" b="0" i="1" smtClean="0">
                        <a:latin typeface="Cambria Math"/>
                      </a:rPr>
                      <m:t>𝑀</m:t>
                    </m:r>
                    <m:acc>
                      <m:accPr>
                        <m:chr m:val="̈"/>
                        <m:ctrlPr>
                          <a:rPr lang="en-US" sz="2000" b="0" i="1" smtClean="0">
                            <a:latin typeface="Cambria Math"/>
                          </a:rPr>
                        </m:ctrlPr>
                      </m:accPr>
                      <m:e>
                        <m:r>
                          <a:rPr lang="en-US" sz="2000" b="0" i="1" smtClean="0">
                            <a:latin typeface="Cambria Math"/>
                          </a:rPr>
                          <m:t>𝑥</m:t>
                        </m:r>
                      </m:e>
                    </m:acc>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4</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𝑥</m:t>
                    </m:r>
                    <m:r>
                      <a:rPr lang="en-US" sz="2000" b="0" i="1" smtClean="0">
                        <a:latin typeface="Cambria Math"/>
                      </a:rPr>
                      <m:t>=</m:t>
                    </m:r>
                    <m:r>
                      <a:rPr lang="en-US" sz="2000" b="0" i="1" smtClean="0">
                        <a:latin typeface="Cambria Math"/>
                      </a:rPr>
                      <m:t>0</m:t>
                    </m:r>
                  </m:oMath>
                </a14:m>
                <a:r>
                  <a:rPr lang="en-US" sz="2000" dirty="0" smtClean="0"/>
                  <a:t>              </a:t>
                </a:r>
                <a:endParaRPr lang="fa-IR"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077873"/>
            <a:ext cx="1057782" cy="2803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6" name="TextBox 5"/>
              <p:cNvSpPr txBox="1"/>
              <p:nvPr/>
            </p:nvSpPr>
            <p:spPr>
              <a:xfrm>
                <a:off x="533400" y="1257300"/>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33400" y="1257300"/>
                <a:ext cx="466218"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294970" y="2939534"/>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94970" y="2939534"/>
                <a:ext cx="471539"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694818" y="2479796"/>
                <a:ext cx="304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𝑚</m:t>
                      </m:r>
                    </m:oMath>
                  </m:oMathPara>
                </a14:m>
                <a:endParaRPr lang="en-US" sz="1600" dirty="0"/>
              </a:p>
            </p:txBody>
          </p:sp>
        </mc:Choice>
        <mc:Fallback>
          <p:sp>
            <p:nvSpPr>
              <p:cNvPr id="8" name="TextBox 7"/>
              <p:cNvSpPr txBox="1">
                <a:spLocks noRot="1" noChangeAspect="1" noMove="1" noResize="1" noEditPoints="1" noAdjustHandles="1" noChangeArrowheads="1" noChangeShapeType="1" noTextEdit="1"/>
              </p:cNvSpPr>
              <p:nvPr/>
            </p:nvSpPr>
            <p:spPr>
              <a:xfrm>
                <a:off x="694818" y="2479796"/>
                <a:ext cx="304800" cy="338554"/>
              </a:xfrm>
              <a:prstGeom prst="rect">
                <a:avLst/>
              </a:prstGeom>
              <a:blipFill rotWithShape="1">
                <a:blip r:embed="rId6" cstate="print"/>
                <a:stretch>
                  <a:fillRect r="-200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743200" y="2408162"/>
            <a:ext cx="1371600" cy="1602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Arc 1"/>
          <p:cNvSpPr/>
          <p:nvPr/>
        </p:nvSpPr>
        <p:spPr>
          <a:xfrm rot="11125859">
            <a:off x="3593644" y="2889224"/>
            <a:ext cx="317597" cy="273771"/>
          </a:xfrm>
          <a:prstGeom prst="arc">
            <a:avLst>
              <a:gd name="adj1" fmla="val 16383208"/>
              <a:gd name="adj2" fmla="val 2996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 name="TextBox 3"/>
              <p:cNvSpPr txBox="1"/>
              <p:nvPr/>
            </p:nvSpPr>
            <p:spPr>
              <a:xfrm flipH="1">
                <a:off x="3352800" y="2992745"/>
                <a:ext cx="314325"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flipH="1">
                <a:off x="3352800" y="2992745"/>
                <a:ext cx="314325"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3009083" y="2992745"/>
                <a:ext cx="343717" cy="459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𝑥</m:t>
                          </m:r>
                        </m:num>
                        <m:den>
                          <m:r>
                            <a:rPr lang="en-US" sz="1400" b="0" i="1" smtClean="0">
                              <a:latin typeface="Cambria Math"/>
                            </a:rPr>
                            <m:t>2</m:t>
                          </m:r>
                        </m:den>
                      </m:f>
                    </m:oMath>
                  </m:oMathPara>
                </a14:m>
                <a:endParaRPr lang="en-US" sz="1400" dirty="0"/>
              </a:p>
            </p:txBody>
          </p:sp>
        </mc:Choice>
        <mc:Fallback>
          <p:sp>
            <p:nvSpPr>
              <p:cNvPr id="5" name="TextBox 4"/>
              <p:cNvSpPr txBox="1">
                <a:spLocks noRot="1" noChangeAspect="1" noMove="1" noResize="1" noEditPoints="1" noAdjustHandles="1" noChangeArrowheads="1" noChangeShapeType="1" noTextEdit="1"/>
              </p:cNvSpPr>
              <p:nvPr/>
            </p:nvSpPr>
            <p:spPr>
              <a:xfrm>
                <a:off x="3009083" y="2992745"/>
                <a:ext cx="343717" cy="459869"/>
              </a:xfrm>
              <a:prstGeom prst="rect">
                <a:avLst/>
              </a:prstGeom>
              <a:blipFill rotWithShape="1">
                <a:blip r:embed="rId9" cstate="print"/>
                <a:stretch>
                  <a:fillRect b="-1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2447925" y="3216562"/>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2447925" y="3216562"/>
                <a:ext cx="304800"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 name="TextBox 10"/>
              <p:cNvSpPr txBox="1"/>
              <p:nvPr/>
            </p:nvSpPr>
            <p:spPr>
              <a:xfrm>
                <a:off x="3812887" y="2777609"/>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3812887" y="2777609"/>
                <a:ext cx="366061"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866268" y="1905000"/>
                <a:ext cx="3719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866268" y="1905000"/>
                <a:ext cx="371982" cy="369332"/>
              </a:xfrm>
              <a:prstGeom prst="rect">
                <a:avLst/>
              </a:prstGeom>
              <a:blipFill rotWithShape="1">
                <a:blip r:embed="rId12"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73069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fa-IR" dirty="0" smtClean="0"/>
              <a:t>درس تئوری ارتعاشات</a:t>
            </a:r>
            <a:endParaRPr lang="fa-IR" dirty="0"/>
          </a:p>
        </p:txBody>
      </p:sp>
      <p:sp>
        <p:nvSpPr>
          <p:cNvPr id="3" name="Subtitle 2"/>
          <p:cNvSpPr>
            <a:spLocks noGrp="1"/>
          </p:cNvSpPr>
          <p:nvPr>
            <p:ph type="subTitle" idx="1"/>
          </p:nvPr>
        </p:nvSpPr>
        <p:spPr>
          <a:xfrm>
            <a:off x="1371600" y="2438400"/>
            <a:ext cx="6400800" cy="2209800"/>
          </a:xfrm>
        </p:spPr>
        <p:txBody>
          <a:bodyPr>
            <a:normAutofit fontScale="85000" lnSpcReduction="20000"/>
          </a:bodyPr>
          <a:lstStyle/>
          <a:p>
            <a:r>
              <a:rPr lang="fa-IR" dirty="0" smtClean="0"/>
              <a:t>دانشکده فنی و حرفه ای پسران نوشهر</a:t>
            </a:r>
          </a:p>
          <a:p>
            <a:r>
              <a:rPr lang="fa-IR" dirty="0" smtClean="0"/>
              <a:t>کارشناسی مکانیک خودرو</a:t>
            </a:r>
          </a:p>
          <a:p>
            <a:endParaRPr lang="fa-IR" dirty="0" smtClean="0"/>
          </a:p>
          <a:p>
            <a:r>
              <a:rPr lang="fa-IR" dirty="0" smtClean="0"/>
              <a:t>استاد: حامد حسین زاده</a:t>
            </a:r>
          </a:p>
          <a:p>
            <a:r>
              <a:rPr lang="en-US" dirty="0" smtClean="0"/>
              <a:t>Email: en.hahsm@gmail.com</a:t>
            </a:r>
            <a:endParaRPr lang="fa-IR" dirty="0" smtClean="0"/>
          </a:p>
          <a:p>
            <a:endParaRPr lang="fa-IR" dirty="0" smtClean="0"/>
          </a:p>
          <a:p>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d>
                      <m:dPr>
                        <m:ctrlPr>
                          <a:rPr lang="en-US" sz="2000" b="0" i="1" smtClean="0">
                            <a:latin typeface="Cambria Math"/>
                          </a:rPr>
                        </m:ctrlPr>
                      </m:dPr>
                      <m:e>
                        <m:r>
                          <a:rPr lang="en-US" sz="2000" b="0" i="1" smtClean="0">
                            <a:latin typeface="Cambria Math"/>
                          </a:rPr>
                          <m:t>𝑚</m:t>
                        </m:r>
                        <m:r>
                          <a:rPr lang="en-US" sz="2000" b="0" i="1" smtClean="0">
                            <a:latin typeface="Cambria Math"/>
                          </a:rPr>
                          <m:t>+</m:t>
                        </m:r>
                        <m:f>
                          <m:fPr>
                            <m:ctrlPr>
                              <a:rPr lang="en-US" sz="2000" b="0" i="1" smtClean="0">
                                <a:latin typeface="Cambria Math"/>
                              </a:rPr>
                            </m:ctrlPr>
                          </m:fPr>
                          <m:num>
                            <m:r>
                              <a:rPr lang="en-US" sz="2000" b="0" i="1" smtClean="0">
                                <a:latin typeface="Cambria Math"/>
                              </a:rPr>
                              <m:t>3</m:t>
                            </m:r>
                          </m:num>
                          <m:den>
                            <m:r>
                              <a:rPr lang="en-US" sz="2000" b="0" i="1" smtClean="0">
                                <a:latin typeface="Cambria Math"/>
                              </a:rPr>
                              <m:t>8</m:t>
                            </m:r>
                          </m:den>
                        </m:f>
                        <m:r>
                          <a:rPr lang="en-US" sz="2000" b="0" i="1" smtClean="0">
                            <a:latin typeface="Cambria Math"/>
                          </a:rPr>
                          <m:t>𝑀</m:t>
                        </m:r>
                      </m:e>
                    </m:d>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num>
                          <m:den>
                            <m:r>
                              <a:rPr lang="en-US" sz="2000" b="0" i="1" smtClean="0">
                                <a:latin typeface="Cambria Math"/>
                              </a:rPr>
                              <m:t>4</m:t>
                            </m:r>
                          </m:den>
                        </m:f>
                      </m:e>
                    </m:d>
                    <m:r>
                      <a:rPr lang="en-US" sz="2000" b="0" i="1" smtClean="0">
                        <a:latin typeface="Cambria Math"/>
                      </a:rPr>
                      <m:t>𝑥</m:t>
                    </m:r>
                    <m:r>
                      <a:rPr lang="en-US" sz="2000" b="0" i="1" smtClean="0">
                        <a:latin typeface="Cambria Math"/>
                      </a:rPr>
                      <m:t>=</m:t>
                    </m:r>
                    <m:r>
                      <a:rPr lang="en-US" sz="2000" b="0" i="1" smtClean="0">
                        <a:latin typeface="Cambria Math"/>
                      </a:rPr>
                      <m:t>0</m:t>
                    </m:r>
                  </m:oMath>
                </a14:m>
                <a:endParaRPr lang="en-US" sz="2000" dirty="0" smtClean="0"/>
              </a:p>
              <a:p>
                <a:endParaRPr lang="en-US" sz="2000" dirty="0"/>
              </a:p>
              <a:p>
                <a14:m>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1</m:t>
                                </m:r>
                              </m:sub>
                            </m:sSub>
                            <m:r>
                              <a:rPr lang="en-US" sz="2000" i="1">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2</m:t>
                                    </m:r>
                                  </m:sub>
                                </m:sSub>
                              </m:num>
                              <m:den>
                                <m:r>
                                  <a:rPr lang="en-US" sz="2000" i="1">
                                    <a:latin typeface="Cambria Math"/>
                                  </a:rPr>
                                  <m:t>4</m:t>
                                </m:r>
                              </m:den>
                            </m:f>
                          </m:num>
                          <m:den>
                            <m:r>
                              <a:rPr lang="en-US" sz="2000" i="1">
                                <a:latin typeface="Cambria Math"/>
                              </a:rPr>
                              <m:t>𝑚</m:t>
                            </m:r>
                            <m:r>
                              <a:rPr lang="en-US" sz="2000" i="1">
                                <a:latin typeface="Cambria Math"/>
                              </a:rPr>
                              <m:t>+</m:t>
                            </m:r>
                            <m:f>
                              <m:fPr>
                                <m:ctrlPr>
                                  <a:rPr lang="en-US" sz="2000" i="1">
                                    <a:latin typeface="Cambria Math"/>
                                  </a:rPr>
                                </m:ctrlPr>
                              </m:fPr>
                              <m:num>
                                <m:r>
                                  <a:rPr lang="en-US" sz="2000" i="1">
                                    <a:latin typeface="Cambria Math"/>
                                  </a:rPr>
                                  <m:t>3</m:t>
                                </m:r>
                              </m:num>
                              <m:den>
                                <m:r>
                                  <a:rPr lang="en-US" sz="2000" i="1">
                                    <a:latin typeface="Cambria Math"/>
                                  </a:rPr>
                                  <m:t>8</m:t>
                                </m:r>
                              </m:den>
                            </m:f>
                            <m:r>
                              <a:rPr lang="en-US" sz="2000" i="1">
                                <a:latin typeface="Cambria Math"/>
                              </a:rPr>
                              <m:t>𝑀</m:t>
                            </m:r>
                          </m:den>
                        </m:f>
                      </m:e>
                    </m:d>
                    <m:r>
                      <a:rPr lang="en-US" sz="2000" b="0" i="1" smtClean="0">
                        <a:latin typeface="Cambria Math"/>
                      </a:rPr>
                      <m:t>𝑥</m:t>
                    </m:r>
                    <m:r>
                      <a:rPr lang="en-US" sz="2000" b="0" i="1" smtClean="0">
                        <a:latin typeface="Cambria Math"/>
                      </a:rPr>
                      <m:t>=</m:t>
                    </m:r>
                    <m:r>
                      <a:rPr lang="en-US" sz="2000" b="0" i="1" smtClean="0">
                        <a:latin typeface="Cambria Math"/>
                      </a:rPr>
                      <m:t>0</m:t>
                    </m:r>
                  </m:oMath>
                </a14:m>
                <a:r>
                  <a:rPr lang="en-US" sz="2000" dirty="0" smtClean="0"/>
                  <a:t>                 </a:t>
                </a:r>
                <a:r>
                  <a:rPr lang="fa-IR" sz="2000" dirty="0" smtClean="0"/>
                  <a:t>معادله حرکت :</a:t>
                </a:r>
                <a:r>
                  <a:rPr lang="en-US" sz="2000" dirty="0" smtClean="0"/>
                  <a:t> </a:t>
                </a:r>
              </a:p>
              <a:p>
                <a:endParaRPr lang="en-US" sz="2000" dirty="0"/>
              </a:p>
              <a:p>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b="0" i="1" smtClean="0">
                            <a:latin typeface="Cambria Math"/>
                          </a:rPr>
                        </m:ctrlPr>
                      </m:radPr>
                      <m:deg/>
                      <m:e>
                        <m:f>
                          <m:fPr>
                            <m:ctrlPr>
                              <a:rPr lang="en-US" sz="2000" i="1">
                                <a:latin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1</m:t>
                                </m:r>
                              </m:sub>
                            </m:sSub>
                            <m:r>
                              <a:rPr lang="en-US" sz="2000" i="1">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𝑘</m:t>
                                    </m:r>
                                  </m:e>
                                  <m:sub>
                                    <m:r>
                                      <a:rPr lang="en-US" sz="2000" i="1">
                                        <a:latin typeface="Cambria Math"/>
                                      </a:rPr>
                                      <m:t>2</m:t>
                                    </m:r>
                                  </m:sub>
                                </m:sSub>
                              </m:num>
                              <m:den>
                                <m:r>
                                  <a:rPr lang="en-US" sz="2000" i="1">
                                    <a:latin typeface="Cambria Math"/>
                                  </a:rPr>
                                  <m:t>4</m:t>
                                </m:r>
                              </m:den>
                            </m:f>
                          </m:num>
                          <m:den>
                            <m:r>
                              <a:rPr lang="en-US" sz="2000" i="1">
                                <a:latin typeface="Cambria Math"/>
                              </a:rPr>
                              <m:t>𝑚</m:t>
                            </m:r>
                            <m:r>
                              <a:rPr lang="en-US" sz="2000" i="1">
                                <a:latin typeface="Cambria Math"/>
                              </a:rPr>
                              <m:t>+</m:t>
                            </m:r>
                            <m:f>
                              <m:fPr>
                                <m:ctrlPr>
                                  <a:rPr lang="en-US" sz="2000" i="1">
                                    <a:latin typeface="Cambria Math"/>
                                  </a:rPr>
                                </m:ctrlPr>
                              </m:fPr>
                              <m:num>
                                <m:r>
                                  <a:rPr lang="en-US" sz="2000" i="1">
                                    <a:latin typeface="Cambria Math"/>
                                  </a:rPr>
                                  <m:t>3</m:t>
                                </m:r>
                              </m:num>
                              <m:den>
                                <m:r>
                                  <a:rPr lang="en-US" sz="2000" i="1">
                                    <a:latin typeface="Cambria Math"/>
                                  </a:rPr>
                                  <m:t>8</m:t>
                                </m:r>
                              </m:den>
                            </m:f>
                            <m:r>
                              <a:rPr lang="en-US" sz="2000" i="1">
                                <a:latin typeface="Cambria Math"/>
                              </a:rPr>
                              <m:t>𝑀</m:t>
                            </m:r>
                          </m:den>
                        </m:f>
                      </m:e>
                    </m:rad>
                    <m:r>
                      <a:rPr lang="en-US" sz="2000" b="0" i="1" smtClean="0">
                        <a:latin typeface="Cambria Math"/>
                      </a:rPr>
                      <m:t>  </m:t>
                    </m:r>
                  </m:oMath>
                </a14:m>
                <a:r>
                  <a:rPr lang="en-US" sz="2000" dirty="0" smtClean="0"/>
                  <a:t>               </a:t>
                </a:r>
                <a:r>
                  <a:rPr lang="fa-IR" sz="2000" dirty="0" smtClean="0"/>
                  <a:t>فرکانس طبیعی</a:t>
                </a:r>
                <a:r>
                  <a:rPr lang="en-US" sz="2000" dirty="0" smtClean="0"/>
                  <a:t> </a:t>
                </a:r>
              </a:p>
              <a:p>
                <a:pPr algn="r" rtl="1"/>
                <a:endParaRPr lang="en-US" sz="2000" dirty="0"/>
              </a:p>
              <a:p>
                <a:pPr algn="r" rtl="1"/>
                <a:r>
                  <a:rPr lang="fa-IR" sz="2000" dirty="0"/>
                  <a:t>تمرین: فرض کنید جرمی را بدون اینکه اثر آن در فنر ظاهر شده باشد به فنری آویزان و آن را گرفته و رها کنیم. معادله حرکت سیستم را استخراج و آن را با زمانی که سیستم را آرام آرام به تعادل استاتیکی رسانده ایم و سپس از تعادل خارج کرده ایم مقایسه </a:t>
                </a:r>
                <a:r>
                  <a:rPr lang="fa-IR" sz="2000" dirty="0" smtClean="0"/>
                  <a:t>کنید.(شکل در صفحع 8)</a:t>
                </a:r>
              </a:p>
              <a:p>
                <a:pPr algn="r" rtl="1"/>
                <a:endParaRPr lang="fa-IR" sz="2000" dirty="0"/>
              </a:p>
              <a:p>
                <a:pPr algn="r" rtl="1"/>
                <a:r>
                  <a:rPr lang="fa-IR" sz="2000" dirty="0" smtClean="0"/>
                  <a:t>  حل) در این حالت جابجایی را نسبت به طول آزاد فنر می سنجیم ولذا داریم: </a:t>
                </a:r>
                <a14:m>
                  <m:oMath xmlns:m="http://schemas.openxmlformats.org/officeDocument/2006/math">
                    <m:sSub>
                      <m:sSubPr>
                        <m:ctrlPr>
                          <a:rPr lang="fa-IR" sz="2000" i="1" smtClean="0">
                            <a:latin typeface="Cambria Math"/>
                          </a:rPr>
                        </m:ctrlPr>
                      </m:sSubPr>
                      <m:e>
                        <m:r>
                          <a:rPr lang="fa-IR" sz="2000" i="1" smtClean="0">
                            <a:latin typeface="Cambria Math"/>
                            <a:ea typeface="Cambria Math"/>
                          </a:rPr>
                          <m:t>𝛿</m:t>
                        </m:r>
                      </m:e>
                      <m:sub>
                        <m:r>
                          <a:rPr lang="en-US" sz="2000" b="0" i="1" smtClean="0">
                            <a:latin typeface="Cambria Math"/>
                          </a:rPr>
                          <m:t>𝑠𝑡</m:t>
                        </m:r>
                      </m:sub>
                    </m:sSub>
                    <m:r>
                      <a:rPr lang="en-US" sz="2000" b="0" i="1" smtClean="0">
                        <a:latin typeface="Cambria Math"/>
                      </a:rPr>
                      <m:t>=</m:t>
                    </m:r>
                    <m:r>
                      <a:rPr lang="en-US" sz="2000" b="0" i="1" smtClean="0">
                        <a:latin typeface="Cambria Math"/>
                      </a:rPr>
                      <m:t>0</m:t>
                    </m:r>
                  </m:oMath>
                </a14:m>
                <a:r>
                  <a:rPr lang="en-US" sz="2000" dirty="0" smtClean="0"/>
                  <a:t>                     </a:t>
                </a:r>
                <a:r>
                  <a:rPr lang="fa-IR" sz="2000" dirty="0" smtClean="0"/>
                  <a:t> </a:t>
                </a:r>
              </a:p>
              <a:p>
                <a:pPr algn="r" rtl="1"/>
                <a:endParaRPr lang="fa-IR" sz="2000" dirty="0"/>
              </a:p>
              <a:p>
                <a:pPr algn="l"/>
                <a14:m>
                  <m:oMath xmlns:m="http://schemas.openxmlformats.org/officeDocument/2006/math">
                    <m:r>
                      <a:rPr lang="en-US" sz="2000" b="0" i="1" smtClean="0">
                        <a:latin typeface="Cambria Math"/>
                      </a:rPr>
                      <m:t>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𝑘</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𝑘</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oMath>
                </a14:m>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𝑚𝑔</m:t>
                        </m:r>
                      </m:sub>
                    </m:sSub>
                    <m:r>
                      <a:rPr lang="en-US" sz="2000" b="0" i="1" smtClean="0">
                        <a:latin typeface="Cambria Math"/>
                      </a:rPr>
                      <m:t>=−</m:t>
                    </m:r>
                    <m:r>
                      <a:rPr lang="en-US" sz="2000" b="0" i="1" smtClean="0">
                        <a:latin typeface="Cambria Math"/>
                      </a:rPr>
                      <m:t>𝑚𝑔𝑥</m:t>
                    </m:r>
                  </m:oMath>
                </a14:m>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24364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fa-IR" sz="2000" dirty="0" smtClean="0"/>
              </a:p>
              <a:p>
                <a14:m>
                  <m:oMath xmlns:m="http://schemas.openxmlformats.org/officeDocument/2006/math">
                    <m:f>
                      <m:fPr>
                        <m:ctrlPr>
                          <a:rPr lang="en-US" sz="2000" i="1" smtClean="0">
                            <a:latin typeface="Cambria Math"/>
                          </a:rPr>
                        </m:ctrlPr>
                      </m:fPr>
                      <m:num>
                        <m:r>
                          <a:rPr lang="en-US" sz="2000" b="0" i="1" smtClean="0">
                            <a:latin typeface="Cambria Math"/>
                          </a:rPr>
                          <m:t>𝑑</m:t>
                        </m:r>
                      </m:num>
                      <m:den>
                        <m:r>
                          <a:rPr lang="en-US" sz="2000" b="0" i="1" smtClean="0">
                            <a:latin typeface="Cambria Math"/>
                          </a:rPr>
                          <m:t>𝑑𝑡</m:t>
                        </m:r>
                      </m:den>
                    </m:f>
                    <m:d>
                      <m:dPr>
                        <m:begChr m:val="["/>
                        <m:endChr m:val="]"/>
                        <m:ctrlPr>
                          <a:rPr lang="en-US" sz="2000" i="1" smtClean="0">
                            <a:latin typeface="Cambria Math"/>
                          </a:rPr>
                        </m:ctrlPr>
                      </m:dPr>
                      <m:e>
                        <m:r>
                          <a:rPr lang="en-US" sz="2000" b="0" i="1" smtClean="0">
                            <a:latin typeface="Cambria Math"/>
                          </a:rPr>
                          <m:t>𝑇</m:t>
                        </m:r>
                        <m:r>
                          <a:rPr lang="en-US" sz="2000" b="0" i="1" smtClean="0">
                            <a:latin typeface="Cambria Math"/>
                          </a:rPr>
                          <m:t>+</m:t>
                        </m:r>
                        <m:sSub>
                          <m:sSubPr>
                            <m:ctrlPr>
                              <a:rPr lang="en-US" sz="2000" b="0" i="1" smtClean="0">
                                <a:latin typeface="Cambria Math"/>
                              </a:rPr>
                            </m:ctrlPr>
                          </m:sSubPr>
                          <m:e>
                            <m:r>
                              <a:rPr lang="en-US" sz="2000" b="0" i="1" smtClean="0">
                                <a:latin typeface="Cambria Math"/>
                              </a:rPr>
                              <m:t>𝑈</m:t>
                            </m:r>
                          </m:e>
                          <m:sub>
                            <m:r>
                              <a:rPr lang="en-US" sz="2000" b="0" i="1" smtClean="0">
                                <a:latin typeface="Cambria Math"/>
                              </a:rPr>
                              <m:t>𝑘</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𝑈</m:t>
                            </m:r>
                          </m:e>
                          <m:sub>
                            <m:r>
                              <a:rPr lang="en-US" sz="2000" b="0" i="1" smtClean="0">
                                <a:latin typeface="Cambria Math"/>
                              </a:rPr>
                              <m:t>𝑚𝑔</m:t>
                            </m:r>
                          </m:sub>
                        </m:sSub>
                      </m:e>
                    </m:d>
                    <m:r>
                      <a:rPr lang="en-US" sz="2000" b="0" i="1" smtClean="0">
                        <a:latin typeface="Cambria Math"/>
                      </a:rPr>
                      <m:t>=</m:t>
                    </m:r>
                    <m:r>
                      <a:rPr lang="en-US" sz="2000" b="0" i="1" smtClean="0">
                        <a:latin typeface="Cambria Math"/>
                      </a:rPr>
                      <m:t>0</m:t>
                    </m:r>
                  </m:oMath>
                </a14:m>
                <a:endParaRPr lang="en-US" sz="2000" dirty="0" smtClean="0"/>
              </a:p>
              <a:p>
                <a:endParaRPr lang="en-US" sz="2000" dirty="0"/>
              </a:p>
              <a:p>
                <a14:m>
                  <m:oMath xmlns:m="http://schemas.openxmlformats.org/officeDocument/2006/math">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𝑘</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𝑚𝑔</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acc>
                      <m:accPr>
                        <m:chr m:val="̈"/>
                        <m:ctrlPr>
                          <a:rPr lang="en-US" sz="2000" i="1" dirty="0" smtClean="0">
                            <a:latin typeface="Cambria Math"/>
                          </a:rPr>
                        </m:ctrlPr>
                      </m:accPr>
                      <m:e>
                        <m:r>
                          <a:rPr lang="en-US" sz="2000" b="0" i="1" dirty="0" smtClean="0">
                            <a:latin typeface="Cambria Math"/>
                          </a:rPr>
                          <m:t>𝑥</m:t>
                        </m:r>
                      </m:e>
                    </m:acc>
                    <m:r>
                      <a:rPr lang="en-US" sz="2000" b="0" i="1" dirty="0" smtClean="0">
                        <a:latin typeface="Cambria Math"/>
                      </a:rPr>
                      <m:t>+</m:t>
                    </m:r>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𝑘</m:t>
                            </m:r>
                          </m:num>
                          <m:den>
                            <m:r>
                              <a:rPr lang="en-US" sz="2000" b="0" i="1" dirty="0" smtClean="0">
                                <a:latin typeface="Cambria Math"/>
                              </a:rPr>
                              <m:t>𝑚</m:t>
                            </m:r>
                          </m:den>
                        </m:f>
                      </m:e>
                    </m:d>
                    <m:r>
                      <a:rPr lang="en-US" sz="2000" b="0" i="1" dirty="0" smtClean="0">
                        <a:latin typeface="Cambria Math"/>
                      </a:rPr>
                      <m:t>𝑥</m:t>
                    </m:r>
                    <m:r>
                      <a:rPr lang="en-US" sz="2000" b="0" i="1" dirty="0" smtClean="0">
                        <a:latin typeface="Cambria Math"/>
                      </a:rPr>
                      <m:t>=</m:t>
                    </m:r>
                    <m:r>
                      <a:rPr lang="en-US" sz="2000" b="0" i="1" dirty="0" smtClean="0">
                        <a:latin typeface="Cambria Math"/>
                      </a:rPr>
                      <m:t>𝑚𝑔</m:t>
                    </m:r>
                  </m:oMath>
                </a14:m>
                <a:endParaRPr lang="en-US" sz="2000" dirty="0" smtClean="0"/>
              </a:p>
              <a:p>
                <a:endParaRPr lang="en-US" sz="2000" dirty="0"/>
              </a:p>
              <a:p>
                <a:pPr algn="r" rtl="1"/>
                <a:r>
                  <a:rPr lang="fa-IR" sz="2000" dirty="0" smtClean="0"/>
                  <a:t>          </a:t>
                </a:r>
                <a:r>
                  <a:rPr lang="fa-IR" sz="2000" dirty="0" smtClean="0">
                    <a:cs typeface="B Titr" pitchFamily="2" charset="-78"/>
                  </a:rPr>
                  <a:t>روش نیوتن برای استخراج معادلات</a:t>
                </a:r>
                <a:r>
                  <a:rPr lang="fa-IR" sz="2000" dirty="0">
                    <a:cs typeface="B Titr" pitchFamily="2" charset="-78"/>
                  </a:rPr>
                  <a:t> </a:t>
                </a:r>
                <a:r>
                  <a:rPr lang="fa-IR" sz="2000" dirty="0" smtClean="0">
                    <a:cs typeface="B Titr" pitchFamily="2" charset="-78"/>
                  </a:rPr>
                  <a:t>؛</a:t>
                </a:r>
              </a:p>
              <a:p>
                <a:pPr algn="r" rtl="1"/>
                <a:endParaRPr lang="fa-IR" sz="2000" dirty="0"/>
              </a:p>
              <a:p>
                <a:pPr marL="0" indent="0" algn="r" rtl="1">
                  <a:buNone/>
                </a:pPr>
                <a:r>
                  <a:rPr lang="fa-IR" sz="2000" dirty="0" smtClean="0"/>
                  <a:t>                            1-) </a:t>
                </a:r>
                <a:r>
                  <a:rPr lang="fa-IR" sz="2000" dirty="0" smtClean="0">
                    <a:cs typeface="B Koodak" pitchFamily="2" charset="-78"/>
                  </a:rPr>
                  <a:t>خشک</a:t>
                </a:r>
              </a:p>
              <a:p>
                <a:pPr algn="r" rtl="1"/>
                <a:r>
                  <a:rPr lang="fa-IR" sz="2000" dirty="0" smtClean="0"/>
                  <a:t>                          </a:t>
                </a:r>
                <a:endParaRPr lang="fa-IR" sz="2000" dirty="0"/>
              </a:p>
              <a:p>
                <a:pPr algn="r" rtl="1"/>
                <a:r>
                  <a:rPr lang="fa-IR" sz="2000" dirty="0" smtClean="0"/>
                  <a:t>                        2-) </a:t>
                </a:r>
                <a:r>
                  <a:rPr lang="fa-IR" sz="2000" dirty="0" smtClean="0">
                    <a:cs typeface="B Koodak" pitchFamily="2" charset="-78"/>
                  </a:rPr>
                  <a:t>ترمو الاستیک</a:t>
                </a:r>
              </a:p>
              <a:p>
                <a:pPr algn="r" rtl="1"/>
                <a:r>
                  <a:rPr lang="fa-IR" sz="2000" dirty="0"/>
                  <a:t> </a:t>
                </a:r>
                <a:r>
                  <a:rPr lang="fa-IR" sz="2000" dirty="0" smtClean="0"/>
                  <a:t>     </a:t>
                </a:r>
                <a:r>
                  <a:rPr lang="fa-IR" sz="2000" dirty="0" smtClean="0">
                    <a:cs typeface="B Titr" pitchFamily="2" charset="-78"/>
                  </a:rPr>
                  <a:t>میرایی :</a:t>
                </a:r>
                <a:r>
                  <a:rPr lang="fa-IR" sz="2000" dirty="0" smtClean="0"/>
                  <a:t> </a:t>
                </a:r>
              </a:p>
              <a:p>
                <a:pPr algn="r" rtl="1"/>
                <a:r>
                  <a:rPr lang="fa-IR" sz="2000" dirty="0" smtClean="0"/>
                  <a:t>                        3-) </a:t>
                </a:r>
                <a:r>
                  <a:rPr lang="fa-IR" sz="2000" dirty="0" smtClean="0">
                    <a:cs typeface="B Koodak" pitchFamily="2" charset="-78"/>
                  </a:rPr>
                  <a:t>ویسکو الاستیک</a:t>
                </a:r>
                <a:endParaRPr lang="fa-IR" sz="2000" dirty="0">
                  <a:cs typeface="B Koodak" pitchFamily="2" charset="-78"/>
                </a:endParaRPr>
              </a:p>
              <a:p>
                <a:pPr algn="r" rtl="1"/>
                <a:endParaRPr lang="fa-IR" sz="2000" dirty="0"/>
              </a:p>
              <a:p>
                <a:pPr algn="r" rtl="1"/>
                <a:r>
                  <a:rPr lang="fa-IR" sz="2000" dirty="0" smtClean="0"/>
                  <a:t>                        4-) </a:t>
                </a:r>
                <a:r>
                  <a:rPr lang="fa-IR" sz="2000" dirty="0" smtClean="0">
                    <a:cs typeface="B Koodak" pitchFamily="2" charset="-78"/>
                  </a:rPr>
                  <a:t>ویسکاز</a:t>
                </a:r>
                <a:endParaRPr lang="en-US" sz="2000" dirty="0" smtClean="0">
                  <a:cs typeface="B Koodak" pitchFamily="2" charset="-78"/>
                </a:endParaRPr>
              </a:p>
              <a:p>
                <a:pPr algn="r" rtl="1"/>
                <a:endParaRPr lang="en-US" sz="2000" dirty="0">
                  <a:cs typeface="B Koodak" pitchFamily="2" charset="-78"/>
                </a:endParaRPr>
              </a:p>
              <a:p>
                <a:pPr algn="r" rtl="1"/>
                <a:r>
                  <a:rPr lang="fa-IR" sz="2000" dirty="0" smtClean="0">
                    <a:solidFill>
                      <a:srgbClr val="FF0000"/>
                    </a:solidFill>
                    <a:cs typeface="B Koodak" pitchFamily="2" charset="-78"/>
                  </a:rPr>
                  <a:t>نکته:</a:t>
                </a:r>
                <a:r>
                  <a:rPr lang="fa-IR" sz="2000" dirty="0" smtClean="0">
                    <a:cs typeface="B Koodak" pitchFamily="2" charset="-78"/>
                  </a:rPr>
                  <a:t> </a:t>
                </a:r>
                <a:r>
                  <a:rPr lang="fa-IR" sz="2000" dirty="0" smtClean="0"/>
                  <a:t>دمپر انرژی را با نرخ (متناسب ) با سرعت جسم کم می کند.</a:t>
                </a:r>
                <a:r>
                  <a:rPr lang="en-US" sz="2000" dirty="0" smtClean="0">
                    <a:cs typeface="B Koodak" pitchFamily="2" charset="-78"/>
                  </a:rPr>
                  <a:t> (</a:t>
                </a:r>
                <a14:m>
                  <m:oMath xmlns:m="http://schemas.openxmlformats.org/officeDocument/2006/math">
                    <m:r>
                      <a:rPr lang="en-US" sz="2000" b="0" i="1" smtClean="0">
                        <a:latin typeface="Cambria Math"/>
                        <a:cs typeface="B Koodak" pitchFamily="2" charset="-78"/>
                      </a:rPr>
                      <m:t>𝑐</m:t>
                    </m:r>
                    <m:acc>
                      <m:accPr>
                        <m:chr m:val="̇"/>
                        <m:ctrlPr>
                          <a:rPr lang="en-US" sz="2000" b="0" i="1" smtClean="0">
                            <a:latin typeface="Cambria Math"/>
                            <a:cs typeface="B Koodak" pitchFamily="2" charset="-78"/>
                          </a:rPr>
                        </m:ctrlPr>
                      </m:accPr>
                      <m:e>
                        <m:r>
                          <a:rPr lang="en-US" sz="2000" b="0" i="1" smtClean="0">
                            <a:latin typeface="Cambria Math"/>
                            <a:cs typeface="B Koodak" pitchFamily="2" charset="-78"/>
                          </a:rPr>
                          <m:t>𝑥</m:t>
                        </m:r>
                      </m:e>
                    </m:acc>
                  </m:oMath>
                </a14:m>
                <a:r>
                  <a:rPr lang="en-US" sz="2000" dirty="0" smtClean="0">
                    <a:cs typeface="B Koodak" pitchFamily="2" charset="-78"/>
                  </a:rPr>
                  <a:t>)  </a:t>
                </a:r>
                <a:endParaRPr lang="fa-IR" sz="2000" dirty="0" smtClean="0">
                  <a:cs typeface="B Koodak" pitchFamily="2" charset="-78"/>
                </a:endParaRPr>
              </a:p>
              <a:p>
                <a:pPr algn="r" rt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sp>
        <p:nvSpPr>
          <p:cNvPr id="4" name="Right Brace 3"/>
          <p:cNvSpPr/>
          <p:nvPr/>
        </p:nvSpPr>
        <p:spPr>
          <a:xfrm>
            <a:off x="7162800" y="2971800"/>
            <a:ext cx="384048" cy="2590800"/>
          </a:xfrm>
          <a:prstGeom prst="rightBrace">
            <a:avLst>
              <a:gd name="adj1" fmla="val 5497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084" y="1752600"/>
            <a:ext cx="2667000" cy="3562488"/>
          </a:xfrm>
          <a:prstGeom prst="rect">
            <a:avLst/>
          </a:prstGeom>
          <a:solidFill>
            <a:schemeClr val="accent3">
              <a:lumMod val="60000"/>
              <a:lumOff val="40000"/>
            </a:schemeClr>
          </a:solidFill>
          <a:ln>
            <a:noFill/>
          </a:ln>
          <a:effectLst/>
        </p:spPr>
      </p:pic>
      <p:cxnSp>
        <p:nvCxnSpPr>
          <p:cNvPr id="7" name="Straight Arrow Connector 6"/>
          <p:cNvCxnSpPr/>
          <p:nvPr/>
        </p:nvCxnSpPr>
        <p:spPr>
          <a:xfrm>
            <a:off x="2362200" y="3466167"/>
            <a:ext cx="0" cy="646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1" name="TextBox 10"/>
              <p:cNvSpPr txBox="1"/>
              <p:nvPr/>
            </p:nvSpPr>
            <p:spPr>
              <a:xfrm>
                <a:off x="2335966" y="3541295"/>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2335966" y="3541295"/>
                <a:ext cx="367986" cy="369332"/>
              </a:xfrm>
              <a:prstGeom prst="rect">
                <a:avLst/>
              </a:prstGeom>
              <a:blipFill rotWithShape="1">
                <a:blip r:embed="rId4" cstate="print"/>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29000" y="3087687"/>
            <a:ext cx="542925"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3514725" y="3609975"/>
            <a:ext cx="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86200" y="3604210"/>
            <a:ext cx="0" cy="5144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8" name="TextBox 17"/>
              <p:cNvSpPr txBox="1"/>
              <p:nvPr/>
            </p:nvSpPr>
            <p:spPr>
              <a:xfrm>
                <a:off x="2981243" y="3644344"/>
                <a:ext cx="4810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acc>
                        <m:accPr>
                          <m:chr m:val="̇"/>
                          <m:ctrlPr>
                            <a:rPr lang="en-US" b="0" i="1" smtClean="0">
                              <a:latin typeface="Cambria Math"/>
                            </a:rPr>
                          </m:ctrlPr>
                        </m:accPr>
                        <m:e>
                          <m:r>
                            <a:rPr lang="en-US" b="0" i="1" smtClean="0">
                              <a:latin typeface="Cambria Math"/>
                            </a:rPr>
                            <m:t>𝑥</m:t>
                          </m:r>
                        </m:e>
                      </m:acc>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2981243" y="3644344"/>
                <a:ext cx="481094" cy="369332"/>
              </a:xfrm>
              <a:prstGeom prst="rect">
                <a:avLst/>
              </a:prstGeom>
              <a:blipFill rotWithShape="1">
                <a:blip r:embed="rId6" cstate="print"/>
                <a:stretch>
                  <a:fillRect r="-1266"/>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0" name="TextBox 19"/>
              <p:cNvSpPr txBox="1"/>
              <p:nvPr/>
            </p:nvSpPr>
            <p:spPr>
              <a:xfrm>
                <a:off x="3886200" y="3627437"/>
                <a:ext cx="494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𝑘𝑥</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3886200" y="3627437"/>
                <a:ext cx="494623"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25" name="Straight Connector 24"/>
          <p:cNvCxnSpPr/>
          <p:nvPr/>
        </p:nvCxnSpPr>
        <p:spPr>
          <a:xfrm>
            <a:off x="2209800" y="3466167"/>
            <a:ext cx="310159"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8" name="TextBox 27"/>
              <p:cNvSpPr txBox="1"/>
              <p:nvPr/>
            </p:nvSpPr>
            <p:spPr>
              <a:xfrm>
                <a:off x="405949" y="3604210"/>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405949" y="3604210"/>
                <a:ext cx="350672" cy="369332"/>
              </a:xfrm>
              <a:prstGeom prst="rect">
                <a:avLst/>
              </a:prstGeom>
              <a:blipFill rotWithShape="1">
                <a:blip r:embed="rId8"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3593496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a:t> </a:t>
                </a:r>
                <a:r>
                  <a:rPr lang="fa-IR" sz="2000" dirty="0" smtClean="0"/>
                  <a:t>   در این حالت چون اصل بقای انرژی صادق نیست،لذا از قوانین نیوتن حاکم بر معادلات حرکت استفاده می کنیم.</a:t>
                </a:r>
              </a:p>
              <a:p>
                <a:pPr algn="r" rtl="1"/>
                <a:endParaRPr lang="fa-IR" sz="2000" dirty="0"/>
              </a:p>
              <a:p>
                <a:pPr algn="r" rtl="1"/>
                <a:r>
                  <a:rPr lang="fa-IR" sz="2000" dirty="0"/>
                  <a:t> </a:t>
                </a:r>
                <a:r>
                  <a:rPr lang="fa-IR" sz="2000" dirty="0" smtClean="0"/>
                  <a:t>          در حالت کلی داریم؛ </a:t>
                </a:r>
                <a:endParaRPr lang="en-US" sz="2000" dirty="0" smtClean="0"/>
              </a:p>
              <a:p>
                <a:pPr algn="l"/>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r>
                          <a:rPr lang="en-US" sz="2000" b="0" i="1" smtClean="0">
                            <a:latin typeface="Cambria Math"/>
                          </a:rPr>
                          <m:t>=</m:t>
                        </m:r>
                        <m:r>
                          <a:rPr lang="en-US" sz="2000" b="0" i="1" smtClean="0">
                            <a:latin typeface="Cambria Math"/>
                          </a:rPr>
                          <m:t>𝑚</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𝑥</m:t>
                            </m:r>
                          </m:sub>
                        </m:sSub>
                      </m:e>
                    </m:nary>
                  </m:oMath>
                </a14:m>
                <a:endParaRPr lang="en-US" sz="2000" dirty="0" smtClean="0"/>
              </a:p>
              <a:p>
                <a:pPr algn="l"/>
                <a:endParaRPr lang="en-US" sz="2000" dirty="0" smtClean="0"/>
              </a:p>
              <a:p>
                <a:pPr algn="l"/>
                <a:r>
                  <a:rPr lang="en-US" sz="2000" dirty="0"/>
                  <a:t> </a:t>
                </a: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𝑦</m:t>
                            </m:r>
                          </m:sub>
                        </m:sSub>
                        <m:r>
                          <a:rPr lang="en-US" sz="2000" b="0" i="1" smtClean="0">
                            <a:latin typeface="Cambria Math"/>
                          </a:rPr>
                          <m:t>=</m:t>
                        </m:r>
                        <m:r>
                          <a:rPr lang="en-US" sz="2000" b="0" i="1" smtClean="0">
                            <a:latin typeface="Cambria Math"/>
                          </a:rPr>
                          <m:t>𝑚</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𝑦</m:t>
                            </m:r>
                          </m:sub>
                        </m:sSub>
                      </m:e>
                    </m:nary>
                  </m:oMath>
                </a14:m>
                <a:endParaRPr lang="en-US" sz="2000" dirty="0" smtClean="0"/>
              </a:p>
              <a:p>
                <a:pPr algn="l"/>
                <a:endParaRPr lang="en-US" sz="2000" dirty="0"/>
              </a:p>
              <a:p>
                <a:pPr algn="l"/>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𝐺</m:t>
                            </m:r>
                          </m:sub>
                        </m:sSub>
                      </m:e>
                    </m:nary>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𝐼</m:t>
                        </m:r>
                      </m:e>
                    </m:bar>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rPr>
                      <m:t>𝑚</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𝐺</m:t>
                        </m:r>
                      </m:sub>
                    </m:sSub>
                    <m:r>
                      <a:rPr lang="en-US" sz="2000" b="0" i="1" smtClean="0">
                        <a:latin typeface="Cambria Math"/>
                      </a:rPr>
                      <m:t>.</m:t>
                    </m:r>
                    <m:r>
                      <a:rPr lang="en-US" sz="2000" b="0" i="1" smtClean="0">
                        <a:latin typeface="Cambria Math"/>
                      </a:rPr>
                      <m:t>𝑑</m:t>
                    </m:r>
                    <m:r>
                      <a:rPr lang="en-US" sz="2000" b="0" i="1" smtClean="0">
                        <a:latin typeface="Cambria Math"/>
                      </a:rPr>
                      <m:t>]=  </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ea typeface="Cambria Math"/>
                      </a:rPr>
                      <m:t>𝛼</m:t>
                    </m:r>
                  </m:oMath>
                </a14:m>
                <a:r>
                  <a:rPr lang="en-US" sz="2000" dirty="0" smtClean="0"/>
                  <a:t> </a:t>
                </a:r>
                <a:endParaRPr lang="en-US" sz="2000" dirty="0"/>
              </a:p>
              <a:p>
                <a:pPr algn="l"/>
                <a:r>
                  <a:rPr lang="en-US" sz="2000" dirty="0" smtClean="0"/>
                  <a:t>                                                                 </a:t>
                </a:r>
                <a:r>
                  <a:rPr lang="fa-IR" sz="2000" dirty="0" smtClean="0"/>
                  <a:t>نقطه دوران </a:t>
                </a:r>
                <a:r>
                  <a:rPr lang="en-US" sz="2000" dirty="0" smtClean="0"/>
                  <a:t>  </a:t>
                </a:r>
                <a:r>
                  <a:rPr lang="fa-IR" sz="2000" dirty="0" smtClean="0"/>
                  <a:t>                                         </a:t>
                </a:r>
                <a:endParaRPr lang="en-US" sz="2000" dirty="0" smtClean="0"/>
              </a:p>
              <a:p>
                <a:pPr marL="228600" indent="-228600" algn="r" rtl="1"/>
                <a:r>
                  <a:rPr lang="fa-IR" sz="2000" dirty="0" smtClean="0"/>
                  <a:t>      حال معادله حرکت را برای شکل فوق تعیین میکنیم.</a:t>
                </a:r>
              </a:p>
              <a:p>
                <a:pPr marL="228600" indent="-228600" algn="l"/>
                <a:endParaRPr lang="en-US" sz="2000" dirty="0"/>
              </a:p>
              <a:p>
                <a:pPr marL="228600" indent="-228600"/>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e>
                    </m:nary>
                    <m:r>
                      <a:rPr lang="en-US" sz="2000" b="0" i="1" smtClean="0">
                        <a:latin typeface="Cambria Math"/>
                      </a:rPr>
                      <m:t>=</m:t>
                    </m:r>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rPr>
                      <m:t>𝑐</m:t>
                    </m:r>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r>
                      <a:rPr lang="en-US" sz="2000" b="0" i="1" dirty="0" smtClean="0">
                        <a:latin typeface="Cambria Math"/>
                      </a:rPr>
                      <m:t>𝑘𝑥</m:t>
                    </m:r>
                    <m:r>
                      <a:rPr lang="en-US" sz="2000" b="0" i="1" dirty="0" smtClean="0">
                        <a:latin typeface="Cambria Math"/>
                      </a:rPr>
                      <m:t>=</m:t>
                    </m:r>
                    <m:r>
                      <a:rPr lang="en-US" sz="2000" i="1" dirty="0">
                        <a:latin typeface="Cambria Math"/>
                      </a:rPr>
                      <m:t>𝑚</m:t>
                    </m:r>
                    <m:acc>
                      <m:accPr>
                        <m:chr m:val="̈"/>
                        <m:ctrlPr>
                          <a:rPr lang="en-US" sz="2000" i="1" dirty="0">
                            <a:latin typeface="Cambria Math"/>
                          </a:rPr>
                        </m:ctrlPr>
                      </m:accPr>
                      <m:e>
                        <m:r>
                          <a:rPr lang="en-US" sz="2000" i="1" dirty="0">
                            <a:latin typeface="Cambria Math"/>
                          </a:rPr>
                          <m:t>𝑥</m:t>
                        </m:r>
                      </m:e>
                    </m:acc>
                  </m:oMath>
                </a14:m>
                <a:r>
                  <a:rPr lang="en-US" sz="2000" dirty="0" smtClean="0"/>
                  <a:t>             </a:t>
                </a:r>
                <a14:m>
                  <m:oMath xmlns:m="http://schemas.openxmlformats.org/officeDocument/2006/math">
                    <m:r>
                      <a:rPr lang="en-US" sz="2000" b="0" i="1" dirty="0" smtClean="0">
                        <a:latin typeface="Cambria Math"/>
                      </a:rPr>
                      <m:t>𝑚</m:t>
                    </m:r>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r>
                      <a:rPr lang="en-US" sz="2000" b="0" i="1" dirty="0" smtClean="0">
                        <a:latin typeface="Cambria Math"/>
                      </a:rPr>
                      <m:t>𝑐</m:t>
                    </m:r>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r>
                      <a:rPr lang="en-US" sz="2000" b="0" i="1" dirty="0" smtClean="0">
                        <a:latin typeface="Cambria Math"/>
                      </a:rPr>
                      <m:t>𝑘𝑥</m:t>
                    </m:r>
                    <m:r>
                      <a:rPr lang="en-US" sz="2000" b="0" i="1" dirty="0" smtClean="0">
                        <a:latin typeface="Cambria Math"/>
                      </a:rPr>
                      <m:t>=</m:t>
                    </m:r>
                    <m:r>
                      <a:rPr lang="en-US" sz="2000" b="0" i="1" dirty="0" smtClean="0">
                        <a:latin typeface="Cambria Math"/>
                      </a:rPr>
                      <m:t>0</m:t>
                    </m:r>
                  </m:oMath>
                </a14:m>
                <a:endParaRPr lang="en-US" sz="2000" dirty="0" smtClean="0"/>
              </a:p>
              <a:p>
                <a:pPr marL="228600" indent="-228600"/>
                <a:endParaRPr lang="en-US" sz="2000" dirty="0"/>
              </a:p>
              <a:p>
                <a:pPr marL="228600" indent="-228600"/>
                <a:r>
                  <a:rPr lang="en-US" sz="2000" dirty="0" smtClean="0"/>
                  <a:t>                                                       </a:t>
                </a:r>
                <a:r>
                  <a:rPr lang="fa-IR" sz="2000" dirty="0" smtClean="0"/>
                  <a:t>معادله حرکت؛      </a:t>
                </a:r>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1533" r="-667"/>
                </a:stretch>
              </a:blipFill>
            </p:spPr>
            <p:txBody>
              <a:bodyPr/>
              <a:lstStyle/>
              <a:p>
                <a:r>
                  <a:rPr lang="en-US">
                    <a:noFill/>
                  </a:rPr>
                  <a:t> </a:t>
                </a:r>
              </a:p>
            </p:txBody>
          </p:sp>
        </mc:Fallback>
      </mc:AlternateContent>
      <p:cxnSp>
        <p:nvCxnSpPr>
          <p:cNvPr id="5" name="Straight Arrow Connector 4"/>
          <p:cNvCxnSpPr/>
          <p:nvPr/>
        </p:nvCxnSpPr>
        <p:spPr>
          <a:xfrm>
            <a:off x="3733800" y="369570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228600" y="1828800"/>
            <a:ext cx="304800" cy="1828800"/>
          </a:xfrm>
          <a:prstGeom prst="leftBrace">
            <a:avLst>
              <a:gd name="adj1" fmla="val 541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0" name="Rectangle 9"/>
              <p:cNvSpPr/>
              <p:nvPr/>
            </p:nvSpPr>
            <p:spPr>
              <a:xfrm>
                <a:off x="381000" y="5334000"/>
                <a:ext cx="269557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acc>
                        <m:accPr>
                          <m:chr m:val="̈"/>
                          <m:ctrlPr>
                            <a:rPr lang="en-US" i="1" smtClean="0">
                              <a:latin typeface="Cambria Math"/>
                            </a:rPr>
                          </m:ctrlPr>
                        </m:accPr>
                        <m:e>
                          <m:r>
                            <a:rPr lang="en-US" b="0" i="1" smtClean="0">
                              <a:latin typeface="Cambria Math"/>
                            </a:rPr>
                            <m:t>𝑥</m:t>
                          </m:r>
                        </m:e>
                      </m:acc>
                      <m:r>
                        <a:rPr lang="en-US" b="0" i="1" smtClean="0">
                          <a:latin typeface="Cambria Math"/>
                        </a:rPr>
                        <m:t>+</m:t>
                      </m:r>
                      <m:d>
                        <m:dPr>
                          <m:ctrlPr>
                            <a:rPr lang="en-US" b="0" i="1" smtClean="0">
                              <a:latin typeface="Cambria Math"/>
                            </a:rPr>
                          </m:ctrlPr>
                        </m:dPr>
                        <m:e>
                          <m:f>
                            <m:fPr>
                              <m:ctrlPr>
                                <a:rPr lang="en-US" b="0" i="1" smtClean="0">
                                  <a:latin typeface="Cambria Math"/>
                                </a:rPr>
                              </m:ctrlPr>
                            </m:fPr>
                            <m:num>
                              <m:r>
                                <a:rPr lang="en-US" b="0" i="1" smtClean="0">
                                  <a:latin typeface="Cambria Math"/>
                                </a:rPr>
                                <m:t>𝑐</m:t>
                              </m:r>
                            </m:num>
                            <m:den>
                              <m:r>
                                <a:rPr lang="en-US" b="0" i="1" smtClean="0">
                                  <a:latin typeface="Cambria Math"/>
                                </a:rPr>
                                <m:t>𝑚</m:t>
                              </m:r>
                            </m:den>
                          </m:f>
                        </m:e>
                      </m:d>
                      <m:acc>
                        <m:accPr>
                          <m:chr m:val="̇"/>
                          <m:ctrlPr>
                            <a:rPr lang="en-US" b="0" i="1" smtClean="0">
                              <a:latin typeface="Cambria Math"/>
                            </a:rPr>
                          </m:ctrlPr>
                        </m:accPr>
                        <m:e>
                          <m:r>
                            <a:rPr lang="en-US" b="0" i="1" smtClean="0">
                              <a:latin typeface="Cambria Math"/>
                            </a:rPr>
                            <m:t>𝑥</m:t>
                          </m:r>
                        </m:e>
                      </m:acc>
                      <m:r>
                        <a:rPr lang="en-US" b="0" i="1" smtClean="0">
                          <a:latin typeface="Cambria Math"/>
                        </a:rPr>
                        <m:t>+</m:t>
                      </m:r>
                      <m:d>
                        <m:dPr>
                          <m:ctrlPr>
                            <a:rPr lang="en-US" b="0" i="1" smtClean="0">
                              <a:latin typeface="Cambria Math"/>
                            </a:rPr>
                          </m:ctrlPr>
                        </m:dPr>
                        <m:e>
                          <m:f>
                            <m:fPr>
                              <m:ctrlPr>
                                <a:rPr lang="en-US" b="0" i="1" smtClean="0">
                                  <a:latin typeface="Cambria Math"/>
                                </a:rPr>
                              </m:ctrlPr>
                            </m:fPr>
                            <m:num>
                              <m:r>
                                <a:rPr lang="en-US" b="0" i="1" smtClean="0">
                                  <a:latin typeface="Cambria Math"/>
                                </a:rPr>
                                <m:t>𝑘</m:t>
                              </m:r>
                            </m:num>
                            <m:den>
                              <m:r>
                                <a:rPr lang="en-US" b="0" i="1" smtClean="0">
                                  <a:latin typeface="Cambria Math"/>
                                </a:rPr>
                                <m:t>𝑚</m:t>
                              </m:r>
                            </m:den>
                          </m:f>
                        </m:e>
                      </m:d>
                      <m:r>
                        <a:rPr lang="en-US" b="0" i="1" smtClean="0">
                          <a:latin typeface="Cambria Math"/>
                        </a:rPr>
                        <m:t>𝑥</m:t>
                      </m:r>
                      <m:r>
                        <a:rPr lang="en-US" b="0" i="1" smtClean="0">
                          <a:latin typeface="Cambria Math"/>
                        </a:rPr>
                        <m:t>=</m:t>
                      </m:r>
                      <m:r>
                        <a:rPr lang="en-US" b="0" i="1" smtClean="0">
                          <a:latin typeface="Cambria Math"/>
                        </a:rPr>
                        <m:t>0</m:t>
                      </m:r>
                    </m:oMath>
                  </m:oMathPara>
                </a14:m>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a:off x="381000" y="5334000"/>
                <a:ext cx="2695575" cy="762000"/>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519657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a:t>
                </a:r>
                <a:r>
                  <a:rPr lang="fa-IR" sz="2000" dirty="0"/>
                  <a:t>مثال: اگر </a:t>
                </a:r>
                <a:r>
                  <a:rPr lang="fa-IR" sz="2000" dirty="0" smtClean="0"/>
                  <a:t>خودرویی </a:t>
                </a:r>
                <a:r>
                  <a:rPr lang="fa-IR" sz="2000" dirty="0"/>
                  <a:t>با سرعت </a:t>
                </a:r>
                <a:r>
                  <a:rPr lang="en-US" sz="2000" dirty="0"/>
                  <a:t>v</a:t>
                </a:r>
                <a:r>
                  <a:rPr lang="fa-IR" sz="2000" dirty="0"/>
                  <a:t> بر جاده ای  که به صورت سینوسی مدل شده است، حرکت کند معادله حرکت آن را محاسبه کنید</a:t>
                </a:r>
                <a:r>
                  <a:rPr lang="fa-IR" sz="2000" dirty="0" smtClean="0"/>
                  <a:t>.</a:t>
                </a:r>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r>
                  <a:rPr lang="en-US" sz="2000" dirty="0" smtClean="0"/>
                  <a:t>                                   </a:t>
                </a:r>
                <a14:m>
                  <m:oMath xmlns:m="http://schemas.openxmlformats.org/officeDocument/2006/math">
                    <m:r>
                      <a:rPr lang="en-US" sz="2000" b="0" i="1" smtClean="0">
                        <a:latin typeface="Cambria Math"/>
                      </a:rPr>
                      <m:t>𝑣</m:t>
                    </m:r>
                    <m:r>
                      <a:rPr lang="en-US" sz="2000" b="0" i="1" smtClean="0">
                        <a:latin typeface="Cambria Math"/>
                      </a:rPr>
                      <m:t>=</m:t>
                    </m:r>
                    <m:f>
                      <m:fPr>
                        <m:ctrlPr>
                          <a:rPr lang="en-US" sz="2000" b="0" i="1" smtClean="0">
                            <a:latin typeface="Cambria Math"/>
                          </a:rPr>
                        </m:ctrlPr>
                      </m:fPr>
                      <m:num>
                        <m:r>
                          <a:rPr lang="en-US" sz="2000" b="0" i="1" smtClean="0">
                            <a:latin typeface="Cambria Math"/>
                          </a:rPr>
                          <m:t>𝑙</m:t>
                        </m:r>
                      </m:num>
                      <m:den>
                        <m:r>
                          <a:rPr lang="en-US" sz="2000" b="0" i="1" smtClean="0">
                            <a:latin typeface="Cambria Math"/>
                          </a:rPr>
                          <m:t>𝑇</m:t>
                        </m:r>
                      </m:den>
                    </m:f>
                  </m:oMath>
                </a14:m>
                <a:endParaRPr lang="en-US" sz="2000" dirty="0"/>
              </a:p>
              <a:p>
                <a:pPr algn="r" rtl="1"/>
                <a:endParaRPr lang="en-US" sz="2000" dirty="0" smtClean="0"/>
              </a:p>
              <a:p>
                <a:r>
                  <a:rPr lang="en-US" sz="2000" dirty="0"/>
                  <a:t> </a:t>
                </a:r>
                <a:r>
                  <a:rPr lang="en-US" sz="2000" dirty="0" smtClean="0"/>
                  <a:t>  </a:t>
                </a:r>
                <a:r>
                  <a:rPr lang="en-US" sz="2000" dirty="0"/>
                  <a:t> </a:t>
                </a:r>
                <a14:m>
                  <m:oMath xmlns:m="http://schemas.openxmlformats.org/officeDocument/2006/math">
                    <m:nary>
                      <m:naryPr>
                        <m:chr m:val="∑"/>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𝐹</m:t>
                            </m:r>
                          </m:e>
                          <m:sub>
                            <m:r>
                              <a:rPr lang="en-US" sz="2000" i="1">
                                <a:latin typeface="Cambria Math"/>
                              </a:rPr>
                              <m:t>𝑥</m:t>
                            </m:r>
                          </m:sub>
                        </m:sSub>
                        <m:r>
                          <a:rPr lang="en-US" sz="2000" i="1">
                            <a:latin typeface="Cambria Math"/>
                          </a:rPr>
                          <m:t>=</m:t>
                        </m:r>
                        <m:r>
                          <a:rPr lang="en-US" sz="2000" i="1">
                            <a:latin typeface="Cambria Math"/>
                          </a:rPr>
                          <m:t>𝑚</m:t>
                        </m:r>
                        <m:sSub>
                          <m:sSubPr>
                            <m:ctrlPr>
                              <a:rPr lang="en-US" sz="2000" i="1">
                                <a:latin typeface="Cambria Math"/>
                              </a:rPr>
                            </m:ctrlPr>
                          </m:sSubPr>
                          <m:e>
                            <m:r>
                              <a:rPr lang="en-US" sz="2000" i="1">
                                <a:latin typeface="Cambria Math"/>
                              </a:rPr>
                              <m:t>𝑎</m:t>
                            </m:r>
                          </m:e>
                          <m:sub>
                            <m:r>
                              <a:rPr lang="en-US" sz="2000" i="1">
                                <a:latin typeface="Cambria Math"/>
                              </a:rPr>
                              <m:t>𝑥</m:t>
                            </m:r>
                          </m:sub>
                        </m:sSub>
                      </m:e>
                    </m:nary>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rPr>
                      <m:t>𝑐</m:t>
                    </m:r>
                    <m:d>
                      <m:dPr>
                        <m:ctrlPr>
                          <a:rPr lang="en-US" sz="2000" b="0" i="1" dirty="0" smtClean="0">
                            <a:latin typeface="Cambria Math"/>
                          </a:rPr>
                        </m:ctrlPr>
                      </m:dPr>
                      <m:e>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acc>
                          <m:accPr>
                            <m:chr m:val="̇"/>
                            <m:ctrlPr>
                              <a:rPr lang="en-US" sz="2000" b="0" i="1" dirty="0" smtClean="0">
                                <a:latin typeface="Cambria Math"/>
                              </a:rPr>
                            </m:ctrlPr>
                          </m:accPr>
                          <m:e>
                            <m:r>
                              <a:rPr lang="en-US" sz="2000" b="0" i="1" dirty="0" smtClean="0">
                                <a:latin typeface="Cambria Math"/>
                              </a:rPr>
                              <m:t>𝑦</m:t>
                            </m:r>
                          </m:e>
                        </m:acc>
                      </m:e>
                    </m:d>
                    <m:r>
                      <a:rPr lang="en-US" sz="2000" b="0" i="1" dirty="0" smtClean="0">
                        <a:latin typeface="Cambria Math"/>
                      </a:rPr>
                      <m:t>−</m:t>
                    </m:r>
                    <m:r>
                      <a:rPr lang="en-US" sz="2000" b="0" i="1" dirty="0" smtClean="0">
                        <a:latin typeface="Cambria Math"/>
                      </a:rPr>
                      <m:t>𝑘</m:t>
                    </m:r>
                    <m:d>
                      <m:dPr>
                        <m:ctrlPr>
                          <a:rPr lang="en-US" sz="2000" b="0" i="1" dirty="0" smtClean="0">
                            <a:latin typeface="Cambria Math"/>
                          </a:rPr>
                        </m:ctrlPr>
                      </m:dPr>
                      <m:e>
                        <m:r>
                          <a:rPr lang="en-US" sz="2000" b="0" i="1" dirty="0" smtClean="0">
                            <a:latin typeface="Cambria Math"/>
                          </a:rPr>
                          <m:t>𝑥</m:t>
                        </m:r>
                        <m:r>
                          <a:rPr lang="en-US" sz="2000" b="0" i="1" dirty="0" smtClean="0">
                            <a:latin typeface="Cambria Math"/>
                          </a:rPr>
                          <m:t>−</m:t>
                        </m:r>
                        <m:r>
                          <a:rPr lang="en-US" sz="2000" b="0" i="1" dirty="0" smtClean="0">
                            <a:latin typeface="Cambria Math"/>
                          </a:rPr>
                          <m:t>𝑦</m:t>
                        </m:r>
                      </m:e>
                    </m:d>
                    <m:r>
                      <a:rPr lang="en-US" sz="2000" b="0" i="1" dirty="0" smtClean="0">
                        <a:latin typeface="Cambria Math"/>
                      </a:rPr>
                      <m:t>=</m:t>
                    </m:r>
                    <m:r>
                      <a:rPr lang="en-US" sz="2000" b="0" i="1" dirty="0" smtClean="0">
                        <a:latin typeface="Cambria Math"/>
                      </a:rPr>
                      <m:t>𝑚</m:t>
                    </m:r>
                    <m:acc>
                      <m:accPr>
                        <m:chr m:val="̈"/>
                        <m:ctrlPr>
                          <a:rPr lang="en-US" sz="2000" b="0" i="1" dirty="0" smtClean="0">
                            <a:latin typeface="Cambria Math"/>
                          </a:rPr>
                        </m:ctrlPr>
                      </m:accPr>
                      <m:e>
                        <m:r>
                          <a:rPr lang="en-US" sz="2000" b="0" i="1" dirty="0" smtClean="0">
                            <a:latin typeface="Cambria Math"/>
                          </a:rPr>
                          <m:t>𝑥</m:t>
                        </m:r>
                      </m:e>
                    </m:acc>
                  </m:oMath>
                </a14:m>
                <a:endParaRPr lang="en-US" sz="2000" dirty="0" smtClean="0"/>
              </a:p>
              <a:p>
                <a:endParaRPr lang="en-US" sz="2000" dirty="0"/>
              </a:p>
              <a:p>
                <a:r>
                  <a:rPr lang="en-US" sz="2000" dirty="0" smtClean="0"/>
                  <a:t> </a:t>
                </a:r>
                <a14:m>
                  <m:oMath xmlns:m="http://schemas.openxmlformats.org/officeDocument/2006/math">
                    <m:r>
                      <a:rPr lang="en-US" sz="2000" i="1" dirty="0">
                        <a:latin typeface="Cambria Math"/>
                      </a:rPr>
                      <m:t>𝑚</m:t>
                    </m:r>
                    <m:acc>
                      <m:accPr>
                        <m:chr m:val="̈"/>
                        <m:ctrlPr>
                          <a:rPr lang="en-US" sz="2000" i="1" dirty="0">
                            <a:latin typeface="Cambria Math"/>
                          </a:rPr>
                        </m:ctrlPr>
                      </m:accPr>
                      <m:e>
                        <m:r>
                          <a:rPr lang="en-US" sz="2000" i="1" dirty="0">
                            <a:latin typeface="Cambria Math"/>
                          </a:rPr>
                          <m:t>𝑥</m:t>
                        </m:r>
                      </m:e>
                    </m:acc>
                    <m:r>
                      <a:rPr lang="en-US" sz="2000" b="0" i="1" dirty="0" smtClean="0">
                        <a:latin typeface="Cambria Math"/>
                      </a:rPr>
                      <m:t>+</m:t>
                    </m:r>
                    <m:r>
                      <a:rPr lang="en-US" sz="2000" b="0" i="1" dirty="0" smtClean="0">
                        <a:latin typeface="Cambria Math"/>
                      </a:rPr>
                      <m:t>𝑐</m:t>
                    </m:r>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r>
                      <a:rPr lang="en-US" sz="2000" b="0" i="1" dirty="0" smtClean="0">
                        <a:latin typeface="Cambria Math"/>
                      </a:rPr>
                      <m:t>𝑘𝑥</m:t>
                    </m:r>
                    <m:r>
                      <a:rPr lang="en-US" sz="2000" b="0" i="1" dirty="0" smtClean="0">
                        <a:latin typeface="Cambria Math"/>
                      </a:rPr>
                      <m:t>=</m:t>
                    </m:r>
                    <m:r>
                      <a:rPr lang="en-US" sz="2000" b="0" i="1" dirty="0" smtClean="0">
                        <a:latin typeface="Cambria Math"/>
                      </a:rPr>
                      <m:t>𝑐</m:t>
                    </m:r>
                    <m:acc>
                      <m:accPr>
                        <m:chr m:val="̇"/>
                        <m:ctrlPr>
                          <a:rPr lang="en-US" sz="2000" b="0" i="1" dirty="0" smtClean="0">
                            <a:latin typeface="Cambria Math"/>
                          </a:rPr>
                        </m:ctrlPr>
                      </m:accPr>
                      <m:e>
                        <m:r>
                          <a:rPr lang="en-US" sz="2000" b="0" i="1" dirty="0" smtClean="0">
                            <a:latin typeface="Cambria Math"/>
                          </a:rPr>
                          <m:t>𝑦</m:t>
                        </m:r>
                      </m:e>
                    </m:acc>
                    <m:r>
                      <a:rPr lang="en-US" sz="2000" b="0" i="1" dirty="0" smtClean="0">
                        <a:latin typeface="Cambria Math"/>
                      </a:rPr>
                      <m:t>+</m:t>
                    </m:r>
                    <m:r>
                      <a:rPr lang="en-US" sz="2000" b="0" i="1" dirty="0" smtClean="0">
                        <a:latin typeface="Cambria Math"/>
                      </a:rPr>
                      <m:t>𝑘𝑦</m:t>
                    </m:r>
                  </m:oMath>
                </a14:m>
                <a:r>
                  <a:rPr lang="en-US" sz="2000" dirty="0" smtClean="0"/>
                  <a:t>        </a:t>
                </a:r>
                <a:r>
                  <a:rPr lang="fa-IR" sz="2000" dirty="0" smtClean="0"/>
                  <a:t>معادله حرکت</a:t>
                </a:r>
              </a:p>
              <a:p>
                <a:pPr marL="0" indent="0">
                  <a:buNone/>
                </a:pPr>
                <a:endParaRPr lang="en-US" sz="2000" dirty="0" smtClean="0"/>
              </a:p>
              <a:p>
                <a:pPr marL="0" indent="0">
                  <a:buNone/>
                </a:pPr>
                <a:r>
                  <a:rPr lang="en-US" sz="2000" dirty="0" smtClean="0"/>
                  <a:t>      </a:t>
                </a:r>
                <a14:m>
                  <m:oMath xmlns:m="http://schemas.openxmlformats.org/officeDocument/2006/math">
                    <m:r>
                      <a:rPr lang="en-US" sz="2000" b="0" i="1" smtClean="0">
                        <a:latin typeface="Cambria Math"/>
                      </a:rPr>
                      <m:t>𝑦</m:t>
                    </m:r>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𝑡</m:t>
                        </m:r>
                        <m:r>
                          <a:rPr lang="en-US" sz="2000" b="0" i="1" smtClean="0">
                            <a:latin typeface="Cambria Math"/>
                          </a:rPr>
                          <m:t>)</m:t>
                        </m:r>
                      </m:e>
                    </m:func>
                    <m:r>
                      <a:rPr lang="en-US" sz="2000" b="0" i="1" smtClean="0">
                        <a:latin typeface="Cambria Math"/>
                      </a:rPr>
                      <m:t>=</m:t>
                    </m:r>
                    <m:sSub>
                      <m:sSubPr>
                        <m:ctrlPr>
                          <a:rPr lang="en-US" sz="2000" i="1">
                            <a:latin typeface="Cambria Math"/>
                          </a:rPr>
                        </m:ctrlPr>
                      </m:sSubPr>
                      <m:e>
                        <m:r>
                          <a:rPr lang="en-US" sz="2000" i="1">
                            <a:latin typeface="Cambria Math"/>
                          </a:rPr>
                          <m:t>𝑦</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f>
                          <m:fPr>
                            <m:ctrlPr>
                              <a:rPr lang="en-US" sz="2000" i="1" smtClean="0">
                                <a:latin typeface="Cambria Math"/>
                              </a:rPr>
                            </m:ctrlPr>
                          </m:fPr>
                          <m:num>
                            <m:r>
                              <a:rPr lang="en-US" sz="2000" b="0" i="1" smtClean="0">
                                <a:latin typeface="Cambria Math"/>
                              </a:rPr>
                              <m:t>2</m:t>
                            </m:r>
                            <m:r>
                              <a:rPr lang="en-US" sz="2000" b="0" i="1" smtClean="0">
                                <a:latin typeface="Cambria Math"/>
                                <a:ea typeface="Cambria Math"/>
                              </a:rPr>
                              <m:t>𝜋</m:t>
                            </m:r>
                          </m:num>
                          <m:den>
                            <m:r>
                              <a:rPr lang="en-US" sz="2000" b="0" i="1" smtClean="0">
                                <a:latin typeface="Cambria Math"/>
                              </a:rPr>
                              <m:t>𝑇</m:t>
                            </m:r>
                          </m:den>
                        </m:f>
                        <m:r>
                          <a:rPr lang="en-US" sz="2000" i="1">
                            <a:latin typeface="Cambria Math"/>
                          </a:rPr>
                          <m:t>𝑡</m:t>
                        </m:r>
                        <m:r>
                          <a:rPr lang="en-US" sz="2000" i="1">
                            <a:latin typeface="Cambria Math"/>
                          </a:rPr>
                          <m:t>)</m:t>
                        </m:r>
                      </m:e>
                    </m:func>
                    <m:r>
                      <a:rPr lang="en-US" sz="2000" b="0" i="1" smtClean="0">
                        <a:latin typeface="Cambria Math"/>
                      </a:rPr>
                      <m:t>=</m:t>
                    </m:r>
                    <m:sSub>
                      <m:sSubPr>
                        <m:ctrlPr>
                          <a:rPr lang="en-US" sz="2000" i="1">
                            <a:latin typeface="Cambria Math"/>
                          </a:rPr>
                        </m:ctrlPr>
                      </m:sSubPr>
                      <m:e>
                        <m:r>
                          <a:rPr lang="en-US" sz="2000" i="1">
                            <a:latin typeface="Cambria Math"/>
                          </a:rPr>
                          <m:t>𝑦</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f>
                          <m:fPr>
                            <m:ctrlPr>
                              <a:rPr lang="en-US" sz="2000" i="1" smtClean="0">
                                <a:latin typeface="Cambria Math"/>
                              </a:rPr>
                            </m:ctrlPr>
                          </m:fPr>
                          <m:num>
                            <m:r>
                              <a:rPr lang="en-US" sz="2000" b="0" i="1" smtClean="0">
                                <a:latin typeface="Cambria Math"/>
                              </a:rPr>
                              <m:t>2</m:t>
                            </m:r>
                            <m:r>
                              <a:rPr lang="en-US" sz="2000" b="0" i="1" smtClean="0">
                                <a:latin typeface="Cambria Math"/>
                                <a:ea typeface="Cambria Math"/>
                              </a:rPr>
                              <m:t>𝜋</m:t>
                            </m:r>
                          </m:num>
                          <m:den>
                            <m:f>
                              <m:fPr>
                                <m:ctrlPr>
                                  <a:rPr lang="en-US" sz="2000" i="1" smtClean="0">
                                    <a:latin typeface="Cambria Math"/>
                                  </a:rPr>
                                </m:ctrlPr>
                              </m:fPr>
                              <m:num>
                                <m:r>
                                  <a:rPr lang="en-US" sz="2000" b="0" i="1" smtClean="0">
                                    <a:latin typeface="Cambria Math"/>
                                  </a:rPr>
                                  <m:t>𝑙</m:t>
                                </m:r>
                              </m:num>
                              <m:den>
                                <m:r>
                                  <a:rPr lang="en-US" sz="2000" b="0" i="1" smtClean="0">
                                    <a:latin typeface="Cambria Math"/>
                                  </a:rPr>
                                  <m:t>𝑣</m:t>
                                </m:r>
                              </m:den>
                            </m:f>
                          </m:den>
                        </m:f>
                        <m:r>
                          <a:rPr lang="en-US" sz="2000" i="1">
                            <a:latin typeface="Cambria Math"/>
                          </a:rPr>
                          <m:t>𝑡</m:t>
                        </m:r>
                        <m:r>
                          <a:rPr lang="en-US" sz="2000" i="1">
                            <a:latin typeface="Cambria Math"/>
                          </a:rPr>
                          <m:t>)</m:t>
                        </m:r>
                      </m:e>
                    </m:func>
                    <m:r>
                      <a:rPr lang="en-US" sz="2000" b="0" i="1" smtClean="0">
                        <a:latin typeface="Cambria Math"/>
                      </a:rPr>
                      <m:t>=</m:t>
                    </m:r>
                    <m:sSub>
                      <m:sSubPr>
                        <m:ctrlPr>
                          <a:rPr lang="en-US" sz="2000" i="1">
                            <a:latin typeface="Cambria Math"/>
                          </a:rPr>
                        </m:ctrlPr>
                      </m:sSubPr>
                      <m:e>
                        <m:r>
                          <a:rPr lang="en-US" sz="2000" i="1">
                            <a:latin typeface="Cambria Math"/>
                          </a:rPr>
                          <m:t>𝑦</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f>
                          <m:fPr>
                            <m:ctrlPr>
                              <a:rPr lang="en-US" sz="2000" i="1">
                                <a:latin typeface="Cambria Math"/>
                              </a:rPr>
                            </m:ctrlPr>
                          </m:fPr>
                          <m:num>
                            <m:r>
                              <a:rPr lang="en-US" sz="2000" i="1">
                                <a:latin typeface="Cambria Math"/>
                              </a:rPr>
                              <m:t>2</m:t>
                            </m:r>
                            <m:r>
                              <a:rPr lang="en-US" sz="2000" i="1">
                                <a:latin typeface="Cambria Math"/>
                                <a:ea typeface="Cambria Math"/>
                              </a:rPr>
                              <m:t>𝜋</m:t>
                            </m:r>
                            <m:r>
                              <a:rPr lang="en-US" sz="2000" b="0" i="1" smtClean="0">
                                <a:latin typeface="Cambria Math"/>
                                <a:ea typeface="Cambria Math"/>
                              </a:rPr>
                              <m:t>𝑣</m:t>
                            </m:r>
                          </m:num>
                          <m:den>
                            <m:r>
                              <a:rPr lang="en-US" sz="2000" b="0" i="1" smtClean="0">
                                <a:latin typeface="Cambria Math"/>
                                <a:ea typeface="Cambria Math"/>
                              </a:rPr>
                              <m:t>𝑙</m:t>
                            </m:r>
                          </m:den>
                        </m:f>
                        <m:r>
                          <a:rPr lang="en-US" sz="2000" i="1">
                            <a:latin typeface="Cambria Math"/>
                          </a:rPr>
                          <m:t>𝑡</m:t>
                        </m:r>
                        <m:r>
                          <a:rPr lang="en-US" sz="2000" i="1">
                            <a:latin typeface="Cambria Math"/>
                          </a:rPr>
                          <m:t>)</m:t>
                        </m:r>
                      </m:e>
                    </m:func>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213" y="1684339"/>
            <a:ext cx="2967826" cy="1592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a:stCxn id="3074" idx="1"/>
          </p:cNvCxnSpPr>
          <p:nvPr/>
        </p:nvCxnSpPr>
        <p:spPr>
          <a:xfrm>
            <a:off x="1979213" y="2480470"/>
            <a:ext cx="3278587"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1731565"/>
            <a:ext cx="0" cy="146883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3581400"/>
            <a:ext cx="2438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6" name="TextBox 15"/>
              <p:cNvSpPr txBox="1"/>
              <p:nvPr/>
            </p:nvSpPr>
            <p:spPr>
              <a:xfrm>
                <a:off x="3118095" y="3581400"/>
                <a:ext cx="317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𝑙</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3118095" y="3581400"/>
                <a:ext cx="317010"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2057400" y="274320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057400" y="2743200"/>
                <a:ext cx="371384" cy="369332"/>
              </a:xfrm>
              <a:prstGeom prst="rect">
                <a:avLst/>
              </a:prstGeom>
              <a:blipFill rotWithShape="1">
                <a:blip r:embed="rId5" cstate="print"/>
                <a:stretch>
                  <a:fillRect b="-4918"/>
                </a:stretch>
              </a:blipFill>
            </p:spPr>
            <p:txBody>
              <a:bodyPr/>
              <a:lstStyle/>
              <a:p>
                <a:r>
                  <a:rPr lang="en-US">
                    <a:noFill/>
                  </a:rPr>
                  <a:t> </a:t>
                </a:r>
              </a:p>
            </p:txBody>
          </p:sp>
        </mc:Fallback>
      </mc:AlternateContent>
      <p:cxnSp>
        <p:nvCxnSpPr>
          <p:cNvPr id="19" name="Straight Arrow Connector 18"/>
          <p:cNvCxnSpPr/>
          <p:nvPr/>
        </p:nvCxnSpPr>
        <p:spPr>
          <a:xfrm flipV="1">
            <a:off x="3618506" y="1731565"/>
            <a:ext cx="0" cy="748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3563691" y="1921351"/>
                <a:ext cx="4677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𝑦</m:t>
                          </m:r>
                        </m:e>
                        <m:sub>
                          <m:r>
                            <a:rPr lang="en-US" b="0" i="1" smtClean="0">
                              <a:latin typeface="Cambria Math"/>
                            </a:rPr>
                            <m:t>0</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563691" y="1921351"/>
                <a:ext cx="467756" cy="369332"/>
              </a:xfrm>
              <a:prstGeom prst="rect">
                <a:avLst/>
              </a:prstGeom>
              <a:blipFill rotWithShape="1">
                <a:blip r:embed="rId6" cstate="print"/>
                <a:stretch>
                  <a:fillRect b="-4918"/>
                </a:stretch>
              </a:blipFill>
            </p:spPr>
            <p:txBody>
              <a:bodyPr/>
              <a:lstStyle/>
              <a:p>
                <a:r>
                  <a:rPr lang="en-US">
                    <a:noFill/>
                  </a:rPr>
                  <a:t> </a:t>
                </a:r>
              </a:p>
            </p:txBody>
          </p:sp>
        </mc:Fallback>
      </mc:AlternateContent>
      <p:cxnSp>
        <p:nvCxnSpPr>
          <p:cNvPr id="23" name="Straight Arrow Connector 22"/>
          <p:cNvCxnSpPr/>
          <p:nvPr/>
        </p:nvCxnSpPr>
        <p:spPr>
          <a:xfrm flipV="1">
            <a:off x="1828800" y="1921351"/>
            <a:ext cx="0" cy="544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400" y="2465982"/>
            <a:ext cx="302813" cy="1448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7" name="TextBox 26"/>
              <p:cNvSpPr txBox="1"/>
              <p:nvPr/>
            </p:nvSpPr>
            <p:spPr>
              <a:xfrm>
                <a:off x="1492407" y="200900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1492407" y="2009000"/>
                <a:ext cx="367986" cy="369332"/>
              </a:xfrm>
              <a:prstGeom prst="rect">
                <a:avLst/>
              </a:prstGeom>
              <a:blipFill rotWithShape="1">
                <a:blip r:embed="rId7" cstate="print"/>
                <a:stretch>
                  <a:fillRect/>
                </a:stretch>
              </a:blipFill>
            </p:spPr>
            <p:txBody>
              <a:bodyPr/>
              <a:lstStyle/>
              <a:p>
                <a:r>
                  <a:rPr lang="en-US">
                    <a:noFill/>
                  </a:rPr>
                  <a:t> </a:t>
                </a:r>
              </a:p>
            </p:txBody>
          </p:sp>
        </mc:Fallback>
      </mc:AlternateContent>
      <p:pic>
        <p:nvPicPr>
          <p:cNvPr id="3076"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16170" y="2009000"/>
            <a:ext cx="532912" cy="464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5400000">
            <a:off x="1109029" y="1471980"/>
            <a:ext cx="810617" cy="263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003371" y="1198383"/>
            <a:ext cx="280347" cy="848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24292" y="1084237"/>
            <a:ext cx="1103514" cy="113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553200" y="1873904"/>
            <a:ext cx="696312" cy="606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9" name="Straight Arrow Connector 28"/>
          <p:cNvCxnSpPr>
            <a:stCxn id="37" idx="0"/>
          </p:cNvCxnSpPr>
          <p:nvPr/>
        </p:nvCxnSpPr>
        <p:spPr>
          <a:xfrm flipV="1">
            <a:off x="6901356" y="1371600"/>
            <a:ext cx="0" cy="50230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05600" y="2290683"/>
            <a:ext cx="0" cy="6371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86600" y="2290682"/>
            <a:ext cx="0" cy="6371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8" name="TextBox 37"/>
              <p:cNvSpPr txBox="1"/>
              <p:nvPr/>
            </p:nvSpPr>
            <p:spPr>
              <a:xfrm>
                <a:off x="6521607" y="1419025"/>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6521607" y="1419025"/>
                <a:ext cx="367986"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5517994" y="2425601"/>
                <a:ext cx="11209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m:t>
                      </m:r>
                      <m:acc>
                        <m:accPr>
                          <m:chr m:val="̇"/>
                          <m:ctrlPr>
                            <a:rPr lang="en-US" b="0" i="1" smtClean="0">
                              <a:latin typeface="Cambria Math"/>
                            </a:rPr>
                          </m:ctrlPr>
                        </m:accPr>
                        <m:e>
                          <m:r>
                            <a:rPr lang="en-US" b="0" i="1" smtClean="0">
                              <a:latin typeface="Cambria Math"/>
                            </a:rPr>
                            <m:t>𝑥</m:t>
                          </m:r>
                        </m:e>
                      </m:acc>
                      <m:r>
                        <a:rPr lang="en-US" b="0" i="1" smtClean="0">
                          <a:latin typeface="Cambria Math"/>
                        </a:rPr>
                        <m:t>−</m:t>
                      </m:r>
                      <m:acc>
                        <m:accPr>
                          <m:chr m:val="̇"/>
                          <m:ctrlPr>
                            <a:rPr lang="en-US" b="0" i="1" smtClean="0">
                              <a:latin typeface="Cambria Math"/>
                            </a:rPr>
                          </m:ctrlPr>
                        </m:accPr>
                        <m:e>
                          <m:r>
                            <a:rPr lang="en-US" b="0" i="1" smtClean="0">
                              <a:latin typeface="Cambria Math"/>
                            </a:rPr>
                            <m:t>𝑦</m:t>
                          </m:r>
                        </m:e>
                      </m:acc>
                      <m:r>
                        <a:rPr lang="en-US" b="0" i="1" smtClean="0">
                          <a:latin typeface="Cambria Math"/>
                        </a:rPr>
                        <m:t>)</m:t>
                      </m:r>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5517994" y="2425601"/>
                <a:ext cx="1120932" cy="369332"/>
              </a:xfrm>
              <a:prstGeom prst="rect">
                <a:avLst/>
              </a:prstGeom>
              <a:blipFill rotWithShape="1">
                <a:blip r:embed="rId13"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7086601" y="2510472"/>
                <a:ext cx="1066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7086601" y="2510472"/>
                <a:ext cx="1066799" cy="369332"/>
              </a:xfrm>
              <a:prstGeom prst="rect">
                <a:avLst/>
              </a:prstGeom>
              <a:blipFill rotWithShape="1">
                <a:blip r:embed="rId14" cstate="print"/>
                <a:stretch>
                  <a:fillRect r="-571" b="-13333"/>
                </a:stretch>
              </a:blipFill>
            </p:spPr>
            <p:txBody>
              <a:bodyPr/>
              <a:lstStyle/>
              <a:p>
                <a:r>
                  <a:rPr lang="en-US">
                    <a:noFill/>
                  </a:rPr>
                  <a:t> </a:t>
                </a:r>
              </a:p>
            </p:txBody>
          </p:sp>
        </mc:Fallback>
      </mc:AlternateContent>
    </p:spTree>
    <p:extLst>
      <p:ext uri="{BB962C8B-B14F-4D97-AF65-F5344CB8AC3E}">
        <p14:creationId xmlns="" xmlns:p14="http://schemas.microsoft.com/office/powerpoint/2010/main" val="2103551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lnSpcReduction="10000"/>
              </a:bodyPr>
              <a:lstStyle/>
              <a:p>
                <a:pPr algn="r" rtl="1"/>
                <a:endParaRPr lang="en-US" sz="2000" dirty="0" smtClean="0"/>
              </a:p>
              <a:p>
                <a:pPr algn="r" rtl="1"/>
                <a:r>
                  <a:rPr lang="en-US" sz="2000" dirty="0"/>
                  <a:t> </a:t>
                </a:r>
                <a:r>
                  <a:rPr lang="en-US" sz="2000" dirty="0" smtClean="0"/>
                  <a:t>    </a:t>
                </a:r>
                <a:r>
                  <a:rPr lang="fa-IR" sz="2000" dirty="0" smtClean="0"/>
                  <a:t> مثال: معادله حرکت و فرکانس طبیعی سیستم را تعیین کنید.</a:t>
                </a:r>
              </a:p>
              <a:p>
                <a:pPr algn="r" rtl="1"/>
                <a:r>
                  <a:rPr lang="fa-IR" sz="2000" dirty="0" smtClean="0"/>
                  <a:t>   </a:t>
                </a:r>
                <a:endParaRPr lang="en-US" sz="2000" dirty="0" smtClean="0"/>
              </a:p>
              <a:p>
                <a:pPr algn="r" rtl="1"/>
                <a:r>
                  <a:rPr lang="fa-IR" sz="2000" dirty="0" smtClean="0"/>
                  <a:t>(چون وزن میله بر وضعیت فنر اثر میگذارد،وزن رادر </a:t>
                </a:r>
              </a:p>
              <a:p>
                <a:pPr algn="r" rtl="1"/>
                <a:r>
                  <a:rPr lang="fa-IR" sz="2000" dirty="0" smtClean="0"/>
                  <a:t>نظر نمی گیریم)</a:t>
                </a:r>
              </a:p>
              <a:p>
                <a:pPr algn="r" rtl="1"/>
                <a:endParaRPr lang="en-US" sz="2000" dirty="0" smtClean="0"/>
              </a:p>
              <a:p>
                <a:pPr algn="l"/>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𝑘</m:t>
                        </m:r>
                      </m:sub>
                    </m:sSub>
                    <m:r>
                      <a:rPr lang="en-US" sz="2000" b="0" i="1" smtClean="0">
                        <a:latin typeface="Cambria Math"/>
                      </a:rPr>
                      <m:t>=</m:t>
                    </m:r>
                    <m:r>
                      <a:rPr lang="en-US" sz="2000" b="0" i="1" smtClean="0">
                        <a:latin typeface="Cambria Math"/>
                      </a:rPr>
                      <m:t>𝑘𝑥</m:t>
                    </m:r>
                    <m:r>
                      <a:rPr lang="en-US" sz="2000" b="0" i="1" smtClean="0">
                        <a:latin typeface="Cambria Math"/>
                      </a:rPr>
                      <m:t>=</m:t>
                    </m:r>
                    <m:r>
                      <a:rPr lang="en-US" sz="2000" b="0" i="1" smtClean="0">
                        <a:latin typeface="Cambria Math"/>
                      </a:rPr>
                      <m:t>𝑘</m:t>
                    </m:r>
                    <m:d>
                      <m:dPr>
                        <m:ctrlPr>
                          <a:rPr lang="en-US" sz="2000" b="0" i="1" smtClean="0">
                            <a:latin typeface="Cambria Math"/>
                          </a:rPr>
                        </m:ctrlPr>
                      </m:dPr>
                      <m:e>
                        <m:r>
                          <a:rPr lang="en-US" sz="2000" b="0" i="1" smtClean="0">
                            <a:latin typeface="Cambria Math"/>
                          </a:rPr>
                          <m:t>𝑎</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𝜃</m:t>
                            </m:r>
                          </m:e>
                        </m:func>
                      </m:e>
                    </m:d>
                    <m:r>
                      <a:rPr lang="en-US" sz="2000" b="0" i="1" smtClean="0">
                        <a:latin typeface="Cambria Math"/>
                      </a:rPr>
                      <m:t>=</m:t>
                    </m:r>
                    <m:r>
                      <a:rPr lang="en-US" sz="2000" b="0" i="1" smtClean="0">
                        <a:latin typeface="Cambria Math"/>
                      </a:rPr>
                      <m:t>𝑘𝑎</m:t>
                    </m:r>
                    <m:r>
                      <a:rPr lang="en-US" sz="2000" b="0" i="1" smtClean="0">
                        <a:latin typeface="Cambria Math"/>
                        <a:ea typeface="Cambria Math"/>
                      </a:rPr>
                      <m:t>𝜃</m:t>
                    </m:r>
                  </m:oMath>
                </a14:m>
                <a:endParaRPr lang="en-US" sz="2000" dirty="0" smtClean="0"/>
              </a:p>
              <a:p>
                <a:pPr algn="l"/>
                <a:endParaRPr lang="en-US" sz="2000" dirty="0"/>
              </a:p>
              <a:p>
                <a:pPr algn="l"/>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𝑑</m:t>
                        </m:r>
                      </m:sub>
                    </m:sSub>
                    <m:r>
                      <a:rPr lang="en-US" sz="2000" b="0" i="1" smtClean="0">
                        <a:latin typeface="Cambria Math"/>
                      </a:rPr>
                      <m:t>=</m:t>
                    </m:r>
                    <m:r>
                      <a:rPr lang="en-US" sz="2000" b="0" i="1" smtClean="0">
                        <a:latin typeface="Cambria Math"/>
                      </a:rPr>
                      <m:t>𝑐</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𝑐</m:t>
                    </m:r>
                    <m:r>
                      <a:rPr lang="en-US" sz="2000" b="0" i="1" smtClean="0">
                        <a:latin typeface="Cambria Math"/>
                      </a:rPr>
                      <m:t>(</m:t>
                    </m:r>
                    <m:r>
                      <a:rPr lang="en-US" sz="2000" b="0" i="1" smtClean="0">
                        <a:latin typeface="Cambria Math"/>
                      </a:rPr>
                      <m:t>𝑙</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oMath>
                </a14:m>
                <a:endParaRPr lang="en-US" sz="2000" dirty="0" smtClean="0"/>
              </a:p>
              <a:p>
                <a:pPr algn="l"/>
                <a:endParaRPr lang="en-US" sz="2000" dirty="0"/>
              </a:p>
              <a:p>
                <a:pPr algn="r" rtl="1"/>
                <a:r>
                  <a:rPr lang="en-US" sz="2000" dirty="0" smtClean="0"/>
                  <a:t>     </a:t>
                </a:r>
                <a:r>
                  <a:rPr lang="fa-IR" sz="2000" dirty="0" smtClean="0"/>
                  <a:t>   *جهت مثبت گشتاور را در جهت افزایش </a:t>
                </a:r>
                <a14:m>
                  <m:oMath xmlns:m="http://schemas.openxmlformats.org/officeDocument/2006/math">
                    <m:r>
                      <a:rPr lang="fa-IR" sz="2000" i="1" smtClean="0">
                        <a:latin typeface="Cambria Math"/>
                        <a:ea typeface="Cambria Math"/>
                      </a:rPr>
                      <m:t>𝜃</m:t>
                    </m:r>
                  </m:oMath>
                </a14:m>
                <a:r>
                  <a:rPr lang="fa-IR" sz="2000" dirty="0" smtClean="0"/>
                  <a:t> میگیریم.</a:t>
                </a:r>
              </a:p>
              <a:p>
                <a:pPr algn="l"/>
                <a:endParaRPr lang="en-US" sz="2000" dirty="0"/>
              </a:p>
              <a:p>
                <a:pPr algn="l"/>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ea typeface="Cambria Math"/>
                      </a:rPr>
                      <m:t>𝛼</m:t>
                    </m:r>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rPr>
                      <m:t>𝑘𝑎</m:t>
                    </m:r>
                    <m:r>
                      <a:rPr lang="en-US" sz="2000" b="0" i="1" dirty="0" smtClean="0">
                        <a:latin typeface="Cambria Math"/>
                        <a:ea typeface="Cambria Math"/>
                      </a:rPr>
                      <m:t>𝜃</m:t>
                    </m:r>
                    <m:d>
                      <m:dPr>
                        <m:ctrlPr>
                          <a:rPr lang="en-US" sz="2000" b="0" i="1" dirty="0" smtClean="0">
                            <a:latin typeface="Cambria Math"/>
                            <a:ea typeface="Cambria Math"/>
                          </a:rPr>
                        </m:ctrlPr>
                      </m:dPr>
                      <m:e>
                        <m:r>
                          <a:rPr lang="en-US" sz="2000" b="0" i="1" dirty="0" smtClean="0">
                            <a:latin typeface="Cambria Math"/>
                            <a:ea typeface="Cambria Math"/>
                          </a:rPr>
                          <m:t>𝑎</m:t>
                        </m:r>
                        <m:func>
                          <m:funcPr>
                            <m:ctrlPr>
                              <a:rPr lang="en-US" sz="2000" b="0" i="1" dirty="0" smtClean="0">
                                <a:latin typeface="Cambria Math"/>
                                <a:ea typeface="Cambria Math"/>
                              </a:rPr>
                            </m:ctrlPr>
                          </m:funcPr>
                          <m:fName>
                            <m:r>
                              <m:rPr>
                                <m:sty m:val="p"/>
                              </m:rPr>
                              <a:rPr lang="en-US" sz="2000" b="0" i="0" dirty="0" smtClean="0">
                                <a:latin typeface="Cambria Math"/>
                                <a:ea typeface="Cambria Math"/>
                              </a:rPr>
                              <m:t>cos</m:t>
                            </m:r>
                          </m:fName>
                          <m:e>
                            <m:r>
                              <a:rPr lang="en-US" sz="2000" b="0" i="1" dirty="0" smtClean="0">
                                <a:latin typeface="Cambria Math"/>
                                <a:ea typeface="Cambria Math"/>
                              </a:rPr>
                              <m:t>𝜃</m:t>
                            </m:r>
                          </m:e>
                        </m:func>
                      </m:e>
                    </m:d>
                    <m:r>
                      <a:rPr lang="en-US" sz="2000" b="0" i="1" dirty="0" smtClean="0">
                        <a:latin typeface="Cambria Math"/>
                        <a:ea typeface="Cambria Math"/>
                      </a:rPr>
                      <m:t>−</m:t>
                    </m:r>
                    <m:r>
                      <a:rPr lang="en-US" sz="2000" b="0" i="1" dirty="0" smtClean="0">
                        <a:latin typeface="Cambria Math"/>
                        <a:ea typeface="Cambria Math"/>
                      </a:rPr>
                      <m:t>𝑐𝑙</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d>
                      <m:dPr>
                        <m:ctrlPr>
                          <a:rPr lang="en-US" sz="2000" b="0" i="1" dirty="0" smtClean="0">
                            <a:latin typeface="Cambria Math"/>
                          </a:rPr>
                        </m:ctrlPr>
                      </m:dPr>
                      <m:e>
                        <m:r>
                          <a:rPr lang="en-US" sz="2000" b="0" i="1" dirty="0" smtClean="0">
                            <a:latin typeface="Cambria Math"/>
                          </a:rPr>
                          <m:t>𝑙</m:t>
                        </m:r>
                        <m:func>
                          <m:funcPr>
                            <m:ctrlPr>
                              <a:rPr lang="en-US" sz="2000" b="0" i="1" dirty="0" smtClean="0">
                                <a:latin typeface="Cambria Math"/>
                              </a:rPr>
                            </m:ctrlPr>
                          </m:funcPr>
                          <m:fName>
                            <m:r>
                              <m:rPr>
                                <m:sty m:val="p"/>
                              </m:rPr>
                              <a:rPr lang="en-US" sz="2000" b="0" i="0" dirty="0" smtClean="0">
                                <a:latin typeface="Cambria Math"/>
                              </a:rPr>
                              <m:t>cos</m:t>
                            </m:r>
                          </m:fName>
                          <m:e>
                            <m:r>
                              <a:rPr lang="en-US" sz="2000" b="0" i="1" dirty="0" smtClean="0">
                                <a:latin typeface="Cambria Math"/>
                                <a:ea typeface="Cambria Math"/>
                              </a:rPr>
                              <m:t>𝜃</m:t>
                            </m:r>
                          </m:e>
                        </m:func>
                      </m:e>
                    </m:d>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3</m:t>
                        </m:r>
                      </m:den>
                    </m:f>
                    <m:r>
                      <a:rPr lang="en-US" sz="2000" b="0" i="1" dirty="0" smtClean="0">
                        <a:latin typeface="Cambria Math"/>
                      </a:rPr>
                      <m:t>𝑚</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2</m:t>
                        </m:r>
                      </m:sup>
                    </m:sSup>
                    <m:r>
                      <a:rPr lang="en-US" sz="2000" b="0" i="1" dirty="0" smtClean="0">
                        <a:latin typeface="Cambria Math"/>
                      </a:rPr>
                      <m:t>)</m:t>
                    </m:r>
                    <m:acc>
                      <m:accPr>
                        <m:chr m:val="̈"/>
                        <m:ctrlPr>
                          <a:rPr lang="en-US" sz="2000" b="0" i="1" dirty="0" smtClean="0">
                            <a:latin typeface="Cambria Math"/>
                          </a:rPr>
                        </m:ctrlPr>
                      </m:accPr>
                      <m:e>
                        <m:r>
                          <a:rPr lang="en-US" sz="2000" b="0" i="1" dirty="0" smtClean="0">
                            <a:latin typeface="Cambria Math"/>
                            <a:ea typeface="Cambria Math"/>
                          </a:rPr>
                          <m:t>𝜃</m:t>
                        </m:r>
                      </m:e>
                    </m:acc>
                  </m:oMath>
                </a14:m>
                <a:r>
                  <a:rPr lang="en-US" sz="2000" dirty="0" smtClean="0"/>
                  <a:t>       </a:t>
                </a:r>
                <a14:m>
                  <m:oMath xmlns:m="http://schemas.openxmlformats.org/officeDocument/2006/math">
                    <m:func>
                      <m:funcPr>
                        <m:ctrlPr>
                          <a:rPr lang="en-US" sz="2000" i="1" dirty="0" smtClean="0">
                            <a:latin typeface="Cambria Math"/>
                          </a:rPr>
                        </m:ctrlPr>
                      </m:funcPr>
                      <m:fName>
                        <m:r>
                          <m:rPr>
                            <m:sty m:val="p"/>
                          </m:rPr>
                          <a:rPr lang="en-US" sz="2000" i="0" dirty="0" smtClean="0">
                            <a:latin typeface="Cambria Math"/>
                          </a:rPr>
                          <m:t>cos</m:t>
                        </m:r>
                      </m:fName>
                      <m:e>
                        <m:r>
                          <a:rPr lang="en-US" sz="2000" i="1" dirty="0" smtClean="0">
                            <a:latin typeface="Cambria Math"/>
                            <a:ea typeface="Cambria Math"/>
                          </a:rPr>
                          <m:t>𝜃</m:t>
                        </m:r>
                      </m:e>
                    </m:func>
                    <m:r>
                      <a:rPr lang="en-US" sz="2000" i="1" dirty="0" smtClean="0">
                        <a:latin typeface="Cambria Math"/>
                        <a:ea typeface="Cambria Math"/>
                      </a:rPr>
                      <m:t>≈</m:t>
                    </m:r>
                    <m:r>
                      <a:rPr lang="en-US" sz="2000" b="0" i="1" dirty="0" smtClean="0">
                        <a:latin typeface="Cambria Math"/>
                        <a:ea typeface="Cambria Math"/>
                      </a:rPr>
                      <m:t>1</m:t>
                    </m:r>
                  </m:oMath>
                </a14:m>
                <a:endParaRPr lang="en-US" sz="2000" dirty="0" smtClean="0"/>
              </a:p>
              <a:p>
                <a:pPr algn="l"/>
                <a:endParaRPr lang="en-US" sz="2000" dirty="0"/>
              </a:p>
              <a:p>
                <a14:m>
                  <m:oMath xmlns:m="http://schemas.openxmlformats.org/officeDocument/2006/math">
                    <m:f>
                      <m:fPr>
                        <m:ctrlPr>
                          <a:rPr lang="en-US" sz="2000" i="1" dirty="0">
                            <a:latin typeface="Cambria Math"/>
                          </a:rPr>
                        </m:ctrlPr>
                      </m:fPr>
                      <m:num>
                        <m:r>
                          <a:rPr lang="en-US" sz="2000" i="1" dirty="0">
                            <a:latin typeface="Cambria Math"/>
                          </a:rPr>
                          <m:t>1</m:t>
                        </m:r>
                      </m:num>
                      <m:den>
                        <m:r>
                          <a:rPr lang="en-US" sz="2000" i="1" dirty="0">
                            <a:latin typeface="Cambria Math"/>
                          </a:rPr>
                          <m:t>3</m:t>
                        </m:r>
                      </m:den>
                    </m:f>
                    <m:r>
                      <a:rPr lang="en-US" sz="2000" i="1" dirty="0">
                        <a:latin typeface="Cambria Math"/>
                      </a:rPr>
                      <m:t>𝑚</m:t>
                    </m:r>
                    <m:sSup>
                      <m:sSupPr>
                        <m:ctrlPr>
                          <a:rPr lang="en-US" sz="2000" i="1" dirty="0">
                            <a:latin typeface="Cambria Math"/>
                          </a:rPr>
                        </m:ctrlPr>
                      </m:sSupPr>
                      <m:e>
                        <m:r>
                          <a:rPr lang="en-US" sz="2000" i="1" dirty="0">
                            <a:latin typeface="Cambria Math"/>
                          </a:rPr>
                          <m:t>𝑙</m:t>
                        </m:r>
                      </m:e>
                      <m:sup>
                        <m:r>
                          <a:rPr lang="en-US" sz="2000" i="1" dirty="0">
                            <a:latin typeface="Cambria Math"/>
                          </a:rPr>
                          <m:t>2</m:t>
                        </m:r>
                      </m:sup>
                    </m:sSup>
                    <m:acc>
                      <m:accPr>
                        <m:chr m:val="̈"/>
                        <m:ctrlPr>
                          <a:rPr lang="en-US" sz="2000" i="1" dirty="0">
                            <a:latin typeface="Cambria Math"/>
                          </a:rPr>
                        </m:ctrlPr>
                      </m:accPr>
                      <m:e>
                        <m:r>
                          <a:rPr lang="en-US" sz="2000" i="1" dirty="0">
                            <a:latin typeface="Cambria Math"/>
                            <a:ea typeface="Cambria Math"/>
                          </a:rPr>
                          <m:t>𝜃</m:t>
                        </m:r>
                      </m:e>
                    </m:acc>
                    <m:r>
                      <a:rPr lang="en-US" sz="2000" b="0" i="1" dirty="0" smtClean="0">
                        <a:latin typeface="Cambria Math"/>
                        <a:ea typeface="Cambria Math"/>
                      </a:rPr>
                      <m:t>+</m:t>
                    </m:r>
                    <m:r>
                      <a:rPr lang="en-US" sz="2000" b="0" i="1" dirty="0" smtClean="0">
                        <a:latin typeface="Cambria Math"/>
                        <a:ea typeface="Cambria Math"/>
                      </a:rPr>
                      <m:t>𝑐</m:t>
                    </m:r>
                    <m:sSup>
                      <m:sSupPr>
                        <m:ctrlPr>
                          <a:rPr lang="en-US" sz="2000" b="0" i="1" dirty="0" smtClean="0">
                            <a:latin typeface="Cambria Math"/>
                            <a:ea typeface="Cambria Math"/>
                          </a:rPr>
                        </m:ctrlPr>
                      </m:sSupPr>
                      <m:e>
                        <m:r>
                          <a:rPr lang="en-US" sz="2000" b="0" i="1" dirty="0" smtClean="0">
                            <a:latin typeface="Cambria Math"/>
                            <a:ea typeface="Cambria Math"/>
                          </a:rPr>
                          <m:t>𝑙</m:t>
                        </m:r>
                      </m:e>
                      <m:sup>
                        <m:r>
                          <a:rPr lang="en-US" sz="2000" b="0" i="1" dirty="0" smtClean="0">
                            <a:latin typeface="Cambria Math"/>
                            <a:ea typeface="Cambria Math"/>
                          </a:rPr>
                          <m:t>2</m:t>
                        </m:r>
                      </m:sup>
                    </m:sSup>
                    <m:acc>
                      <m:accPr>
                        <m:chr m:val="̇"/>
                        <m:ctrlPr>
                          <a:rPr lang="en-US" sz="2000" b="0" i="1" dirty="0" smtClean="0">
                            <a:latin typeface="Cambria Math"/>
                            <a:ea typeface="Cambria Math"/>
                          </a:rPr>
                        </m:ctrlPr>
                      </m:accPr>
                      <m:e>
                        <m:r>
                          <a:rPr lang="en-US" sz="2000" b="0" i="1" dirty="0" smtClean="0">
                            <a:latin typeface="Cambria Math"/>
                            <a:ea typeface="Cambria Math"/>
                          </a:rPr>
                          <m:t>𝜃</m:t>
                        </m:r>
                      </m:e>
                    </m:acc>
                    <m:r>
                      <a:rPr lang="en-US" sz="2000" b="0" i="1" dirty="0" smtClean="0">
                        <a:latin typeface="Cambria Math"/>
                      </a:rPr>
                      <m:t>+</m:t>
                    </m:r>
                    <m:r>
                      <a:rPr lang="en-US" sz="2000" b="0" i="1" dirty="0" smtClean="0">
                        <a:latin typeface="Cambria Math"/>
                      </a:rPr>
                      <m:t>𝑘</m:t>
                    </m:r>
                    <m:sSup>
                      <m:sSupPr>
                        <m:ctrlPr>
                          <a:rPr lang="en-US" sz="2000" b="0" i="1" dirty="0" smtClean="0">
                            <a:latin typeface="Cambria Math"/>
                          </a:rPr>
                        </m:ctrlPr>
                      </m:sSupPr>
                      <m:e>
                        <m:r>
                          <a:rPr lang="en-US" sz="2000" b="0" i="1" dirty="0" smtClean="0">
                            <a:latin typeface="Cambria Math"/>
                          </a:rPr>
                          <m:t>𝑎</m:t>
                        </m:r>
                      </m:e>
                      <m:sup>
                        <m:r>
                          <a:rPr lang="en-US" sz="2000" b="0" i="1" dirty="0" smtClean="0">
                            <a:latin typeface="Cambria Math"/>
                          </a:rPr>
                          <m:t>2</m:t>
                        </m:r>
                      </m:sup>
                    </m:sSup>
                    <m:r>
                      <a:rPr lang="en-US" sz="2000" b="0" i="1" dirty="0" smtClean="0">
                        <a:latin typeface="Cambria Math"/>
                        <a:ea typeface="Cambria Math"/>
                      </a:rPr>
                      <m:t>𝜃</m:t>
                    </m:r>
                    <m:r>
                      <a:rPr lang="en-US" sz="2000" b="0" i="1" dirty="0" smtClean="0">
                        <a:latin typeface="Cambria Math"/>
                        <a:ea typeface="Cambria Math"/>
                      </a:rPr>
                      <m:t>=</m:t>
                    </m:r>
                    <m:r>
                      <a:rPr lang="en-US" sz="2000" b="0" i="1" dirty="0" smtClean="0">
                        <a:latin typeface="Cambria Math"/>
                        <a:ea typeface="Cambria Math"/>
                      </a:rPr>
                      <m:t>0</m:t>
                    </m:r>
                  </m:oMath>
                </a14:m>
                <a:r>
                  <a:rPr lang="en-US" sz="2000" dirty="0" smtClean="0"/>
                  <a:t>                </a:t>
                </a:r>
                <a14:m>
                  <m:oMath xmlns:m="http://schemas.openxmlformats.org/officeDocument/2006/math">
                    <m:acc>
                      <m:accPr>
                        <m:chr m:val="̈"/>
                        <m:ctrlPr>
                          <a:rPr lang="en-US" sz="2000" i="1" dirty="0" smtClean="0">
                            <a:latin typeface="Cambria Math"/>
                          </a:rPr>
                        </m:ctrlPr>
                      </m:accPr>
                      <m:e>
                        <m:r>
                          <a:rPr lang="en-US" sz="2000" i="1" dirty="0" smtClean="0">
                            <a:latin typeface="Cambria Math"/>
                            <a:ea typeface="Cambria Math"/>
                          </a:rPr>
                          <m:t>𝜃</m:t>
                        </m:r>
                      </m:e>
                    </m:acc>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3</m:t>
                        </m:r>
                        <m:r>
                          <a:rPr lang="en-US" sz="2000" b="0" i="1" dirty="0" smtClean="0">
                            <a:latin typeface="Cambria Math"/>
                          </a:rPr>
                          <m:t>𝑐</m:t>
                        </m:r>
                      </m:num>
                      <m:den>
                        <m:r>
                          <a:rPr lang="en-US" sz="2000" b="0" i="1" dirty="0" smtClean="0">
                            <a:latin typeface="Cambria Math"/>
                          </a:rPr>
                          <m:t>𝑚</m:t>
                        </m:r>
                      </m:den>
                    </m:f>
                    <m:acc>
                      <m:accPr>
                        <m:chr m:val="̇"/>
                        <m:ctrlPr>
                          <a:rPr lang="en-US" sz="2000" b="0" i="1" dirty="0" smtClean="0">
                            <a:latin typeface="Cambria Math"/>
                          </a:rPr>
                        </m:ctrlPr>
                      </m:accPr>
                      <m:e>
                        <m:r>
                          <a:rPr lang="en-US" sz="2000" b="0" i="1" dirty="0" smtClean="0">
                            <a:latin typeface="Cambria Math"/>
                          </a:rPr>
                          <m:t>)</m:t>
                        </m:r>
                        <m:r>
                          <a:rPr lang="en-US" sz="2000" b="0" i="1" dirty="0" smtClean="0">
                            <a:latin typeface="Cambria Math"/>
                            <a:ea typeface="Cambria Math"/>
                          </a:rPr>
                          <m:t>𝜃</m:t>
                        </m:r>
                      </m:e>
                    </m:acc>
                    <m:r>
                      <a:rPr lang="en-US" sz="2000" b="0" i="1" dirty="0" smtClean="0">
                        <a:latin typeface="Cambria Math"/>
                      </a:rPr>
                      <m:t>+</m:t>
                    </m:r>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𝑘</m:t>
                            </m:r>
                            <m:sSup>
                              <m:sSupPr>
                                <m:ctrlPr>
                                  <a:rPr lang="en-US" sz="2000" b="0" i="1" dirty="0" smtClean="0">
                                    <a:latin typeface="Cambria Math"/>
                                  </a:rPr>
                                </m:ctrlPr>
                              </m:sSupPr>
                              <m:e>
                                <m:r>
                                  <a:rPr lang="en-US" sz="2000" b="0" i="1" dirty="0" smtClean="0">
                                    <a:latin typeface="Cambria Math"/>
                                  </a:rPr>
                                  <m:t>𝑎</m:t>
                                </m:r>
                              </m:e>
                              <m:sup>
                                <m:r>
                                  <a:rPr lang="en-US" sz="2000" b="0" i="1" dirty="0" smtClean="0">
                                    <a:latin typeface="Cambria Math"/>
                                  </a:rPr>
                                  <m:t>2</m:t>
                                </m:r>
                              </m:sup>
                            </m:sSup>
                          </m:num>
                          <m:den>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3</m:t>
                                </m:r>
                              </m:den>
                            </m:f>
                            <m:r>
                              <a:rPr lang="en-US" sz="2000" b="0" i="1" dirty="0" smtClean="0">
                                <a:latin typeface="Cambria Math"/>
                              </a:rPr>
                              <m:t>𝑚</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2</m:t>
                                </m:r>
                              </m:sup>
                            </m:sSup>
                          </m:den>
                        </m:f>
                      </m:e>
                    </m:d>
                    <m:r>
                      <a:rPr lang="en-US" sz="2000" b="0" i="1" dirty="0" smtClean="0">
                        <a:latin typeface="Cambria Math"/>
                        <a:ea typeface="Cambria Math"/>
                      </a:rPr>
                      <m:t>𝜃</m:t>
                    </m:r>
                    <m:r>
                      <a:rPr lang="en-US" sz="2000" b="0" i="1" dirty="0" smtClean="0">
                        <a:latin typeface="Cambria Math"/>
                        <a:ea typeface="Cambria Math"/>
                      </a:rPr>
                      <m:t>=</m:t>
                    </m:r>
                    <m:r>
                      <a:rPr lang="en-US" sz="2000" b="0" i="1" dirty="0" smtClean="0">
                        <a:latin typeface="Cambria Math"/>
                        <a:ea typeface="Cambria Math"/>
                      </a:rPr>
                      <m:t>0</m:t>
                    </m:r>
                  </m:oMath>
                </a14:m>
                <a:r>
                  <a:rPr lang="en-US" sz="2000" dirty="0" smtClean="0"/>
                  <a:t>     </a:t>
                </a:r>
                <a:r>
                  <a:rPr lang="fa-IR" sz="2000" dirty="0" smtClean="0"/>
                  <a:t>معادله حرکت</a:t>
                </a:r>
                <a:endParaRPr lang="en-US" sz="2000" dirty="0" smtClean="0"/>
              </a:p>
              <a:p>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b="0" i="1" smtClean="0">
                            <a:latin typeface="Cambria Math"/>
                          </a:rPr>
                        </m:ctrlPr>
                      </m:radPr>
                      <m:deg/>
                      <m:e>
                        <m:d>
                          <m:dPr>
                            <m:ctrlPr>
                              <a:rPr lang="en-US" sz="2000" i="1" dirty="0">
                                <a:latin typeface="Cambria Math"/>
                              </a:rPr>
                            </m:ctrlPr>
                          </m:dPr>
                          <m:e>
                            <m:f>
                              <m:fPr>
                                <m:ctrlPr>
                                  <a:rPr lang="en-US" sz="2000" i="1" dirty="0">
                                    <a:latin typeface="Cambria Math"/>
                                  </a:rPr>
                                </m:ctrlPr>
                              </m:fPr>
                              <m:num>
                                <m:r>
                                  <a:rPr lang="en-US" sz="2000" i="1" dirty="0">
                                    <a:latin typeface="Cambria Math"/>
                                  </a:rPr>
                                  <m:t>𝑘</m:t>
                                </m:r>
                                <m:sSup>
                                  <m:sSupPr>
                                    <m:ctrlPr>
                                      <a:rPr lang="en-US" sz="2000" i="1" dirty="0">
                                        <a:latin typeface="Cambria Math"/>
                                      </a:rPr>
                                    </m:ctrlPr>
                                  </m:sSupPr>
                                  <m:e>
                                    <m:r>
                                      <a:rPr lang="en-US" sz="2000" i="1" dirty="0">
                                        <a:latin typeface="Cambria Math"/>
                                      </a:rPr>
                                      <m:t>𝑎</m:t>
                                    </m:r>
                                  </m:e>
                                  <m:sup>
                                    <m:r>
                                      <a:rPr lang="en-US" sz="2000" i="1" dirty="0">
                                        <a:latin typeface="Cambria Math"/>
                                      </a:rPr>
                                      <m:t>2</m:t>
                                    </m:r>
                                  </m:sup>
                                </m:sSup>
                              </m:num>
                              <m:den>
                                <m:f>
                                  <m:fPr>
                                    <m:ctrlPr>
                                      <a:rPr lang="en-US" sz="2000" i="1" dirty="0">
                                        <a:latin typeface="Cambria Math"/>
                                      </a:rPr>
                                    </m:ctrlPr>
                                  </m:fPr>
                                  <m:num>
                                    <m:r>
                                      <a:rPr lang="en-US" sz="2000" i="1" dirty="0">
                                        <a:latin typeface="Cambria Math"/>
                                      </a:rPr>
                                      <m:t>1</m:t>
                                    </m:r>
                                  </m:num>
                                  <m:den>
                                    <m:r>
                                      <a:rPr lang="en-US" sz="2000" i="1" dirty="0">
                                        <a:latin typeface="Cambria Math"/>
                                      </a:rPr>
                                      <m:t>3</m:t>
                                    </m:r>
                                  </m:den>
                                </m:f>
                                <m:r>
                                  <a:rPr lang="en-US" sz="2000" i="1" dirty="0">
                                    <a:latin typeface="Cambria Math"/>
                                  </a:rPr>
                                  <m:t>𝑚</m:t>
                                </m:r>
                                <m:sSup>
                                  <m:sSupPr>
                                    <m:ctrlPr>
                                      <a:rPr lang="en-US" sz="2000" i="1" dirty="0">
                                        <a:latin typeface="Cambria Math"/>
                                      </a:rPr>
                                    </m:ctrlPr>
                                  </m:sSupPr>
                                  <m:e>
                                    <m:r>
                                      <a:rPr lang="en-US" sz="2000" i="1" dirty="0">
                                        <a:latin typeface="Cambria Math"/>
                                      </a:rPr>
                                      <m:t>𝑙</m:t>
                                    </m:r>
                                  </m:e>
                                  <m:sup>
                                    <m:r>
                                      <a:rPr lang="en-US" sz="2000" i="1" dirty="0">
                                        <a:latin typeface="Cambria Math"/>
                                      </a:rPr>
                                      <m:t>2</m:t>
                                    </m:r>
                                  </m:sup>
                                </m:sSup>
                              </m:den>
                            </m:f>
                          </m:e>
                        </m:d>
                      </m:e>
                    </m:rad>
                  </m:oMath>
                </a14:m>
                <a:endParaRPr lang="en-US" sz="2000" dirty="0"/>
              </a:p>
              <a:p>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918091"/>
            <a:ext cx="3417683" cy="1143000"/>
          </a:xfrm>
          <a:prstGeom prst="rect">
            <a:avLst/>
          </a:prstGeom>
          <a:solidFill>
            <a:schemeClr val="accent3">
              <a:lumMod val="40000"/>
              <a:lumOff val="60000"/>
            </a:schemeClr>
          </a:solidFill>
          <a:ln>
            <a:noFill/>
          </a:ln>
          <a:effectLs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599854">
            <a:off x="1126778" y="3364269"/>
            <a:ext cx="2771775" cy="241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a:off x="990600" y="3124200"/>
            <a:ext cx="2689866" cy="369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1319523">
            <a:off x="2988958" y="2990539"/>
            <a:ext cx="270483" cy="28439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2" name="TextBox 11"/>
              <p:cNvSpPr txBox="1"/>
              <p:nvPr/>
            </p:nvSpPr>
            <p:spPr>
              <a:xfrm>
                <a:off x="2633087" y="3059415"/>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2633087" y="3059415"/>
                <a:ext cx="374141"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4" name="Straight Arrow Connector 13"/>
          <p:cNvCxnSpPr/>
          <p:nvPr/>
        </p:nvCxnSpPr>
        <p:spPr>
          <a:xfrm>
            <a:off x="457199" y="2057400"/>
            <a:ext cx="3223267" cy="0"/>
          </a:xfrm>
          <a:prstGeom prst="straightConnector1">
            <a:avLst/>
          </a:prstGeom>
          <a:ln>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6" name="TextBox 15"/>
              <p:cNvSpPr txBox="1"/>
              <p:nvPr/>
            </p:nvSpPr>
            <p:spPr>
              <a:xfrm>
                <a:off x="1587255" y="1872734"/>
                <a:ext cx="506164" cy="369332"/>
              </a:xfrm>
              <a:prstGeom prst="rect">
                <a:avLst/>
              </a:prstGeom>
              <a:noFill/>
            </p:spPr>
            <p:txBody>
              <a:bodyPr wrap="none" rtlCol="0">
                <a:spAutoFit/>
              </a:bodyPr>
              <a:lstStyle/>
              <a:p>
                <a14:m>
                  <m:oMath xmlns:m="http://schemas.openxmlformats.org/officeDocument/2006/math">
                    <m:r>
                      <a:rPr lang="en-US" b="0" i="1" smtClean="0">
                        <a:latin typeface="Cambria Math"/>
                      </a:rPr>
                      <m:t>𝑙</m:t>
                    </m:r>
                  </m:oMath>
                </a14:m>
                <a:r>
                  <a:rPr lang="en-US" dirty="0" smtClean="0"/>
                  <a:t>,m</a:t>
                </a:r>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1587255" y="1872734"/>
                <a:ext cx="506164" cy="369332"/>
              </a:xfrm>
              <a:prstGeom prst="rect">
                <a:avLst/>
              </a:prstGeom>
              <a:blipFill rotWithShape="1">
                <a:blip r:embed="rId6" cstate="print"/>
                <a:stretch>
                  <a:fillRect t="-8197" r="-9639" b="-24590"/>
                </a:stretch>
              </a:blipFill>
            </p:spPr>
            <p:txBody>
              <a:bodyPr/>
              <a:lstStyle/>
              <a:p>
                <a:r>
                  <a:rPr lang="en-US">
                    <a:noFill/>
                  </a:rPr>
                  <a:t> </a:t>
                </a:r>
              </a:p>
            </p:txBody>
          </p:sp>
        </mc:Fallback>
      </mc:AlternateContent>
      <p:cxnSp>
        <p:nvCxnSpPr>
          <p:cNvPr id="18" name="Straight Arrow Connector 17"/>
          <p:cNvCxnSpPr/>
          <p:nvPr/>
        </p:nvCxnSpPr>
        <p:spPr>
          <a:xfrm>
            <a:off x="2633087" y="1676400"/>
            <a:ext cx="104737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3124199" y="144780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124199" y="1447800"/>
                <a:ext cx="371447"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23" name="Straight Arrow Connector 22"/>
          <p:cNvCxnSpPr/>
          <p:nvPr/>
        </p:nvCxnSpPr>
        <p:spPr>
          <a:xfrm flipV="1">
            <a:off x="2604512" y="3124200"/>
            <a:ext cx="0" cy="3240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295400" y="3161152"/>
            <a:ext cx="0" cy="6855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1" name="TextBox 30"/>
              <p:cNvSpPr txBox="1"/>
              <p:nvPr/>
            </p:nvSpPr>
            <p:spPr>
              <a:xfrm>
                <a:off x="2129848" y="1116568"/>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2129848" y="1116568"/>
                <a:ext cx="370934"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96" name="TextBox 4095"/>
              <p:cNvSpPr txBox="1"/>
              <p:nvPr/>
            </p:nvSpPr>
            <p:spPr>
              <a:xfrm>
                <a:off x="281863" y="1167884"/>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4096" name="TextBox 4095"/>
              <p:cNvSpPr txBox="1">
                <a:spLocks noRot="1" noChangeAspect="1" noMove="1" noResize="1" noEditPoints="1" noAdjustHandles="1" noChangeArrowheads="1" noChangeShapeType="1" noTextEdit="1"/>
              </p:cNvSpPr>
              <p:nvPr/>
            </p:nvSpPr>
            <p:spPr>
              <a:xfrm>
                <a:off x="281863" y="1167884"/>
                <a:ext cx="350672"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97" name="TextBox 4096"/>
              <p:cNvSpPr txBox="1"/>
              <p:nvPr/>
            </p:nvSpPr>
            <p:spPr>
              <a:xfrm>
                <a:off x="2288752" y="2743542"/>
                <a:ext cx="6290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𝑘𝑎</m:t>
                      </m:r>
                      <m:r>
                        <a:rPr lang="en-US" b="0" i="1" smtClean="0">
                          <a:latin typeface="Cambria Math"/>
                          <a:ea typeface="Cambria Math"/>
                        </a:rPr>
                        <m:t>𝜃</m:t>
                      </m:r>
                    </m:oMath>
                  </m:oMathPara>
                </a14:m>
                <a:endParaRPr lang="en-US" dirty="0"/>
              </a:p>
            </p:txBody>
          </p:sp>
        </mc:Choice>
        <mc:Fallback>
          <p:sp>
            <p:nvSpPr>
              <p:cNvPr id="4097" name="TextBox 4096"/>
              <p:cNvSpPr txBox="1">
                <a:spLocks noRot="1" noChangeAspect="1" noMove="1" noResize="1" noEditPoints="1" noAdjustHandles="1" noChangeArrowheads="1" noChangeShapeType="1" noTextEdit="1"/>
              </p:cNvSpPr>
              <p:nvPr/>
            </p:nvSpPr>
            <p:spPr>
              <a:xfrm>
                <a:off x="2288752" y="2743542"/>
                <a:ext cx="629018"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101" name="TextBox 4100"/>
              <p:cNvSpPr txBox="1"/>
              <p:nvPr/>
            </p:nvSpPr>
            <p:spPr>
              <a:xfrm>
                <a:off x="1027871" y="2730718"/>
                <a:ext cx="559384"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𝑐𝑙</m:t>
                      </m:r>
                      <m:acc>
                        <m:accPr>
                          <m:chr m:val="̇"/>
                          <m:ctrlPr>
                            <a:rPr lang="en-US" i="1">
                              <a:latin typeface="Cambria Math"/>
                            </a:rPr>
                          </m:ctrlPr>
                        </m:accPr>
                        <m:e>
                          <m:r>
                            <a:rPr lang="en-US" i="1">
                              <a:latin typeface="Cambria Math"/>
                              <a:ea typeface="Cambria Math"/>
                            </a:rPr>
                            <m:t>𝜃</m:t>
                          </m:r>
                        </m:e>
                      </m:acc>
                    </m:oMath>
                  </m:oMathPara>
                </a14:m>
                <a:endParaRPr lang="en-US" dirty="0"/>
              </a:p>
            </p:txBody>
          </p:sp>
        </mc:Choice>
        <mc:Fallback>
          <p:sp>
            <p:nvSpPr>
              <p:cNvPr id="4101" name="TextBox 4100"/>
              <p:cNvSpPr txBox="1">
                <a:spLocks noRot="1" noChangeAspect="1" noMove="1" noResize="1" noEditPoints="1" noAdjustHandles="1" noChangeArrowheads="1" noChangeShapeType="1" noTextEdit="1"/>
              </p:cNvSpPr>
              <p:nvPr/>
            </p:nvSpPr>
            <p:spPr>
              <a:xfrm>
                <a:off x="1027871" y="2730718"/>
                <a:ext cx="559384" cy="382156"/>
              </a:xfrm>
              <a:prstGeom prst="rect">
                <a:avLst/>
              </a:prstGeom>
              <a:blipFill rotWithShape="1">
                <a:blip r:embed="rId11" cstate="print"/>
                <a:stretch>
                  <a:fillRect r="-2198"/>
                </a:stretch>
              </a:blipFill>
            </p:spPr>
            <p:txBody>
              <a:bodyPr/>
              <a:lstStyle/>
              <a:p>
                <a:r>
                  <a:rPr lang="en-US">
                    <a:noFill/>
                  </a:rPr>
                  <a:t> </a:t>
                </a:r>
              </a:p>
            </p:txBody>
          </p:sp>
        </mc:Fallback>
      </mc:AlternateContent>
      <p:sp>
        <p:nvSpPr>
          <p:cNvPr id="4102" name="Arc 4101"/>
          <p:cNvSpPr/>
          <p:nvPr/>
        </p:nvSpPr>
        <p:spPr>
          <a:xfrm rot="13471729">
            <a:off x="3390918" y="2602215"/>
            <a:ext cx="914400"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09" name="Straight Arrow Connector 4108"/>
          <p:cNvCxnSpPr/>
          <p:nvPr/>
        </p:nvCxnSpPr>
        <p:spPr>
          <a:xfrm>
            <a:off x="3507960" y="3374870"/>
            <a:ext cx="73440" cy="734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117" name="TextBox 4116"/>
              <p:cNvSpPr txBox="1"/>
              <p:nvPr/>
            </p:nvSpPr>
            <p:spPr>
              <a:xfrm>
                <a:off x="3384095" y="3392389"/>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4117" name="TextBox 4116"/>
              <p:cNvSpPr txBox="1">
                <a:spLocks noRot="1" noChangeAspect="1" noMove="1" noResize="1" noEditPoints="1" noAdjustHandles="1" noChangeArrowheads="1" noChangeShapeType="1" noTextEdit="1"/>
              </p:cNvSpPr>
              <p:nvPr/>
            </p:nvSpPr>
            <p:spPr>
              <a:xfrm>
                <a:off x="3384095" y="3392389"/>
                <a:ext cx="440377"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118" name="TextBox 4117"/>
              <p:cNvSpPr txBox="1"/>
              <p:nvPr/>
            </p:nvSpPr>
            <p:spPr>
              <a:xfrm>
                <a:off x="3792477" y="2911069"/>
                <a:ext cx="304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4118" name="TextBox 4117"/>
              <p:cNvSpPr txBox="1">
                <a:spLocks noRot="1" noChangeAspect="1" noMove="1" noResize="1" noEditPoints="1" noAdjustHandles="1" noChangeArrowheads="1" noChangeShapeType="1" noTextEdit="1"/>
              </p:cNvSpPr>
              <p:nvPr/>
            </p:nvSpPr>
            <p:spPr>
              <a:xfrm>
                <a:off x="3792477" y="2911069"/>
                <a:ext cx="304799" cy="369332"/>
              </a:xfrm>
              <a:prstGeom prst="rect">
                <a:avLst/>
              </a:prstGeom>
              <a:blipFill rotWithShape="1">
                <a:blip r:embed="rId13" cstate="print"/>
                <a:stretch>
                  <a:fillRect/>
                </a:stretch>
              </a:blipFill>
            </p:spPr>
            <p:txBody>
              <a:bodyPr/>
              <a:lstStyle/>
              <a:p>
                <a:r>
                  <a:rPr lang="en-US">
                    <a:noFill/>
                  </a:rPr>
                  <a:t> </a:t>
                </a:r>
              </a:p>
            </p:txBody>
          </p:sp>
        </mc:Fallback>
      </mc:AlternateContent>
      <p:sp>
        <p:nvSpPr>
          <p:cNvPr id="4119" name="Arc 4118"/>
          <p:cNvSpPr/>
          <p:nvPr/>
        </p:nvSpPr>
        <p:spPr>
          <a:xfrm rot="19169386">
            <a:off x="234344" y="3958640"/>
            <a:ext cx="9144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21" name="Straight Arrow Connector 4120"/>
          <p:cNvCxnSpPr/>
          <p:nvPr/>
        </p:nvCxnSpPr>
        <p:spPr>
          <a:xfrm flipH="1">
            <a:off x="337988" y="4048117"/>
            <a:ext cx="86253"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31615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smtClean="0"/>
                  <a:t>مثال: معادله حرکت وفرکانس طبیعی را بیابید.( جرم میله ها قابل چشم پوشی وجرم وزنه ها </a:t>
                </a:r>
                <a:r>
                  <a:rPr lang="en-US" sz="2000" dirty="0" smtClean="0"/>
                  <a:t>m</a:t>
                </a:r>
                <a:r>
                  <a:rPr lang="fa-IR" sz="2000" dirty="0" smtClean="0"/>
                  <a:t>است.)</a:t>
                </a:r>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l"/>
                <a:r>
                  <a:rPr lang="en-US" sz="2000" dirty="0"/>
                  <a:t> </a:t>
                </a: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r>
                      <a:rPr lang="en-US" sz="2000" b="0" i="1" smtClean="0">
                        <a:latin typeface="Cambria Math"/>
                        <a:ea typeface="Cambria Math"/>
                      </a:rPr>
                      <m:t>𝛼</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836613" y="1550431"/>
            <a:ext cx="8223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3048000"/>
            <a:ext cx="325755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033587" y="2371725"/>
            <a:ext cx="0" cy="923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971675" y="3238500"/>
            <a:ext cx="137461" cy="114300"/>
          </a:xfrm>
          <a:custGeom>
            <a:avLst/>
            <a:gdLst>
              <a:gd name="connsiteX0" fmla="*/ 0 w 137461"/>
              <a:gd name="connsiteY0" fmla="*/ 114300 h 114300"/>
              <a:gd name="connsiteX1" fmla="*/ 28575 w 137461"/>
              <a:gd name="connsiteY1" fmla="*/ 9525 h 114300"/>
              <a:gd name="connsiteX2" fmla="*/ 57150 w 137461"/>
              <a:gd name="connsiteY2" fmla="*/ 0 h 114300"/>
              <a:gd name="connsiteX3" fmla="*/ 133350 w 137461"/>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37461" h="114300">
                <a:moveTo>
                  <a:pt x="0" y="114300"/>
                </a:moveTo>
                <a:cubicBezTo>
                  <a:pt x="3717" y="84566"/>
                  <a:pt x="-1441" y="33538"/>
                  <a:pt x="28575" y="9525"/>
                </a:cubicBezTo>
                <a:cubicBezTo>
                  <a:pt x="36415" y="3253"/>
                  <a:pt x="47625" y="3175"/>
                  <a:pt x="57150" y="0"/>
                </a:cubicBezTo>
                <a:cubicBezTo>
                  <a:pt x="164152" y="26751"/>
                  <a:pt x="133350" y="-7132"/>
                  <a:pt x="133350" y="1143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1895476" y="3352800"/>
            <a:ext cx="3286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09545" y="3481384"/>
            <a:ext cx="685803" cy="1072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3123875" y="3471859"/>
            <a:ext cx="691894" cy="1081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9" name="TextBox 18"/>
              <p:cNvSpPr txBox="1"/>
              <p:nvPr/>
            </p:nvSpPr>
            <p:spPr>
              <a:xfrm>
                <a:off x="1190896" y="1782206"/>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1190896" y="1782206"/>
                <a:ext cx="370934"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0" name="TextBox 19"/>
              <p:cNvSpPr txBox="1"/>
              <p:nvPr/>
            </p:nvSpPr>
            <p:spPr>
              <a:xfrm>
                <a:off x="271733" y="3828153"/>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271733" y="3828153"/>
                <a:ext cx="370934"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3529283" y="381279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529283" y="3812794"/>
                <a:ext cx="370934" cy="369332"/>
              </a:xfrm>
              <a:prstGeom prst="rect">
                <a:avLst/>
              </a:prstGeom>
              <a:blipFill rotWithShape="1">
                <a:blip r:embed="rId7" cstate="print"/>
                <a:stretch>
                  <a:fillRect/>
                </a:stretch>
              </a:blipFill>
            </p:spPr>
            <p:txBody>
              <a:bodyPr/>
              <a:lstStyle/>
              <a:p>
                <a:r>
                  <a:rPr lang="en-US">
                    <a:noFill/>
                  </a:rPr>
                  <a:t> </a:t>
                </a:r>
              </a:p>
            </p:txBody>
          </p:sp>
        </mc:Fallback>
      </mc:AlternateContent>
      <p:pic>
        <p:nvPicPr>
          <p:cNvPr id="1029"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62137" y="2045732"/>
            <a:ext cx="34290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6122987" y="1298018"/>
            <a:ext cx="822325" cy="179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 name="Freeform 40"/>
          <p:cNvSpPr/>
          <p:nvPr/>
        </p:nvSpPr>
        <p:spPr>
          <a:xfrm>
            <a:off x="7005637" y="3238500"/>
            <a:ext cx="137461" cy="114300"/>
          </a:xfrm>
          <a:custGeom>
            <a:avLst/>
            <a:gdLst>
              <a:gd name="connsiteX0" fmla="*/ 0 w 137461"/>
              <a:gd name="connsiteY0" fmla="*/ 114300 h 114300"/>
              <a:gd name="connsiteX1" fmla="*/ 28575 w 137461"/>
              <a:gd name="connsiteY1" fmla="*/ 9525 h 114300"/>
              <a:gd name="connsiteX2" fmla="*/ 57150 w 137461"/>
              <a:gd name="connsiteY2" fmla="*/ 0 h 114300"/>
              <a:gd name="connsiteX3" fmla="*/ 133350 w 137461"/>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37461" h="114300">
                <a:moveTo>
                  <a:pt x="0" y="114300"/>
                </a:moveTo>
                <a:cubicBezTo>
                  <a:pt x="3717" y="84566"/>
                  <a:pt x="-1441" y="33538"/>
                  <a:pt x="28575" y="9525"/>
                </a:cubicBezTo>
                <a:cubicBezTo>
                  <a:pt x="36415" y="3253"/>
                  <a:pt x="47625" y="3175"/>
                  <a:pt x="57150" y="0"/>
                </a:cubicBezTo>
                <a:cubicBezTo>
                  <a:pt x="164152" y="26751"/>
                  <a:pt x="133350" y="-7132"/>
                  <a:pt x="133350" y="1143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6929438" y="3352800"/>
            <a:ext cx="3286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5243506" y="2966481"/>
            <a:ext cx="685803" cy="158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8157837" y="4012819"/>
            <a:ext cx="691894" cy="540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5" name="TextBox 44"/>
              <p:cNvSpPr txBox="1"/>
              <p:nvPr/>
            </p:nvSpPr>
            <p:spPr>
              <a:xfrm>
                <a:off x="6224858" y="1782206"/>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6224858" y="1782206"/>
                <a:ext cx="370934"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6" name="TextBox 45"/>
              <p:cNvSpPr txBox="1"/>
              <p:nvPr/>
            </p:nvSpPr>
            <p:spPr>
              <a:xfrm>
                <a:off x="5305695" y="3828153"/>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46" name="TextBox 45"/>
              <p:cNvSpPr txBox="1">
                <a:spLocks noRot="1" noChangeAspect="1" noMove="1" noResize="1" noEditPoints="1" noAdjustHandles="1" noChangeArrowheads="1" noChangeShapeType="1" noTextEdit="1"/>
              </p:cNvSpPr>
              <p:nvPr/>
            </p:nvSpPr>
            <p:spPr>
              <a:xfrm>
                <a:off x="5305695" y="3828153"/>
                <a:ext cx="370934"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29" name="Straight Connector 28"/>
          <p:cNvCxnSpPr/>
          <p:nvPr/>
        </p:nvCxnSpPr>
        <p:spPr>
          <a:xfrm>
            <a:off x="5586408" y="2743200"/>
            <a:ext cx="3024192" cy="106959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3" name="Picture 5"/>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395908" y="2638424"/>
            <a:ext cx="3810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313284" y="3606935"/>
            <a:ext cx="3810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0" name="Straight Connector 49"/>
          <p:cNvCxnSpPr/>
          <p:nvPr/>
        </p:nvCxnSpPr>
        <p:spPr>
          <a:xfrm flipV="1">
            <a:off x="7093743" y="2193369"/>
            <a:ext cx="526257" cy="10846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6917528" y="2771218"/>
            <a:ext cx="361951" cy="2758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15737175">
            <a:off x="6379098" y="3107942"/>
            <a:ext cx="361951" cy="2758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5743833">
            <a:off x="7331181" y="3141075"/>
            <a:ext cx="361951" cy="27581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6" name="TextBox 55"/>
              <p:cNvSpPr txBox="1"/>
              <p:nvPr/>
            </p:nvSpPr>
            <p:spPr>
              <a:xfrm>
                <a:off x="6102516" y="2966481"/>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56" name="TextBox 55"/>
              <p:cNvSpPr txBox="1">
                <a:spLocks noRot="1" noChangeAspect="1" noMove="1" noResize="1" noEditPoints="1" noAdjustHandles="1" noChangeArrowheads="1" noChangeShapeType="1" noTextEdit="1"/>
              </p:cNvSpPr>
              <p:nvPr/>
            </p:nvSpPr>
            <p:spPr>
              <a:xfrm>
                <a:off x="6102516" y="2966481"/>
                <a:ext cx="374141"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4" name="TextBox 63"/>
              <p:cNvSpPr txBox="1"/>
              <p:nvPr/>
            </p:nvSpPr>
            <p:spPr>
              <a:xfrm>
                <a:off x="7029828" y="2419865"/>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64" name="TextBox 63"/>
              <p:cNvSpPr txBox="1">
                <a:spLocks noRot="1" noChangeAspect="1" noMove="1" noResize="1" noEditPoints="1" noAdjustHandles="1" noChangeArrowheads="1" noChangeShapeType="1" noTextEdit="1"/>
              </p:cNvSpPr>
              <p:nvPr/>
            </p:nvSpPr>
            <p:spPr>
              <a:xfrm>
                <a:off x="7029828" y="2419865"/>
                <a:ext cx="374141" cy="369332"/>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5" name="TextBox 64"/>
              <p:cNvSpPr txBox="1"/>
              <p:nvPr/>
            </p:nvSpPr>
            <p:spPr>
              <a:xfrm>
                <a:off x="7620000" y="3218553"/>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65" name="TextBox 64"/>
              <p:cNvSpPr txBox="1">
                <a:spLocks noRot="1" noChangeAspect="1" noMove="1" noResize="1" noEditPoints="1" noAdjustHandles="1" noChangeArrowheads="1" noChangeShapeType="1" noTextEdit="1"/>
              </p:cNvSpPr>
              <p:nvPr/>
            </p:nvSpPr>
            <p:spPr>
              <a:xfrm>
                <a:off x="7620000" y="3218553"/>
                <a:ext cx="374141" cy="369332"/>
              </a:xfrm>
              <a:prstGeom prst="rect">
                <a:avLst/>
              </a:prstGeom>
              <a:blipFill rotWithShape="1">
                <a:blip r:embed="rId14" cstate="print"/>
                <a:stretch>
                  <a:fillRect/>
                </a:stretch>
              </a:blipFill>
            </p:spPr>
            <p:txBody>
              <a:bodyPr/>
              <a:lstStyle/>
              <a:p>
                <a:r>
                  <a:rPr lang="en-US">
                    <a:noFill/>
                  </a:rPr>
                  <a:t> </a:t>
                </a:r>
              </a:p>
            </p:txBody>
          </p:sp>
        </mc:Fallback>
      </mc:AlternateContent>
      <p:cxnSp>
        <p:nvCxnSpPr>
          <p:cNvPr id="60" name="Straight Connector 59"/>
          <p:cNvCxnSpPr/>
          <p:nvPr/>
        </p:nvCxnSpPr>
        <p:spPr>
          <a:xfrm>
            <a:off x="1561830" y="6019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5828" y="5486400"/>
            <a:ext cx="2886616"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144854" y="4867275"/>
            <a:ext cx="309563" cy="99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454417" y="4867275"/>
            <a:ext cx="0" cy="619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5828" y="5495925"/>
            <a:ext cx="0" cy="619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552444" y="5629275"/>
            <a:ext cx="0" cy="619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869281" y="4867275"/>
            <a:ext cx="5470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3" name="TextBox 82"/>
              <p:cNvSpPr txBox="1"/>
              <p:nvPr/>
            </p:nvSpPr>
            <p:spPr>
              <a:xfrm>
                <a:off x="1376363" y="4596642"/>
                <a:ext cx="6290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𝑘𝑎</m:t>
                      </m:r>
                      <m:r>
                        <a:rPr lang="en-US" b="0" i="1" smtClean="0">
                          <a:latin typeface="Cambria Math"/>
                          <a:ea typeface="Cambria Math"/>
                        </a:rPr>
                        <m:t>𝜃</m:t>
                      </m:r>
                    </m:oMath>
                  </m:oMathPara>
                </a14:m>
                <a:endParaRPr lang="en-US" dirty="0"/>
              </a:p>
            </p:txBody>
          </p:sp>
        </mc:Choice>
        <mc:Fallback>
          <p:sp>
            <p:nvSpPr>
              <p:cNvPr id="83" name="TextBox 82"/>
              <p:cNvSpPr txBox="1">
                <a:spLocks noRot="1" noChangeAspect="1" noMove="1" noResize="1" noEditPoints="1" noAdjustHandles="1" noChangeArrowheads="1" noChangeShapeType="1" noTextEdit="1"/>
              </p:cNvSpPr>
              <p:nvPr/>
            </p:nvSpPr>
            <p:spPr>
              <a:xfrm>
                <a:off x="1376363" y="4596642"/>
                <a:ext cx="629018" cy="369332"/>
              </a:xfrm>
              <a:prstGeom prst="rect">
                <a:avLst/>
              </a:prstGeom>
              <a:blipFill rotWithShape="1">
                <a:blip r:embed="rId1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4" name="TextBox 83"/>
              <p:cNvSpPr txBox="1"/>
              <p:nvPr/>
            </p:nvSpPr>
            <p:spPr>
              <a:xfrm>
                <a:off x="1971675" y="2538163"/>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p:sp>
            <p:nvSpPr>
              <p:cNvPr id="84" name="TextBox 83"/>
              <p:cNvSpPr txBox="1">
                <a:spLocks noRot="1" noChangeAspect="1" noMove="1" noResize="1" noEditPoints="1" noAdjustHandles="1" noChangeArrowheads="1" noChangeShapeType="1" noTextEdit="1"/>
              </p:cNvSpPr>
              <p:nvPr/>
            </p:nvSpPr>
            <p:spPr>
              <a:xfrm>
                <a:off x="1971675" y="2538163"/>
                <a:ext cx="371447" cy="369332"/>
              </a:xfrm>
              <a:prstGeom prst="rect">
                <a:avLst/>
              </a:prstGeom>
              <a:blipFill rotWithShape="1">
                <a:blip r:embed="rId1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2" name="TextBox 91"/>
              <p:cNvSpPr txBox="1"/>
              <p:nvPr/>
            </p:nvSpPr>
            <p:spPr>
              <a:xfrm>
                <a:off x="1062051" y="2880113"/>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p:sp>
            <p:nvSpPr>
              <p:cNvPr id="92" name="TextBox 91"/>
              <p:cNvSpPr txBox="1">
                <a:spLocks noRot="1" noChangeAspect="1" noMove="1" noResize="1" noEditPoints="1" noAdjustHandles="1" noChangeArrowheads="1" noChangeShapeType="1" noTextEdit="1"/>
              </p:cNvSpPr>
              <p:nvPr/>
            </p:nvSpPr>
            <p:spPr>
              <a:xfrm>
                <a:off x="1062051" y="2880113"/>
                <a:ext cx="371447" cy="369332"/>
              </a:xfrm>
              <a:prstGeom prst="rect">
                <a:avLst/>
              </a:prstGeom>
              <a:blipFill rotWithShape="1">
                <a:blip r:embed="rId1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3" name="TextBox 92"/>
              <p:cNvSpPr txBox="1"/>
              <p:nvPr/>
            </p:nvSpPr>
            <p:spPr>
              <a:xfrm>
                <a:off x="2647242" y="2862362"/>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p:sp>
            <p:nvSpPr>
              <p:cNvPr id="93" name="TextBox 92"/>
              <p:cNvSpPr txBox="1">
                <a:spLocks noRot="1" noChangeAspect="1" noMove="1" noResize="1" noEditPoints="1" noAdjustHandles="1" noChangeArrowheads="1" noChangeShapeType="1" noTextEdit="1"/>
              </p:cNvSpPr>
              <p:nvPr/>
            </p:nvSpPr>
            <p:spPr>
              <a:xfrm>
                <a:off x="2647242" y="2862362"/>
                <a:ext cx="371447" cy="369332"/>
              </a:xfrm>
              <a:prstGeom prst="rect">
                <a:avLst/>
              </a:prstGeom>
              <a:blipFill rotWithShape="1">
                <a:blip r:embed="rId1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5" name="TextBox 94"/>
              <p:cNvSpPr txBox="1"/>
              <p:nvPr/>
            </p:nvSpPr>
            <p:spPr>
              <a:xfrm>
                <a:off x="3472202" y="5601529"/>
                <a:ext cx="6290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𝑘𝑎</m:t>
                      </m:r>
                      <m:r>
                        <a:rPr lang="en-US" b="0" i="1" smtClean="0">
                          <a:latin typeface="Cambria Math"/>
                          <a:ea typeface="Cambria Math"/>
                        </a:rPr>
                        <m:t>𝜃</m:t>
                      </m:r>
                    </m:oMath>
                  </m:oMathPara>
                </a14:m>
                <a:endParaRPr lang="en-US" dirty="0"/>
              </a:p>
            </p:txBody>
          </p:sp>
        </mc:Choice>
        <mc:Fallback>
          <p:sp>
            <p:nvSpPr>
              <p:cNvPr id="95" name="TextBox 94"/>
              <p:cNvSpPr txBox="1">
                <a:spLocks noRot="1" noChangeAspect="1" noMove="1" noResize="1" noEditPoints="1" noAdjustHandles="1" noChangeArrowheads="1" noChangeShapeType="1" noTextEdit="1"/>
              </p:cNvSpPr>
              <p:nvPr/>
            </p:nvSpPr>
            <p:spPr>
              <a:xfrm>
                <a:off x="3472202" y="5601529"/>
                <a:ext cx="629018" cy="369332"/>
              </a:xfrm>
              <a:prstGeom prst="rect">
                <a:avLst/>
              </a:prstGeom>
              <a:blipFill rotWithShape="1">
                <a:blip r:embed="rId1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6" name="TextBox 95"/>
              <p:cNvSpPr txBox="1"/>
              <p:nvPr/>
            </p:nvSpPr>
            <p:spPr>
              <a:xfrm>
                <a:off x="457200" y="6118499"/>
                <a:ext cx="6290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𝑘𝑎</m:t>
                      </m:r>
                      <m:r>
                        <a:rPr lang="en-US" b="0" i="1" smtClean="0">
                          <a:latin typeface="Cambria Math"/>
                          <a:ea typeface="Cambria Math"/>
                        </a:rPr>
                        <m:t>𝜃</m:t>
                      </m:r>
                    </m:oMath>
                  </m:oMathPara>
                </a14:m>
                <a:endParaRPr lang="en-US" dirty="0"/>
              </a:p>
            </p:txBody>
          </p:sp>
        </mc:Choice>
        <mc:Fallback>
          <p:sp>
            <p:nvSpPr>
              <p:cNvPr id="96" name="TextBox 95"/>
              <p:cNvSpPr txBox="1">
                <a:spLocks noRot="1" noChangeAspect="1" noMove="1" noResize="1" noEditPoints="1" noAdjustHandles="1" noChangeArrowheads="1" noChangeShapeType="1" noTextEdit="1"/>
              </p:cNvSpPr>
              <p:nvPr/>
            </p:nvSpPr>
            <p:spPr>
              <a:xfrm>
                <a:off x="457200" y="6118499"/>
                <a:ext cx="629018" cy="369332"/>
              </a:xfrm>
              <a:prstGeom prst="rect">
                <a:avLst/>
              </a:prstGeom>
              <a:blipFill rotWithShape="1">
                <a:blip r:embed="rId2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7" name="TextBox 86"/>
              <p:cNvSpPr txBox="1"/>
              <p:nvPr/>
            </p:nvSpPr>
            <p:spPr>
              <a:xfrm>
                <a:off x="2347162" y="5444609"/>
                <a:ext cx="3785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𝑚𝑔</m:t>
                      </m:r>
                    </m:oMath>
                  </m:oMathPara>
                </a14:m>
                <a:endParaRPr lang="en-US" dirty="0"/>
              </a:p>
            </p:txBody>
          </p:sp>
        </mc:Choice>
        <mc:Fallback>
          <p:sp>
            <p:nvSpPr>
              <p:cNvPr id="87" name="TextBox 86"/>
              <p:cNvSpPr txBox="1">
                <a:spLocks noRot="1" noChangeAspect="1" noMove="1" noResize="1" noEditPoints="1" noAdjustHandles="1" noChangeArrowheads="1" noChangeShapeType="1" noTextEdit="1"/>
              </p:cNvSpPr>
              <p:nvPr/>
            </p:nvSpPr>
            <p:spPr>
              <a:xfrm>
                <a:off x="2347162" y="5444609"/>
                <a:ext cx="378548" cy="369332"/>
              </a:xfrm>
              <a:prstGeom prst="rect">
                <a:avLst/>
              </a:prstGeom>
              <a:blipFill rotWithShape="1">
                <a:blip r:embed="rId21" cstate="print"/>
                <a:stretch>
                  <a:fillRect r="-37097" b="-4918"/>
                </a:stretch>
              </a:blipFill>
            </p:spPr>
            <p:txBody>
              <a:bodyPr/>
              <a:lstStyle/>
              <a:p>
                <a:r>
                  <a:rPr lang="en-US">
                    <a:noFill/>
                  </a:rPr>
                  <a:t> </a:t>
                </a:r>
              </a:p>
            </p:txBody>
          </p:sp>
        </mc:Fallback>
      </mc:AlternateContent>
      <p:cxnSp>
        <p:nvCxnSpPr>
          <p:cNvPr id="90" name="Straight Arrow Connector 89"/>
          <p:cNvCxnSpPr/>
          <p:nvPr/>
        </p:nvCxnSpPr>
        <p:spPr>
          <a:xfrm>
            <a:off x="2454417" y="4867275"/>
            <a:ext cx="378548" cy="16192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2224087" y="4867275"/>
            <a:ext cx="192230"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0" name="TextBox 99"/>
              <p:cNvSpPr txBox="1"/>
              <p:nvPr/>
            </p:nvSpPr>
            <p:spPr>
              <a:xfrm>
                <a:off x="2832965" y="5029200"/>
                <a:ext cx="1081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a:rPr>
                        <m:t>𝑚𝑔</m:t>
                      </m:r>
                      <m:func>
                        <m:funcPr>
                          <m:ctrlPr>
                            <a:rPr lang="en-US" b="0" i="1" smtClean="0">
                              <a:solidFill>
                                <a:srgbClr val="002060"/>
                              </a:solidFill>
                              <a:latin typeface="Cambria Math"/>
                            </a:rPr>
                          </m:ctrlPr>
                        </m:funcPr>
                        <m:fName>
                          <m:r>
                            <m:rPr>
                              <m:sty m:val="p"/>
                            </m:rPr>
                            <a:rPr lang="en-US" b="0" i="0" smtClean="0">
                              <a:solidFill>
                                <a:srgbClr val="002060"/>
                              </a:solidFill>
                              <a:latin typeface="Cambria Math"/>
                            </a:rPr>
                            <m:t>sin</m:t>
                          </m:r>
                        </m:fName>
                        <m:e>
                          <m:r>
                            <a:rPr lang="en-US" b="0" i="1" smtClean="0">
                              <a:solidFill>
                                <a:srgbClr val="002060"/>
                              </a:solidFill>
                              <a:latin typeface="Cambria Math"/>
                              <a:ea typeface="Cambria Math"/>
                            </a:rPr>
                            <m:t>𝜃</m:t>
                          </m:r>
                        </m:e>
                      </m:func>
                    </m:oMath>
                  </m:oMathPara>
                </a14:m>
                <a:endParaRPr lang="en-US" dirty="0">
                  <a:solidFill>
                    <a:srgbClr val="002060"/>
                  </a:solidFill>
                </a:endParaRPr>
              </a:p>
            </p:txBody>
          </p:sp>
        </mc:Choice>
        <mc:Fallback>
          <p:sp>
            <p:nvSpPr>
              <p:cNvPr id="100" name="TextBox 99"/>
              <p:cNvSpPr txBox="1">
                <a:spLocks noRot="1" noChangeAspect="1" noMove="1" noResize="1" noEditPoints="1" noAdjustHandles="1" noChangeArrowheads="1" noChangeShapeType="1" noTextEdit="1"/>
              </p:cNvSpPr>
              <p:nvPr/>
            </p:nvSpPr>
            <p:spPr>
              <a:xfrm>
                <a:off x="2832965" y="5029200"/>
                <a:ext cx="1081835" cy="369332"/>
              </a:xfrm>
              <a:prstGeom prst="rect">
                <a:avLst/>
              </a:prstGeom>
              <a:blipFill rotWithShape="1">
                <a:blip r:embed="rId22" cstate="print"/>
                <a:stretch>
                  <a:fillRect b="-4918"/>
                </a:stretch>
              </a:blipFill>
            </p:spPr>
            <p:txBody>
              <a:bodyPr/>
              <a:lstStyle/>
              <a:p>
                <a:r>
                  <a:rPr lang="en-US">
                    <a:noFill/>
                  </a:rPr>
                  <a:t> </a:t>
                </a:r>
              </a:p>
            </p:txBody>
          </p:sp>
        </mc:Fallback>
      </mc:AlternateContent>
      <p:cxnSp>
        <p:nvCxnSpPr>
          <p:cNvPr id="102" name="Straight Connector 101"/>
          <p:cNvCxnSpPr/>
          <p:nvPr/>
        </p:nvCxnSpPr>
        <p:spPr>
          <a:xfrm>
            <a:off x="5627233" y="3249445"/>
            <a:ext cx="2864985" cy="2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1" idx="2"/>
          </p:cNvCxnSpPr>
          <p:nvPr/>
        </p:nvCxnSpPr>
        <p:spPr>
          <a:xfrm flipH="1" flipV="1">
            <a:off x="7059725" y="2212418"/>
            <a:ext cx="3062" cy="102608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13" name="TextBox 112"/>
              <p:cNvSpPr txBox="1"/>
              <p:nvPr/>
            </p:nvSpPr>
            <p:spPr>
              <a:xfrm>
                <a:off x="8563000" y="4012819"/>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13" name="TextBox 112"/>
              <p:cNvSpPr txBox="1">
                <a:spLocks noRot="1" noChangeAspect="1" noMove="1" noResize="1" noEditPoints="1" noAdjustHandles="1" noChangeArrowheads="1" noChangeShapeType="1" noTextEdit="1"/>
              </p:cNvSpPr>
              <p:nvPr/>
            </p:nvSpPr>
            <p:spPr>
              <a:xfrm>
                <a:off x="8563000" y="4012819"/>
                <a:ext cx="370934" cy="369332"/>
              </a:xfrm>
              <a:prstGeom prst="rect">
                <a:avLst/>
              </a:prstGeom>
              <a:blipFill rotWithShape="1">
                <a:blip r:embed="rId23" cstate="print"/>
                <a:stretch>
                  <a:fillRect/>
                </a:stretch>
              </a:blipFill>
            </p:spPr>
            <p:txBody>
              <a:bodyPr/>
              <a:lstStyle/>
              <a:p>
                <a:r>
                  <a:rPr lang="en-US">
                    <a:noFill/>
                  </a:rPr>
                  <a:t> </a:t>
                </a:r>
              </a:p>
            </p:txBody>
          </p:sp>
        </mc:Fallback>
      </mc:AlternateContent>
      <p:sp>
        <p:nvSpPr>
          <p:cNvPr id="109" name="Right Arrow 108"/>
          <p:cNvSpPr/>
          <p:nvPr/>
        </p:nvSpPr>
        <p:spPr>
          <a:xfrm>
            <a:off x="4036921" y="3425919"/>
            <a:ext cx="1052505" cy="192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10" name="TextBox 109"/>
              <p:cNvSpPr txBox="1"/>
              <p:nvPr/>
            </p:nvSpPr>
            <p:spPr>
              <a:xfrm>
                <a:off x="1862137" y="3296718"/>
                <a:ext cx="2604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10" name="TextBox 109"/>
              <p:cNvSpPr txBox="1">
                <a:spLocks noRot="1" noChangeAspect="1" noMove="1" noResize="1" noEditPoints="1" noAdjustHandles="1" noChangeArrowheads="1" noChangeShapeType="1" noTextEdit="1"/>
              </p:cNvSpPr>
              <p:nvPr/>
            </p:nvSpPr>
            <p:spPr>
              <a:xfrm>
                <a:off x="1862137" y="3296718"/>
                <a:ext cx="260421" cy="369332"/>
              </a:xfrm>
              <a:prstGeom prst="rect">
                <a:avLst/>
              </a:prstGeom>
              <a:blipFill rotWithShape="1">
                <a:blip r:embed="rId24" cstate="print"/>
                <a:stretch>
                  <a:fillRect r="-697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6" name="TextBox 115"/>
              <p:cNvSpPr txBox="1"/>
              <p:nvPr/>
            </p:nvSpPr>
            <p:spPr>
              <a:xfrm>
                <a:off x="1978925" y="5805487"/>
                <a:ext cx="2604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16" name="TextBox 115"/>
              <p:cNvSpPr txBox="1">
                <a:spLocks noRot="1" noChangeAspect="1" noMove="1" noResize="1" noEditPoints="1" noAdjustHandles="1" noChangeArrowheads="1" noChangeShapeType="1" noTextEdit="1"/>
              </p:cNvSpPr>
              <p:nvPr/>
            </p:nvSpPr>
            <p:spPr>
              <a:xfrm>
                <a:off x="1978925" y="5805487"/>
                <a:ext cx="260421" cy="369332"/>
              </a:xfrm>
              <a:prstGeom prst="rect">
                <a:avLst/>
              </a:prstGeom>
              <a:blipFill rotWithShape="1">
                <a:blip r:embed="rId25" cstate="print"/>
                <a:stretch>
                  <a:fillRect r="-714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7" name="TextBox 116"/>
              <p:cNvSpPr txBox="1"/>
              <p:nvPr/>
            </p:nvSpPr>
            <p:spPr>
              <a:xfrm>
                <a:off x="6944156" y="3249445"/>
                <a:ext cx="2604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17" name="TextBox 116"/>
              <p:cNvSpPr txBox="1">
                <a:spLocks noRot="1" noChangeAspect="1" noMove="1" noResize="1" noEditPoints="1" noAdjustHandles="1" noChangeArrowheads="1" noChangeShapeType="1" noTextEdit="1"/>
              </p:cNvSpPr>
              <p:nvPr/>
            </p:nvSpPr>
            <p:spPr>
              <a:xfrm>
                <a:off x="6944156" y="3249445"/>
                <a:ext cx="260421" cy="369332"/>
              </a:xfrm>
              <a:prstGeom prst="rect">
                <a:avLst/>
              </a:prstGeom>
              <a:blipFill rotWithShape="1">
                <a:blip r:embed="rId26" cstate="print"/>
                <a:stretch>
                  <a:fillRect r="-6977"/>
                </a:stretch>
              </a:blipFill>
            </p:spPr>
            <p:txBody>
              <a:bodyPr/>
              <a:lstStyle/>
              <a:p>
                <a:r>
                  <a:rPr lang="en-US">
                    <a:noFill/>
                  </a:rPr>
                  <a:t> </a:t>
                </a:r>
              </a:p>
            </p:txBody>
          </p:sp>
        </mc:Fallback>
      </mc:AlternateContent>
      <p:pic>
        <p:nvPicPr>
          <p:cNvPr id="57" name="Picture 5"/>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434017" y="1998106"/>
            <a:ext cx="3810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8239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r>
                      <a:rPr lang="en-US" sz="2000" b="0" i="1" smtClean="0">
                        <a:latin typeface="Cambria Math"/>
                      </a:rPr>
                      <m:t>−</m:t>
                    </m:r>
                    <m:r>
                      <a:rPr lang="en-US" sz="2000" b="0" i="1" smtClean="0">
                        <a:latin typeface="Cambria Math"/>
                      </a:rPr>
                      <m:t>𝑘𝑎</m:t>
                    </m:r>
                    <m:r>
                      <a:rPr lang="en-US" sz="2000" b="0" i="1" smtClean="0">
                        <a:latin typeface="Cambria Math"/>
                        <a:ea typeface="Cambria Math"/>
                      </a:rPr>
                      <m:t>𝜃</m:t>
                    </m:r>
                    <m:d>
                      <m:dPr>
                        <m:ctrlPr>
                          <a:rPr lang="en-US" sz="2000" b="0" i="1" smtClean="0">
                            <a:latin typeface="Cambria Math"/>
                            <a:ea typeface="Cambria Math"/>
                          </a:rPr>
                        </m:ctrlPr>
                      </m:dPr>
                      <m:e>
                        <m:r>
                          <a:rPr lang="en-US" sz="2000" b="0" i="1" smtClean="0">
                            <a:latin typeface="Cambria Math"/>
                            <a:ea typeface="Cambria Math"/>
                          </a:rPr>
                          <m:t>𝑎</m:t>
                        </m:r>
                      </m:e>
                    </m:d>
                    <m:r>
                      <a:rPr lang="en-US" sz="2000" b="0" i="1" smtClean="0">
                        <a:latin typeface="Cambria Math"/>
                        <a:ea typeface="Cambria Math"/>
                      </a:rPr>
                      <m:t>−</m:t>
                    </m:r>
                    <m:r>
                      <a:rPr lang="en-US" sz="2000" b="0" i="1" smtClean="0">
                        <a:latin typeface="Cambria Math"/>
                        <a:ea typeface="Cambria Math"/>
                      </a:rPr>
                      <m:t>𝑘𝑎</m:t>
                    </m:r>
                    <m:r>
                      <a:rPr lang="en-US" sz="2000" b="0" i="1" smtClean="0">
                        <a:latin typeface="Cambria Math"/>
                        <a:ea typeface="Cambria Math"/>
                      </a:rPr>
                      <m:t>𝜃</m:t>
                    </m:r>
                    <m:d>
                      <m:dPr>
                        <m:ctrlPr>
                          <a:rPr lang="en-US" sz="2000" b="0" i="1" smtClean="0">
                            <a:latin typeface="Cambria Math"/>
                            <a:ea typeface="Cambria Math"/>
                          </a:rPr>
                        </m:ctrlPr>
                      </m:dPr>
                      <m:e>
                        <m:r>
                          <a:rPr lang="en-US" sz="2000" b="0" i="1" smtClean="0">
                            <a:latin typeface="Cambria Math"/>
                            <a:ea typeface="Cambria Math"/>
                          </a:rPr>
                          <m:t>𝑎</m:t>
                        </m:r>
                      </m:e>
                    </m:d>
                    <m:r>
                      <a:rPr lang="en-US" sz="2000" b="0" i="1" smtClean="0">
                        <a:latin typeface="Cambria Math"/>
                        <a:ea typeface="Cambria Math"/>
                      </a:rPr>
                      <m:t>−</m:t>
                    </m:r>
                    <m:r>
                      <a:rPr lang="en-US" sz="2000" b="0" i="1" smtClean="0">
                        <a:latin typeface="Cambria Math"/>
                        <a:ea typeface="Cambria Math"/>
                      </a:rPr>
                      <m:t>𝑘𝑎</m:t>
                    </m:r>
                    <m:r>
                      <a:rPr lang="en-US" sz="2000" b="0" i="1" smtClean="0">
                        <a:latin typeface="Cambria Math"/>
                        <a:ea typeface="Cambria Math"/>
                      </a:rPr>
                      <m:t>𝜃</m:t>
                    </m:r>
                    <m:d>
                      <m:dPr>
                        <m:ctrlPr>
                          <a:rPr lang="en-US" sz="2000" b="0" i="1" smtClean="0">
                            <a:latin typeface="Cambria Math"/>
                            <a:ea typeface="Cambria Math"/>
                          </a:rPr>
                        </m:ctrlPr>
                      </m:dPr>
                      <m:e>
                        <m:r>
                          <a:rPr lang="en-US" sz="2000" b="0" i="1" smtClean="0">
                            <a:latin typeface="Cambria Math"/>
                            <a:ea typeface="Cambria Math"/>
                          </a:rPr>
                          <m:t>𝑎</m:t>
                        </m:r>
                      </m:e>
                    </m:d>
                    <m:r>
                      <a:rPr lang="en-US" sz="2000" b="0" i="1" smtClean="0">
                        <a:latin typeface="Cambria Math"/>
                        <a:ea typeface="Cambria Math"/>
                      </a:rPr>
                      <m:t>+</m:t>
                    </m:r>
                    <m:r>
                      <a:rPr lang="en-US" sz="2000" b="0" i="1" smtClean="0">
                        <a:latin typeface="Cambria Math"/>
                        <a:ea typeface="Cambria Math"/>
                      </a:rPr>
                      <m:t>𝑚𝑔</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n-US" sz="2000" b="0" i="1" smtClean="0">
                            <a:latin typeface="Cambria Math"/>
                            <a:ea typeface="Cambria Math"/>
                          </a:rPr>
                          <m:t>𝜃</m:t>
                        </m:r>
                      </m:e>
                    </m:func>
                    <m:d>
                      <m:dPr>
                        <m:ctrlPr>
                          <a:rPr lang="en-US" sz="2000" b="0" i="1" smtClean="0">
                            <a:latin typeface="Cambria Math"/>
                            <a:ea typeface="Cambria Math"/>
                          </a:rPr>
                        </m:ctrlPr>
                      </m:dPr>
                      <m:e>
                        <m:r>
                          <a:rPr lang="en-US" sz="2000" b="0" i="1" smtClean="0">
                            <a:latin typeface="Cambria Math"/>
                            <a:ea typeface="Cambria Math"/>
                          </a:rPr>
                          <m:t>𝑎</m:t>
                        </m:r>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𝐼</m:t>
                        </m:r>
                      </m:e>
                      <m:sub>
                        <m:r>
                          <a:rPr lang="en-US" sz="2000" b="0" i="1" smtClean="0">
                            <a:latin typeface="Cambria Math"/>
                            <a:ea typeface="Cambria Math"/>
                          </a:rPr>
                          <m:t>𝑜</m:t>
                        </m:r>
                      </m:sub>
                    </m:sSub>
                    <m:acc>
                      <m:accPr>
                        <m:chr m:val="̈"/>
                        <m:ctrlPr>
                          <a:rPr lang="en-US" sz="2000" b="0" i="1" smtClean="0">
                            <a:latin typeface="Cambria Math"/>
                            <a:ea typeface="Cambria Math"/>
                          </a:rPr>
                        </m:ctrlPr>
                      </m:accPr>
                      <m:e>
                        <m:r>
                          <a:rPr lang="en-US" sz="2000" b="0" i="1" smtClean="0">
                            <a:latin typeface="Cambria Math"/>
                            <a:ea typeface="Cambria Math"/>
                          </a:rPr>
                          <m:t>𝜃</m:t>
                        </m:r>
                      </m:e>
                    </m:acc>
                  </m:oMath>
                </a14:m>
                <a:r>
                  <a:rPr lang="en-US" sz="2000" dirty="0" smtClean="0"/>
                  <a:t>             </a:t>
                </a:r>
              </a:p>
              <a:p>
                <a:endParaRPr lang="en-US" sz="2000" dirty="0"/>
              </a:p>
              <a:p>
                <a14:m>
                  <m:oMath xmlns:m="http://schemas.openxmlformats.org/officeDocument/2006/math">
                    <m:func>
                      <m:funcPr>
                        <m:ctrlPr>
                          <a:rPr lang="en-US" sz="2000" i="1" smtClean="0">
                            <a:latin typeface="Cambria Math"/>
                          </a:rPr>
                        </m:ctrlPr>
                      </m:funcPr>
                      <m:fName>
                        <m:r>
                          <m:rPr>
                            <m:sty m:val="p"/>
                          </m:rPr>
                          <a:rPr lang="en-US" sz="2000" i="0" smtClean="0">
                            <a:latin typeface="Cambria Math"/>
                          </a:rPr>
                          <m:t>sin</m:t>
                        </m:r>
                      </m:fName>
                      <m:e>
                        <m:r>
                          <a:rPr lang="en-US" sz="2000" i="1" smtClean="0">
                            <a:latin typeface="Cambria Math"/>
                            <a:ea typeface="Cambria Math"/>
                          </a:rPr>
                          <m:t>𝜃</m:t>
                        </m:r>
                      </m:e>
                    </m:func>
                    <m:r>
                      <a:rPr lang="en-US" sz="2000" i="1" smtClean="0">
                        <a:latin typeface="Cambria Math"/>
                        <a:ea typeface="Cambria Math"/>
                      </a:rPr>
                      <m:t>≈</m:t>
                    </m:r>
                    <m:r>
                      <a:rPr lang="en-US" sz="2000" i="1" smtClean="0">
                        <a:latin typeface="Cambria Math"/>
                        <a:ea typeface="Cambria Math"/>
                      </a:rPr>
                      <m:t>𝜃</m:t>
                    </m:r>
                  </m:oMath>
                </a14:m>
                <a:r>
                  <a:rPr lang="en-US" sz="2000" dirty="0" smtClean="0"/>
                  <a:t>         </a:t>
                </a:r>
                <a:r>
                  <a:rPr lang="fa-IR" sz="2000" dirty="0" smtClean="0"/>
                  <a:t>وداریم</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𝐽</m:t>
                        </m:r>
                      </m:e>
                      <m:sub>
                        <m:r>
                          <a:rPr lang="en-US" sz="2000" b="0" i="1" smtClean="0">
                            <a:latin typeface="Cambria Math"/>
                          </a:rPr>
                          <m:t>𝑜</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𝐽</m:t>
                        </m:r>
                      </m:e>
                    </m:bar>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2</m:t>
                        </m:r>
                      </m:sup>
                    </m:sSup>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2</m:t>
                        </m:r>
                      </m:sup>
                    </m:sSup>
                  </m:oMath>
                </a14:m>
                <a:endParaRPr lang="en-US" sz="2000" dirty="0" smtClean="0"/>
              </a:p>
              <a:p>
                <a:endParaRPr lang="en-US" sz="2000" b="0" i="1" dirty="0" smtClean="0">
                  <a:latin typeface="Cambria Math"/>
                </a:endParaRPr>
              </a:p>
              <a:p>
                <a14:m>
                  <m:oMath xmlns:m="http://schemas.openxmlformats.org/officeDocument/2006/math">
                    <m:r>
                      <a:rPr lang="en-US" sz="2000" b="0" i="1" smtClean="0">
                        <a:latin typeface="Cambria Math"/>
                      </a:rPr>
                      <m:t>−</m:t>
                    </m:r>
                    <m:r>
                      <a:rPr lang="en-US" sz="2000" b="0" i="1" smtClean="0">
                        <a:latin typeface="Cambria Math"/>
                      </a:rPr>
                      <m:t>3</m:t>
                    </m:r>
                    <m:r>
                      <a:rPr lang="en-US" sz="2000" b="0" i="1" smtClean="0">
                        <a:latin typeface="Cambria Math"/>
                      </a:rPr>
                      <m:t>𝑘</m:t>
                    </m:r>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2</m:t>
                        </m:r>
                      </m:sup>
                    </m:sSup>
                    <m:r>
                      <a:rPr lang="en-US" sz="2000" i="1">
                        <a:latin typeface="Cambria Math"/>
                        <a:ea typeface="Cambria Math"/>
                      </a:rPr>
                      <m:t>𝜃</m:t>
                    </m:r>
                    <m:r>
                      <a:rPr lang="en-US" sz="2000" b="0" i="1" smtClean="0">
                        <a:latin typeface="Cambria Math"/>
                        <a:ea typeface="Cambria Math"/>
                      </a:rPr>
                      <m:t>+</m:t>
                    </m:r>
                    <m:r>
                      <a:rPr lang="en-US" sz="2000" b="0" i="1" smtClean="0">
                        <a:latin typeface="Cambria Math"/>
                        <a:ea typeface="Cambria Math"/>
                      </a:rPr>
                      <m:t>𝑚𝑔𝑎</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𝑚</m:t>
                    </m:r>
                    <m:sSup>
                      <m:sSupPr>
                        <m:ctrlPr>
                          <a:rPr lang="en-US" sz="2000" b="0" i="1" smtClean="0">
                            <a:latin typeface="Cambria Math"/>
                            <a:ea typeface="Cambria Math"/>
                          </a:rPr>
                        </m:ctrlPr>
                      </m:sSupPr>
                      <m:e>
                        <m:r>
                          <a:rPr lang="en-US" sz="2000" b="0" i="1" smtClean="0">
                            <a:latin typeface="Cambria Math"/>
                            <a:ea typeface="Cambria Math"/>
                          </a:rPr>
                          <m:t>𝑎</m:t>
                        </m:r>
                      </m:e>
                      <m:sup>
                        <m:r>
                          <a:rPr lang="en-US" sz="2000" b="0" i="1" smtClean="0">
                            <a:latin typeface="Cambria Math"/>
                            <a:ea typeface="Cambria Math"/>
                          </a:rPr>
                          <m:t>2</m:t>
                        </m:r>
                      </m:sup>
                    </m:sSup>
                    <m:r>
                      <a:rPr lang="en-US" sz="2000" b="0" i="1" smtClean="0">
                        <a:latin typeface="Cambria Math"/>
                        <a:ea typeface="Cambria Math"/>
                      </a:rPr>
                      <m:t>+</m:t>
                    </m:r>
                    <m:r>
                      <a:rPr lang="en-US" sz="2000" b="0" i="1" smtClean="0">
                        <a:latin typeface="Cambria Math"/>
                        <a:ea typeface="Cambria Math"/>
                      </a:rPr>
                      <m:t>2</m:t>
                    </m:r>
                    <m:r>
                      <a:rPr lang="en-US" sz="2000" i="1">
                        <a:latin typeface="Cambria Math"/>
                        <a:ea typeface="Cambria Math"/>
                      </a:rPr>
                      <m:t>𝑚</m:t>
                    </m:r>
                    <m:sSup>
                      <m:sSupPr>
                        <m:ctrlPr>
                          <a:rPr lang="en-US" sz="2000" i="1">
                            <a:latin typeface="Cambria Math"/>
                            <a:ea typeface="Cambria Math"/>
                          </a:rPr>
                        </m:ctrlPr>
                      </m:sSupPr>
                      <m:e>
                        <m:r>
                          <a:rPr lang="en-US" sz="2000" i="1">
                            <a:latin typeface="Cambria Math"/>
                            <a:ea typeface="Cambria Math"/>
                          </a:rPr>
                          <m:t>𝑎</m:t>
                        </m:r>
                      </m:e>
                      <m:sup>
                        <m:r>
                          <a:rPr lang="en-US" sz="2000" i="1">
                            <a:latin typeface="Cambria Math"/>
                            <a:ea typeface="Cambria Math"/>
                          </a:rPr>
                          <m:t>2</m:t>
                        </m:r>
                      </m:sup>
                    </m:sSup>
                  </m:oMath>
                </a14:m>
                <a:r>
                  <a:rPr lang="en-US" sz="2000" dirty="0" smtClean="0"/>
                  <a:t>+</a:t>
                </a:r>
                <a14:m>
                  <m:oMath xmlns:m="http://schemas.openxmlformats.org/officeDocument/2006/math">
                    <m:r>
                      <a:rPr lang="en-US" sz="2000" i="1">
                        <a:latin typeface="Cambria Math"/>
                        <a:ea typeface="Cambria Math"/>
                      </a:rPr>
                      <m:t>𝑚</m:t>
                    </m:r>
                    <m:sSup>
                      <m:sSupPr>
                        <m:ctrlPr>
                          <a:rPr lang="en-US" sz="2000" i="1">
                            <a:latin typeface="Cambria Math"/>
                            <a:ea typeface="Cambria Math"/>
                          </a:rPr>
                        </m:ctrlPr>
                      </m:sSupPr>
                      <m:e>
                        <m:r>
                          <a:rPr lang="en-US" sz="2000" i="1">
                            <a:latin typeface="Cambria Math"/>
                            <a:ea typeface="Cambria Math"/>
                          </a:rPr>
                          <m:t>𝑎</m:t>
                        </m:r>
                      </m:e>
                      <m:sup>
                        <m:r>
                          <a:rPr lang="en-US" sz="2000" i="1">
                            <a:latin typeface="Cambria Math"/>
                            <a:ea typeface="Cambria Math"/>
                          </a:rPr>
                          <m:t>2</m:t>
                        </m:r>
                      </m:sup>
                    </m:sSup>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𝜃</m:t>
                        </m:r>
                      </m:e>
                    </m:acc>
                  </m:oMath>
                </a14:m>
                <a:endParaRPr lang="en-US" sz="2000" dirty="0" smtClean="0"/>
              </a:p>
              <a:p>
                <a:endParaRPr lang="en-US" sz="2000" dirty="0"/>
              </a:p>
              <a:p>
                <a14:m>
                  <m:oMath xmlns:m="http://schemas.openxmlformats.org/officeDocument/2006/math">
                    <m:acc>
                      <m:accPr>
                        <m:chr m:val="̈"/>
                        <m:ctrlPr>
                          <a:rPr lang="en-US" sz="2000" i="1" smtClean="0">
                            <a:latin typeface="Cambria Math"/>
                          </a:rPr>
                        </m:ctrlPr>
                      </m:accPr>
                      <m:e>
                        <m:r>
                          <a:rPr lang="en-US" sz="2000" i="1" smtClean="0">
                            <a:latin typeface="Cambria Math"/>
                            <a:ea typeface="Cambria Math"/>
                          </a:rPr>
                          <m:t>𝜃</m:t>
                        </m:r>
                      </m:e>
                    </m:acc>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3</m:t>
                            </m:r>
                            <m:r>
                              <a:rPr lang="en-US" sz="2000" b="0" i="1" smtClean="0">
                                <a:latin typeface="Cambria Math"/>
                              </a:rPr>
                              <m:t>𝑘</m:t>
                            </m:r>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2</m:t>
                                </m:r>
                              </m:sup>
                            </m:sSup>
                            <m:r>
                              <a:rPr lang="en-US" sz="2000" b="0" i="1" smtClean="0">
                                <a:latin typeface="Cambria Math"/>
                              </a:rPr>
                              <m:t>−</m:t>
                            </m:r>
                            <m:r>
                              <a:rPr lang="en-US" sz="2000" b="0" i="1" smtClean="0">
                                <a:latin typeface="Cambria Math"/>
                              </a:rPr>
                              <m:t>𝑚𝑔𝑎</m:t>
                            </m:r>
                          </m:num>
                          <m:den>
                            <m:r>
                              <a:rPr lang="en-US" sz="2000" b="0" i="1" smtClean="0">
                                <a:latin typeface="Cambria Math"/>
                              </a:rPr>
                              <m:t>3</m:t>
                            </m:r>
                            <m:r>
                              <a:rPr lang="en-US" sz="2000" b="0" i="1" smtClean="0">
                                <a:latin typeface="Cambria Math"/>
                              </a:rPr>
                              <m:t>𝑚</m:t>
                            </m:r>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2</m:t>
                                </m:r>
                              </m:sup>
                            </m:sSup>
                          </m:den>
                        </m:f>
                      </m:e>
                    </m:d>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endParaRPr lang="en-US" sz="2000" dirty="0" smtClean="0"/>
              </a:p>
              <a:p>
                <a:endParaRPr lang="en-US" sz="2000" dirty="0"/>
              </a:p>
              <a:p>
                <a:endParaRPr lang="en-US" sz="2000" dirty="0" smtClean="0"/>
              </a:p>
              <a:p>
                <a:pPr algn="r" rtl="1"/>
                <a:r>
                  <a:rPr lang="en-US" sz="2000" dirty="0"/>
                  <a:t> </a:t>
                </a:r>
                <a:r>
                  <a:rPr lang="en-US" sz="2000" dirty="0" smtClean="0"/>
                  <a:t>   </a:t>
                </a:r>
                <a:r>
                  <a:rPr lang="fa-IR" sz="2000" dirty="0" smtClean="0"/>
                  <a:t>تمرین: مثال فوق را با در نظر گرفتن جرم میله ها(</a:t>
                </a:r>
                <a:r>
                  <a:rPr lang="en-US" sz="2000" dirty="0" smtClean="0"/>
                  <a:t>M</a:t>
                </a:r>
                <a:r>
                  <a:rPr lang="fa-IR" sz="2000" dirty="0" smtClean="0"/>
                  <a:t>) حل کنید.</a:t>
                </a:r>
              </a:p>
              <a:p>
                <a:pPr algn="r" rtl="1"/>
                <a:endParaRPr lang="fa-IR" sz="2000" dirty="0"/>
              </a:p>
              <a:p>
                <a:pPr algn="r" rtl="1"/>
                <a:r>
                  <a:rPr lang="fa-IR" sz="2000" dirty="0" smtClean="0"/>
                  <a:t>مثال: معادله حرکت سیستم را استخراج کنید(از اصطکاک صرفنظر کنید).</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2" name="Left Brace 1"/>
          <p:cNvSpPr/>
          <p:nvPr/>
        </p:nvSpPr>
        <p:spPr>
          <a:xfrm rot="16200000">
            <a:off x="1366838" y="2781300"/>
            <a:ext cx="238124" cy="1295400"/>
          </a:xfrm>
          <a:prstGeom prst="leftBrace">
            <a:avLst>
              <a:gd name="adj1" fmla="val 71969"/>
              <a:gd name="adj2" fmla="val 500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 name="TextBox 3"/>
              <p:cNvSpPr txBox="1"/>
              <p:nvPr/>
            </p:nvSpPr>
            <p:spPr>
              <a:xfrm>
                <a:off x="1250091" y="3548062"/>
                <a:ext cx="6240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sSub>
                            <m:sSubPr>
                              <m:ctrlPr>
                                <a:rPr lang="en-US" i="1" smtClean="0">
                                  <a:latin typeface="Cambria Math"/>
                                </a:rPr>
                              </m:ctrlPr>
                            </m:sSubPr>
                            <m:e>
                              <m:r>
                                <a:rPr lang="en-US" i="1" smtClean="0">
                                  <a:latin typeface="Cambria Math"/>
                                  <a:ea typeface="Cambria Math"/>
                                </a:rPr>
                                <m:t>𝜔</m:t>
                              </m:r>
                            </m:e>
                            <m:sub>
                              <m:r>
                                <a:rPr lang="en-US" b="0" i="1" smtClean="0">
                                  <a:latin typeface="Cambria Math"/>
                                </a:rPr>
                                <m:t>𝑛</m:t>
                              </m:r>
                            </m:sub>
                          </m:sSub>
                        </m:e>
                        <m:sup>
                          <m:r>
                            <a:rPr lang="en-US" b="0" i="1" smtClean="0">
                              <a:latin typeface="Cambria Math"/>
                            </a:rPr>
                            <m:t>2</m:t>
                          </m:r>
                        </m:sup>
                      </m:sSup>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250091" y="3548062"/>
                <a:ext cx="624017" cy="369332"/>
              </a:xfrm>
              <a:prstGeom prst="rect">
                <a:avLst/>
              </a:prstGeom>
              <a:blipFill rotWithShape="1">
                <a:blip r:embed="rId3" cstate="print"/>
                <a:stretch>
                  <a:fillRect/>
                </a:stretch>
              </a:blipFill>
            </p:spPr>
            <p:txBody>
              <a:bodyPr/>
              <a:lstStyle/>
              <a:p>
                <a:r>
                  <a:rPr lang="en-US">
                    <a:noFill/>
                  </a:rPr>
                  <a:t> </a:t>
                </a:r>
              </a:p>
            </p:txBody>
          </p:sp>
        </mc:Fallback>
      </mc:AlternateContent>
      <p:sp>
        <p:nvSpPr>
          <p:cNvPr id="7" name="Left Brace 6"/>
          <p:cNvSpPr/>
          <p:nvPr/>
        </p:nvSpPr>
        <p:spPr>
          <a:xfrm rot="5400000">
            <a:off x="3614738" y="728662"/>
            <a:ext cx="238124" cy="2133600"/>
          </a:xfrm>
          <a:prstGeom prst="leftBrace">
            <a:avLst>
              <a:gd name="adj1" fmla="val 71969"/>
              <a:gd name="adj2" fmla="val 500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 y="4495799"/>
            <a:ext cx="1371600" cy="1258159"/>
          </a:xfrm>
          <a:prstGeom prst="rect">
            <a:avLst/>
          </a:prstGeom>
          <a:solidFill>
            <a:schemeClr val="accent3">
              <a:lumMod val="40000"/>
              <a:lumOff val="60000"/>
            </a:schemeClr>
          </a:solidFill>
          <a:ln>
            <a:noFill/>
          </a:ln>
          <a:effectLst/>
          <a:extLst/>
        </p:spPr>
      </p:pic>
      <p:cxnSp>
        <p:nvCxnSpPr>
          <p:cNvPr id="10" name="Straight Connector 9"/>
          <p:cNvCxnSpPr/>
          <p:nvPr/>
        </p:nvCxnSpPr>
        <p:spPr>
          <a:xfrm>
            <a:off x="1371600" y="4953000"/>
            <a:ext cx="0" cy="1371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71600" y="4953000"/>
            <a:ext cx="914400"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6148386"/>
            <a:ext cx="3810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Arc 14"/>
          <p:cNvSpPr/>
          <p:nvPr/>
        </p:nvSpPr>
        <p:spPr>
          <a:xfrm rot="6147993">
            <a:off x="1251881" y="4974284"/>
            <a:ext cx="337894" cy="21466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7" name="TextBox 16"/>
              <p:cNvSpPr txBox="1"/>
              <p:nvPr/>
            </p:nvSpPr>
            <p:spPr>
              <a:xfrm>
                <a:off x="1298829" y="5124878"/>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1298829" y="5124878"/>
                <a:ext cx="374141"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918370" y="4883957"/>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918370" y="4883957"/>
                <a:ext cx="370934"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20" name="Straight Connector 19"/>
          <p:cNvCxnSpPr/>
          <p:nvPr/>
        </p:nvCxnSpPr>
        <p:spPr>
          <a:xfrm>
            <a:off x="818087" y="4190999"/>
            <a:ext cx="0" cy="304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38200" y="4343398"/>
            <a:ext cx="2656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5" name="TextBox 24"/>
              <p:cNvSpPr txBox="1"/>
              <p:nvPr/>
            </p:nvSpPr>
            <p:spPr>
              <a:xfrm>
                <a:off x="971018" y="4126466"/>
                <a:ext cx="1524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0</m:t>
                          </m:r>
                        </m:sub>
                      </m:sSub>
                      <m:func>
                        <m:funcPr>
                          <m:ctrlPr>
                            <a:rPr lang="en-US" b="0" i="1" smtClean="0">
                              <a:latin typeface="Cambria Math"/>
                            </a:rPr>
                          </m:ctrlPr>
                        </m:funcPr>
                        <m:fName>
                          <m:r>
                            <m:rPr>
                              <m:sty m:val="p"/>
                            </m:rPr>
                            <a:rPr lang="en-US" b="0" i="0" smtClean="0">
                              <a:latin typeface="Cambria Math"/>
                            </a:rPr>
                            <m:t>sin</m:t>
                          </m:r>
                        </m:fName>
                        <m:e>
                          <m:r>
                            <a:rPr lang="en-US" b="0" i="1" smtClean="0">
                              <a:latin typeface="Cambria Math"/>
                              <a:ea typeface="Cambria Math"/>
                            </a:rPr>
                            <m:t>𝜔</m:t>
                          </m:r>
                          <m:r>
                            <a:rPr lang="en-US" b="0" i="1" smtClean="0">
                              <a:latin typeface="Cambria Math"/>
                              <a:ea typeface="Cambria Math"/>
                            </a:rPr>
                            <m:t>𝑡</m:t>
                          </m:r>
                        </m:e>
                      </m:func>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971018" y="4126466"/>
                <a:ext cx="1524000"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6" name="TextBox 25"/>
              <p:cNvSpPr txBox="1"/>
              <p:nvPr/>
            </p:nvSpPr>
            <p:spPr>
              <a:xfrm>
                <a:off x="1672970" y="6148386"/>
                <a:ext cx="528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𝑀</m:t>
                          </m:r>
                        </m:e>
                        <m:sub>
                          <m:r>
                            <a:rPr lang="en-US" b="0" i="1" smtClean="0">
                              <a:latin typeface="Cambria Math"/>
                            </a:rPr>
                            <m:t>2</m:t>
                          </m:r>
                        </m:sub>
                      </m:sSub>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1672970" y="6148386"/>
                <a:ext cx="528543"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7" name="TextBox 26"/>
              <p:cNvSpPr txBox="1"/>
              <p:nvPr/>
            </p:nvSpPr>
            <p:spPr>
              <a:xfrm>
                <a:off x="1610380" y="5068623"/>
                <a:ext cx="5232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𝑀</m:t>
                          </m:r>
                        </m:e>
                        <m:sub>
                          <m:r>
                            <a:rPr lang="en-US" b="0" i="1" smtClean="0">
                              <a:latin typeface="Cambria Math"/>
                            </a:rPr>
                            <m:t>1</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1610380" y="5068623"/>
                <a:ext cx="523220"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8" name="TextBox 27"/>
              <p:cNvSpPr txBox="1"/>
              <p:nvPr/>
            </p:nvSpPr>
            <p:spPr>
              <a:xfrm>
                <a:off x="1975095" y="5661541"/>
                <a:ext cx="317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𝑙</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1975095" y="5661541"/>
                <a:ext cx="317010" cy="369332"/>
              </a:xfrm>
              <a:prstGeom prst="rect">
                <a:avLst/>
              </a:prstGeom>
              <a:blipFill rotWithShape="1">
                <a:blip r:embed="rId11" cstate="print"/>
                <a:stretch>
                  <a:fillRect/>
                </a:stretch>
              </a:blipFill>
            </p:spPr>
            <p:txBody>
              <a:bodyPr/>
              <a:lstStyle/>
              <a:p>
                <a:r>
                  <a:rPr lang="en-US">
                    <a:noFill/>
                  </a:rPr>
                  <a:t> </a:t>
                </a:r>
              </a:p>
            </p:txBody>
          </p:sp>
        </mc:Fallback>
      </mc:AlternateContent>
      <p:sp>
        <p:nvSpPr>
          <p:cNvPr id="29" name="TextBox 28"/>
          <p:cNvSpPr txBox="1"/>
          <p:nvPr/>
        </p:nvSpPr>
        <p:spPr>
          <a:xfrm>
            <a:off x="2438400" y="6148386"/>
            <a:ext cx="595035" cy="369332"/>
          </a:xfrm>
          <a:prstGeom prst="rect">
            <a:avLst/>
          </a:prstGeom>
          <a:noFill/>
        </p:spPr>
        <p:txBody>
          <a:bodyPr wrap="none" rtlCol="0">
            <a:spAutoFit/>
          </a:bodyPr>
          <a:lstStyle/>
          <a:p>
            <a:r>
              <a:rPr lang="fa-IR" dirty="0" smtClean="0"/>
              <a:t>جوش</a:t>
            </a:r>
            <a:endParaRPr lang="en-US" dirty="0"/>
          </a:p>
        </p:txBody>
      </p:sp>
      <p:cxnSp>
        <p:nvCxnSpPr>
          <p:cNvPr id="31" name="Straight Connector 30"/>
          <p:cNvCxnSpPr/>
          <p:nvPr/>
        </p:nvCxnSpPr>
        <p:spPr>
          <a:xfrm flipV="1">
            <a:off x="3200400" y="1066800"/>
            <a:ext cx="3810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6297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𝑡</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𝐼</m:t>
                        </m:r>
                      </m:e>
                    </m:bar>
                    <m:r>
                      <a:rPr lang="en-US" sz="2000" b="0" i="1" smtClean="0">
                        <a:latin typeface="Cambria Math"/>
                        <a:ea typeface="Cambria Math"/>
                      </a:rPr>
                      <m:t>𝛼</m:t>
                    </m:r>
                  </m:oMath>
                </a14:m>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𝑡</m:t>
                        </m:r>
                      </m:sub>
                    </m:sSub>
                    <m:r>
                      <a:rPr lang="en-US" sz="2000" i="1">
                        <a:latin typeface="Cambria Math"/>
                      </a:rPr>
                      <m:t>=</m:t>
                    </m:r>
                    <m:bar>
                      <m:barPr>
                        <m:pos m:val="top"/>
                        <m:ctrlPr>
                          <a:rPr lang="en-US" sz="2000" i="1">
                            <a:latin typeface="Cambria Math"/>
                          </a:rPr>
                        </m:ctrlPr>
                      </m:barPr>
                      <m:e>
                        <m:r>
                          <a:rPr lang="en-US" sz="2000" i="1">
                            <a:latin typeface="Cambria Math"/>
                          </a:rPr>
                          <m:t>𝐼</m:t>
                        </m:r>
                      </m:e>
                    </m:bar>
                    <m:acc>
                      <m:accPr>
                        <m:chr m:val="̈"/>
                        <m:ctrlPr>
                          <a:rPr lang="en-US" sz="2000" i="1" smtClean="0">
                            <a:latin typeface="Cambria Math"/>
                          </a:rPr>
                        </m:ctrlPr>
                      </m:accPr>
                      <m:e>
                        <m:r>
                          <a:rPr lang="en-US" sz="2000" i="1" smtClean="0">
                            <a:latin typeface="Cambria Math"/>
                            <a:ea typeface="Cambria Math"/>
                          </a:rPr>
                          <m:t>𝜃</m:t>
                        </m:r>
                      </m:e>
                    </m:acc>
                  </m:oMath>
                </a14:m>
                <a:endParaRPr lang="en-US" sz="2000" dirty="0" smtClean="0"/>
              </a:p>
              <a:p>
                <a:r>
                  <a:rPr lang="en-US" sz="2000" dirty="0" smtClean="0"/>
                  <a:t>                                                                                                                  &amp;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𝐴</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𝑜</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f>
                          <m:fPr>
                            <m:type m:val="skw"/>
                            <m:ctrlPr>
                              <a:rPr lang="en-US" sz="2000" b="0" i="1" smtClean="0">
                                <a:latin typeface="Cambria Math"/>
                              </a:rPr>
                            </m:ctrlPr>
                          </m:fPr>
                          <m:num>
                            <m:r>
                              <a:rPr lang="en-US" sz="2000" b="0" i="1" smtClean="0">
                                <a:latin typeface="Cambria Math"/>
                              </a:rPr>
                              <m:t>𝐴</m:t>
                            </m:r>
                          </m:num>
                          <m:den>
                            <m:r>
                              <a:rPr lang="en-US" sz="2000" b="0" i="1" smtClean="0">
                                <a:latin typeface="Cambria Math"/>
                              </a:rPr>
                              <m:t>𝑜</m:t>
                            </m:r>
                          </m:den>
                        </m:f>
                      </m:sub>
                    </m:sSub>
                  </m:oMath>
                </a14:m>
                <a:endParaRPr lang="en-US" sz="2000" dirty="0"/>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𝑛</m:t>
                        </m:r>
                      </m:sub>
                    </m:sSub>
                    <m:r>
                      <a:rPr lang="en-US" sz="2000" b="0" i="1" smtClean="0">
                        <a:latin typeface="Cambria Math"/>
                      </a:rPr>
                      <m:t>=</m:t>
                    </m:r>
                    <m:r>
                      <a:rPr lang="en-US" sz="2000" b="0" i="1" smtClean="0">
                        <a:latin typeface="Cambria Math"/>
                      </a:rPr>
                      <m:t>𝑟</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oMath>
                </a14:m>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𝑛</m:t>
                        </m:r>
                      </m:sub>
                    </m:sSub>
                    <m:r>
                      <a:rPr lang="en-US" sz="2000" b="0" i="1" smtClean="0">
                        <a:latin typeface="Cambria Math"/>
                      </a:rPr>
                      <m:t>=</m:t>
                    </m:r>
                    <m:r>
                      <a:rPr lang="en-US" sz="2000" b="0" i="1" smtClean="0">
                        <a:latin typeface="Cambria Math"/>
                      </a:rPr>
                      <m:t>𝑙</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ea typeface="Cambria Math"/>
                              </a:rPr>
                              <m:t>𝜃</m:t>
                            </m:r>
                          </m:e>
                        </m:acc>
                      </m:e>
                      <m:sup>
                        <m:r>
                          <a:rPr lang="en-US" sz="2000" b="0" i="1" smtClean="0">
                            <a:latin typeface="Cambria Math"/>
                          </a:rPr>
                          <m:t>2</m:t>
                        </m:r>
                      </m:sup>
                    </m:sSup>
                  </m:oMath>
                </a14:m>
                <a:endParaRPr lang="en-US" sz="2000" dirty="0" smtClean="0"/>
              </a:p>
              <a:p>
                <a:endParaRPr lang="en-US" sz="2000" dirty="0"/>
              </a:p>
              <a:p>
                <a:r>
                  <a:rPr lang="en-US" sz="2000" dirty="0" smtClean="0"/>
                  <a:t> </a:t>
                </a:r>
              </a:p>
              <a:p>
                <a:endParaRPr lang="en-US" sz="2000" dirty="0" smtClean="0"/>
              </a:p>
              <a:p>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r>
                          <a:rPr lang="en-US" sz="2000" b="0" i="1" smtClean="0">
                            <a:latin typeface="Cambria Math"/>
                          </a:rPr>
                          <m:t>=</m:t>
                        </m:r>
                        <m:nary>
                          <m:naryPr>
                            <m:chr m:val="∑"/>
                            <m:ctrlPr>
                              <a:rPr lang="en-US" sz="2000" b="0" i="1" smtClean="0">
                                <a:latin typeface="Cambria Math"/>
                              </a:rPr>
                            </m:ctrlPr>
                          </m:naryPr>
                          <m:sub>
                            <m:r>
                              <m:rPr>
                                <m:brk m:alnAt="23"/>
                              </m:rPr>
                              <a:rPr lang="en-US" sz="2000" b="0" i="1" smtClean="0">
                                <a:latin typeface="Cambria Math"/>
                              </a:rPr>
                              <m:t>𝑖</m:t>
                            </m:r>
                            <m:r>
                              <m:rPr>
                                <m:brk m:alnAt="23"/>
                              </m:rPr>
                              <a:rPr lang="en-US" sz="2000" b="0" i="1" smtClean="0">
                                <a:latin typeface="Cambria Math"/>
                              </a:rPr>
                              <m:t>=</m:t>
                            </m:r>
                            <m:r>
                              <m:rPr>
                                <m:brk m:alnAt="23"/>
                              </m:rPr>
                              <a:rPr lang="en-US" sz="2000" b="0" i="1" smtClean="0">
                                <a:latin typeface="Cambria Math"/>
                              </a:rPr>
                              <m:t>1</m:t>
                            </m:r>
                          </m:sub>
                          <m:sup>
                            <m:r>
                              <a:rPr lang="en-US" sz="2000" b="0" i="1" smtClean="0">
                                <a:latin typeface="Cambria Math"/>
                              </a:rPr>
                              <m:t>2</m:t>
                            </m:r>
                          </m:sup>
                          <m:e>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𝑖</m:t>
                                </m:r>
                              </m:sub>
                            </m:sSub>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sub>
                            </m:sSub>
                          </m:e>
                        </m:nary>
                      </m:e>
                    </m:nary>
                  </m:oMath>
                </a14:m>
                <a:r>
                  <a:rPr lang="en-US" sz="2000" dirty="0" smtClean="0"/>
                  <a:t>                            </a:t>
                </a:r>
                <a14:m>
                  <m:oMath xmlns:m="http://schemas.openxmlformats.org/officeDocument/2006/math">
                    <m:nary>
                      <m:naryPr>
                        <m:chr m:val="∑"/>
                        <m:subHide m:val="on"/>
                        <m:supHide m:val="on"/>
                        <m:ctrlPr>
                          <a:rPr lang="en-US" sz="2000" i="1" dirty="0" smtClean="0">
                            <a:latin typeface="Cambria Math"/>
                          </a:rPr>
                        </m:ctrlPr>
                      </m:naryPr>
                      <m:sub/>
                      <m:sup/>
                      <m:e>
                        <m:sSub>
                          <m:sSubPr>
                            <m:ctrlPr>
                              <a:rPr lang="en-US" sz="2000" i="1" dirty="0" smtClean="0">
                                <a:latin typeface="Cambria Math"/>
                              </a:rPr>
                            </m:ctrlPr>
                          </m:sSubPr>
                          <m:e>
                            <m:r>
                              <a:rPr lang="en-US" sz="2000" b="0" i="1" dirty="0" smtClean="0">
                                <a:latin typeface="Cambria Math"/>
                              </a:rPr>
                              <m:t>𝑀</m:t>
                            </m:r>
                          </m:e>
                          <m:sub>
                            <m:r>
                              <a:rPr lang="en-US" sz="2000" b="0" i="1" dirty="0" smtClean="0">
                                <a:latin typeface="Cambria Math"/>
                              </a:rPr>
                              <m:t>𝑜</m:t>
                            </m:r>
                          </m:sub>
                        </m:sSub>
                      </m:e>
                    </m:nary>
                    <m:r>
                      <a:rPr lang="en-US" sz="2000" b="0" i="1" dirty="0" smtClean="0">
                        <a:latin typeface="Cambria Math"/>
                      </a:rPr>
                      <m:t>=</m:t>
                    </m:r>
                    <m:bar>
                      <m:barPr>
                        <m:pos m:val="top"/>
                        <m:ctrlPr>
                          <a:rPr lang="en-US" sz="2000" b="0" i="1" dirty="0" smtClean="0">
                            <a:latin typeface="Cambria Math"/>
                          </a:rPr>
                        </m:ctrlPr>
                      </m:barPr>
                      <m:e>
                        <m:r>
                          <a:rPr lang="en-US" sz="2000" b="0" i="1" dirty="0" smtClean="0">
                            <a:latin typeface="Cambria Math"/>
                          </a:rPr>
                          <m:t>𝐼</m:t>
                        </m:r>
                      </m:e>
                    </m:bar>
                    <m:r>
                      <a:rPr lang="en-US" sz="2000" b="0" i="1" dirty="0" smtClean="0">
                        <a:latin typeface="Cambria Math"/>
                        <a:ea typeface="Cambria Math"/>
                      </a:rPr>
                      <m:t>𝛼</m:t>
                    </m:r>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𝑀</m:t>
                        </m:r>
                      </m:e>
                      <m:sub>
                        <m:r>
                          <a:rPr lang="en-US" sz="2000" b="0" i="1" dirty="0" smtClean="0">
                            <a:latin typeface="Cambria Math"/>
                            <a:ea typeface="Cambria Math"/>
                          </a:rPr>
                          <m:t>2</m:t>
                        </m:r>
                      </m:sub>
                    </m:sSub>
                    <m:bar>
                      <m:barPr>
                        <m:pos m:val="top"/>
                        <m:ctrlPr>
                          <a:rPr lang="en-US" sz="2000" b="0" i="1" dirty="0" smtClean="0">
                            <a:latin typeface="Cambria Math"/>
                            <a:ea typeface="Cambria Math"/>
                          </a:rPr>
                        </m:ctrlPr>
                      </m:barPr>
                      <m:e>
                        <m:r>
                          <a:rPr lang="en-US" sz="2000" b="0" i="1" dirty="0" smtClean="0">
                            <a:latin typeface="Cambria Math"/>
                            <a:ea typeface="Cambria Math"/>
                          </a:rPr>
                          <m:t>𝑎</m:t>
                        </m:r>
                      </m:e>
                    </m:bar>
                    <m:r>
                      <a:rPr lang="en-US" sz="2000" b="0" i="1" dirty="0" smtClean="0">
                        <a:latin typeface="Cambria Math"/>
                        <a:ea typeface="Cambria Math"/>
                      </a:rPr>
                      <m:t>.</m:t>
                    </m:r>
                    <m:r>
                      <a:rPr lang="en-US" sz="2000" b="0" i="1" dirty="0" smtClean="0">
                        <a:latin typeface="Cambria Math"/>
                        <a:ea typeface="Cambria Math"/>
                      </a:rPr>
                      <m:t>𝑑</m:t>
                    </m:r>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𝑀</m:t>
                        </m:r>
                      </m:e>
                      <m:sub>
                        <m:r>
                          <a:rPr lang="en-US" sz="2000" b="0" i="1" dirty="0" smtClean="0">
                            <a:latin typeface="Cambria Math"/>
                            <a:ea typeface="Cambria Math"/>
                          </a:rPr>
                          <m:t>2</m:t>
                        </m:r>
                      </m:sub>
                    </m:sSub>
                    <m:r>
                      <a:rPr lang="en-US" sz="2000" b="0" i="1" dirty="0" smtClean="0">
                        <a:latin typeface="Cambria Math"/>
                        <a:ea typeface="Cambria Math"/>
                      </a:rPr>
                      <m:t>𝑙</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d>
                      <m:dPr>
                        <m:ctrlPr>
                          <a:rPr lang="en-US" sz="2000" b="0" i="1" dirty="0" smtClean="0">
                            <a:latin typeface="Cambria Math"/>
                          </a:rPr>
                        </m:ctrlPr>
                      </m:dPr>
                      <m:e>
                        <m:r>
                          <a:rPr lang="en-US" sz="2000" b="0" i="1" dirty="0" smtClean="0">
                            <a:latin typeface="Cambria Math"/>
                          </a:rPr>
                          <m:t>𝑙</m:t>
                        </m:r>
                      </m:e>
                    </m:d>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𝑀</m:t>
                        </m:r>
                      </m:e>
                      <m:sub>
                        <m:r>
                          <a:rPr lang="en-US" sz="2000" b="0" i="1" dirty="0" smtClean="0">
                            <a:latin typeface="Cambria Math"/>
                          </a:rPr>
                          <m:t>2</m:t>
                        </m:r>
                      </m:sub>
                    </m:sSub>
                    <m:acc>
                      <m:accPr>
                        <m:chr m:val="̈"/>
                        <m:ctrlPr>
                          <a:rPr lang="en-US" sz="2000" b="0" i="1" dirty="0" smtClean="0">
                            <a:latin typeface="Cambria Math"/>
                          </a:rPr>
                        </m:ctrlPr>
                      </m:accPr>
                      <m:e>
                        <m:r>
                          <a:rPr lang="en-US" sz="2000" b="0" i="1" dirty="0" smtClean="0">
                            <a:latin typeface="Cambria Math"/>
                          </a:rPr>
                          <m:t>𝑥</m:t>
                        </m:r>
                      </m:e>
                    </m:acc>
                    <m:func>
                      <m:funcPr>
                        <m:ctrlPr>
                          <a:rPr lang="en-US" sz="2000" i="1" dirty="0" smtClean="0">
                            <a:latin typeface="Cambria Math"/>
                          </a:rPr>
                        </m:ctrlPr>
                      </m:funcPr>
                      <m:fName>
                        <m:r>
                          <m:rPr>
                            <m:sty m:val="p"/>
                          </m:rPr>
                          <a:rPr lang="en-US" sz="2000" i="0" dirty="0" smtClean="0">
                            <a:latin typeface="Cambria Math"/>
                          </a:rPr>
                          <m:t>cos</m:t>
                        </m:r>
                      </m:fName>
                      <m:e>
                        <m:r>
                          <a:rPr lang="en-US" sz="2000" i="1" dirty="0" smtClean="0">
                            <a:latin typeface="Cambria Math"/>
                            <a:ea typeface="Cambria Math"/>
                          </a:rPr>
                          <m:t>𝜃</m:t>
                        </m:r>
                      </m:e>
                    </m:func>
                    <m:r>
                      <a:rPr lang="en-US" sz="2000" b="0" i="1" dirty="0" smtClean="0">
                        <a:latin typeface="Cambria Math"/>
                      </a:rPr>
                      <m:t>)</m:t>
                    </m:r>
                    <m:r>
                      <a:rPr lang="en-US" sz="2000" b="0" i="1" dirty="0" smtClean="0">
                        <a:latin typeface="Cambria Math"/>
                      </a:rPr>
                      <m:t>𝑙</m:t>
                    </m:r>
                  </m:oMath>
                </a14:m>
                <a:endParaRPr lang="en-US" sz="2000" dirty="0" smtClean="0"/>
              </a:p>
              <a:p>
                <a:endParaRPr lang="en-US" sz="2000" dirty="0"/>
              </a:p>
              <a:p>
                <a14:m>
                  <m:oMath xmlns:m="http://schemas.openxmlformats.org/officeDocument/2006/math">
                    <m:r>
                      <a:rPr lang="en-US" sz="2000" b="0" i="1" smtClean="0">
                        <a:latin typeface="Cambria Math"/>
                      </a:rPr>
                      <m:t>−</m:t>
                    </m:r>
                    <m:r>
                      <a:rPr lang="en-US" sz="2000" b="0" i="1" smtClean="0">
                        <a:latin typeface="Cambria Math"/>
                      </a:rPr>
                      <m:t>𝑘</m:t>
                    </m:r>
                    <m:r>
                      <a:rPr lang="en-US" sz="2000" b="0" i="1" smtClean="0">
                        <a:latin typeface="Cambria Math"/>
                        <a:ea typeface="Cambria Math"/>
                      </a:rPr>
                      <m:t>𝜃</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𝑀</m:t>
                        </m:r>
                      </m:e>
                      <m:sub>
                        <m:r>
                          <a:rPr lang="en-US" sz="2000" b="0" i="1" smtClean="0">
                            <a:latin typeface="Cambria Math"/>
                            <a:ea typeface="Cambria Math"/>
                          </a:rPr>
                          <m:t>2</m:t>
                        </m:r>
                      </m:sub>
                    </m:sSub>
                    <m:r>
                      <a:rPr lang="en-US" sz="2000" b="0" i="1" smtClean="0">
                        <a:latin typeface="Cambria Math"/>
                        <a:ea typeface="Cambria Math"/>
                      </a:rPr>
                      <m:t>𝑔</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n-US" sz="2000" b="0" i="1" smtClean="0">
                            <a:latin typeface="Cambria Math"/>
                            <a:ea typeface="Cambria Math"/>
                          </a:rPr>
                          <m:t>𝜃</m:t>
                        </m:r>
                      </m:e>
                    </m:func>
                    <m:r>
                      <a:rPr lang="en-US" sz="2000" b="0" i="1" smtClean="0">
                        <a:latin typeface="Cambria Math"/>
                        <a:ea typeface="Cambria Math"/>
                      </a:rPr>
                      <m:t>.</m:t>
                    </m:r>
                    <m:r>
                      <a:rPr lang="en-US" sz="2000" b="0" i="1" smtClean="0">
                        <a:latin typeface="Cambria Math"/>
                        <a:ea typeface="Cambria Math"/>
                      </a:rPr>
                      <m:t>𝑙</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𝑀</m:t>
                        </m:r>
                      </m:e>
                      <m:sub>
                        <m:r>
                          <a:rPr lang="en-US" sz="2000" b="0" i="1" smtClean="0">
                            <a:latin typeface="Cambria Math"/>
                            <a:ea typeface="Cambria Math"/>
                          </a:rPr>
                          <m:t>2</m:t>
                        </m:r>
                      </m:sub>
                    </m:sSub>
                    <m:sSup>
                      <m:sSupPr>
                        <m:ctrlPr>
                          <a:rPr lang="en-US" sz="2000" b="0" i="1" smtClean="0">
                            <a:latin typeface="Cambria Math"/>
                            <a:ea typeface="Cambria Math"/>
                          </a:rPr>
                        </m:ctrlPr>
                      </m:sSupPr>
                      <m:e>
                        <m:r>
                          <a:rPr lang="en-US" sz="2000" b="0" i="1" smtClean="0">
                            <a:latin typeface="Cambria Math"/>
                            <a:ea typeface="Cambria Math"/>
                          </a:rPr>
                          <m:t>𝑙</m:t>
                        </m:r>
                      </m:e>
                      <m:sup>
                        <m:r>
                          <a:rPr lang="en-US" sz="2000" b="0" i="1" smtClean="0">
                            <a:latin typeface="Cambria Math"/>
                            <a:ea typeface="Cambria Math"/>
                          </a:rPr>
                          <m:t>2</m:t>
                        </m:r>
                      </m:sup>
                    </m:sSup>
                    <m:acc>
                      <m:accPr>
                        <m:chr m:val="̈"/>
                        <m:ctrlPr>
                          <a:rPr lang="en-US" sz="2000" b="0" i="1" smtClean="0">
                            <a:latin typeface="Cambria Math"/>
                            <a:ea typeface="Cambria Math"/>
                          </a:rPr>
                        </m:ctrlPr>
                      </m:accPr>
                      <m:e>
                        <m:r>
                          <a:rPr lang="en-US" sz="2000" b="0" i="1" smtClean="0">
                            <a:latin typeface="Cambria Math"/>
                            <a:ea typeface="Cambria Math"/>
                          </a:rPr>
                          <m:t>𝜃</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2</m:t>
                        </m:r>
                      </m:sub>
                    </m:sSub>
                    <m:r>
                      <a:rPr lang="en-US" sz="2000" b="0" i="1" smtClean="0">
                        <a:latin typeface="Cambria Math"/>
                      </a:rPr>
                      <m:t>𝑙</m:t>
                    </m:r>
                    <m:acc>
                      <m:accPr>
                        <m:chr m:val="̈"/>
                        <m:ctrlPr>
                          <a:rPr lang="en-US" sz="2000" b="0" i="1" smtClean="0">
                            <a:latin typeface="Cambria Math"/>
                          </a:rPr>
                        </m:ctrlPr>
                      </m:accPr>
                      <m:e>
                        <m:r>
                          <a:rPr lang="en-US" sz="2000" b="0" i="1" smtClean="0">
                            <a:latin typeface="Cambria Math"/>
                          </a:rPr>
                          <m:t>𝑥</m:t>
                        </m:r>
                      </m:e>
                    </m:acc>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ea typeface="Cambria Math"/>
                          </a:rPr>
                          <m:t>𝜃</m:t>
                        </m:r>
                      </m:e>
                    </m:func>
                  </m:oMath>
                </a14:m>
                <a:endParaRPr lang="en-US" sz="2000" dirty="0" smtClean="0"/>
              </a:p>
              <a:p>
                <a:endParaRPr lang="en-US" sz="2000" dirty="0"/>
              </a:p>
              <a:p>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𝑀</m:t>
                        </m:r>
                      </m:e>
                      <m:sub>
                        <m:r>
                          <a:rPr lang="en-US" sz="2000" i="1">
                            <a:latin typeface="Cambria Math"/>
                            <a:ea typeface="Cambria Math"/>
                          </a:rPr>
                          <m:t>2</m:t>
                        </m:r>
                      </m:sub>
                    </m:sSub>
                    <m:sSup>
                      <m:sSupPr>
                        <m:ctrlPr>
                          <a:rPr lang="en-US" sz="2000" i="1">
                            <a:latin typeface="Cambria Math"/>
                            <a:ea typeface="Cambria Math"/>
                          </a:rPr>
                        </m:ctrlPr>
                      </m:sSupPr>
                      <m:e>
                        <m:r>
                          <a:rPr lang="en-US" sz="2000" i="1">
                            <a:latin typeface="Cambria Math"/>
                            <a:ea typeface="Cambria Math"/>
                          </a:rPr>
                          <m:t>𝑙</m:t>
                        </m:r>
                      </m:e>
                      <m:sup>
                        <m:r>
                          <a:rPr lang="en-US" sz="2000" i="1">
                            <a:latin typeface="Cambria Math"/>
                            <a:ea typeface="Cambria Math"/>
                          </a:rPr>
                          <m:t>2</m:t>
                        </m:r>
                      </m:sup>
                    </m:sSup>
                    <m:acc>
                      <m:accPr>
                        <m:chr m:val="̈"/>
                        <m:ctrlPr>
                          <a:rPr lang="en-US" sz="2000" i="1">
                            <a:latin typeface="Cambria Math"/>
                            <a:ea typeface="Cambria Math"/>
                          </a:rPr>
                        </m:ctrlPr>
                      </m:accPr>
                      <m:e>
                        <m:r>
                          <a:rPr lang="en-US" sz="2000" i="1">
                            <a:latin typeface="Cambria Math"/>
                            <a:ea typeface="Cambria Math"/>
                          </a:rPr>
                          <m:t>𝜃</m:t>
                        </m:r>
                      </m:e>
                    </m:acc>
                    <m:r>
                      <a:rPr lang="en-US" sz="2000" b="0" i="1" smtClean="0">
                        <a:latin typeface="Cambria Math"/>
                        <a:ea typeface="Cambria Math"/>
                      </a:rPr>
                      <m:t>+</m:t>
                    </m:r>
                    <m:r>
                      <a:rPr lang="en-US" sz="2000" i="1">
                        <a:latin typeface="Cambria Math"/>
                      </a:rPr>
                      <m:t>𝑘</m:t>
                    </m:r>
                    <m:r>
                      <a:rPr lang="en-US" sz="2000" i="1">
                        <a:latin typeface="Cambria Math"/>
                        <a:ea typeface="Cambria Math"/>
                      </a:rPr>
                      <m:t>𝜃</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𝑀</m:t>
                        </m:r>
                      </m:e>
                      <m:sub>
                        <m:r>
                          <a:rPr lang="en-US" sz="2000" i="1">
                            <a:latin typeface="Cambria Math"/>
                            <a:ea typeface="Cambria Math"/>
                          </a:rPr>
                          <m:t>2</m:t>
                        </m:r>
                      </m:sub>
                    </m:sSub>
                    <m:r>
                      <a:rPr lang="en-US" sz="2000" i="1">
                        <a:latin typeface="Cambria Math"/>
                        <a:ea typeface="Cambria Math"/>
                      </a:rPr>
                      <m:t>𝑔𝑙</m:t>
                    </m:r>
                    <m:r>
                      <a:rPr lang="en-US" sz="2000" i="1">
                        <a:latin typeface="Cambria Math"/>
                        <a:ea typeface="Cambria Math"/>
                      </a:rPr>
                      <m:t>𝜃</m:t>
                    </m:r>
                    <m:r>
                      <a:rPr lang="en-US" sz="2000" b="0" i="1" smtClean="0">
                        <a:latin typeface="Cambria Math"/>
                        <a:ea typeface="Cambria Math"/>
                      </a:rPr>
                      <m:t>=−</m:t>
                    </m:r>
                    <m:sSub>
                      <m:sSubPr>
                        <m:ctrlPr>
                          <a:rPr lang="en-US" sz="2000" i="1">
                            <a:latin typeface="Cambria Math"/>
                          </a:rPr>
                        </m:ctrlPr>
                      </m:sSubPr>
                      <m:e>
                        <m:r>
                          <a:rPr lang="en-US" sz="2000" i="1">
                            <a:latin typeface="Cambria Math"/>
                          </a:rPr>
                          <m:t>𝑀</m:t>
                        </m:r>
                      </m:e>
                      <m:sub>
                        <m:r>
                          <a:rPr lang="en-US" sz="2000" i="1">
                            <a:latin typeface="Cambria Math"/>
                          </a:rPr>
                          <m:t>2</m:t>
                        </m:r>
                      </m:sub>
                    </m:sSub>
                    <m:r>
                      <a:rPr lang="en-US" sz="2000" i="1">
                        <a:latin typeface="Cambria Math"/>
                      </a:rPr>
                      <m:t>𝑙</m:t>
                    </m:r>
                    <m:acc>
                      <m:accPr>
                        <m:chr m:val="̈"/>
                        <m:ctrlPr>
                          <a:rPr lang="en-US" sz="2000" i="1">
                            <a:latin typeface="Cambria Math"/>
                          </a:rPr>
                        </m:ctrlPr>
                      </m:accPr>
                      <m:e>
                        <m:r>
                          <a:rPr lang="en-US" sz="2000" i="1">
                            <a:latin typeface="Cambria Math"/>
                          </a:rPr>
                          <m:t>𝑥</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2</m:t>
                        </m:r>
                      </m:sub>
                    </m:sSub>
                    <m:r>
                      <a:rPr lang="en-US" sz="2000" b="0" i="1" smtClean="0">
                        <a:latin typeface="Cambria Math"/>
                      </a:rPr>
                      <m:t>𝑙</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0</m:t>
                        </m:r>
                      </m:sub>
                    </m:sSub>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endParaRPr lang="en-US" sz="2000" dirty="0" smtClean="0"/>
              </a:p>
              <a:p>
                <a:endParaRPr lang="en-US" sz="2000" dirty="0"/>
              </a:p>
              <a:p>
                <a14:m>
                  <m:oMath xmlns:m="http://schemas.openxmlformats.org/officeDocument/2006/math">
                    <m:acc>
                      <m:accPr>
                        <m:chr m:val="̈"/>
                        <m:ctrlPr>
                          <a:rPr lang="en-US" sz="2000" i="1" smtClean="0">
                            <a:latin typeface="Cambria Math"/>
                          </a:rPr>
                        </m:ctrlPr>
                      </m:accPr>
                      <m:e>
                        <m:r>
                          <a:rPr lang="en-US" sz="2000" i="1" smtClean="0">
                            <a:latin typeface="Cambria Math"/>
                            <a:ea typeface="Cambria Math"/>
                          </a:rPr>
                          <m:t>𝜃</m:t>
                        </m:r>
                      </m:e>
                    </m:acc>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𝑘</m:t>
                            </m:r>
                          </m:num>
                          <m:den>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𝑙</m:t>
                                </m:r>
                              </m:e>
                              <m:sup>
                                <m:r>
                                  <a:rPr lang="en-US" sz="2000" b="0" i="1" smtClean="0">
                                    <a:latin typeface="Cambria Math"/>
                                  </a:rPr>
                                  <m:t>2</m:t>
                                </m:r>
                              </m:sup>
                            </m:sSup>
                          </m:den>
                        </m:f>
                        <m:r>
                          <a:rPr lang="en-US" sz="2000" b="0" i="1" smtClean="0">
                            <a:latin typeface="Cambria Math"/>
                          </a:rPr>
                          <m:t>+</m:t>
                        </m:r>
                        <m:f>
                          <m:fPr>
                            <m:ctrlPr>
                              <a:rPr lang="en-US" sz="2000" b="0" i="1" smtClean="0">
                                <a:latin typeface="Cambria Math"/>
                              </a:rPr>
                            </m:ctrlPr>
                          </m:fPr>
                          <m:num>
                            <m:r>
                              <a:rPr lang="en-US" sz="2000" b="0" i="1" smtClean="0">
                                <a:latin typeface="Cambria Math"/>
                              </a:rPr>
                              <m:t>𝑔</m:t>
                            </m:r>
                          </m:num>
                          <m:den>
                            <m:r>
                              <a:rPr lang="en-US" sz="2000" b="0" i="1" smtClean="0">
                                <a:latin typeface="Cambria Math"/>
                              </a:rPr>
                              <m:t>𝑙</m:t>
                            </m:r>
                          </m:den>
                        </m:f>
                      </m:e>
                    </m:d>
                    <m:r>
                      <a:rPr lang="en-US" sz="2000" b="0" i="1" smtClean="0">
                        <a:latin typeface="Cambria Math"/>
                        <a:ea typeface="Cambria Math"/>
                      </a:rPr>
                      <m:t>𝜃</m:t>
                    </m:r>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0</m:t>
                            </m:r>
                          </m:sub>
                        </m:sSub>
                        <m:sSup>
                          <m:sSupPr>
                            <m:ctrlPr>
                              <a:rPr lang="en-US" sz="2000" b="0" i="1" smtClean="0">
                                <a:latin typeface="Cambria Math"/>
                                <a:ea typeface="Cambria Math"/>
                              </a:rPr>
                            </m:ctrlPr>
                          </m:sSupPr>
                          <m:e>
                            <m:r>
                              <a:rPr lang="en-US" sz="2000" b="0" i="1" smtClean="0">
                                <a:latin typeface="Cambria Math"/>
                                <a:ea typeface="Cambria Math"/>
                              </a:rPr>
                              <m:t>𝜔</m:t>
                            </m:r>
                          </m:e>
                          <m:sup>
                            <m:r>
                              <a:rPr lang="en-US" sz="2000" b="0" i="1" smtClean="0">
                                <a:latin typeface="Cambria Math"/>
                                <a:ea typeface="Cambria Math"/>
                              </a:rPr>
                              <m:t>2</m:t>
                            </m:r>
                          </m:sup>
                        </m:sSup>
                      </m:num>
                      <m:den>
                        <m:r>
                          <a:rPr lang="en-US" sz="2000" b="0" i="1" smtClean="0">
                            <a:latin typeface="Cambria Math"/>
                            <a:ea typeface="Cambria Math"/>
                          </a:rPr>
                          <m:t>𝑙</m:t>
                        </m:r>
                      </m:den>
                    </m:f>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3467"/>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81000"/>
            <a:ext cx="1798637" cy="1852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Left Brace 12"/>
          <p:cNvSpPr/>
          <p:nvPr/>
        </p:nvSpPr>
        <p:spPr>
          <a:xfrm>
            <a:off x="3048000" y="457200"/>
            <a:ext cx="231648" cy="1143000"/>
          </a:xfrm>
          <a:prstGeom prst="leftBrace">
            <a:avLst>
              <a:gd name="adj1" fmla="val 516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4572000" y="990600"/>
            <a:ext cx="657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8" name="TextBox 17"/>
              <p:cNvSpPr txBox="1"/>
              <p:nvPr/>
            </p:nvSpPr>
            <p:spPr>
              <a:xfrm flipH="1" flipV="1">
                <a:off x="495300" y="19633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flipH="1" flipV="1">
                <a:off x="495300" y="196334"/>
                <a:ext cx="228600" cy="369332"/>
              </a:xfrm>
              <a:prstGeom prst="rect">
                <a:avLst/>
              </a:prstGeom>
              <a:blipFill rotWithShape="1">
                <a:blip r:embed="rId4" cstate="print"/>
                <a:stretch>
                  <a:fillRect l="-2105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9" name="TextBox 18"/>
              <p:cNvSpPr txBox="1"/>
              <p:nvPr/>
            </p:nvSpPr>
            <p:spPr>
              <a:xfrm>
                <a:off x="1371600" y="2133600"/>
                <a:ext cx="3856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1371600" y="2133600"/>
                <a:ext cx="385683"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21" name="Arc 20"/>
          <p:cNvSpPr/>
          <p:nvPr/>
        </p:nvSpPr>
        <p:spPr>
          <a:xfrm rot="5976098">
            <a:off x="520905" y="511108"/>
            <a:ext cx="314731" cy="33927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2" name="TextBox 21"/>
              <p:cNvSpPr txBox="1"/>
              <p:nvPr/>
            </p:nvSpPr>
            <p:spPr>
              <a:xfrm>
                <a:off x="609600" y="721227"/>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609600" y="721227"/>
                <a:ext cx="374141"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24" name="Straight Arrow Connector 23"/>
          <p:cNvCxnSpPr/>
          <p:nvPr/>
        </p:nvCxnSpPr>
        <p:spPr>
          <a:xfrm flipH="1">
            <a:off x="4572000" y="2590800"/>
            <a:ext cx="481012" cy="621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10000" y="3027402"/>
            <a:ext cx="1669047" cy="369332"/>
          </a:xfrm>
          <a:prstGeom prst="rect">
            <a:avLst/>
          </a:prstGeom>
          <a:noFill/>
        </p:spPr>
        <p:txBody>
          <a:bodyPr wrap="none" rtlCol="0">
            <a:spAutoFit/>
          </a:bodyPr>
          <a:lstStyle/>
          <a:p>
            <a:r>
              <a:rPr lang="fa-IR" dirty="0" smtClean="0"/>
              <a:t>(جرم متمرکز است)</a:t>
            </a:r>
            <a:endParaRPr lang="en-US" dirty="0"/>
          </a:p>
        </p:txBody>
      </p:sp>
      <p:sp>
        <p:nvSpPr>
          <p:cNvPr id="28" name="Left Brace 27"/>
          <p:cNvSpPr/>
          <p:nvPr/>
        </p:nvSpPr>
        <p:spPr>
          <a:xfrm rot="16200000">
            <a:off x="1314371" y="5033962"/>
            <a:ext cx="238124" cy="1295400"/>
          </a:xfrm>
          <a:prstGeom prst="leftBrace">
            <a:avLst>
              <a:gd name="adj1" fmla="val 71969"/>
              <a:gd name="adj2" fmla="val 500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9" name="TextBox 28"/>
              <p:cNvSpPr txBox="1"/>
              <p:nvPr/>
            </p:nvSpPr>
            <p:spPr>
              <a:xfrm>
                <a:off x="1121424" y="5800724"/>
                <a:ext cx="6240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sSub>
                            <m:sSubPr>
                              <m:ctrlPr>
                                <a:rPr lang="en-US" i="1" smtClean="0">
                                  <a:latin typeface="Cambria Math"/>
                                </a:rPr>
                              </m:ctrlPr>
                            </m:sSubPr>
                            <m:e>
                              <m:r>
                                <a:rPr lang="en-US" i="1" smtClean="0">
                                  <a:latin typeface="Cambria Math"/>
                                  <a:ea typeface="Cambria Math"/>
                                </a:rPr>
                                <m:t>𝜔</m:t>
                              </m:r>
                            </m:e>
                            <m:sub>
                              <m:r>
                                <a:rPr lang="en-US" b="0" i="1" smtClean="0">
                                  <a:latin typeface="Cambria Math"/>
                                </a:rPr>
                                <m:t>𝑛</m:t>
                              </m:r>
                            </m:sub>
                          </m:sSub>
                        </m:e>
                        <m:sup>
                          <m:r>
                            <a:rPr lang="en-US" b="0" i="1" smtClean="0">
                              <a:latin typeface="Cambria Math"/>
                            </a:rPr>
                            <m:t>2</m:t>
                          </m:r>
                        </m:sup>
                      </m:sSup>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1121424" y="5800724"/>
                <a:ext cx="624017" cy="369332"/>
              </a:xfrm>
              <a:prstGeom prst="rect">
                <a:avLst/>
              </a:prstGeom>
              <a:blipFill rotWithShape="1">
                <a:blip r:embed="rId7"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103423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marL="0" indent="0" algn="r" rtl="1">
                  <a:buNone/>
                </a:pPr>
                <a:endParaRPr lang="fa-IR" sz="2000" dirty="0" smtClean="0"/>
              </a:p>
              <a:p>
                <a:pPr marL="0" indent="0" algn="r" rtl="1">
                  <a:buNone/>
                </a:pPr>
                <a:r>
                  <a:rPr lang="fa-IR" sz="2000" dirty="0" smtClean="0"/>
                  <a:t>              </a:t>
                </a:r>
                <a:r>
                  <a:rPr lang="fa-IR" sz="2000" dirty="0" smtClean="0">
                    <a:cs typeface="B Titr" pitchFamily="2" charset="-78"/>
                  </a:rPr>
                  <a:t>بررسی رفتار سیستم تحت ارتعاش آزاد میرا؛</a:t>
                </a:r>
              </a:p>
              <a:p>
                <a:pPr marL="0" indent="0" algn="r" rtl="1">
                  <a:buNone/>
                </a:pPr>
                <a:endParaRPr lang="fa-IR" sz="2000" dirty="0"/>
              </a:p>
              <a:p>
                <a:pPr marL="0" indent="0" algn="r" rtl="1">
                  <a:buNone/>
                </a:pPr>
                <a:r>
                  <a:rPr lang="fa-IR" sz="2000" dirty="0" smtClean="0"/>
                  <a:t>     اکنون می خواهیم پاسخ معادله دیفرانسیل حرکت را بدست آوریم.</a:t>
                </a:r>
              </a:p>
              <a:p>
                <a:pPr marL="0" indent="0" algn="l">
                  <a:buNone/>
                </a:pP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𝑐</m:t>
                            </m:r>
                          </m:num>
                          <m:den>
                            <m:r>
                              <a:rPr lang="en-US" sz="2000" b="0" i="1" smtClean="0">
                                <a:latin typeface="Cambria Math"/>
                              </a:rPr>
                              <m:t>𝑚</m:t>
                            </m:r>
                          </m:den>
                        </m:f>
                      </m:e>
                    </m:d>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𝑘</m:t>
                            </m:r>
                          </m:num>
                          <m:den>
                            <m:r>
                              <a:rPr lang="en-US" sz="2000" b="0" i="1" smtClean="0">
                                <a:latin typeface="Cambria Math"/>
                              </a:rPr>
                              <m:t>𝑚</m:t>
                            </m:r>
                          </m:den>
                        </m:f>
                      </m:e>
                    </m:d>
                    <m:r>
                      <a:rPr lang="en-US" sz="2000" b="0" i="1" smtClean="0">
                        <a:latin typeface="Cambria Math"/>
                      </a:rPr>
                      <m:t>𝑥</m:t>
                    </m:r>
                    <m:r>
                      <a:rPr lang="en-US" sz="2000" b="0" i="1" smtClean="0">
                        <a:latin typeface="Cambria Math"/>
                      </a:rPr>
                      <m:t>=</m:t>
                    </m:r>
                    <m:r>
                      <a:rPr lang="en-US" sz="2000" b="0" i="1" smtClean="0">
                        <a:latin typeface="Cambria Math"/>
                      </a:rPr>
                      <m:t>0</m:t>
                    </m:r>
                  </m:oMath>
                </a14:m>
                <a:endParaRPr lang="en-US" sz="2000" dirty="0" smtClean="0"/>
              </a:p>
              <a:p>
                <a:pPr marL="0" indent="0" algn="r" rtl="1">
                  <a:buNone/>
                </a:pPr>
                <a:r>
                  <a:rPr lang="en-US" sz="2000" dirty="0"/>
                  <a:t> </a:t>
                </a:r>
                <a:r>
                  <a:rPr lang="fa-IR" sz="2000" dirty="0"/>
                  <a:t>در معادله فوق  تعریف می کنیم </a:t>
                </a:r>
                <a:r>
                  <a:rPr lang="fa-IR" sz="2000" dirty="0" smtClean="0"/>
                  <a:t>:</a:t>
                </a:r>
              </a:p>
              <a:p>
                <a:pPr marL="0" indent="0" algn="l">
                  <a:buNone/>
                </a:pPr>
                <a:r>
                  <a:rPr lang="en-US" sz="2000" dirty="0"/>
                  <a:t> </a:t>
                </a:r>
                <a:r>
                  <a:rPr lang="en-US" sz="2000" dirty="0" smtClean="0"/>
                  <a:t>   </a:t>
                </a:r>
              </a:p>
              <a:p>
                <a:pPr marL="114300" indent="0">
                  <a:buNone/>
                  <a:tabLst>
                    <a:tab pos="8858250" algn="l"/>
                  </a:tabLst>
                </a:pPr>
                <a:r>
                  <a:rPr lang="en-US" sz="2000" dirty="0"/>
                  <a:t> </a:t>
                </a:r>
                <a:r>
                  <a:rPr lang="en-US" sz="2000" dirty="0" smtClean="0"/>
                  <a:t>         </a:t>
                </a:r>
                <a14:m>
                  <m:oMath xmlns:m="http://schemas.openxmlformats.org/officeDocument/2006/math">
                    <m:f>
                      <m:fPr>
                        <m:ctrlPr>
                          <a:rPr lang="fa-IR" sz="2000" i="1">
                            <a:latin typeface="Cambria Math"/>
                          </a:rPr>
                        </m:ctrlPr>
                      </m:fPr>
                      <m:num>
                        <m:r>
                          <a:rPr lang="en-US" sz="2000" i="1">
                            <a:latin typeface="Cambria Math"/>
                          </a:rPr>
                          <m:t>𝑘</m:t>
                        </m:r>
                      </m:num>
                      <m:den>
                        <m:r>
                          <a:rPr lang="en-US" sz="2000" i="1">
                            <a:latin typeface="Cambria Math"/>
                          </a:rPr>
                          <m:t>𝑚</m:t>
                        </m:r>
                      </m:den>
                    </m:f>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oMath>
                </a14:m>
                <a:r>
                  <a:rPr lang="fa-IR" sz="2000" dirty="0" smtClean="0"/>
                  <a:t>  </a:t>
                </a:r>
                <a:r>
                  <a:rPr lang="en-US" sz="2000" dirty="0" smtClean="0"/>
                  <a:t>        </a:t>
                </a:r>
              </a:p>
              <a:p>
                <a:pPr marL="114300" indent="0">
                  <a:buNone/>
                  <a:tabLst>
                    <a:tab pos="8858250" algn="l"/>
                  </a:tabLst>
                </a:pPr>
                <a:endParaRPr lang="en-US" sz="2000" dirty="0"/>
              </a:p>
              <a:p>
                <a:pPr marL="114300" indent="0" algn="l">
                  <a:buNone/>
                  <a:tabLst>
                    <a:tab pos="8858250" algn="l"/>
                  </a:tabLst>
                </a:pPr>
                <a:r>
                  <a:rPr lang="en-US" sz="2000" dirty="0" smtClean="0"/>
                  <a:t>          </a:t>
                </a:r>
                <a14:m>
                  <m:oMath xmlns:m="http://schemas.openxmlformats.org/officeDocument/2006/math">
                    <m:f>
                      <m:fPr>
                        <m:ctrlPr>
                          <a:rPr lang="fa-IR" sz="2000" i="1">
                            <a:latin typeface="Cambria Math"/>
                          </a:rPr>
                        </m:ctrlPr>
                      </m:fPr>
                      <m:num>
                        <m:r>
                          <a:rPr lang="en-US" sz="2000" i="1">
                            <a:latin typeface="Cambria Math"/>
                          </a:rPr>
                          <m:t>𝑐</m:t>
                        </m:r>
                      </m:num>
                      <m:den>
                        <m:r>
                          <a:rPr lang="en-US" sz="2000" i="1">
                            <a:latin typeface="Cambria Math"/>
                          </a:rPr>
                          <m:t>𝑚</m:t>
                        </m:r>
                      </m:den>
                    </m:f>
                    <m:r>
                      <a:rPr lang="en-US" sz="2000" i="1">
                        <a:latin typeface="Cambria Math"/>
                      </a:rPr>
                      <m:t>=</m:t>
                    </m:r>
                    <m:r>
                      <a:rPr lang="en-US" sz="2000" i="1">
                        <a:latin typeface="Cambria Math"/>
                      </a:rPr>
                      <m:t>2</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r>
                  <a:rPr lang="fa-IR" sz="2000" dirty="0" smtClean="0"/>
                  <a:t>ضریب </a:t>
                </a:r>
                <a:r>
                  <a:rPr lang="fa-IR" sz="2000" dirty="0"/>
                  <a:t>میرایی </a:t>
                </a:r>
                <a:r>
                  <a:rPr lang="fa-IR" sz="2000" dirty="0" smtClean="0"/>
                  <a:t>ویسکوزو𝜁نسبت میرایی استاندارداست                               </a:t>
                </a:r>
                <a:r>
                  <a:rPr lang="en-US" sz="2000" dirty="0" smtClean="0"/>
                  <a:t>c</a:t>
                </a:r>
                <a:r>
                  <a:rPr lang="fa-IR" sz="2000" dirty="0" smtClean="0"/>
                  <a:t>که </a:t>
                </a:r>
              </a:p>
              <a:p>
                <a:pPr marL="114300" indent="0" algn="r" rtl="1">
                  <a:buNone/>
                  <a:tabLst>
                    <a:tab pos="8858250" algn="l"/>
                  </a:tabLst>
                </a:pPr>
                <a:endParaRPr lang="fa-IR" sz="2000" dirty="0" smtClean="0"/>
              </a:p>
              <a:p>
                <a:pPr marL="114300" indent="0" algn="r" rtl="1">
                  <a:buNone/>
                  <a:tabLst>
                    <a:tab pos="8858250" algn="l"/>
                  </a:tabLst>
                </a:pPr>
                <a:r>
                  <a:rPr lang="fa-IR" sz="2000" dirty="0"/>
                  <a:t> </a:t>
                </a:r>
                <a:r>
                  <a:rPr lang="fa-IR" sz="2000" dirty="0" smtClean="0"/>
                  <a:t>  معادله </a:t>
                </a:r>
                <a:r>
                  <a:rPr lang="fa-IR" sz="2000" dirty="0"/>
                  <a:t>فوق یک معادله دیفرانسیل خطی مرتبه دو همگن با ضرایب ثابت </a:t>
                </a:r>
                <a:r>
                  <a:rPr lang="fa-IR" sz="2000" dirty="0" smtClean="0"/>
                  <a:t>است.با استفاده از معادله مشخصه </a:t>
                </a:r>
              </a:p>
              <a:p>
                <a:pPr marL="114300" indent="0" algn="r" rtl="1">
                  <a:buNone/>
                  <a:tabLst>
                    <a:tab pos="8858250" algn="l"/>
                  </a:tabLst>
                </a:pPr>
                <a:r>
                  <a:rPr lang="fa-IR" sz="2000" dirty="0" smtClean="0"/>
                  <a:t>داریم؛</a:t>
                </a:r>
              </a:p>
              <a:p>
                <a:pPr marL="114300" indent="0" algn="r" rtl="1">
                  <a:buNone/>
                  <a:tabLst>
                    <a:tab pos="8858250" algn="l"/>
                  </a:tabLst>
                </a:pPr>
                <a:endParaRPr lang="fa-IR" sz="2000" dirty="0" smtClean="0"/>
              </a:p>
              <a:p>
                <a:pPr marL="114300" indent="0" algn="l">
                  <a:buNone/>
                  <a:tabLst>
                    <a:tab pos="8858250" algn="l"/>
                  </a:tabLst>
                </a:pPr>
                <a:r>
                  <a:rPr lang="en-US" sz="2000" dirty="0" smtClean="0"/>
                  <a:t>     </a:t>
                </a:r>
                <a14:m>
                  <m:oMath xmlns:m="http://schemas.openxmlformats.org/officeDocument/2006/math">
                    <m:sSup>
                      <m:sSupPr>
                        <m:ctrlPr>
                          <a:rPr lang="fa-IR" sz="2000" i="1" smtClean="0">
                            <a:latin typeface="Cambria Math"/>
                          </a:rPr>
                        </m:ctrlPr>
                      </m:sSupPr>
                      <m:e>
                        <m:r>
                          <a:rPr lang="en-US" sz="2000" b="0" i="1" smtClean="0">
                            <a:latin typeface="Cambria Math"/>
                          </a:rPr>
                          <m:t>𝑠</m:t>
                        </m:r>
                      </m:e>
                      <m:sup>
                        <m:r>
                          <a:rPr lang="en-US" sz="2000" b="0" i="1" smtClean="0">
                            <a:latin typeface="Cambria Math"/>
                          </a:rPr>
                          <m:t>2</m:t>
                        </m:r>
                      </m:sup>
                    </m:sSup>
                    <m:r>
                      <a:rPr lang="en-US" sz="2000" b="0" i="1" smtClean="0">
                        <a:latin typeface="Cambria Math"/>
                      </a:rPr>
                      <m:t>+</m:t>
                    </m:r>
                    <m:d>
                      <m:dPr>
                        <m:ctrlPr>
                          <a:rPr lang="en-US" sz="2000" b="0" i="1" smtClean="0">
                            <a:latin typeface="Cambria Math"/>
                          </a:rPr>
                        </m:ctrlPr>
                      </m:dPr>
                      <m:e>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d>
                    <m:r>
                      <a:rPr lang="en-US" sz="2000" b="0" i="1" smtClean="0">
                        <a:latin typeface="Cambria Math"/>
                        <a:ea typeface="Cambria Math"/>
                      </a:rPr>
                      <m:t>𝑠</m:t>
                    </m:r>
                    <m:r>
                      <a:rPr lang="en-US" sz="2000" b="0" i="1" smtClean="0">
                        <a:latin typeface="Cambria Math"/>
                        <a:ea typeface="Cambria Math"/>
                      </a:rPr>
                      <m:t>+</m:t>
                    </m:r>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p>
                        <m:r>
                          <a:rPr lang="en-US" sz="2000" b="0" i="1" smtClean="0">
                            <a:latin typeface="Cambria Math"/>
                            <a:ea typeface="Cambria Math"/>
                          </a:rPr>
                          <m:t>2</m:t>
                        </m:r>
                      </m:sup>
                    </m:sSup>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marL="114300" indent="0" algn="l">
                  <a:buNone/>
                  <a:tabLst>
                    <a:tab pos="8858250" algn="l"/>
                  </a:tabLst>
                </a:pPr>
                <a:endParaRPr lang="en-US" sz="2000" dirty="0"/>
              </a:p>
              <a:p>
                <a:pPr marL="114300" indent="0" algn="l">
                  <a:buNone/>
                  <a:tabLst>
                    <a:tab pos="8858250" algn="l"/>
                  </a:tabLst>
                </a:pPr>
                <a:endParaRPr lang="fa-IR"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1133" r="-667"/>
                </a:stretch>
              </a:blipFill>
            </p:spPr>
            <p:txBody>
              <a:bodyPr/>
              <a:lstStyle/>
              <a:p>
                <a:r>
                  <a:rPr lang="en-US">
                    <a:noFill/>
                  </a:rPr>
                  <a:t> </a:t>
                </a:r>
              </a:p>
            </p:txBody>
          </p:sp>
        </mc:Fallback>
      </mc:AlternateContent>
      <p:sp>
        <p:nvSpPr>
          <p:cNvPr id="4" name="Left Brace 3"/>
          <p:cNvSpPr/>
          <p:nvPr/>
        </p:nvSpPr>
        <p:spPr>
          <a:xfrm>
            <a:off x="361950" y="2790825"/>
            <a:ext cx="304800" cy="1371600"/>
          </a:xfrm>
          <a:prstGeom prst="leftBrace">
            <a:avLst>
              <a:gd name="adj1" fmla="val 7427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890612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1</m:t>
                        </m:r>
                        <m:r>
                          <a:rPr lang="en-US" sz="2000" b="0" i="1" smtClean="0">
                            <a:latin typeface="Cambria Math"/>
                          </a:rPr>
                          <m:t>,</m:t>
                        </m:r>
                        <m:r>
                          <a:rPr lang="en-US" sz="2000" b="0" i="1" smtClean="0">
                            <a:latin typeface="Cambria Math"/>
                          </a:rPr>
                          <m:t>2</m:t>
                        </m:r>
                      </m:sub>
                    </m:sSub>
                    <m:r>
                      <a:rPr lang="en-US" sz="2000" b="0" i="1" smtClean="0">
                        <a:latin typeface="Cambria Math"/>
                      </a:rPr>
                      <m:t>=</m:t>
                    </m:r>
                    <m:f>
                      <m:fPr>
                        <m:ctrlPr>
                          <a:rPr lang="en-US" sz="2000" b="0" i="1" smtClean="0">
                            <a:latin typeface="Cambria Math"/>
                          </a:rPr>
                        </m:ctrlPr>
                      </m:fPr>
                      <m:num>
                        <m:r>
                          <a:rPr lang="en-US" sz="2000" b="0" i="1" smtClean="0">
                            <a:latin typeface="Cambria Math"/>
                          </a:rPr>
                          <m:t>−</m:t>
                        </m:r>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rad>
                          <m:radPr>
                            <m:degHide m:val="on"/>
                            <m:ctrlPr>
                              <a:rPr lang="en-US" sz="2000" b="0" i="1" smtClean="0">
                                <a:latin typeface="Cambria Math"/>
                                <a:ea typeface="Cambria Math"/>
                              </a:rPr>
                            </m:ctrlPr>
                          </m:radPr>
                          <m:deg/>
                          <m:e>
                            <m:r>
                              <a:rPr lang="en-US" sz="2000" b="0" i="1" smtClean="0">
                                <a:latin typeface="Cambria Math"/>
                                <a:ea typeface="Cambria Math"/>
                              </a:rPr>
                              <m:t>4</m:t>
                            </m:r>
                            <m:sSup>
                              <m:sSupPr>
                                <m:ctrlPr>
                                  <a:rPr lang="en-US" sz="2000" b="0" i="1" smtClean="0">
                                    <a:latin typeface="Cambria Math"/>
                                    <a:ea typeface="Cambria Math"/>
                                  </a:rPr>
                                </m:ctrlPr>
                              </m:sSupPr>
                              <m:e>
                                <m:r>
                                  <a:rPr lang="en-US" sz="2000" b="0" i="1" smtClean="0">
                                    <a:latin typeface="Cambria Math"/>
                                    <a:ea typeface="Cambria Math"/>
                                  </a:rPr>
                                  <m:t>𝜁</m:t>
                                </m:r>
                              </m:e>
                              <m:sup>
                                <m:r>
                                  <a:rPr lang="en-US" sz="2000" b="0" i="1" smtClean="0">
                                    <a:latin typeface="Cambria Math"/>
                                    <a:ea typeface="Cambria Math"/>
                                  </a:rPr>
                                  <m:t>2</m:t>
                                </m:r>
                              </m:sup>
                            </m:sSup>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p>
                                <m:r>
                                  <a:rPr lang="en-US" sz="2000" b="0" i="1" smtClean="0">
                                    <a:latin typeface="Cambria Math"/>
                                    <a:ea typeface="Cambria Math"/>
                                  </a:rPr>
                                  <m:t>2</m:t>
                                </m:r>
                              </m:sup>
                            </m:sSup>
                            <m:r>
                              <a:rPr lang="en-US" sz="2000" b="0" i="1" smtClean="0">
                                <a:latin typeface="Cambria Math"/>
                                <a:ea typeface="Cambria Math"/>
                              </a:rPr>
                              <m:t>−</m:t>
                            </m:r>
                            <m:r>
                              <a:rPr lang="en-US" sz="2000" b="0" i="1" smtClean="0">
                                <a:latin typeface="Cambria Math"/>
                                <a:ea typeface="Cambria Math"/>
                              </a:rPr>
                              <m:t>4</m:t>
                            </m:r>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p>
                                <m:r>
                                  <a:rPr lang="en-US" sz="2000" b="0" i="1" smtClean="0">
                                    <a:latin typeface="Cambria Math"/>
                                    <a:ea typeface="Cambria Math"/>
                                  </a:rPr>
                                  <m:t>2</m:t>
                                </m:r>
                              </m:sup>
                            </m:sSup>
                          </m:e>
                        </m:rad>
                      </m:num>
                      <m:den>
                        <m:r>
                          <a:rPr lang="en-US" sz="2000" b="0" i="1" smtClean="0">
                            <a:latin typeface="Cambria Math"/>
                          </a:rPr>
                          <m:t>2</m:t>
                        </m:r>
                      </m:den>
                    </m:f>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i="1">
                        <a:latin typeface="Cambria Math"/>
                        <a:ea typeface="Cambria Math"/>
                      </a:rPr>
                      <m:t>±</m:t>
                    </m:r>
                    <m:rad>
                      <m:radPr>
                        <m:degHide m:val="on"/>
                        <m:ctrlPr>
                          <a:rPr lang="en-US" sz="2000" i="1" smtClean="0">
                            <a:latin typeface="Cambria Math"/>
                            <a:ea typeface="Cambria Math"/>
                          </a:rPr>
                        </m:ctrlPr>
                      </m:radPr>
                      <m:deg/>
                      <m:e>
                        <m:sSup>
                          <m:sSupPr>
                            <m:ctrlPr>
                              <a:rPr lang="en-US" sz="2000" i="1" smtClean="0">
                                <a:latin typeface="Cambria Math"/>
                                <a:ea typeface="Cambria Math"/>
                              </a:rPr>
                            </m:ctrlPr>
                          </m:sSupPr>
                          <m:e>
                            <m:r>
                              <a:rPr lang="en-US" sz="2000" i="1" smtClean="0">
                                <a:latin typeface="Cambria Math"/>
                                <a:ea typeface="Cambria Math"/>
                              </a:rPr>
                              <m:t>𝜁</m:t>
                            </m:r>
                          </m:e>
                          <m:sup>
                            <m:r>
                              <a:rPr lang="en-US" sz="2000" b="0" i="1" smtClean="0">
                                <a:latin typeface="Cambria Math"/>
                                <a:ea typeface="Cambria Math"/>
                              </a:rPr>
                              <m:t>2</m:t>
                            </m:r>
                          </m:sup>
                        </m:sSup>
                        <m:r>
                          <a:rPr lang="en-US" sz="2000" b="0" i="1" smtClean="0">
                            <a:latin typeface="Cambria Math"/>
                            <a:ea typeface="Cambria Math"/>
                          </a:rPr>
                          <m:t>−</m:t>
                        </m:r>
                        <m:r>
                          <a:rPr lang="en-US" sz="2000" b="0" i="1" smtClean="0">
                            <a:latin typeface="Cambria Math"/>
                            <a:ea typeface="Cambria Math"/>
                          </a:rPr>
                          <m:t>1</m:t>
                        </m:r>
                      </m:e>
                    </m:rad>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oMath>
                </a14:m>
                <a:endParaRPr lang="en-US" sz="2000" dirty="0" smtClean="0"/>
              </a:p>
              <a:p>
                <a:pPr algn="r" rtl="1"/>
                <a:endParaRPr lang="fa-IR" sz="2000" dirty="0" smtClean="0"/>
              </a:p>
              <a:p>
                <a:pPr algn="r" rtl="1"/>
                <a:r>
                  <a:rPr lang="fa-IR" sz="2000" dirty="0" smtClean="0"/>
                  <a:t>1-) اگر   </a:t>
                </a:r>
                <a14:m>
                  <m:oMath xmlns:m="http://schemas.openxmlformats.org/officeDocument/2006/math">
                    <m:r>
                      <a:rPr lang="fa-IR" sz="2000" i="1" smtClean="0">
                        <a:latin typeface="Cambria Math"/>
                        <a:ea typeface="Cambria Math"/>
                      </a:rPr>
                      <m:t>𝜁</m:t>
                    </m:r>
                    <m:r>
                      <a:rPr lang="fa-IR" sz="2000" b="0" i="1" smtClean="0">
                        <a:latin typeface="Cambria Math"/>
                        <a:ea typeface="Cambria Math"/>
                      </a:rPr>
                      <m:t>&gt;</m:t>
                    </m:r>
                    <m:r>
                      <a:rPr lang="fa-IR" sz="2000" b="0" i="1" smtClean="0">
                        <a:latin typeface="Cambria Math"/>
                        <a:ea typeface="Cambria Math"/>
                      </a:rPr>
                      <m:t>1</m:t>
                    </m:r>
                  </m:oMath>
                </a14:m>
                <a:r>
                  <a:rPr lang="fa-IR" sz="2000" dirty="0" smtClean="0"/>
                  <a:t>  ؛</a:t>
                </a:r>
                <a:r>
                  <a:rPr lang="fa-IR" sz="2000" dirty="0"/>
                  <a:t> </a:t>
                </a:r>
                <a:r>
                  <a:rPr lang="fa-IR" sz="2000" dirty="0" smtClean="0"/>
                  <a:t>  سیستم تندمیرا.</a:t>
                </a:r>
              </a:p>
              <a:p>
                <a:pPr algn="r" rtl="1"/>
                <a:endParaRPr lang="fa-IR" sz="2000" dirty="0"/>
              </a:p>
              <a:p>
                <a:r>
                  <a:rPr lang="en-US" sz="2000" b="0" i="1" dirty="0" smtClean="0">
                    <a:latin typeface="Cambria Math"/>
                  </a:rPr>
                  <a:t>                            </a:t>
                </a:r>
                <a14:m>
                  <m:oMath xmlns:m="http://schemas.openxmlformats.org/officeDocument/2006/math">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m:t>
                    </m:r>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endParaRPr lang="en-US" sz="2000" b="0" i="1" dirty="0" smtClean="0">
                  <a:latin typeface="Cambria Math"/>
                </a:endParaRPr>
              </a:p>
              <a:p>
                <a:pPr algn="l"/>
                <a14:m>
                  <m:oMath xmlns:m="http://schemas.openxmlformats.org/officeDocument/2006/math">
                    <m:r>
                      <a:rPr lang="en-US" sz="2000" b="0" i="1" smtClean="0">
                        <a:latin typeface="Cambria Math"/>
                      </a:rPr>
                      <m:t>𝑖𝑓</m:t>
                    </m:r>
                    <m:r>
                      <a:rPr lang="en-US" sz="2000" b="0" i="1" smtClean="0">
                        <a:latin typeface="Cambria Math"/>
                      </a:rPr>
                      <m:t>    </m:t>
                    </m:r>
                    <m:r>
                      <a:rPr lang="en-US" sz="2000" b="0" i="1" smtClean="0">
                        <a:latin typeface="Cambria Math"/>
                        <a:ea typeface="Cambria Math"/>
                      </a:rPr>
                      <m:t>𝜁</m:t>
                    </m:r>
                    <m:r>
                      <a:rPr lang="en-US" sz="2000" b="0" i="1" smtClean="0">
                        <a:latin typeface="Cambria Math"/>
                        <a:ea typeface="Cambria Math"/>
                      </a:rPr>
                      <m:t>&gt;</m:t>
                    </m:r>
                    <m:r>
                      <a:rPr lang="en-US" sz="2000" b="0" i="1" smtClean="0">
                        <a:latin typeface="Cambria Math"/>
                        <a:ea typeface="Cambria Math"/>
                      </a:rPr>
                      <m:t>1</m:t>
                    </m:r>
                    <m:r>
                      <a:rPr lang="en-US" sz="2000" b="0" i="1" smtClean="0">
                        <a:latin typeface="Cambria Math"/>
                        <a:ea typeface="Cambria Math"/>
                      </a:rPr>
                      <m:t> :</m:t>
                    </m:r>
                  </m:oMath>
                </a14:m>
                <a:r>
                  <a:rPr lang="en-US" sz="2000" dirty="0" smtClean="0"/>
                  <a:t>                                                                        </a:t>
                </a:r>
                <a:r>
                  <a:rPr lang="fa-IR" sz="2000" dirty="0" smtClean="0"/>
                  <a:t>دوریشه حقیقی متمایز</a:t>
                </a:r>
                <a:endParaRPr lang="en-US" sz="2000" dirty="0" smtClean="0"/>
              </a:p>
              <a:p>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2</m:t>
                        </m:r>
                      </m:sub>
                    </m:sSub>
                    <m:r>
                      <a:rPr lang="en-US" sz="2000" b="0" i="1" smtClean="0">
                        <a:latin typeface="Cambria Math"/>
                      </a:rPr>
                      <m:t>=</m:t>
                    </m:r>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endParaRPr lang="en-US" sz="2000" dirty="0" smtClean="0"/>
              </a:p>
              <a:p>
                <a:endParaRPr lang="en-US" sz="2000" dirty="0"/>
              </a:p>
              <a:p>
                <a:pPr algn="r" rtl="1"/>
                <a:r>
                  <a:rPr lang="fa-IR" sz="2000" dirty="0"/>
                  <a:t> یاد آوری : در معادلات دیفرانسیل با ضرایب ثابت؛</a:t>
                </a:r>
              </a:p>
              <a:p>
                <a:pPr>
                  <a:lnSpc>
                    <a:spcPct val="150000"/>
                  </a:lnSpc>
                </a:pPr>
                <a:r>
                  <a:rPr lang="en-US" sz="2000" dirty="0"/>
                  <a:t> </a:t>
                </a:r>
                <a14:m>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𝑡</m:t>
                        </m:r>
                      </m:e>
                    </m:d>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sSup>
                      <m:sSupPr>
                        <m:ctrlPr>
                          <a:rPr lang="en-US" sz="2000" i="1">
                            <a:latin typeface="Cambria Math"/>
                          </a:rPr>
                        </m:ctrlPr>
                      </m:sSupPr>
                      <m:e>
                        <m:r>
                          <a:rPr lang="en-US" sz="2000" i="1">
                            <a:latin typeface="Cambria Math"/>
                          </a:rPr>
                          <m:t>𝑒</m:t>
                        </m:r>
                      </m:e>
                      <m:sup>
                        <m:sSub>
                          <m:sSubPr>
                            <m:ctrlPr>
                              <a:rPr lang="en-US" sz="2000" i="1">
                                <a:latin typeface="Cambria Math"/>
                              </a:rPr>
                            </m:ctrlPr>
                          </m:sSubPr>
                          <m:e>
                            <m:r>
                              <a:rPr lang="en-US" sz="2000" i="1">
                                <a:latin typeface="Cambria Math"/>
                              </a:rPr>
                              <m:t>𝑠</m:t>
                            </m:r>
                          </m:e>
                          <m:sub>
                            <m:r>
                              <a:rPr lang="en-US" sz="2000" i="1">
                                <a:latin typeface="Cambria Math"/>
                              </a:rPr>
                              <m:t>1</m:t>
                            </m:r>
                          </m:sub>
                        </m:sSub>
                        <m:r>
                          <a:rPr lang="en-US" sz="2000" i="1">
                            <a:latin typeface="Cambria Math"/>
                          </a:rPr>
                          <m:t>𝑡</m:t>
                        </m:r>
                      </m:sup>
                    </m:sSup>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sSup>
                      <m:sSupPr>
                        <m:ctrlPr>
                          <a:rPr lang="en-US" sz="2000" i="1">
                            <a:latin typeface="Cambria Math"/>
                          </a:rPr>
                        </m:ctrlPr>
                      </m:sSupPr>
                      <m:e>
                        <m:r>
                          <a:rPr lang="en-US" sz="2000" i="1">
                            <a:latin typeface="Cambria Math"/>
                          </a:rPr>
                          <m:t>𝑒</m:t>
                        </m:r>
                      </m:e>
                      <m:sup>
                        <m:sSub>
                          <m:sSubPr>
                            <m:ctrlPr>
                              <a:rPr lang="en-US" sz="2000" i="1">
                                <a:latin typeface="Cambria Math"/>
                              </a:rPr>
                            </m:ctrlPr>
                          </m:sSubPr>
                          <m:e>
                            <m:r>
                              <a:rPr lang="en-US" sz="2000" i="1">
                                <a:latin typeface="Cambria Math"/>
                              </a:rPr>
                              <m:t>𝑠</m:t>
                            </m:r>
                          </m:e>
                          <m:sub>
                            <m:r>
                              <a:rPr lang="en-US" sz="2000" i="1">
                                <a:latin typeface="Cambria Math"/>
                              </a:rPr>
                              <m:t>2</m:t>
                            </m:r>
                          </m:sub>
                        </m:sSub>
                        <m:r>
                          <a:rPr lang="en-US" sz="2000" i="1">
                            <a:latin typeface="Cambria Math"/>
                          </a:rPr>
                          <m:t>𝑡</m:t>
                        </m:r>
                      </m:sup>
                    </m:sSup>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r>
                              <a:rPr lang="en-US" sz="2000" i="1">
                                <a:latin typeface="Cambria Math"/>
                                <a:ea typeface="Cambria Math"/>
                              </a:rPr>
                              <m:t> </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𝑡</m:t>
                        </m:r>
                        <m:r>
                          <a:rPr lang="en-US" sz="2000" i="1">
                            <a:latin typeface="Cambria Math"/>
                            <a:ea typeface="Cambria Math"/>
                          </a:rPr>
                          <m:t>)</m:t>
                        </m:r>
                      </m:sup>
                    </m:sSup>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𝑡</m:t>
                        </m:r>
                        <m:r>
                          <a:rPr lang="en-US" sz="2000" i="1">
                            <a:latin typeface="Cambria Math"/>
                            <a:ea typeface="Cambria Math"/>
                          </a:rPr>
                          <m:t>)</m:t>
                        </m:r>
                      </m:sup>
                    </m:sSup>
                  </m:oMath>
                </a14:m>
                <a:endParaRPr lang="en-US" sz="2000" dirty="0" smtClean="0"/>
              </a:p>
              <a:p>
                <a:pPr>
                  <a:lnSpc>
                    <a:spcPct val="150000"/>
                  </a:lnSpc>
                </a:pPr>
                <a:endParaRPr lang="en-US" sz="2000" dirty="0" smtClean="0"/>
              </a:p>
              <a:p>
                <a:r>
                  <a:rPr lang="en-US" sz="2000" dirty="0" smtClean="0"/>
                  <a:t>                                   </a:t>
                </a:r>
                <a14:m>
                  <m:oMath xmlns:m="http://schemas.openxmlformats.org/officeDocument/2006/math">
                    <m:r>
                      <a:rPr lang="en-US" sz="2000" i="1">
                        <a:latin typeface="Cambria Math"/>
                      </a:rPr>
                      <m:t>1</m:t>
                    </m:r>
                    <m:r>
                      <a:rPr lang="en-US" sz="2000" i="1">
                        <a:latin typeface="Cambria Math"/>
                      </a:rPr>
                      <m:t>−) </m:t>
                    </m:r>
                  </m:oMath>
                </a14:m>
                <a:r>
                  <a:rPr lang="fa-IR" sz="2000" dirty="0"/>
                  <a:t>پاسخ به صورت نمایی</a:t>
                </a:r>
              </a:p>
              <a:p>
                <a:pPr>
                  <a:lnSpc>
                    <a:spcPct val="150000"/>
                  </a:lnSpc>
                </a:pPr>
                <a:r>
                  <a:rPr lang="fa-IR" sz="2000" dirty="0"/>
                  <a:t>بررسی فیزیکی</a:t>
                </a:r>
                <a:r>
                  <a:rPr lang="en-US" sz="2000" dirty="0"/>
                  <a:t> ;</a:t>
                </a:r>
              </a:p>
              <a:p>
                <a:pPr>
                  <a:lnSpc>
                    <a:spcPct val="150000"/>
                  </a:lnSpc>
                </a:pPr>
                <a:r>
                  <a:rPr lang="en-US" sz="2000" dirty="0" smtClean="0"/>
                  <a:t>                                    </a:t>
                </a:r>
                <a14:m>
                  <m:oMath xmlns:m="http://schemas.openxmlformats.org/officeDocument/2006/math">
                    <m:r>
                      <a:rPr lang="en-US" sz="2000" i="1">
                        <a:latin typeface="Cambria Math"/>
                      </a:rPr>
                      <m:t>2</m:t>
                    </m:r>
                    <m:r>
                      <a:rPr lang="en-US" sz="2000" i="1">
                        <a:latin typeface="Cambria Math"/>
                      </a:rPr>
                      <m:t>−)  </m:t>
                    </m:r>
                    <m:r>
                      <a:rPr lang="en-US" sz="2000" i="1">
                        <a:latin typeface="Cambria Math"/>
                      </a:rPr>
                      <m:t>𝑖𝑓</m:t>
                    </m:r>
                    <m:r>
                      <a:rPr lang="en-US" sz="2000" i="1">
                        <a:latin typeface="Cambria Math"/>
                      </a:rPr>
                      <m:t>   </m:t>
                    </m:r>
                    <m:r>
                      <a:rPr lang="en-US" sz="2000" i="1">
                        <a:latin typeface="Cambria Math"/>
                      </a:rPr>
                      <m:t>𝑡</m:t>
                    </m:r>
                    <m:r>
                      <a:rPr lang="en-US" sz="2000" i="1">
                        <a:latin typeface="Cambria Math"/>
                      </a:rPr>
                      <m:t>             </m:t>
                    </m:r>
                    <m:r>
                      <a:rPr lang="en-US" sz="2000" i="1">
                        <a:latin typeface="Cambria Math"/>
                        <a:ea typeface="Cambria Math"/>
                      </a:rPr>
                      <m:t>∞              </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             </m:t>
                    </m:r>
                    <m:r>
                      <a:rPr lang="en-US" sz="2000" i="1">
                        <a:latin typeface="Cambria Math"/>
                        <a:ea typeface="Cambria Math"/>
                      </a:rPr>
                      <m:t>0</m:t>
                    </m:r>
                  </m:oMath>
                </a14:m>
                <a:endParaRPr lang="en-US" sz="2000" dirty="0"/>
              </a:p>
              <a:p>
                <a:endParaRPr lang="fa-IR" sz="2000" dirty="0" smtClean="0"/>
              </a:p>
              <a:p>
                <a:endParaRPr lang="fa-IR" sz="2000" dirty="0"/>
              </a:p>
              <a:p>
                <a:endParaRPr lang="fa-IR" sz="2000" dirty="0" smtClean="0"/>
              </a:p>
              <a:p>
                <a:pPr algn="l"/>
                <a:endParaRPr lang="en-US" sz="2000" dirty="0"/>
              </a:p>
              <a:p>
                <a:pPr algn="l"/>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Left Brace 3"/>
          <p:cNvSpPr/>
          <p:nvPr/>
        </p:nvSpPr>
        <p:spPr>
          <a:xfrm>
            <a:off x="1752600" y="2133600"/>
            <a:ext cx="231648" cy="1143000"/>
          </a:xfrm>
          <a:prstGeom prst="leftBrace">
            <a:avLst>
              <a:gd name="adj1" fmla="val 516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2108022" y="5181600"/>
            <a:ext cx="304800" cy="1447800"/>
          </a:xfrm>
          <a:prstGeom prst="leftBrace">
            <a:avLst>
              <a:gd name="adj1" fmla="val 48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39000" y="5983069"/>
            <a:ext cx="1601721" cy="646331"/>
          </a:xfrm>
          <a:prstGeom prst="rect">
            <a:avLst/>
          </a:prstGeom>
          <a:noFill/>
        </p:spPr>
        <p:txBody>
          <a:bodyPr wrap="none" rtlCol="0">
            <a:spAutoFit/>
          </a:bodyPr>
          <a:lstStyle/>
          <a:p>
            <a:r>
              <a:rPr lang="fa-IR" dirty="0" smtClean="0"/>
              <a:t>به این پاسخ پاسخ</a:t>
            </a:r>
          </a:p>
          <a:p>
            <a:r>
              <a:rPr lang="fa-IR" dirty="0" smtClean="0"/>
              <a:t> فوق میرا میگویند.</a:t>
            </a:r>
            <a:endParaRPr lang="en-US" dirty="0"/>
          </a:p>
        </p:txBody>
      </p:sp>
      <p:cxnSp>
        <p:nvCxnSpPr>
          <p:cNvPr id="8" name="Straight Arrow Connector 7"/>
          <p:cNvCxnSpPr/>
          <p:nvPr/>
        </p:nvCxnSpPr>
        <p:spPr>
          <a:xfrm>
            <a:off x="3657600" y="64008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4648200" y="6344334"/>
            <a:ext cx="457200" cy="152400"/>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857875" y="642053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85042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34200"/>
          </a:xfrm>
          <a:solidFill>
            <a:schemeClr val="accent3">
              <a:lumMod val="40000"/>
              <a:lumOff val="60000"/>
            </a:schemeClr>
          </a:solidFill>
        </p:spPr>
        <p:txBody>
          <a:bodyPr/>
          <a:lstStyle/>
          <a:p>
            <a:pPr algn="r" rtl="1"/>
            <a:endParaRPr lang="en-US" dirty="0" smtClean="0"/>
          </a:p>
          <a:p>
            <a:pPr algn="r" rtl="1"/>
            <a:r>
              <a:rPr lang="en-US" dirty="0"/>
              <a:t> </a:t>
            </a:r>
            <a:r>
              <a:rPr lang="fa-IR" dirty="0"/>
              <a:t> </a:t>
            </a:r>
            <a:r>
              <a:rPr lang="fa-IR" dirty="0" smtClean="0"/>
              <a:t>     </a:t>
            </a:r>
            <a:r>
              <a:rPr lang="en-US" dirty="0" smtClean="0"/>
              <a:t>         </a:t>
            </a:r>
            <a:r>
              <a:rPr lang="fa-IR" dirty="0" smtClean="0"/>
              <a:t>مراجع  </a:t>
            </a:r>
            <a:r>
              <a:rPr lang="fa-IR" dirty="0"/>
              <a:t>؛</a:t>
            </a:r>
            <a:endParaRPr lang="en-US" dirty="0"/>
          </a:p>
          <a:p>
            <a:pPr algn="r" rtl="1"/>
            <a:r>
              <a:rPr lang="en-US" dirty="0"/>
              <a:t> </a:t>
            </a:r>
          </a:p>
          <a:p>
            <a:pPr algn="r" rtl="1"/>
            <a:r>
              <a:rPr lang="en-US" sz="2000" dirty="0" smtClean="0"/>
              <a:t>      </a:t>
            </a:r>
            <a:r>
              <a:rPr lang="fa-IR" sz="2000" dirty="0" smtClean="0"/>
              <a:t>1-</a:t>
            </a:r>
            <a:r>
              <a:rPr lang="fa-IR" sz="2000" dirty="0"/>
              <a:t>)  ارتعاشات مکانیکی </a:t>
            </a:r>
            <a:r>
              <a:rPr lang="en-US" sz="2000" dirty="0"/>
              <a:t>William  Thomson</a:t>
            </a:r>
            <a:r>
              <a:rPr lang="fa-IR" sz="2000" dirty="0"/>
              <a:t> ....ترجمه : اردشیرکرمی</a:t>
            </a:r>
            <a:endParaRPr lang="en-US" sz="2000" dirty="0"/>
          </a:p>
          <a:p>
            <a:pPr algn="r" rtl="1"/>
            <a:r>
              <a:rPr lang="fa-IR" dirty="0"/>
              <a:t> </a:t>
            </a:r>
            <a:endParaRPr lang="en-US" dirty="0"/>
          </a:p>
          <a:p>
            <a:pPr algn="r" rtl="1"/>
            <a:r>
              <a:rPr lang="en-US" sz="2000" dirty="0" smtClean="0"/>
              <a:t>     </a:t>
            </a:r>
            <a:r>
              <a:rPr lang="fa-IR" sz="2000" dirty="0" smtClean="0"/>
              <a:t>2-</a:t>
            </a:r>
            <a:r>
              <a:rPr lang="fa-IR" sz="2000" dirty="0"/>
              <a:t>)  ارتعاشات مکانیکی </a:t>
            </a:r>
            <a:r>
              <a:rPr lang="en-US" sz="2000" dirty="0"/>
              <a:t>Rao</a:t>
            </a:r>
            <a:r>
              <a:rPr lang="fa-IR" sz="2000" dirty="0"/>
              <a:t> .... ترجمه : بهرام پوستی</a:t>
            </a:r>
            <a:endParaRPr lang="en-US" sz="2000" dirty="0"/>
          </a:p>
          <a:p>
            <a:pPr algn="r" rtl="1"/>
            <a:r>
              <a:rPr lang="fa-IR" dirty="0"/>
              <a:t> </a:t>
            </a:r>
            <a:endParaRPr lang="en-US" dirty="0"/>
          </a:p>
          <a:p>
            <a:pPr algn="r" rtl="1"/>
            <a:r>
              <a:rPr lang="en-US" sz="2000" dirty="0" smtClean="0"/>
              <a:t>      </a:t>
            </a:r>
            <a:r>
              <a:rPr lang="fa-IR" sz="2000" dirty="0" smtClean="0"/>
              <a:t>3-</a:t>
            </a:r>
            <a:r>
              <a:rPr lang="fa-IR" sz="2000" dirty="0"/>
              <a:t>)  ارتعاشات </a:t>
            </a:r>
            <a:r>
              <a:rPr lang="en-US" sz="2000" dirty="0"/>
              <a:t>Hinkle</a:t>
            </a:r>
          </a:p>
          <a:p>
            <a:pPr algn="r" rtl="1"/>
            <a:endParaRPr lang="en-US" dirty="0" smtClean="0"/>
          </a:p>
          <a:p>
            <a:pPr algn="r" rtl="1"/>
            <a:endParaRPr lang="en-US" dirty="0"/>
          </a:p>
        </p:txBody>
      </p:sp>
    </p:spTree>
    <p:extLst>
      <p:ext uri="{BB962C8B-B14F-4D97-AF65-F5344CB8AC3E}">
        <p14:creationId xmlns="" xmlns:p14="http://schemas.microsoft.com/office/powerpoint/2010/main" val="2985187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marL="0" indent="0" algn="r" rtl="1">
                  <a:buNone/>
                </a:pPr>
                <a:endParaRPr lang="en-US" sz="2000" dirty="0"/>
              </a:p>
              <a:p>
                <a:pPr marL="0" indent="0" algn="r" rtl="1">
                  <a:buNone/>
                </a:pPr>
                <a:r>
                  <a:rPr lang="en-US" sz="2000" dirty="0" smtClean="0"/>
                  <a:t>2             </a:t>
                </a:r>
                <a:r>
                  <a:rPr lang="fa-IR" sz="2000" dirty="0" smtClean="0"/>
                  <a:t>-) </a:t>
                </a:r>
                <a:r>
                  <a:rPr lang="fa-IR" sz="2000" dirty="0"/>
                  <a:t>اگر    </a:t>
                </a:r>
                <a14:m>
                  <m:oMath xmlns:m="http://schemas.openxmlformats.org/officeDocument/2006/math">
                    <m:r>
                      <a:rPr lang="fa-IR" sz="2000" i="1">
                        <a:latin typeface="Cambria Math"/>
                        <a:ea typeface="Cambria Math"/>
                      </a:rPr>
                      <m:t>𝜁</m:t>
                    </m:r>
                    <m:r>
                      <a:rPr lang="fa-IR" sz="2000" i="1">
                        <a:latin typeface="Cambria Math"/>
                        <a:ea typeface="Cambria Math"/>
                      </a:rPr>
                      <m:t>=</m:t>
                    </m:r>
                    <m:r>
                      <a:rPr lang="fa-IR" sz="2000" i="1">
                        <a:latin typeface="Cambria Math"/>
                        <a:ea typeface="Cambria Math"/>
                      </a:rPr>
                      <m:t>1</m:t>
                    </m:r>
                  </m:oMath>
                </a14:m>
                <a:r>
                  <a:rPr lang="fa-IR" sz="2000" dirty="0"/>
                  <a:t>   ؛   میرای بحرانی.</a:t>
                </a:r>
                <a:endParaRPr lang="en-US" sz="2000" dirty="0"/>
              </a:p>
              <a:p>
                <a:r>
                  <a:rPr lang="en-US" sz="2000" dirty="0"/>
                  <a:t>   </a:t>
                </a:r>
              </a:p>
              <a:p>
                <a:r>
                  <a:rPr lang="en-US" sz="2000" dirty="0"/>
                  <a:t> </a:t>
                </a:r>
                <a14:m>
                  <m:oMath xmlns:m="http://schemas.openxmlformats.org/officeDocument/2006/math">
                    <m:r>
                      <a:rPr lang="en-US" sz="2000" i="1">
                        <a:latin typeface="Cambria Math"/>
                      </a:rPr>
                      <m:t>𝑖𝑓</m:t>
                    </m:r>
                    <m:r>
                      <a:rPr lang="en-US" sz="2000" i="1">
                        <a:latin typeface="Cambria Math"/>
                      </a:rPr>
                      <m:t>    </m:t>
                    </m:r>
                    <m:r>
                      <a:rPr lang="en-US" sz="2000" i="1">
                        <a:latin typeface="Cambria Math"/>
                        <a:ea typeface="Cambria Math"/>
                      </a:rPr>
                      <m:t>𝜁</m:t>
                    </m:r>
                    <m:r>
                      <a:rPr lang="en-US" sz="2000" i="1">
                        <a:latin typeface="Cambria Math"/>
                        <a:ea typeface="Cambria Math"/>
                      </a:rPr>
                      <m:t>=</m:t>
                    </m:r>
                    <m:r>
                      <a:rPr lang="en-US" sz="2000" i="1">
                        <a:latin typeface="Cambria Math"/>
                        <a:ea typeface="Cambria Math"/>
                      </a:rPr>
                      <m:t>1</m:t>
                    </m:r>
                    <m:r>
                      <a:rPr lang="en-US" sz="2000" i="1">
                        <a:latin typeface="Cambria Math"/>
                        <a:ea typeface="Cambria Math"/>
                      </a:rPr>
                      <m:t>   :     </m:t>
                    </m:r>
                    <m:sSub>
                      <m:sSubPr>
                        <m:ctrlPr>
                          <a:rPr lang="en-US" sz="2000" i="1">
                            <a:latin typeface="Cambria Math"/>
                            <a:ea typeface="Cambria Math"/>
                          </a:rPr>
                        </m:ctrlPr>
                      </m:sSubPr>
                      <m:e>
                        <m:r>
                          <a:rPr lang="en-US" sz="2000" i="1">
                            <a:latin typeface="Cambria Math"/>
                            <a:ea typeface="Cambria Math"/>
                          </a:rPr>
                          <m:t>𝑆</m:t>
                        </m:r>
                      </m:e>
                      <m:sub>
                        <m:r>
                          <a:rPr lang="en-US" sz="2000" i="1">
                            <a:latin typeface="Cambria Math"/>
                            <a:ea typeface="Cambria Math"/>
                          </a:rPr>
                          <m:t>1</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𝑆</m:t>
                        </m:r>
                      </m:e>
                      <m:sub>
                        <m:r>
                          <a:rPr lang="en-US" sz="2000" i="1">
                            <a:latin typeface="Cambria Math"/>
                            <a:ea typeface="Cambria Math"/>
                          </a:rPr>
                          <m:t>2</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r>
                  <a:rPr lang="en-US" sz="2000" dirty="0"/>
                  <a:t>      </a:t>
                </a:r>
                <a:r>
                  <a:rPr lang="fa-IR" sz="2000" dirty="0"/>
                  <a:t>یک ریشه مضاعف</a:t>
                </a:r>
                <a:r>
                  <a:rPr lang="en-US" sz="2000" dirty="0"/>
                  <a:t>       </a:t>
                </a:r>
              </a:p>
              <a:p>
                <a:pPr algn="r" rtl="1"/>
                <a:endParaRPr lang="en-US" sz="2000" dirty="0" smtClean="0"/>
              </a:p>
              <a:p>
                <a:pPr algn="r" rtl="1"/>
                <a:r>
                  <a:rPr lang="en-US" sz="2000" dirty="0" smtClean="0"/>
                  <a:t> </a:t>
                </a:r>
              </a:p>
              <a:p>
                <a:endParaRPr lang="en-US" sz="2000" dirty="0" smtClean="0"/>
              </a:p>
              <a:p>
                <a:pPr marL="0" indent="0">
                  <a:buNone/>
                </a:pPr>
                <a:r>
                  <a:rPr lang="en-US" sz="2000" dirty="0"/>
                  <a:t> </a:t>
                </a:r>
                <a:r>
                  <a:rPr lang="en-US" sz="2000" dirty="0" smtClean="0"/>
                  <a:t>                                      </a:t>
                </a:r>
                <a:r>
                  <a:rPr lang="fa-IR" sz="2000" dirty="0" smtClean="0"/>
                  <a:t>جواب به صورت نمایی</a:t>
                </a:r>
                <a:endParaRPr lang="en-US" sz="2000" dirty="0" smtClean="0"/>
              </a:p>
              <a:p>
                <a:pPr marL="0" indent="0">
                  <a:buNone/>
                </a:pPr>
                <a:r>
                  <a:rPr lang="en-US" sz="2000" dirty="0"/>
                  <a:t> </a:t>
                </a:r>
                <a:r>
                  <a:rPr lang="en-US" sz="2000" dirty="0" smtClean="0"/>
                  <a:t>     </a:t>
                </a:r>
                <a:r>
                  <a:rPr lang="fa-IR" sz="2000" dirty="0" smtClean="0"/>
                  <a:t>بررسی فیزیکی</a:t>
                </a:r>
                <a:r>
                  <a:rPr lang="en-US" sz="2000" dirty="0" smtClean="0"/>
                  <a:t>;  </a:t>
                </a:r>
                <a:endParaRPr lang="fa-IR" sz="2000" dirty="0" smtClean="0"/>
              </a:p>
              <a:p>
                <a:pPr marL="0" indent="0">
                  <a:buNone/>
                </a:pPr>
                <a:r>
                  <a:rPr lang="fa-IR" sz="2000" dirty="0"/>
                  <a:t> </a:t>
                </a:r>
                <a:r>
                  <a:rPr lang="fa-IR" sz="2000" dirty="0" smtClean="0"/>
                  <a:t>                             </a:t>
                </a:r>
                <a:r>
                  <a:rPr lang="en-US" sz="2000" dirty="0" smtClean="0"/>
                  <a:t>  </a:t>
                </a:r>
                <a14:m>
                  <m:oMath xmlns:m="http://schemas.openxmlformats.org/officeDocument/2006/math">
                    <m:r>
                      <a:rPr lang="en-US" sz="2000" b="0" i="1" smtClean="0">
                        <a:latin typeface="Cambria Math"/>
                      </a:rPr>
                      <m:t>𝑡</m:t>
                    </m:r>
                    <m:r>
                      <a:rPr lang="en-US" sz="2000" b="0" i="1" smtClean="0">
                        <a:latin typeface="Cambria Math"/>
                        <a:ea typeface="Cambria Math"/>
                      </a:rPr>
                      <m:t>→ ∞                                     </m:t>
                    </m:r>
                    <m:r>
                      <a:rPr lang="en-US" sz="2000" b="0" i="1" smtClean="0">
                        <a:latin typeface="Cambria Math"/>
                        <a:ea typeface="Cambria Math"/>
                      </a:rPr>
                      <m:t>𝑥</m:t>
                    </m:r>
                    <m:r>
                      <a:rPr lang="en-US" sz="2000" b="0" i="1" smtClean="0">
                        <a:latin typeface="Cambria Math"/>
                        <a:ea typeface="Cambria Math"/>
                      </a:rPr>
                      <m:t>→</m:t>
                    </m:r>
                    <m:r>
                      <a:rPr lang="en-US" sz="2000" b="0" i="1" smtClean="0">
                        <a:latin typeface="Cambria Math"/>
                        <a:ea typeface="Cambria Math"/>
                      </a:rPr>
                      <m:t>0</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733" r="-7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4556081" y="492724"/>
                <a:ext cx="3657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𝑒</m:t>
                        </m:r>
                      </m:e>
                      <m:sup>
                        <m:sSub>
                          <m:sSubPr>
                            <m:ctrlPr>
                              <a:rPr lang="en-US" sz="2000" b="0" i="1" smtClean="0">
                                <a:latin typeface="Cambria Math"/>
                              </a:rPr>
                            </m:ctrlPr>
                          </m:sSubPr>
                          <m:e>
                            <m:r>
                              <a:rPr lang="en-US" sz="2000" b="0" i="1" smtClean="0">
                                <a:latin typeface="Cambria Math"/>
                              </a:rPr>
                              <m:t>𝑠</m:t>
                            </m:r>
                          </m:e>
                          <m:sub>
                            <m:r>
                              <a:rPr lang="en-US" sz="2000" b="0" i="1" smtClean="0">
                                <a:latin typeface="Cambria Math"/>
                              </a:rPr>
                              <m:t>1</m:t>
                            </m:r>
                          </m:sub>
                        </m:sSub>
                        <m:r>
                          <a:rPr lang="en-US" sz="2000" b="0" i="1" smtClean="0">
                            <a:latin typeface="Cambria Math"/>
                          </a:rPr>
                          <m:t>𝑡</m:t>
                        </m:r>
                      </m:sup>
                    </m:sSup>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𝑒</m:t>
                        </m:r>
                      </m:e>
                      <m:sup>
                        <m:sSub>
                          <m:sSubPr>
                            <m:ctrlPr>
                              <a:rPr lang="en-US" sz="2000" b="0" i="1" smtClean="0">
                                <a:latin typeface="Cambria Math"/>
                              </a:rPr>
                            </m:ctrlPr>
                          </m:sSubPr>
                          <m:e>
                            <m:r>
                              <a:rPr lang="en-US" sz="2000" b="0" i="1" smtClean="0">
                                <a:latin typeface="Cambria Math"/>
                              </a:rPr>
                              <m:t>𝑠</m:t>
                            </m:r>
                          </m:e>
                          <m:sub>
                            <m:r>
                              <a:rPr lang="en-US" sz="2000" b="0" i="1" smtClean="0">
                                <a:latin typeface="Cambria Math"/>
                              </a:rPr>
                              <m:t>2</m:t>
                            </m:r>
                          </m:sub>
                        </m:sSub>
                        <m:r>
                          <a:rPr lang="en-US" sz="2000" b="0" i="1" smtClean="0">
                            <a:latin typeface="Cambria Math"/>
                          </a:rPr>
                          <m:t>𝑡</m:t>
                        </m:r>
                      </m:sup>
                    </m:sSup>
                  </m:oMath>
                </a14:m>
                <a:r>
                  <a:rPr lang="en-US" sz="2000" dirty="0" smtClean="0"/>
                  <a:t>   </a:t>
                </a:r>
                <a:r>
                  <a:rPr lang="fa-IR" sz="2000" dirty="0" smtClean="0"/>
                  <a:t>پاسخ      </a:t>
                </a:r>
                <a:endParaRPr lang="en-US" sz="2000" dirty="0"/>
              </a:p>
            </p:txBody>
          </p:sp>
        </mc:Choice>
        <mc:Fallback>
          <p:sp>
            <p:nvSpPr>
              <p:cNvPr id="4" name="Rectangle 3"/>
              <p:cNvSpPr>
                <a:spLocks noRot="1" noChangeAspect="1" noMove="1" noResize="1" noEditPoints="1" noAdjustHandles="1" noChangeArrowheads="1" noChangeShapeType="1" noTextEdit="1"/>
              </p:cNvSpPr>
              <p:nvPr/>
            </p:nvSpPr>
            <p:spPr>
              <a:xfrm>
                <a:off x="4556081" y="492724"/>
                <a:ext cx="3657600" cy="68580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547273" y="4648200"/>
                <a:ext cx="3578352"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1</m:t>
                        </m:r>
                      </m:sub>
                    </m:sSub>
                    <m:sSup>
                      <m:sSupPr>
                        <m:ctrlPr>
                          <a:rPr lang="en-US" b="0" i="1" smtClean="0">
                            <a:latin typeface="Cambria Math"/>
                          </a:rPr>
                        </m:ctrlPr>
                      </m:sSupPr>
                      <m:e>
                        <m:r>
                          <a:rPr lang="en-US" b="0" i="1" smtClean="0">
                            <a:latin typeface="Cambria Math"/>
                          </a:rPr>
                          <m:t>𝑒</m:t>
                        </m:r>
                      </m:e>
                      <m:sup>
                        <m:r>
                          <a:rPr lang="en-US" b="0" i="1" smtClean="0">
                            <a:latin typeface="Cambria Math"/>
                          </a:rPr>
                          <m:t>−</m:t>
                        </m:r>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𝑛</m:t>
                            </m:r>
                          </m:sub>
                        </m:sSub>
                        <m:r>
                          <a:rPr lang="en-US" b="0" i="1" smtClean="0">
                            <a:latin typeface="Cambria Math"/>
                          </a:rPr>
                          <m:t>𝑡</m:t>
                        </m:r>
                      </m:sup>
                    </m:sSup>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2</m:t>
                        </m:r>
                      </m:sub>
                    </m:sSub>
                    <m:r>
                      <a:rPr lang="en-US" b="0" i="1" smtClean="0">
                        <a:latin typeface="Cambria Math"/>
                      </a:rPr>
                      <m:t>𝑡</m:t>
                    </m:r>
                    <m:sSup>
                      <m:sSupPr>
                        <m:ctrlPr>
                          <a:rPr lang="en-US" b="0" i="1" smtClean="0">
                            <a:latin typeface="Cambria Math"/>
                          </a:rPr>
                        </m:ctrlPr>
                      </m:sSupPr>
                      <m:e>
                        <m:r>
                          <a:rPr lang="en-US" b="0" i="1" smtClean="0">
                            <a:latin typeface="Cambria Math"/>
                          </a:rPr>
                          <m:t>𝑒</m:t>
                        </m:r>
                      </m:e>
                      <m:sup>
                        <m:r>
                          <a:rPr lang="en-US" b="0" i="1" smtClean="0">
                            <a:latin typeface="Cambria Math"/>
                          </a:rPr>
                          <m:t>−</m:t>
                        </m:r>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𝑛</m:t>
                            </m:r>
                          </m:sub>
                        </m:sSub>
                        <m:r>
                          <a:rPr lang="en-US" b="0" i="1" smtClean="0">
                            <a:latin typeface="Cambria Math"/>
                          </a:rPr>
                          <m:t>𝑡</m:t>
                        </m:r>
                      </m:sup>
                    </m:sSup>
                  </m:oMath>
                </a14:m>
                <a:r>
                  <a:rPr lang="en-US" dirty="0" smtClean="0"/>
                  <a:t>   </a:t>
                </a:r>
                <a:r>
                  <a:rPr lang="fa-IR" dirty="0" smtClean="0"/>
                  <a:t>پاسخ   </a:t>
                </a:r>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47273" y="4648200"/>
                <a:ext cx="3578352" cy="600075"/>
              </a:xfrm>
              <a:prstGeom prst="rect">
                <a:avLst/>
              </a:prstGeom>
              <a:blipFill rotWithShape="1">
                <a:blip r:embed="rId4" cstate="print"/>
                <a:stretch>
                  <a:fillRect r="-169"/>
                </a:stretch>
              </a:blipFill>
            </p:spPr>
            <p:txBody>
              <a:bodyPr/>
              <a:lstStyle/>
              <a:p>
                <a:r>
                  <a:rPr lang="en-US">
                    <a:noFill/>
                  </a:rPr>
                  <a:t> </a:t>
                </a:r>
              </a:p>
            </p:txBody>
          </p:sp>
        </mc:Fallback>
      </mc:AlternateContent>
      <p:cxnSp>
        <p:nvCxnSpPr>
          <p:cNvPr id="6" name="Straight Arrow Connector 5"/>
          <p:cNvCxnSpPr/>
          <p:nvPr/>
        </p:nvCxnSpPr>
        <p:spPr>
          <a:xfrm flipV="1">
            <a:off x="1091938" y="810809"/>
            <a:ext cx="0" cy="228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87138" y="2334809"/>
            <a:ext cx="3581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091938" y="891884"/>
            <a:ext cx="3114675" cy="1338150"/>
          </a:xfrm>
          <a:custGeom>
            <a:avLst/>
            <a:gdLst>
              <a:gd name="connsiteX0" fmla="*/ 0 w 3114675"/>
              <a:gd name="connsiteY0" fmla="*/ 633300 h 1338150"/>
              <a:gd name="connsiteX1" fmla="*/ 304800 w 3114675"/>
              <a:gd name="connsiteY1" fmla="*/ 109425 h 1338150"/>
              <a:gd name="connsiteX2" fmla="*/ 609600 w 3114675"/>
              <a:gd name="connsiteY2" fmla="*/ 4650 h 1338150"/>
              <a:gd name="connsiteX3" fmla="*/ 847725 w 3114675"/>
              <a:gd name="connsiteY3" fmla="*/ 195150 h 1338150"/>
              <a:gd name="connsiteX4" fmla="*/ 1171575 w 3114675"/>
              <a:gd name="connsiteY4" fmla="*/ 671400 h 1338150"/>
              <a:gd name="connsiteX5" fmla="*/ 1533525 w 3114675"/>
              <a:gd name="connsiteY5" fmla="*/ 1033350 h 1338150"/>
              <a:gd name="connsiteX6" fmla="*/ 2219325 w 3114675"/>
              <a:gd name="connsiteY6" fmla="*/ 1252425 h 1338150"/>
              <a:gd name="connsiteX7" fmla="*/ 3114675 w 3114675"/>
              <a:gd name="connsiteY7" fmla="*/ 1338150 h 13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675" h="1338150">
                <a:moveTo>
                  <a:pt x="0" y="633300"/>
                </a:moveTo>
                <a:cubicBezTo>
                  <a:pt x="101600" y="423750"/>
                  <a:pt x="203200" y="214200"/>
                  <a:pt x="304800" y="109425"/>
                </a:cubicBezTo>
                <a:cubicBezTo>
                  <a:pt x="406400" y="4650"/>
                  <a:pt x="519113" y="-9637"/>
                  <a:pt x="609600" y="4650"/>
                </a:cubicBezTo>
                <a:cubicBezTo>
                  <a:pt x="700087" y="18937"/>
                  <a:pt x="754063" y="84025"/>
                  <a:pt x="847725" y="195150"/>
                </a:cubicBezTo>
                <a:cubicBezTo>
                  <a:pt x="941387" y="306275"/>
                  <a:pt x="1057275" y="531700"/>
                  <a:pt x="1171575" y="671400"/>
                </a:cubicBezTo>
                <a:cubicBezTo>
                  <a:pt x="1285875" y="811100"/>
                  <a:pt x="1358900" y="936513"/>
                  <a:pt x="1533525" y="1033350"/>
                </a:cubicBezTo>
                <a:cubicBezTo>
                  <a:pt x="1708150" y="1130188"/>
                  <a:pt x="1955800" y="1201625"/>
                  <a:pt x="2219325" y="1252425"/>
                </a:cubicBezTo>
                <a:cubicBezTo>
                  <a:pt x="2482850" y="1303225"/>
                  <a:pt x="2968625" y="1323863"/>
                  <a:pt x="3114675" y="13381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082413" y="1339265"/>
            <a:ext cx="2886075" cy="942627"/>
          </a:xfrm>
          <a:custGeom>
            <a:avLst/>
            <a:gdLst>
              <a:gd name="connsiteX0" fmla="*/ 0 w 2886075"/>
              <a:gd name="connsiteY0" fmla="*/ 176394 h 942627"/>
              <a:gd name="connsiteX1" fmla="*/ 285750 w 2886075"/>
              <a:gd name="connsiteY1" fmla="*/ 33519 h 942627"/>
              <a:gd name="connsiteX2" fmla="*/ 552450 w 2886075"/>
              <a:gd name="connsiteY2" fmla="*/ 14469 h 942627"/>
              <a:gd name="connsiteX3" fmla="*/ 790575 w 2886075"/>
              <a:gd name="connsiteY3" fmla="*/ 214494 h 942627"/>
              <a:gd name="connsiteX4" fmla="*/ 1076325 w 2886075"/>
              <a:gd name="connsiteY4" fmla="*/ 700269 h 942627"/>
              <a:gd name="connsiteX5" fmla="*/ 1400175 w 2886075"/>
              <a:gd name="connsiteY5" fmla="*/ 833619 h 942627"/>
              <a:gd name="connsiteX6" fmla="*/ 1733550 w 2886075"/>
              <a:gd name="connsiteY6" fmla="*/ 881244 h 942627"/>
              <a:gd name="connsiteX7" fmla="*/ 2514600 w 2886075"/>
              <a:gd name="connsiteY7" fmla="*/ 938394 h 942627"/>
              <a:gd name="connsiteX8" fmla="*/ 2886075 w 2886075"/>
              <a:gd name="connsiteY8" fmla="*/ 938394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075" h="942627">
                <a:moveTo>
                  <a:pt x="0" y="176394"/>
                </a:moveTo>
                <a:cubicBezTo>
                  <a:pt x="96837" y="118450"/>
                  <a:pt x="193675" y="60506"/>
                  <a:pt x="285750" y="33519"/>
                </a:cubicBezTo>
                <a:cubicBezTo>
                  <a:pt x="377825" y="6532"/>
                  <a:pt x="468313" y="-15693"/>
                  <a:pt x="552450" y="14469"/>
                </a:cubicBezTo>
                <a:cubicBezTo>
                  <a:pt x="636587" y="44631"/>
                  <a:pt x="703263" y="100194"/>
                  <a:pt x="790575" y="214494"/>
                </a:cubicBezTo>
                <a:cubicBezTo>
                  <a:pt x="877887" y="328794"/>
                  <a:pt x="974725" y="597082"/>
                  <a:pt x="1076325" y="700269"/>
                </a:cubicBezTo>
                <a:cubicBezTo>
                  <a:pt x="1177925" y="803456"/>
                  <a:pt x="1290638" y="803457"/>
                  <a:pt x="1400175" y="833619"/>
                </a:cubicBezTo>
                <a:cubicBezTo>
                  <a:pt x="1509712" y="863781"/>
                  <a:pt x="1547813" y="863782"/>
                  <a:pt x="1733550" y="881244"/>
                </a:cubicBezTo>
                <a:cubicBezTo>
                  <a:pt x="1919287" y="898706"/>
                  <a:pt x="2322513" y="928869"/>
                  <a:pt x="2514600" y="938394"/>
                </a:cubicBezTo>
                <a:cubicBezTo>
                  <a:pt x="2706687" y="947919"/>
                  <a:pt x="2886075" y="938394"/>
                  <a:pt x="2886075" y="9383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091938" y="1471156"/>
            <a:ext cx="2876550" cy="1710883"/>
          </a:xfrm>
          <a:custGeom>
            <a:avLst/>
            <a:gdLst>
              <a:gd name="connsiteX0" fmla="*/ 0 w 2876550"/>
              <a:gd name="connsiteY0" fmla="*/ 54028 h 1710883"/>
              <a:gd name="connsiteX1" fmla="*/ 238125 w 2876550"/>
              <a:gd name="connsiteY1" fmla="*/ 130228 h 1710883"/>
              <a:gd name="connsiteX2" fmla="*/ 457200 w 2876550"/>
              <a:gd name="connsiteY2" fmla="*/ 1187503 h 1710883"/>
              <a:gd name="connsiteX3" fmla="*/ 723900 w 2876550"/>
              <a:gd name="connsiteY3" fmla="*/ 1644703 h 1710883"/>
              <a:gd name="connsiteX4" fmla="*/ 1181100 w 2876550"/>
              <a:gd name="connsiteY4" fmla="*/ 1673278 h 1710883"/>
              <a:gd name="connsiteX5" fmla="*/ 1543050 w 2876550"/>
              <a:gd name="connsiteY5" fmla="*/ 1311328 h 1710883"/>
              <a:gd name="connsiteX6" fmla="*/ 1838325 w 2876550"/>
              <a:gd name="connsiteY6" fmla="*/ 1073203 h 1710883"/>
              <a:gd name="connsiteX7" fmla="*/ 2286000 w 2876550"/>
              <a:gd name="connsiteY7" fmla="*/ 949378 h 1710883"/>
              <a:gd name="connsiteX8" fmla="*/ 2876550 w 2876550"/>
              <a:gd name="connsiteY8" fmla="*/ 930328 h 17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550" h="1710883">
                <a:moveTo>
                  <a:pt x="0" y="54028"/>
                </a:moveTo>
                <a:cubicBezTo>
                  <a:pt x="80962" y="-2328"/>
                  <a:pt x="161925" y="-58684"/>
                  <a:pt x="238125" y="130228"/>
                </a:cubicBezTo>
                <a:cubicBezTo>
                  <a:pt x="314325" y="319140"/>
                  <a:pt x="376238" y="935091"/>
                  <a:pt x="457200" y="1187503"/>
                </a:cubicBezTo>
                <a:cubicBezTo>
                  <a:pt x="538163" y="1439916"/>
                  <a:pt x="603250" y="1563741"/>
                  <a:pt x="723900" y="1644703"/>
                </a:cubicBezTo>
                <a:cubicBezTo>
                  <a:pt x="844550" y="1725665"/>
                  <a:pt x="1044575" y="1728840"/>
                  <a:pt x="1181100" y="1673278"/>
                </a:cubicBezTo>
                <a:cubicBezTo>
                  <a:pt x="1317625" y="1617716"/>
                  <a:pt x="1433513" y="1411340"/>
                  <a:pt x="1543050" y="1311328"/>
                </a:cubicBezTo>
                <a:cubicBezTo>
                  <a:pt x="1652587" y="1211316"/>
                  <a:pt x="1714500" y="1133528"/>
                  <a:pt x="1838325" y="1073203"/>
                </a:cubicBezTo>
                <a:cubicBezTo>
                  <a:pt x="1962150" y="1012878"/>
                  <a:pt x="2112963" y="973190"/>
                  <a:pt x="2286000" y="949378"/>
                </a:cubicBezTo>
                <a:cubicBezTo>
                  <a:pt x="2459037" y="925566"/>
                  <a:pt x="2667793" y="927947"/>
                  <a:pt x="2876550" y="93032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1" name="TextBox 10"/>
              <p:cNvSpPr txBox="1"/>
              <p:nvPr/>
            </p:nvSpPr>
            <p:spPr>
              <a:xfrm>
                <a:off x="442845" y="1339265"/>
                <a:ext cx="6885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0</m:t>
                      </m:r>
                      <m:r>
                        <a:rPr lang="en-US" b="0" i="1" smtClean="0">
                          <a:latin typeface="Cambria Math"/>
                        </a:rPr>
                        <m:t>)</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442845" y="1339265"/>
                <a:ext cx="688586" cy="369332"/>
              </a:xfrm>
              <a:prstGeom prst="rect">
                <a:avLst/>
              </a:prstGeom>
              <a:blipFill rotWithShape="1">
                <a:blip r:embed="rId5"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4388792" y="2167050"/>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4388792" y="2167050"/>
                <a:ext cx="334579"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3" name="TextBox 12"/>
              <p:cNvSpPr txBox="1"/>
              <p:nvPr/>
            </p:nvSpPr>
            <p:spPr>
              <a:xfrm>
                <a:off x="1777738" y="626143"/>
                <a:ext cx="1117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d>
                        <m:dPr>
                          <m:ctrlPr>
                            <a:rPr lang="en-US" b="0" i="1" smtClean="0">
                              <a:latin typeface="Cambria Math"/>
                            </a:rPr>
                          </m:ctrlPr>
                        </m:dPr>
                        <m:e>
                          <m:r>
                            <a:rPr lang="en-US" b="0" i="1" smtClean="0">
                              <a:latin typeface="Cambria Math"/>
                            </a:rPr>
                            <m:t>0</m:t>
                          </m:r>
                        </m:e>
                      </m:d>
                      <m:r>
                        <a:rPr lang="en-US" b="0" i="1" smtClean="0">
                          <a:latin typeface="Cambria Math"/>
                        </a:rPr>
                        <m:t>&gt;</m:t>
                      </m:r>
                      <m:r>
                        <a:rPr lang="en-US" b="0" i="1" smtClean="0">
                          <a:latin typeface="Cambria Math"/>
                        </a:rPr>
                        <m:t>0</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1777738" y="626143"/>
                <a:ext cx="1117422"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1320538" y="1597198"/>
                <a:ext cx="1117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d>
                        <m:dPr>
                          <m:ctrlPr>
                            <a:rPr lang="en-US" b="0" i="1" smtClean="0">
                              <a:latin typeface="Cambria Math"/>
                            </a:rPr>
                          </m:ctrlPr>
                        </m:dPr>
                        <m:e>
                          <m:r>
                            <a:rPr lang="en-US" b="0" i="1" smtClean="0">
                              <a:latin typeface="Cambria Math"/>
                            </a:rPr>
                            <m:t>0</m:t>
                          </m:r>
                        </m:e>
                      </m:d>
                      <m:r>
                        <a:rPr lang="en-US" b="0" i="1" smtClean="0">
                          <a:latin typeface="Cambria Math"/>
                        </a:rPr>
                        <m:t>=</m:t>
                      </m:r>
                      <m:r>
                        <a:rPr lang="en-US" b="0" i="1" smtClean="0">
                          <a:latin typeface="Cambria Math"/>
                        </a:rPr>
                        <m:t>0</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320538" y="1597198"/>
                <a:ext cx="1117422"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2525450" y="2912143"/>
                <a:ext cx="1117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d>
                        <m:dPr>
                          <m:ctrlPr>
                            <a:rPr lang="en-US" b="0" i="1" smtClean="0">
                              <a:latin typeface="Cambria Math"/>
                            </a:rPr>
                          </m:ctrlPr>
                        </m:dPr>
                        <m:e>
                          <m:r>
                            <a:rPr lang="en-US" b="0" i="1" smtClean="0">
                              <a:latin typeface="Cambria Math"/>
                            </a:rPr>
                            <m:t>0</m:t>
                          </m:r>
                        </m:e>
                      </m:d>
                      <m:r>
                        <a:rPr lang="en-US" b="0" i="1" smtClean="0">
                          <a:latin typeface="Cambria Math"/>
                        </a:rPr>
                        <m:t>&lt;</m:t>
                      </m:r>
                      <m:r>
                        <a:rPr lang="en-US" b="0" i="1" smtClean="0">
                          <a:latin typeface="Cambria Math"/>
                        </a:rPr>
                        <m:t>0</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2525450" y="2912143"/>
                <a:ext cx="1117422"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763258" y="441477"/>
                <a:ext cx="657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763258" y="441477"/>
                <a:ext cx="657359" cy="369332"/>
              </a:xfrm>
              <a:prstGeom prst="rect">
                <a:avLst/>
              </a:prstGeom>
              <a:blipFill rotWithShape="1">
                <a:blip r:embed="rId10" cstate="print"/>
                <a:stretch>
                  <a:fillRect b="-11475"/>
                </a:stretch>
              </a:blipFill>
            </p:spPr>
            <p:txBody>
              <a:bodyPr/>
              <a:lstStyle/>
              <a:p>
                <a:r>
                  <a:rPr lang="en-US">
                    <a:noFill/>
                  </a:rPr>
                  <a:t> </a:t>
                </a:r>
              </a:p>
            </p:txBody>
          </p:sp>
        </mc:Fallback>
      </mc:AlternateContent>
      <p:sp>
        <p:nvSpPr>
          <p:cNvPr id="20" name="Right Arrow 19"/>
          <p:cNvSpPr/>
          <p:nvPr/>
        </p:nvSpPr>
        <p:spPr>
          <a:xfrm>
            <a:off x="3604772" y="6324600"/>
            <a:ext cx="762000" cy="147637"/>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p:cNvSpPr/>
          <p:nvPr/>
        </p:nvSpPr>
        <p:spPr>
          <a:xfrm>
            <a:off x="1920173" y="5457825"/>
            <a:ext cx="304800" cy="1143000"/>
          </a:xfrm>
          <a:prstGeom prst="leftBrace">
            <a:avLst>
              <a:gd name="adj1" fmla="val 48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flipV="1">
            <a:off x="6248400" y="4657726"/>
            <a:ext cx="0" cy="18287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19800" y="6172200"/>
            <a:ext cx="274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248400" y="4823670"/>
            <a:ext cx="2438400" cy="1291380"/>
          </a:xfrm>
          <a:custGeom>
            <a:avLst/>
            <a:gdLst>
              <a:gd name="connsiteX0" fmla="*/ 0 w 2438400"/>
              <a:gd name="connsiteY0" fmla="*/ 700830 h 1291380"/>
              <a:gd name="connsiteX1" fmla="*/ 428625 w 2438400"/>
              <a:gd name="connsiteY1" fmla="*/ 72180 h 1291380"/>
              <a:gd name="connsiteX2" fmla="*/ 733425 w 2438400"/>
              <a:gd name="connsiteY2" fmla="*/ 72180 h 1291380"/>
              <a:gd name="connsiteX3" fmla="*/ 1133475 w 2438400"/>
              <a:gd name="connsiteY3" fmla="*/ 596055 h 1291380"/>
              <a:gd name="connsiteX4" fmla="*/ 1447800 w 2438400"/>
              <a:gd name="connsiteY4" fmla="*/ 1053255 h 1291380"/>
              <a:gd name="connsiteX5" fmla="*/ 1895475 w 2438400"/>
              <a:gd name="connsiteY5" fmla="*/ 1234230 h 1291380"/>
              <a:gd name="connsiteX6" fmla="*/ 2438400 w 2438400"/>
              <a:gd name="connsiteY6" fmla="*/ 1291380 h 129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0" h="1291380">
                <a:moveTo>
                  <a:pt x="0" y="700830"/>
                </a:moveTo>
                <a:cubicBezTo>
                  <a:pt x="153194" y="438892"/>
                  <a:pt x="306388" y="176955"/>
                  <a:pt x="428625" y="72180"/>
                </a:cubicBezTo>
                <a:cubicBezTo>
                  <a:pt x="550863" y="-32595"/>
                  <a:pt x="615950" y="-15132"/>
                  <a:pt x="733425" y="72180"/>
                </a:cubicBezTo>
                <a:cubicBezTo>
                  <a:pt x="850900" y="159492"/>
                  <a:pt x="1014413" y="432542"/>
                  <a:pt x="1133475" y="596055"/>
                </a:cubicBezTo>
                <a:cubicBezTo>
                  <a:pt x="1252538" y="759568"/>
                  <a:pt x="1320800" y="946893"/>
                  <a:pt x="1447800" y="1053255"/>
                </a:cubicBezTo>
                <a:cubicBezTo>
                  <a:pt x="1574800" y="1159617"/>
                  <a:pt x="1730375" y="1194543"/>
                  <a:pt x="1895475" y="1234230"/>
                </a:cubicBezTo>
                <a:cubicBezTo>
                  <a:pt x="2060575" y="1273917"/>
                  <a:pt x="2249487" y="1282648"/>
                  <a:pt x="2438400" y="129138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3" name="TextBox 32"/>
              <p:cNvSpPr txBox="1"/>
              <p:nvPr/>
            </p:nvSpPr>
            <p:spPr>
              <a:xfrm>
                <a:off x="5919720" y="4191000"/>
                <a:ext cx="657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5919720" y="4191000"/>
                <a:ext cx="657359" cy="369332"/>
              </a:xfrm>
              <a:prstGeom prst="rect">
                <a:avLst/>
              </a:prstGeom>
              <a:blipFill rotWithShape="1">
                <a:blip r:embed="rId11" cstate="print"/>
                <a:stretch>
                  <a:fillRect b="-11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4" name="TextBox 33"/>
              <p:cNvSpPr txBox="1"/>
              <p:nvPr/>
            </p:nvSpPr>
            <p:spPr>
              <a:xfrm>
                <a:off x="8734425" y="6131480"/>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8734425" y="6131480"/>
                <a:ext cx="334579" cy="369332"/>
              </a:xfrm>
              <a:prstGeom prst="rect">
                <a:avLst/>
              </a:prstGeom>
              <a:blipFill rotWithShape="1">
                <a:blip r:embed="rId12"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3143203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fontScale="85000" lnSpcReduction="10000"/>
              </a:bodyPr>
              <a:lstStyle/>
              <a:p>
                <a:pPr marL="0" indent="0" algn="r" rtl="1">
                  <a:lnSpc>
                    <a:spcPct val="150000"/>
                  </a:lnSpc>
                  <a:buNone/>
                </a:pPr>
                <a:r>
                  <a:rPr lang="fa-IR" sz="2000" dirty="0" smtClean="0"/>
                  <a:t>        </a:t>
                </a:r>
                <a:r>
                  <a:rPr lang="fa-IR" sz="2000" dirty="0"/>
                  <a:t>3-):  اگر   </a:t>
                </a:r>
                <a14:m>
                  <m:oMath xmlns:m="http://schemas.openxmlformats.org/officeDocument/2006/math">
                    <m:r>
                      <a:rPr lang="fa-IR" sz="2000" i="1">
                        <a:latin typeface="Cambria Math"/>
                        <a:ea typeface="Cambria Math"/>
                      </a:rPr>
                      <m:t>𝜁</m:t>
                    </m:r>
                    <m:r>
                      <a:rPr lang="fa-IR" sz="2000" i="1">
                        <a:latin typeface="Cambria Math"/>
                        <a:ea typeface="Cambria Math"/>
                      </a:rPr>
                      <m:t>&lt;</m:t>
                    </m:r>
                    <m:r>
                      <a:rPr lang="fa-IR" sz="2000" i="1">
                        <a:latin typeface="Cambria Math"/>
                        <a:ea typeface="Cambria Math"/>
                      </a:rPr>
                      <m:t>1</m:t>
                    </m:r>
                    <m:r>
                      <a:rPr lang="fa-IR" sz="2000" i="1">
                        <a:latin typeface="Cambria Math"/>
                        <a:ea typeface="Cambria Math"/>
                      </a:rPr>
                      <m:t> </m:t>
                    </m:r>
                  </m:oMath>
                </a14:m>
                <a:r>
                  <a:rPr lang="fa-IR" sz="2000" dirty="0"/>
                  <a:t>    :  کندمیرا</a:t>
                </a:r>
              </a:p>
              <a:p>
                <a:pPr marL="0" indent="0" algn="r" rtl="1">
                  <a:lnSpc>
                    <a:spcPct val="150000"/>
                  </a:lnSpc>
                  <a:buNone/>
                </a:pPr>
                <a:endParaRPr lang="en-US" sz="2000" dirty="0" smtClean="0"/>
              </a:p>
              <a:p>
                <a:pPr marL="0" indent="0">
                  <a:lnSpc>
                    <a:spcPct val="150000"/>
                  </a:lnSpc>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rad>
                      <m:radPr>
                        <m:degHide m:val="on"/>
                        <m:ctrlPr>
                          <a:rPr lang="en-US" sz="2000" b="0" i="1" smtClean="0">
                            <a:latin typeface="Cambria Math"/>
                            <a:ea typeface="Cambria Math"/>
                          </a:rPr>
                        </m:ctrlPr>
                      </m:radPr>
                      <m:deg/>
                      <m:e>
                        <m:sSup>
                          <m:sSupPr>
                            <m:ctrlPr>
                              <a:rPr lang="en-US" sz="2000" b="0" i="1" smtClean="0">
                                <a:latin typeface="Cambria Math"/>
                                <a:ea typeface="Cambria Math"/>
                              </a:rPr>
                            </m:ctrlPr>
                          </m:sSupPr>
                          <m:e>
                            <m:r>
                              <a:rPr lang="en-US" sz="2000" b="0" i="1" smtClean="0">
                                <a:latin typeface="Cambria Math"/>
                                <a:ea typeface="Cambria Math"/>
                              </a:rPr>
                              <m:t>1</m:t>
                            </m:r>
                            <m:r>
                              <a:rPr lang="en-US" sz="2000" b="0" i="1" smtClean="0">
                                <a:latin typeface="Cambria Math"/>
                                <a:ea typeface="Cambria Math"/>
                              </a:rPr>
                              <m:t>−</m:t>
                            </m:r>
                            <m:r>
                              <a:rPr lang="en-US" sz="2000" b="0" i="1" smtClean="0">
                                <a:latin typeface="Cambria Math"/>
                                <a:ea typeface="Cambria Math"/>
                              </a:rPr>
                              <m:t>𝜁</m:t>
                            </m:r>
                          </m:e>
                          <m:sup>
                            <m:r>
                              <a:rPr lang="en-US" sz="2000" b="0" i="1" smtClean="0">
                                <a:latin typeface="Cambria Math"/>
                                <a:ea typeface="Cambria Math"/>
                              </a:rPr>
                              <m:t>2</m:t>
                            </m:r>
                          </m:sup>
                        </m:sSup>
                      </m:e>
                    </m:rad>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𝑖</m:t>
                    </m:r>
                  </m:oMath>
                </a14:m>
                <a:endParaRPr lang="en-US" sz="2000" dirty="0" smtClean="0"/>
              </a:p>
              <a:p>
                <a:pPr marL="0" indent="0">
                  <a:lnSpc>
                    <a:spcPct val="150000"/>
                  </a:lnSpc>
                  <a:buNone/>
                </a:pPr>
                <a:r>
                  <a:rPr lang="en-US" sz="2000" dirty="0"/>
                  <a:t> </a:t>
                </a:r>
                <a:r>
                  <a:rPr lang="en-US" sz="2000" dirty="0" smtClean="0"/>
                  <a:t>     </a:t>
                </a:r>
                <a14:m>
                  <m:oMath xmlns:m="http://schemas.openxmlformats.org/officeDocument/2006/math">
                    <m:r>
                      <a:rPr lang="en-US" sz="2000" b="0" i="1" smtClean="0">
                        <a:latin typeface="Cambria Math"/>
                      </a:rPr>
                      <m:t>𝑖𝑓</m:t>
                    </m:r>
                    <m:r>
                      <a:rPr lang="en-US" sz="2000" b="0" i="1" smtClean="0">
                        <a:latin typeface="Cambria Math"/>
                      </a:rPr>
                      <m:t> </m:t>
                    </m:r>
                    <m:r>
                      <a:rPr lang="en-US" sz="2000" b="0" i="1" smtClean="0">
                        <a:latin typeface="Cambria Math"/>
                        <a:ea typeface="Cambria Math"/>
                      </a:rPr>
                      <m:t>𝜁</m:t>
                    </m:r>
                    <m:r>
                      <a:rPr lang="en-US" sz="2000" b="0" i="1" smtClean="0">
                        <a:latin typeface="Cambria Math"/>
                        <a:ea typeface="Cambria Math"/>
                      </a:rPr>
                      <m:t>&lt;</m:t>
                    </m:r>
                    <m:r>
                      <a:rPr lang="en-US" sz="2000" b="0" i="1" smtClean="0">
                        <a:latin typeface="Cambria Math"/>
                        <a:ea typeface="Cambria Math"/>
                      </a:rPr>
                      <m:t>1</m:t>
                    </m:r>
                  </m:oMath>
                </a14:m>
                <a:r>
                  <a:rPr lang="en-US" sz="2000" dirty="0" smtClean="0"/>
                  <a:t>            </a:t>
                </a:r>
                <a:r>
                  <a:rPr lang="fa-IR" sz="2000" dirty="0" smtClean="0"/>
                  <a:t>                              </a:t>
                </a:r>
                <a:r>
                  <a:rPr lang="en-US" sz="2000" dirty="0" smtClean="0"/>
                  <a:t>                                       </a:t>
                </a:r>
                <a:r>
                  <a:rPr lang="fa-IR" sz="2000" dirty="0" smtClean="0"/>
                  <a:t>دو ریشه مختلط</a:t>
                </a:r>
                <a:endParaRPr lang="en-US" sz="2000" dirty="0" smtClean="0"/>
              </a:p>
              <a:p>
                <a:pPr marL="0" indent="0">
                  <a:lnSpc>
                    <a:spcPct val="150000"/>
                  </a:lnSpc>
                  <a:buNone/>
                </a:pPr>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2</m:t>
                        </m:r>
                      </m:sub>
                    </m:sSub>
                    <m:r>
                      <a:rPr lang="en-US" sz="2000" b="0" i="1" smtClean="0">
                        <a:latin typeface="Cambria Math"/>
                      </a:rPr>
                      <m:t>=</m:t>
                    </m:r>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1</m:t>
                            </m:r>
                            <m:r>
                              <a:rPr lang="en-US" sz="2000" i="1">
                                <a:latin typeface="Cambria Math"/>
                                <a:ea typeface="Cambria Math"/>
                              </a:rPr>
                              <m:t>−</m:t>
                            </m:r>
                            <m:r>
                              <a:rPr lang="en-US" sz="2000" i="1">
                                <a:latin typeface="Cambria Math"/>
                                <a:ea typeface="Cambria Math"/>
                              </a:rPr>
                              <m:t>𝜁</m:t>
                            </m:r>
                          </m:e>
                          <m:sup>
                            <m:r>
                              <a:rPr lang="en-US" sz="2000" i="1">
                                <a:latin typeface="Cambria Math"/>
                                <a:ea typeface="Cambria Math"/>
                              </a:rPr>
                              <m:t>2</m:t>
                            </m:r>
                          </m:sup>
                        </m:sSup>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𝑖</m:t>
                    </m:r>
                  </m:oMath>
                </a14:m>
                <a:endParaRPr lang="en-US" sz="2000" dirty="0" smtClean="0"/>
              </a:p>
              <a:p>
                <a:pPr marL="0" indent="0">
                  <a:lnSpc>
                    <a:spcPct val="150000"/>
                  </a:lnSpc>
                  <a:buNone/>
                </a:pPr>
                <a:r>
                  <a:rPr lang="en-US" sz="2000" dirty="0"/>
                  <a:t> </a:t>
                </a:r>
                <a:r>
                  <a:rPr lang="en-US" sz="2000" dirty="0" smtClean="0"/>
                  <a:t> </a:t>
                </a:r>
              </a:p>
              <a:p>
                <a:pPr marL="0" indent="0">
                  <a:lnSpc>
                    <a:spcPct val="150000"/>
                  </a:lnSpc>
                  <a:buNone/>
                </a:pPr>
                <a:r>
                  <a:rPr lang="en-US" sz="2000" dirty="0"/>
                  <a:t> </a:t>
                </a:r>
                <a:r>
                  <a:rPr lang="en-US" sz="2000" dirty="0" smtClean="0"/>
                  <a:t>    </a:t>
                </a:r>
                <a14:m>
                  <m:oMath xmlns:m="http://schemas.openxmlformats.org/officeDocument/2006/math">
                    <m:r>
                      <a:rPr lang="en-US" sz="2000" b="0" i="1" smtClean="0">
                        <a:latin typeface="Cambria Math"/>
                      </a:rPr>
                      <m:t>𝑎</m:t>
                    </m:r>
                    <m:r>
                      <a:rPr lang="en-US" sz="2000" b="0" i="1" smtClean="0">
                        <a:latin typeface="Cambria Math"/>
                        <a:ea typeface="Cambria Math"/>
                      </a:rPr>
                      <m:t>±</m:t>
                    </m:r>
                    <m:r>
                      <a:rPr lang="en-US" sz="2000" b="0" i="1" smtClean="0">
                        <a:latin typeface="Cambria Math"/>
                        <a:ea typeface="Cambria Math"/>
                      </a:rPr>
                      <m:t>𝑏𝑖</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𝑎𝑡</m:t>
                        </m:r>
                      </m:sup>
                    </m:sSup>
                    <m:r>
                      <a:rPr lang="en-US" sz="2000" b="0" i="1" smtClean="0">
                        <a:latin typeface="Cambria Math"/>
                        <a:ea typeface="Cambria Math"/>
                      </a:rPr>
                      <m:t> </m:t>
                    </m:r>
                    <m:d>
                      <m:dPr>
                        <m:begChr m:val="["/>
                        <m:endChr m:val="]"/>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𝐶</m:t>
                            </m:r>
                          </m:e>
                          <m:sub>
                            <m:r>
                              <a:rPr lang="en-US" sz="2000" b="0" i="1" smtClean="0">
                                <a:latin typeface="Cambria Math"/>
                                <a:ea typeface="Cambria Math"/>
                              </a:rPr>
                              <m:t>1</m:t>
                            </m:r>
                          </m:sub>
                        </m:sSub>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d>
                              <m:dPr>
                                <m:ctrlPr>
                                  <a:rPr lang="en-US" sz="2000" b="0" i="1" smtClean="0">
                                    <a:latin typeface="Cambria Math"/>
                                    <a:ea typeface="Cambria Math"/>
                                  </a:rPr>
                                </m:ctrlPr>
                              </m:dPr>
                              <m:e>
                                <m:r>
                                  <a:rPr lang="en-US" sz="2000" b="0" i="1" smtClean="0">
                                    <a:latin typeface="Cambria Math"/>
                                    <a:ea typeface="Cambria Math"/>
                                  </a:rPr>
                                  <m:t>𝑏𝑡</m:t>
                                </m:r>
                              </m:e>
                            </m:d>
                          </m:e>
                        </m:func>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𝐶</m:t>
                            </m:r>
                          </m:e>
                          <m:sub>
                            <m:r>
                              <a:rPr lang="en-US" sz="2000" b="0" i="1" smtClean="0">
                                <a:latin typeface="Cambria Math"/>
                                <a:ea typeface="Cambria Math"/>
                              </a:rPr>
                              <m:t>2</m:t>
                            </m:r>
                          </m:sub>
                        </m:sSub>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d>
                              <m:dPr>
                                <m:ctrlPr>
                                  <a:rPr lang="en-US" sz="2000" b="0" i="1" smtClean="0">
                                    <a:latin typeface="Cambria Math"/>
                                    <a:ea typeface="Cambria Math"/>
                                  </a:rPr>
                                </m:ctrlPr>
                              </m:dPr>
                              <m:e>
                                <m:r>
                                  <a:rPr lang="en-US" sz="2000" b="0" i="1" smtClean="0">
                                    <a:latin typeface="Cambria Math"/>
                                    <a:ea typeface="Cambria Math"/>
                                  </a:rPr>
                                  <m:t>𝑏𝑡</m:t>
                                </m:r>
                              </m:e>
                            </m:d>
                          </m:e>
                        </m:func>
                      </m:e>
                    </m:d>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𝑎𝑡</m:t>
                        </m:r>
                      </m:sup>
                    </m:sSup>
                    <m:r>
                      <a:rPr lang="en-US" sz="2000" b="0" i="1" smtClean="0">
                        <a:latin typeface="Cambria Math"/>
                        <a:ea typeface="Cambria Math"/>
                      </a:rPr>
                      <m:t> [</m:t>
                    </m:r>
                    <m:func>
                      <m:funcPr>
                        <m:ctrlPr>
                          <a:rPr lang="en-US" sz="2000" b="0" i="1" smtClean="0">
                            <a:latin typeface="Cambria Math"/>
                            <a:ea typeface="Cambria Math"/>
                          </a:rPr>
                        </m:ctrlPr>
                      </m:funcPr>
                      <m:fName>
                        <m:r>
                          <a:rPr lang="en-US" sz="2000" b="0" i="1" smtClean="0">
                            <a:latin typeface="Cambria Math"/>
                            <a:ea typeface="Cambria Math"/>
                          </a:rPr>
                          <m:t>𝐶</m:t>
                        </m:r>
                        <m:r>
                          <a:rPr lang="en-US" sz="2000" b="0" i="1" smtClean="0">
                            <a:latin typeface="Cambria Math"/>
                            <a:ea typeface="Cambria Math"/>
                          </a:rPr>
                          <m:t> </m:t>
                        </m:r>
                        <m:r>
                          <m:rPr>
                            <m:sty m:val="p"/>
                          </m:rPr>
                          <a:rPr lang="en-US" sz="2000" b="0" i="0" smtClean="0">
                            <a:latin typeface="Cambria Math"/>
                            <a:ea typeface="Cambria Math"/>
                          </a:rPr>
                          <m:t>sin</m:t>
                        </m:r>
                      </m:fName>
                      <m:e>
                        <m:d>
                          <m:dPr>
                            <m:ctrlPr>
                              <a:rPr lang="en-US" sz="2000" b="0" i="1" smtClean="0">
                                <a:latin typeface="Cambria Math"/>
                                <a:ea typeface="Cambria Math"/>
                              </a:rPr>
                            </m:ctrlPr>
                          </m:dPr>
                          <m:e>
                            <m:r>
                              <a:rPr lang="en-US" sz="2000" b="0" i="1" smtClean="0">
                                <a:latin typeface="Cambria Math"/>
                                <a:ea typeface="Cambria Math"/>
                              </a:rPr>
                              <m:t>𝑏𝑡</m:t>
                            </m:r>
                            <m:r>
                              <a:rPr lang="en-US" sz="2000" b="0" i="1" smtClean="0">
                                <a:latin typeface="Cambria Math"/>
                                <a:ea typeface="Cambria Math"/>
                              </a:rPr>
                              <m:t>+</m:t>
                            </m:r>
                            <m:r>
                              <a:rPr lang="en-US" sz="2000" b="0" i="1" smtClean="0">
                                <a:latin typeface="Cambria Math"/>
                                <a:ea typeface="Cambria Math"/>
                              </a:rPr>
                              <m:t>𝜓</m:t>
                            </m:r>
                          </m:e>
                        </m:d>
                      </m:e>
                    </m:func>
                    <m:r>
                      <a:rPr lang="en-US" sz="2000" b="0" i="1" smtClean="0">
                        <a:latin typeface="Cambria Math"/>
                        <a:ea typeface="Cambria Math"/>
                      </a:rPr>
                      <m:t>]</m:t>
                    </m:r>
                  </m:oMath>
                </a14:m>
                <a:endParaRPr lang="en-US" sz="2000" dirty="0" smtClean="0"/>
              </a:p>
              <a:p>
                <a:pPr marL="0" indent="0">
                  <a:lnSpc>
                    <a:spcPct val="150000"/>
                  </a:lnSpc>
                  <a:buNone/>
                </a:pPr>
                <a:r>
                  <a:rPr lang="en-US" sz="2000" dirty="0"/>
                  <a:t> </a:t>
                </a:r>
                <a:r>
                  <a:rPr lang="en-US" sz="2000" dirty="0" smtClean="0"/>
                  <a:t>                     </a:t>
                </a:r>
              </a:p>
              <a:p>
                <a:pPr marL="0" indent="0">
                  <a:lnSpc>
                    <a:spcPct val="150000"/>
                  </a:lnSpc>
                  <a:buNone/>
                </a:pPr>
                <a:r>
                  <a:rPr lang="en-US" sz="2000" dirty="0"/>
                  <a:t> </a:t>
                </a:r>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𝑡</m:t>
                        </m:r>
                      </m:sup>
                    </m:sSup>
                    <m:r>
                      <a:rPr lang="en-US" sz="2000" b="0" i="1" smtClean="0">
                        <a:latin typeface="Cambria Math"/>
                      </a:rPr>
                      <m:t> [ </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1</m:t>
                                </m:r>
                                <m:r>
                                  <a:rPr lang="en-US" sz="2000" b="0" i="1" smtClean="0">
                                    <a:latin typeface="Cambria Math"/>
                                  </a:rPr>
                                  <m:t>−</m:t>
                                </m:r>
                                <m:r>
                                  <a:rPr lang="en-US" sz="2000" b="0" i="1" smtClean="0">
                                    <a:latin typeface="Cambria Math"/>
                                    <a:ea typeface="Cambria Math"/>
                                  </a:rPr>
                                  <m:t>𝜁</m:t>
                                </m:r>
                              </m:e>
                              <m:sup>
                                <m:r>
                                  <a:rPr lang="en-US" sz="2000" b="0" i="1" smtClean="0">
                                    <a:latin typeface="Cambria Math"/>
                                  </a:rPr>
                                  <m:t>2</m:t>
                                </m:r>
                              </m:sup>
                            </m:sSup>
                          </m:e>
                        </m:rad>
                      </m:e>
                    </m:func>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𝑡</m:t>
                    </m:r>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2</m:t>
                        </m:r>
                      </m:sub>
                    </m:sSub>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rPr>
                          <m:t>(</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1</m:t>
                                </m:r>
                                <m:r>
                                  <a:rPr lang="en-US" sz="2000" b="0" i="1" smtClean="0">
                                    <a:latin typeface="Cambria Math"/>
                                  </a:rPr>
                                  <m:t>−</m:t>
                                </m:r>
                                <m:r>
                                  <a:rPr lang="en-US" sz="2000" b="0" i="1" smtClean="0">
                                    <a:latin typeface="Cambria Math"/>
                                    <a:ea typeface="Cambria Math"/>
                                  </a:rPr>
                                  <m:t>𝜁</m:t>
                                </m:r>
                              </m:e>
                              <m:sup>
                                <m:r>
                                  <a:rPr lang="en-US" sz="2000" b="0" i="1" smtClean="0">
                                    <a:latin typeface="Cambria Math"/>
                                  </a:rPr>
                                  <m:t>2</m:t>
                                </m:r>
                              </m:sup>
                            </m:sSup>
                          </m:e>
                        </m:rad>
                      </m:e>
                    </m:func>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𝑡</m:t>
                    </m:r>
                    <m:r>
                      <a:rPr lang="en-US" sz="2000" b="0" i="1" smtClean="0">
                        <a:latin typeface="Cambria Math"/>
                      </a:rPr>
                      <m:t>) ]</m:t>
                    </m:r>
                  </m:oMath>
                </a14:m>
                <a:endParaRPr lang="en-US" sz="2000" dirty="0" smtClean="0"/>
              </a:p>
              <a:p>
                <a:pPr marL="0" indent="0">
                  <a:lnSpc>
                    <a:spcPct val="150000"/>
                  </a:lnSpc>
                  <a:buNone/>
                </a:pPr>
                <a:r>
                  <a:rPr lang="en-US" sz="2000" dirty="0"/>
                  <a:t> </a:t>
                </a:r>
                <a:r>
                  <a:rPr lang="en-US" sz="2000" dirty="0" smtClean="0"/>
                  <a:t>       </a:t>
                </a:r>
                <a:r>
                  <a:rPr lang="fa-IR" sz="2000" dirty="0" smtClean="0"/>
                  <a:t>یا</a:t>
                </a:r>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𝑡</m:t>
                        </m:r>
                      </m:sup>
                    </m:sSup>
                    <m:r>
                      <a:rPr lang="en-US" sz="2000" b="0" i="1" smtClean="0">
                        <a:latin typeface="Cambria Math"/>
                        <a:ea typeface="Cambria Math"/>
                      </a:rPr>
                      <m:t> [</m:t>
                    </m:r>
                    <m:r>
                      <a:rPr lang="en-US" sz="2000" b="0" i="1" smtClean="0">
                        <a:latin typeface="Cambria Math"/>
                        <a:ea typeface="Cambria Math"/>
                      </a:rPr>
                      <m:t>𝐴</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d>
                          <m:dPr>
                            <m:ctrlPr>
                              <a:rPr lang="en-US" sz="2000" b="0" i="1" smtClean="0">
                                <a:latin typeface="Cambria Math"/>
                                <a:ea typeface="Cambria Math"/>
                              </a:rPr>
                            </m:ctrlPr>
                          </m:dPr>
                          <m:e>
                            <m:rad>
                              <m:radPr>
                                <m:degHide m:val="on"/>
                                <m:ctrlPr>
                                  <a:rPr lang="en-US" sz="2000" b="0" i="1" smtClean="0">
                                    <a:latin typeface="Cambria Math"/>
                                    <a:ea typeface="Cambria Math"/>
                                  </a:rPr>
                                </m:ctrlPr>
                              </m:radPr>
                              <m:deg/>
                              <m:e>
                                <m:r>
                                  <a:rPr lang="en-US" sz="2000" b="0" i="1" smtClean="0">
                                    <a:latin typeface="Cambria Math"/>
                                    <a:ea typeface="Cambria Math"/>
                                  </a:rPr>
                                  <m:t>1</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𝜁</m:t>
                                    </m:r>
                                  </m:e>
                                  <m:sup>
                                    <m:r>
                                      <a:rPr lang="en-US" sz="2000" b="0" i="1" smtClean="0">
                                        <a:latin typeface="Cambria Math"/>
                                        <a:ea typeface="Cambria Math"/>
                                      </a:rPr>
                                      <m:t>2</m:t>
                                    </m:r>
                                  </m:sup>
                                </m:sSup>
                              </m:e>
                            </m:rad>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𝜓</m:t>
                            </m:r>
                          </m:e>
                        </m:d>
                      </m:e>
                    </m:func>
                    <m:r>
                      <a:rPr lang="en-US" sz="2000" b="0" i="1" smtClean="0">
                        <a:latin typeface="Cambria Math"/>
                        <a:ea typeface="Cambria Math"/>
                      </a:rPr>
                      <m:t>]</m:t>
                    </m:r>
                  </m:oMath>
                </a14:m>
                <a:endParaRPr lang="en-US" sz="2000" dirty="0" smtClean="0"/>
              </a:p>
              <a:p>
                <a:pPr marL="0" indent="0">
                  <a:lnSpc>
                    <a:spcPct val="150000"/>
                  </a:lnSpc>
                  <a:buNone/>
                </a:pPr>
                <a:r>
                  <a:rPr lang="en-US" sz="2000" dirty="0"/>
                  <a:t> </a:t>
                </a:r>
                <a:r>
                  <a:rPr lang="en-US" sz="2000" dirty="0" smtClean="0"/>
                  <a:t>  </a:t>
                </a:r>
              </a:p>
              <a:p>
                <a:pPr marL="0" indent="0">
                  <a:lnSpc>
                    <a:spcPct val="150000"/>
                  </a:lnSpc>
                  <a:buNone/>
                </a:pPr>
                <a:r>
                  <a:rPr lang="en-US" sz="2000" dirty="0"/>
                  <a:t> </a:t>
                </a:r>
                <a:r>
                  <a:rPr lang="en-US" sz="2000" dirty="0" smtClean="0"/>
                  <a:t>                                         </a:t>
                </a:r>
                <a:r>
                  <a:rPr lang="fa-IR" sz="2000" dirty="0" smtClean="0"/>
                  <a:t>پاسخ ترکیبی از سینوسی و نمایی است.</a:t>
                </a:r>
                <a:endParaRPr lang="en-US" sz="2000" dirty="0" smtClean="0"/>
              </a:p>
              <a:p>
                <a:pPr marL="0" indent="0">
                  <a:lnSpc>
                    <a:spcPct val="150000"/>
                  </a:lnSpc>
                  <a:buNone/>
                </a:pPr>
                <a:r>
                  <a:rPr lang="en-US" sz="2000" dirty="0" smtClean="0"/>
                  <a:t>      </a:t>
                </a:r>
                <a:r>
                  <a:rPr lang="fa-IR" sz="2000" dirty="0" smtClean="0"/>
                  <a:t>بررسی فیزیکی</a:t>
                </a:r>
                <a:r>
                  <a:rPr lang="en-US" sz="2000" dirty="0" smtClean="0"/>
                  <a:t>   </a:t>
                </a:r>
                <a:r>
                  <a:rPr lang="fa-IR" sz="2000" dirty="0" smtClean="0"/>
                  <a:t> </a:t>
                </a:r>
                <a:r>
                  <a:rPr lang="en-US" sz="2000" dirty="0" smtClean="0"/>
                  <a:t>   </a:t>
                </a:r>
                <a:r>
                  <a:rPr lang="en-US" sz="2000" dirty="0"/>
                  <a:t> </a:t>
                </a:r>
                <a:r>
                  <a:rPr lang="en-US" sz="2000" dirty="0" smtClean="0"/>
                  <a:t>      </a:t>
                </a:r>
                <a14:m>
                  <m:oMath xmlns:m="http://schemas.openxmlformats.org/officeDocument/2006/math">
                    <m:r>
                      <a:rPr lang="en-US" sz="2000" b="0" i="1" smtClean="0">
                        <a:latin typeface="Cambria Math"/>
                      </a:rPr>
                      <m:t>𝑖𝑓</m:t>
                    </m:r>
                    <m:r>
                      <a:rPr lang="en-US" sz="2000" b="0" i="1" smtClean="0">
                        <a:latin typeface="Cambria Math"/>
                      </a:rPr>
                      <m:t>     </m:t>
                    </m:r>
                    <m:r>
                      <a:rPr lang="en-US" sz="2000" b="0" i="1" smtClean="0">
                        <a:latin typeface="Cambria Math"/>
                      </a:rPr>
                      <m:t>𝑡</m:t>
                    </m:r>
                    <m:r>
                      <a:rPr lang="en-US" sz="2000" b="0" i="1" smtClean="0">
                        <a:latin typeface="Cambria Math"/>
                        <a:ea typeface="Cambria Math"/>
                      </a:rPr>
                      <m:t>→∞      ;       </m:t>
                    </m:r>
                    <m:r>
                      <a:rPr lang="en-US" sz="2000" b="0" i="1" smtClean="0">
                        <a:latin typeface="Cambria Math"/>
                        <a:ea typeface="Cambria Math"/>
                      </a:rPr>
                      <m:t>𝑥</m:t>
                    </m:r>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0</m:t>
                    </m:r>
                  </m:oMath>
                </a14:m>
                <a:r>
                  <a:rPr lang="en-US" sz="2000" dirty="0" smtClean="0"/>
                  <a:t>  </a:t>
                </a:r>
                <a:endParaRPr lang="en-US" sz="2000" dirty="0"/>
              </a:p>
              <a:p>
                <a:pPr marL="0" indent="0">
                  <a:lnSpc>
                    <a:spcPct val="150000"/>
                  </a:lnSpc>
                  <a:buNone/>
                </a:pPr>
                <a:r>
                  <a:rPr lang="en-US" sz="2000" dirty="0" smtClean="0"/>
                  <a:t>                                       </a:t>
                </a:r>
                <a:r>
                  <a:rPr lang="fa-IR" sz="2000" dirty="0" smtClean="0"/>
                  <a:t>فرکانس نوسانات   </a:t>
                </a:r>
                <a14:m>
                  <m:oMath xmlns:m="http://schemas.openxmlformats.org/officeDocument/2006/math">
                    <m:r>
                      <a:rPr lang="fa-IR" sz="2000" b="0" i="0" smtClean="0">
                        <a:latin typeface="Cambria Math"/>
                      </a:rPr>
                      <m:t>  </m:t>
                    </m:r>
                    <m:f>
                      <m:fPr>
                        <m:ctrlPr>
                          <a:rPr lang="fa-IR" sz="2000" i="1">
                            <a:latin typeface="Cambria Math"/>
                          </a:rPr>
                        </m:ctrlPr>
                      </m:fPr>
                      <m:num>
                        <m:rad>
                          <m:radPr>
                            <m:degHide m:val="on"/>
                            <m:ctrlPr>
                              <a:rPr lang="fa-IR" sz="2000" i="1">
                                <a:latin typeface="Cambria Math"/>
                              </a:rPr>
                            </m:ctrlPr>
                          </m:radPr>
                          <m:deg/>
                          <m:e>
                            <m:r>
                              <a:rPr lang="en-US" sz="2000" i="1">
                                <a:latin typeface="Cambria Math"/>
                              </a:rPr>
                              <m:t>1</m:t>
                            </m:r>
                            <m:r>
                              <a:rPr lang="en-US" sz="2000" i="1">
                                <a:latin typeface="Cambria Math"/>
                              </a:rPr>
                              <m:t>−</m:t>
                            </m:r>
                            <m:sSup>
                              <m:sSupPr>
                                <m:ctrlPr>
                                  <a:rPr lang="fa-IR" sz="2000" i="1">
                                    <a:latin typeface="Cambria Math"/>
                                  </a:rPr>
                                </m:ctrlPr>
                              </m:sSupPr>
                              <m:e>
                                <m:r>
                                  <a:rPr lang="fa-IR" sz="2000" i="1">
                                    <a:latin typeface="Cambria Math"/>
                                    <a:ea typeface="Cambria Math"/>
                                  </a:rPr>
                                  <m:t>𝜁</m:t>
                                </m:r>
                              </m:e>
                              <m:sup>
                                <m:r>
                                  <a:rPr lang="en-US" sz="2000" i="1">
                                    <a:latin typeface="Cambria Math"/>
                                  </a:rPr>
                                  <m:t>2</m:t>
                                </m:r>
                              </m:sup>
                            </m:sSup>
                          </m:e>
                        </m:rad>
                        <m:r>
                          <a:rPr lang="en-US" sz="2000" i="1">
                            <a:latin typeface="Cambria Math"/>
                          </a:rPr>
                          <m:t> </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num>
                      <m:den>
                        <m:sSub>
                          <m:sSubPr>
                            <m:ctrlPr>
                              <a:rPr lang="fa-IR" sz="2000" i="1">
                                <a:latin typeface="Cambria Math"/>
                              </a:rPr>
                            </m:ctrlPr>
                          </m:sSubPr>
                          <m:e>
                            <m:r>
                              <a:rPr lang="fa-IR" sz="2000" i="1">
                                <a:latin typeface="Cambria Math"/>
                                <a:ea typeface="Cambria Math"/>
                              </a:rPr>
                              <m:t>𝜔</m:t>
                            </m:r>
                          </m:e>
                          <m:sub>
                            <m:r>
                              <a:rPr lang="en-US" sz="2000" i="1">
                                <a:latin typeface="Cambria Math"/>
                              </a:rPr>
                              <m:t>𝑑</m:t>
                            </m:r>
                          </m:sub>
                        </m:sSub>
                      </m:den>
                    </m:f>
                  </m:oMath>
                </a14:m>
                <a:r>
                  <a:rPr lang="fa-IR" sz="2000" dirty="0" smtClean="0"/>
                  <a:t>است.  </a:t>
                </a: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400"/>
                </a:stretch>
              </a:blipFill>
            </p:spPr>
            <p:txBody>
              <a:bodyPr/>
              <a:lstStyle/>
              <a:p>
                <a:r>
                  <a:rPr lang="en-US">
                    <a:noFill/>
                  </a:rPr>
                  <a:t> </a:t>
                </a:r>
              </a:p>
            </p:txBody>
          </p:sp>
        </mc:Fallback>
      </mc:AlternateContent>
      <p:sp>
        <p:nvSpPr>
          <p:cNvPr id="5" name="Left Brace 4"/>
          <p:cNvSpPr/>
          <p:nvPr/>
        </p:nvSpPr>
        <p:spPr>
          <a:xfrm>
            <a:off x="2176462" y="990600"/>
            <a:ext cx="304800" cy="1219200"/>
          </a:xfrm>
          <a:prstGeom prst="leftBrace">
            <a:avLst>
              <a:gd name="adj1" fmla="val 48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Arrow 5"/>
          <p:cNvSpPr/>
          <p:nvPr/>
        </p:nvSpPr>
        <p:spPr>
          <a:xfrm>
            <a:off x="1538287" y="1364742"/>
            <a:ext cx="638175" cy="242316"/>
          </a:xfrm>
          <a:prstGeom prst="right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33375" y="3612642"/>
            <a:ext cx="638175" cy="242316"/>
          </a:xfrm>
          <a:prstGeom prst="right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p:cNvSpPr/>
          <p:nvPr/>
        </p:nvSpPr>
        <p:spPr>
          <a:xfrm>
            <a:off x="1871662" y="5105400"/>
            <a:ext cx="304800" cy="1447800"/>
          </a:xfrm>
          <a:prstGeom prst="leftBrace">
            <a:avLst>
              <a:gd name="adj1" fmla="val 48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685518" y="3226832"/>
            <a:ext cx="1277914" cy="369332"/>
          </a:xfrm>
          <a:prstGeom prst="rect">
            <a:avLst/>
          </a:prstGeom>
          <a:noFill/>
        </p:spPr>
        <p:txBody>
          <a:bodyPr wrap="none" rtlCol="0">
            <a:spAutoFit/>
          </a:bodyPr>
          <a:lstStyle/>
          <a:p>
            <a:r>
              <a:rPr lang="fa-IR" dirty="0" smtClean="0"/>
              <a:t>از شرایط اولیه</a:t>
            </a:r>
            <a:endParaRPr lang="en-US" dirty="0"/>
          </a:p>
        </p:txBody>
      </p:sp>
      <p:cxnSp>
        <p:nvCxnSpPr>
          <p:cNvPr id="11" name="Straight Arrow Connector 10"/>
          <p:cNvCxnSpPr/>
          <p:nvPr/>
        </p:nvCxnSpPr>
        <p:spPr>
          <a:xfrm>
            <a:off x="5114925" y="30099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3028950"/>
            <a:ext cx="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9309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r>
                  <a:rPr lang="fa-IR" sz="2000" dirty="0" smtClean="0"/>
                  <a:t> </a:t>
                </a: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𝑑</m:t>
                        </m:r>
                      </m:sub>
                    </m:sSub>
                    <m:r>
                      <a:rPr lang="en-US" sz="2000" b="0" i="1" smtClean="0">
                        <a:latin typeface="Cambria Math"/>
                      </a:rPr>
                      <m:t>=</m:t>
                    </m:r>
                    <m:rad>
                      <m:radPr>
                        <m:degHide m:val="on"/>
                        <m:ctrlPr>
                          <a:rPr lang="en-US" sz="2000" b="0" i="1" smtClean="0">
                            <a:latin typeface="Cambria Math"/>
                          </a:rPr>
                        </m:ctrlPr>
                      </m:radPr>
                      <m:deg/>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e>
                    </m:rad>
                    <m:r>
                      <a:rPr lang="en-US" sz="2000" b="0" i="1" smtClean="0">
                        <a:latin typeface="Cambria Math"/>
                      </a:rPr>
                      <m:t> </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𝑑</m:t>
                        </m:r>
                      </m:sub>
                    </m:sSub>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m:t>
                        </m:r>
                      </m:num>
                      <m:den>
                        <m:r>
                          <a:rPr lang="en-US" sz="2000" b="0" i="1" smtClean="0">
                            <a:latin typeface="Cambria Math"/>
                            <a:ea typeface="Cambria Math"/>
                          </a:rPr>
                          <m:t>𝜏</m:t>
                        </m:r>
                      </m:den>
                    </m:f>
                  </m:oMath>
                </a14:m>
                <a:r>
                  <a:rPr lang="en-US" sz="2000" dirty="0" smtClean="0"/>
                  <a:t>              </a:t>
                </a:r>
                <a14:m>
                  <m:oMath xmlns:m="http://schemas.openxmlformats.org/officeDocument/2006/math">
                    <m:r>
                      <a:rPr lang="en-US" sz="2000" i="1" dirty="0" smtClean="0">
                        <a:latin typeface="Cambria Math"/>
                        <a:ea typeface="Cambria Math"/>
                      </a:rPr>
                      <m:t>𝜏</m:t>
                    </m:r>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2</m:t>
                        </m:r>
                        <m:r>
                          <a:rPr lang="en-US" sz="2000" b="0" i="1" dirty="0" smtClean="0">
                            <a:latin typeface="Cambria Math"/>
                            <a:ea typeface="Cambria Math"/>
                          </a:rPr>
                          <m:t>𝜋</m:t>
                        </m:r>
                      </m:num>
                      <m:den>
                        <m:sSub>
                          <m:sSubPr>
                            <m:ctrlPr>
                              <a:rPr lang="en-US" sz="2000" b="0" i="1" dirty="0" smtClean="0">
                                <a:latin typeface="Cambria Math"/>
                                <a:ea typeface="Cambria Math"/>
                              </a:rPr>
                            </m:ctrlPr>
                          </m:sSubPr>
                          <m:e>
                            <m:r>
                              <a:rPr lang="en-US" sz="2000" b="0" i="1" dirty="0" smtClean="0">
                                <a:latin typeface="Cambria Math"/>
                                <a:ea typeface="Cambria Math"/>
                              </a:rPr>
                              <m:t>𝜔</m:t>
                            </m:r>
                          </m:e>
                          <m:sub>
                            <m:r>
                              <a:rPr lang="en-US" sz="2000" b="0" i="1" dirty="0" smtClean="0">
                                <a:latin typeface="Cambria Math"/>
                                <a:ea typeface="Cambria Math"/>
                              </a:rPr>
                              <m:t>𝑑</m:t>
                            </m:r>
                          </m:sub>
                        </m:sSub>
                      </m:den>
                    </m:f>
                  </m:oMath>
                </a14:m>
                <a:endParaRPr lang="en-US" sz="2000" dirty="0" smtClean="0"/>
              </a:p>
              <a:p>
                <a:pPr>
                  <a:lnSpc>
                    <a:spcPct val="150000"/>
                  </a:lnSpc>
                </a:pPr>
                <a:endParaRPr lang="en-US" sz="2000" dirty="0"/>
              </a:p>
              <a:p>
                <a:pPr>
                  <a:lnSpc>
                    <a:spcPct val="150000"/>
                  </a:lnSpc>
                </a:pPr>
                <a:r>
                  <a:rPr lang="en-US" sz="2400" dirty="0" smtClean="0"/>
                  <a:t> </a:t>
                </a:r>
                <a14:m>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𝑋</m:t>
                            </m:r>
                          </m:e>
                          <m:sub>
                            <m:r>
                              <a:rPr lang="en-US" sz="2400" b="0" i="1" smtClean="0">
                                <a:latin typeface="Cambria Math"/>
                              </a:rPr>
                              <m:t>1</m:t>
                            </m:r>
                          </m:sub>
                        </m:sSub>
                      </m:num>
                      <m:den>
                        <m:sSub>
                          <m:sSubPr>
                            <m:ctrlPr>
                              <a:rPr lang="en-US" sz="2400" i="1" smtClean="0">
                                <a:latin typeface="Cambria Math"/>
                              </a:rPr>
                            </m:ctrlPr>
                          </m:sSubPr>
                          <m:e>
                            <m:r>
                              <a:rPr lang="en-US" sz="2400" b="0" i="1" smtClean="0">
                                <a:latin typeface="Cambria Math"/>
                              </a:rPr>
                              <m:t>𝑋</m:t>
                            </m:r>
                          </m:e>
                          <m:sub>
                            <m:r>
                              <a:rPr lang="en-US" sz="2400" b="0" i="1" smtClean="0">
                                <a:latin typeface="Cambria Math"/>
                              </a:rPr>
                              <m:t>2</m:t>
                            </m:r>
                          </m:sub>
                        </m:sSub>
                      </m:den>
                    </m:f>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r>
                              <a:rPr lang="en-US" sz="2400" b="0" i="1" smtClean="0">
                                <a:latin typeface="Cambria Math"/>
                                <a:ea typeface="Cambria Math"/>
                              </a:rPr>
                              <m:t>𝜁</m:t>
                            </m:r>
                            <m:sSub>
                              <m:sSubPr>
                                <m:ctrlPr>
                                  <a:rPr lang="en-US" sz="2400" b="0" i="1" smtClean="0">
                                    <a:latin typeface="Cambria Math"/>
                                    <a:ea typeface="Cambria Math"/>
                                  </a:rPr>
                                </m:ctrlPr>
                              </m:sSubPr>
                              <m:e>
                                <m:r>
                                  <a:rPr lang="en-US" sz="2400" b="0" i="1" smtClean="0">
                                    <a:latin typeface="Cambria Math"/>
                                    <a:ea typeface="Cambria Math"/>
                                  </a:rPr>
                                  <m:t>𝜔</m:t>
                                </m:r>
                              </m:e>
                              <m:sub>
                                <m:r>
                                  <a:rPr lang="en-US" sz="2400" b="0" i="1" smtClean="0">
                                    <a:latin typeface="Cambria Math"/>
                                    <a:ea typeface="Cambria Math"/>
                                  </a:rPr>
                                  <m:t>𝑛</m:t>
                                </m:r>
                              </m:sub>
                            </m:sSub>
                            <m:r>
                              <a:rPr lang="en-US" sz="2400" b="0" i="1" smtClean="0">
                                <a:latin typeface="Cambria Math"/>
                                <a:ea typeface="Cambria Math"/>
                              </a:rPr>
                              <m:t>𝑡</m:t>
                            </m:r>
                          </m:sup>
                        </m:sSup>
                        <m:r>
                          <a:rPr lang="en-US" sz="2400" b="0" i="1" smtClean="0">
                            <a:latin typeface="Cambria Math"/>
                          </a:rPr>
                          <m:t> [</m:t>
                        </m:r>
                        <m:r>
                          <a:rPr lang="en-US" sz="2400" b="0" i="1" smtClean="0">
                            <a:latin typeface="Cambria Math"/>
                          </a:rPr>
                          <m:t>𝐴</m:t>
                        </m:r>
                        <m:func>
                          <m:funcPr>
                            <m:ctrlPr>
                              <a:rPr lang="en-US" sz="2400" b="0" i="1" smtClean="0">
                                <a:latin typeface="Cambria Math"/>
                              </a:rPr>
                            </m:ctrlPr>
                          </m:funcPr>
                          <m:fName>
                            <m:r>
                              <m:rPr>
                                <m:sty m:val="p"/>
                              </m:rPr>
                              <a:rPr lang="en-US" sz="2400" b="0" i="0" smtClean="0">
                                <a:latin typeface="Cambria Math"/>
                              </a:rPr>
                              <m:t>sin</m:t>
                            </m:r>
                          </m:fName>
                          <m:e>
                            <m:r>
                              <a:rPr lang="en-US" sz="2400" b="0" i="1" smtClean="0">
                                <a:latin typeface="Cambria Math"/>
                              </a:rPr>
                              <m:t>(</m:t>
                            </m:r>
                            <m:rad>
                              <m:radPr>
                                <m:degHide m:val="on"/>
                                <m:ctrlPr>
                                  <a:rPr lang="en-US" sz="2400" b="0" i="1" smtClean="0">
                                    <a:latin typeface="Cambria Math"/>
                                  </a:rPr>
                                </m:ctrlPr>
                              </m:radPr>
                              <m:deg/>
                              <m:e>
                                <m:r>
                                  <a:rPr lang="en-US" sz="2400" b="0" i="1" smtClean="0">
                                    <a:latin typeface="Cambria Math"/>
                                  </a:rPr>
                                  <m:t>1</m:t>
                                </m:r>
                                <m:r>
                                  <a:rPr lang="en-US" sz="2400" b="0" i="1" smtClean="0">
                                    <a:latin typeface="Cambria Math"/>
                                  </a:rPr>
                                  <m:t>−</m:t>
                                </m:r>
                                <m:sSup>
                                  <m:sSupPr>
                                    <m:ctrlPr>
                                      <a:rPr lang="en-US" sz="2400" b="0" i="1" smtClean="0">
                                        <a:latin typeface="Cambria Math"/>
                                      </a:rPr>
                                    </m:ctrlPr>
                                  </m:sSupPr>
                                  <m:e>
                                    <m:r>
                                      <a:rPr lang="en-US" sz="2400" b="0" i="1" smtClean="0">
                                        <a:latin typeface="Cambria Math"/>
                                        <a:ea typeface="Cambria Math"/>
                                      </a:rPr>
                                      <m:t>𝜁</m:t>
                                    </m:r>
                                  </m:e>
                                  <m:sup>
                                    <m:r>
                                      <a:rPr lang="en-US" sz="2400" b="0" i="1" smtClean="0">
                                        <a:latin typeface="Cambria Math"/>
                                      </a:rPr>
                                      <m:t>2</m:t>
                                    </m:r>
                                  </m:sup>
                                </m:sSup>
                              </m:e>
                            </m:rad>
                            <m:r>
                              <a:rPr lang="en-US" sz="2400" b="0" i="1" smtClean="0">
                                <a:latin typeface="Cambria Math"/>
                              </a:rPr>
                              <m:t> </m:t>
                            </m:r>
                            <m:sSub>
                              <m:sSubPr>
                                <m:ctrlPr>
                                  <a:rPr lang="en-US" sz="2400" b="0" i="1" smtClean="0">
                                    <a:latin typeface="Cambria Math"/>
                                  </a:rPr>
                                </m:ctrlPr>
                              </m:sSubPr>
                              <m:e>
                                <m:r>
                                  <a:rPr lang="en-US" sz="2400" b="0" i="1" smtClean="0">
                                    <a:latin typeface="Cambria Math"/>
                                    <a:ea typeface="Cambria Math"/>
                                  </a:rPr>
                                  <m:t>𝜔</m:t>
                                </m:r>
                              </m:e>
                              <m:sub>
                                <m:r>
                                  <a:rPr lang="en-US" sz="2400" b="0" i="1" smtClean="0">
                                    <a:latin typeface="Cambria Math"/>
                                  </a:rPr>
                                  <m:t>𝑛</m:t>
                                </m:r>
                              </m:sub>
                            </m:sSub>
                            <m:r>
                              <a:rPr lang="en-US" sz="2400" b="0" i="1" smtClean="0">
                                <a:latin typeface="Cambria Math"/>
                              </a:rPr>
                              <m:t>𝑡</m:t>
                            </m:r>
                            <m:r>
                              <a:rPr lang="en-US" sz="2400" b="0" i="1" smtClean="0">
                                <a:latin typeface="Cambria Math"/>
                              </a:rPr>
                              <m:t>+</m:t>
                            </m:r>
                            <m:r>
                              <a:rPr lang="en-US" sz="2400" b="0" i="1" smtClean="0">
                                <a:latin typeface="Cambria Math"/>
                                <a:ea typeface="Cambria Math"/>
                              </a:rPr>
                              <m:t>𝜓</m:t>
                            </m:r>
                            <m:r>
                              <a:rPr lang="en-US" sz="2400" b="0" i="1" smtClean="0">
                                <a:latin typeface="Cambria Math"/>
                              </a:rPr>
                              <m:t>)]</m:t>
                            </m:r>
                          </m:e>
                        </m:func>
                      </m:num>
                      <m:den>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r>
                              <a:rPr lang="en-US" sz="2400" b="0" i="1" smtClean="0">
                                <a:latin typeface="Cambria Math"/>
                                <a:ea typeface="Cambria Math"/>
                              </a:rPr>
                              <m:t>𝜁</m:t>
                            </m:r>
                            <m:sSub>
                              <m:sSubPr>
                                <m:ctrlPr>
                                  <a:rPr lang="en-US" sz="2400" b="0" i="1" smtClean="0">
                                    <a:latin typeface="Cambria Math"/>
                                    <a:ea typeface="Cambria Math"/>
                                  </a:rPr>
                                </m:ctrlPr>
                              </m:sSubPr>
                              <m:e>
                                <m:r>
                                  <a:rPr lang="en-US" sz="2400" b="0" i="1" smtClean="0">
                                    <a:latin typeface="Cambria Math"/>
                                    <a:ea typeface="Cambria Math"/>
                                  </a:rPr>
                                  <m:t>𝜔</m:t>
                                </m:r>
                              </m:e>
                              <m:sub>
                                <m:r>
                                  <a:rPr lang="en-US" sz="2400" b="0" i="1" smtClean="0">
                                    <a:latin typeface="Cambria Math"/>
                                    <a:ea typeface="Cambria Math"/>
                                  </a:rPr>
                                  <m:t>𝑛</m:t>
                                </m:r>
                              </m:sub>
                            </m:sSub>
                            <m:r>
                              <a:rPr lang="en-US" sz="2400" b="0" i="1" smtClean="0">
                                <a:latin typeface="Cambria Math"/>
                                <a:ea typeface="Cambria Math"/>
                              </a:rPr>
                              <m:t>(</m:t>
                            </m:r>
                            <m:r>
                              <a:rPr lang="en-US" sz="2400" b="0" i="1" smtClean="0">
                                <a:latin typeface="Cambria Math"/>
                                <a:ea typeface="Cambria Math"/>
                              </a:rPr>
                              <m:t>𝑡</m:t>
                            </m:r>
                            <m:r>
                              <a:rPr lang="en-US" sz="2400" b="0" i="1" smtClean="0">
                                <a:latin typeface="Cambria Math"/>
                                <a:ea typeface="Cambria Math"/>
                              </a:rPr>
                              <m:t>+</m:t>
                            </m:r>
                            <m:r>
                              <a:rPr lang="en-US" sz="2400" b="0" i="1" smtClean="0">
                                <a:latin typeface="Cambria Math"/>
                                <a:ea typeface="Cambria Math"/>
                              </a:rPr>
                              <m:t>𝜏</m:t>
                            </m:r>
                            <m:r>
                              <a:rPr lang="en-US" sz="2400" b="0" i="1" smtClean="0">
                                <a:latin typeface="Cambria Math"/>
                                <a:ea typeface="Cambria Math"/>
                              </a:rPr>
                              <m:t>)</m:t>
                            </m:r>
                          </m:sup>
                        </m:sSup>
                        <m:r>
                          <a:rPr lang="en-US" sz="2400" b="0" i="1" smtClean="0">
                            <a:latin typeface="Cambria Math"/>
                          </a:rPr>
                          <m:t>[</m:t>
                        </m:r>
                        <m:r>
                          <a:rPr lang="en-US" sz="2400" b="0" i="1" smtClean="0">
                            <a:latin typeface="Cambria Math"/>
                          </a:rPr>
                          <m:t>𝐴</m:t>
                        </m:r>
                        <m:func>
                          <m:funcPr>
                            <m:ctrlPr>
                              <a:rPr lang="en-US" sz="2400" b="0" i="1" smtClean="0">
                                <a:latin typeface="Cambria Math"/>
                              </a:rPr>
                            </m:ctrlPr>
                          </m:funcPr>
                          <m:fName>
                            <m:r>
                              <m:rPr>
                                <m:sty m:val="p"/>
                              </m:rPr>
                              <a:rPr lang="en-US" sz="2400" b="0" i="0" smtClean="0">
                                <a:latin typeface="Cambria Math"/>
                              </a:rPr>
                              <m:t>sin</m:t>
                            </m:r>
                          </m:fName>
                          <m:e>
                            <m:r>
                              <a:rPr lang="en-US" sz="2400" b="0" i="1" smtClean="0">
                                <a:latin typeface="Cambria Math"/>
                              </a:rPr>
                              <m:t>(</m:t>
                            </m:r>
                            <m:rad>
                              <m:radPr>
                                <m:degHide m:val="on"/>
                                <m:ctrlPr>
                                  <a:rPr lang="en-US" sz="2400" b="0" i="1" smtClean="0">
                                    <a:latin typeface="Cambria Math"/>
                                  </a:rPr>
                                </m:ctrlPr>
                              </m:radPr>
                              <m:deg/>
                              <m:e>
                                <m:r>
                                  <a:rPr lang="en-US" sz="2400" b="0" i="1" smtClean="0">
                                    <a:latin typeface="Cambria Math"/>
                                  </a:rPr>
                                  <m:t>1</m:t>
                                </m:r>
                                <m:r>
                                  <a:rPr lang="en-US" sz="2400" b="0" i="1" smtClean="0">
                                    <a:latin typeface="Cambria Math"/>
                                  </a:rPr>
                                  <m:t>−</m:t>
                                </m:r>
                                <m:sSup>
                                  <m:sSupPr>
                                    <m:ctrlPr>
                                      <a:rPr lang="en-US" sz="2400" b="0" i="1" smtClean="0">
                                        <a:latin typeface="Cambria Math"/>
                                      </a:rPr>
                                    </m:ctrlPr>
                                  </m:sSupPr>
                                  <m:e>
                                    <m:r>
                                      <a:rPr lang="en-US" sz="2400" b="0" i="1" smtClean="0">
                                        <a:latin typeface="Cambria Math"/>
                                        <a:ea typeface="Cambria Math"/>
                                      </a:rPr>
                                      <m:t>𝜁</m:t>
                                    </m:r>
                                  </m:e>
                                  <m:sup>
                                    <m:r>
                                      <a:rPr lang="en-US" sz="2400" b="0" i="1" smtClean="0">
                                        <a:latin typeface="Cambria Math"/>
                                      </a:rPr>
                                      <m:t>2</m:t>
                                    </m:r>
                                  </m:sup>
                                </m:sSup>
                              </m:e>
                            </m:rad>
                          </m:e>
                        </m:func>
                        <m:r>
                          <a:rPr lang="en-US" sz="2400" b="0" i="1" smtClean="0">
                            <a:latin typeface="Cambria Math"/>
                          </a:rPr>
                          <m:t> </m:t>
                        </m:r>
                        <m:d>
                          <m:dPr>
                            <m:ctrlPr>
                              <a:rPr lang="en-US" sz="2400" b="0" i="1" smtClean="0">
                                <a:latin typeface="Cambria Math"/>
                              </a:rPr>
                            </m:ctrlPr>
                          </m:dPr>
                          <m:e>
                            <m:r>
                              <a:rPr lang="en-US" sz="2400" b="0" i="1" smtClean="0">
                                <a:latin typeface="Cambria Math"/>
                              </a:rPr>
                              <m:t>𝑡</m:t>
                            </m:r>
                            <m:r>
                              <a:rPr lang="en-US" sz="2400" b="0" i="1" smtClean="0">
                                <a:latin typeface="Cambria Math"/>
                              </a:rPr>
                              <m:t>+</m:t>
                            </m:r>
                            <m:r>
                              <a:rPr lang="en-US" sz="2400" b="0" i="1" smtClean="0">
                                <a:latin typeface="Cambria Math"/>
                                <a:ea typeface="Cambria Math"/>
                              </a:rPr>
                              <m:t>𝜏</m:t>
                            </m:r>
                          </m:e>
                        </m:d>
                        <m:sSub>
                          <m:sSubPr>
                            <m:ctrlPr>
                              <a:rPr lang="en-US" sz="2400" b="0" i="1" smtClean="0">
                                <a:latin typeface="Cambria Math"/>
                                <a:ea typeface="Cambria Math"/>
                              </a:rPr>
                            </m:ctrlPr>
                          </m:sSubPr>
                          <m:e>
                            <m:r>
                              <a:rPr lang="en-US" sz="2400" b="0" i="1" smtClean="0">
                                <a:latin typeface="Cambria Math"/>
                                <a:ea typeface="Cambria Math"/>
                              </a:rPr>
                              <m:t>𝜔</m:t>
                            </m:r>
                          </m:e>
                          <m:sub>
                            <m:r>
                              <a:rPr lang="en-US" sz="2400" b="0" i="1" smtClean="0">
                                <a:latin typeface="Cambria Math"/>
                                <a:ea typeface="Cambria Math"/>
                              </a:rPr>
                              <m:t>𝑛</m:t>
                            </m:r>
                          </m:sub>
                        </m:sSub>
                        <m:r>
                          <a:rPr lang="en-US" sz="2400" b="0" i="1" smtClean="0">
                            <a:latin typeface="Cambria Math"/>
                            <a:ea typeface="Cambria Math"/>
                          </a:rPr>
                          <m:t>+</m:t>
                        </m:r>
                        <m:r>
                          <a:rPr lang="en-US" sz="2400" b="0" i="1" smtClean="0">
                            <a:latin typeface="Cambria Math"/>
                            <a:ea typeface="Cambria Math"/>
                          </a:rPr>
                          <m:t>𝜓</m:t>
                        </m:r>
                        <m:r>
                          <a:rPr lang="en-US" sz="2400" b="0" i="1" smtClean="0">
                            <a:latin typeface="Cambria Math"/>
                            <a:ea typeface="Cambria Math"/>
                          </a:rPr>
                          <m:t>)]</m:t>
                        </m:r>
                      </m:den>
                    </m:f>
                  </m:oMath>
                </a14:m>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867" t="-533"/>
                </a:stretch>
              </a:blipFill>
            </p:spPr>
            <p:txBody>
              <a:bodyPr/>
              <a:lstStyle/>
              <a:p>
                <a:r>
                  <a:rPr lang="en-US">
                    <a:noFill/>
                  </a:rPr>
                  <a:t> </a:t>
                </a:r>
              </a:p>
            </p:txBody>
          </p:sp>
        </mc:Fallback>
      </mc:AlternateContent>
      <p:cxnSp>
        <p:nvCxnSpPr>
          <p:cNvPr id="6" name="Straight Arrow Connector 5"/>
          <p:cNvCxnSpPr/>
          <p:nvPr/>
        </p:nvCxnSpPr>
        <p:spPr>
          <a:xfrm flipV="1">
            <a:off x="1752600" y="457200"/>
            <a:ext cx="0" cy="297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 y="2362200"/>
            <a:ext cx="7772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809750" y="285750"/>
            <a:ext cx="6048375" cy="1981200"/>
          </a:xfrm>
          <a:custGeom>
            <a:avLst/>
            <a:gdLst>
              <a:gd name="connsiteX0" fmla="*/ 0 w 6048375"/>
              <a:gd name="connsiteY0" fmla="*/ 0 h 1981200"/>
              <a:gd name="connsiteX1" fmla="*/ 923925 w 6048375"/>
              <a:gd name="connsiteY1" fmla="*/ 771525 h 1981200"/>
              <a:gd name="connsiteX2" fmla="*/ 2219325 w 6048375"/>
              <a:gd name="connsiteY2" fmla="*/ 1276350 h 1981200"/>
              <a:gd name="connsiteX3" fmla="*/ 3657600 w 6048375"/>
              <a:gd name="connsiteY3" fmla="*/ 1609725 h 1981200"/>
              <a:gd name="connsiteX4" fmla="*/ 4943475 w 6048375"/>
              <a:gd name="connsiteY4" fmla="*/ 1809750 h 1981200"/>
              <a:gd name="connsiteX5" fmla="*/ 6048375 w 6048375"/>
              <a:gd name="connsiteY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1981200">
                <a:moveTo>
                  <a:pt x="0" y="0"/>
                </a:moveTo>
                <a:cubicBezTo>
                  <a:pt x="277019" y="279400"/>
                  <a:pt x="554038" y="558800"/>
                  <a:pt x="923925" y="771525"/>
                </a:cubicBezTo>
                <a:cubicBezTo>
                  <a:pt x="1293812" y="984250"/>
                  <a:pt x="1763713" y="1136650"/>
                  <a:pt x="2219325" y="1276350"/>
                </a:cubicBezTo>
                <a:cubicBezTo>
                  <a:pt x="2674937" y="1416050"/>
                  <a:pt x="3203575" y="1520825"/>
                  <a:pt x="3657600" y="1609725"/>
                </a:cubicBezTo>
                <a:cubicBezTo>
                  <a:pt x="4111625" y="1698625"/>
                  <a:pt x="4943475" y="1809750"/>
                  <a:pt x="4943475" y="1809750"/>
                </a:cubicBezTo>
                <a:cubicBezTo>
                  <a:pt x="5341937" y="1871662"/>
                  <a:pt x="5770563" y="1952625"/>
                  <a:pt x="6048375" y="1981200"/>
                </a:cubicBezTo>
              </a:path>
            </a:pathLst>
          </a:custGeom>
          <a:ln>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743075" y="794359"/>
            <a:ext cx="5591175" cy="2533459"/>
          </a:xfrm>
          <a:custGeom>
            <a:avLst/>
            <a:gdLst>
              <a:gd name="connsiteX0" fmla="*/ 0 w 5591175"/>
              <a:gd name="connsiteY0" fmla="*/ 634391 h 2533459"/>
              <a:gd name="connsiteX1" fmla="*/ 733425 w 5591175"/>
              <a:gd name="connsiteY1" fmla="*/ 110516 h 2533459"/>
              <a:gd name="connsiteX2" fmla="*/ 1209675 w 5591175"/>
              <a:gd name="connsiteY2" fmla="*/ 2529866 h 2533459"/>
              <a:gd name="connsiteX3" fmla="*/ 2038350 w 5591175"/>
              <a:gd name="connsiteY3" fmla="*/ 691541 h 2533459"/>
              <a:gd name="connsiteX4" fmla="*/ 2466975 w 5591175"/>
              <a:gd name="connsiteY4" fmla="*/ 2272691 h 2533459"/>
              <a:gd name="connsiteX5" fmla="*/ 3057525 w 5591175"/>
              <a:gd name="connsiteY5" fmla="*/ 986816 h 2533459"/>
              <a:gd name="connsiteX6" fmla="*/ 3381375 w 5591175"/>
              <a:gd name="connsiteY6" fmla="*/ 2015516 h 2533459"/>
              <a:gd name="connsiteX7" fmla="*/ 3800475 w 5591175"/>
              <a:gd name="connsiteY7" fmla="*/ 1129691 h 2533459"/>
              <a:gd name="connsiteX8" fmla="*/ 4048125 w 5591175"/>
              <a:gd name="connsiteY8" fmla="*/ 1920266 h 2533459"/>
              <a:gd name="connsiteX9" fmla="*/ 4333875 w 5591175"/>
              <a:gd name="connsiteY9" fmla="*/ 1205891 h 2533459"/>
              <a:gd name="connsiteX10" fmla="*/ 4533900 w 5591175"/>
              <a:gd name="connsiteY10" fmla="*/ 1777391 h 2533459"/>
              <a:gd name="connsiteX11" fmla="*/ 4733925 w 5591175"/>
              <a:gd name="connsiteY11" fmla="*/ 1272566 h 2533459"/>
              <a:gd name="connsiteX12" fmla="*/ 4895850 w 5591175"/>
              <a:gd name="connsiteY12" fmla="*/ 1739291 h 2533459"/>
              <a:gd name="connsiteX13" fmla="*/ 5067300 w 5591175"/>
              <a:gd name="connsiteY13" fmla="*/ 1310666 h 2533459"/>
              <a:gd name="connsiteX14" fmla="*/ 5229225 w 5591175"/>
              <a:gd name="connsiteY14" fmla="*/ 1710716 h 2533459"/>
              <a:gd name="connsiteX15" fmla="*/ 5343525 w 5591175"/>
              <a:gd name="connsiteY15" fmla="*/ 1367816 h 2533459"/>
              <a:gd name="connsiteX16" fmla="*/ 5438775 w 5591175"/>
              <a:gd name="connsiteY16" fmla="*/ 1510691 h 2533459"/>
              <a:gd name="connsiteX17" fmla="*/ 5591175 w 5591175"/>
              <a:gd name="connsiteY17" fmla="*/ 1558316 h 253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1175" h="2533459">
                <a:moveTo>
                  <a:pt x="0" y="634391"/>
                </a:moveTo>
                <a:cubicBezTo>
                  <a:pt x="265906" y="214497"/>
                  <a:pt x="531813" y="-205396"/>
                  <a:pt x="733425" y="110516"/>
                </a:cubicBezTo>
                <a:cubicBezTo>
                  <a:pt x="935037" y="426428"/>
                  <a:pt x="992188" y="2433029"/>
                  <a:pt x="1209675" y="2529866"/>
                </a:cubicBezTo>
                <a:cubicBezTo>
                  <a:pt x="1427162" y="2626703"/>
                  <a:pt x="1828800" y="734403"/>
                  <a:pt x="2038350" y="691541"/>
                </a:cubicBezTo>
                <a:cubicBezTo>
                  <a:pt x="2247900" y="648679"/>
                  <a:pt x="2297113" y="2223479"/>
                  <a:pt x="2466975" y="2272691"/>
                </a:cubicBezTo>
                <a:cubicBezTo>
                  <a:pt x="2636837" y="2321903"/>
                  <a:pt x="2905125" y="1029678"/>
                  <a:pt x="3057525" y="986816"/>
                </a:cubicBezTo>
                <a:cubicBezTo>
                  <a:pt x="3209925" y="943954"/>
                  <a:pt x="3257550" y="1991704"/>
                  <a:pt x="3381375" y="2015516"/>
                </a:cubicBezTo>
                <a:cubicBezTo>
                  <a:pt x="3505200" y="2039328"/>
                  <a:pt x="3689350" y="1145566"/>
                  <a:pt x="3800475" y="1129691"/>
                </a:cubicBezTo>
                <a:cubicBezTo>
                  <a:pt x="3911600" y="1113816"/>
                  <a:pt x="3959225" y="1907566"/>
                  <a:pt x="4048125" y="1920266"/>
                </a:cubicBezTo>
                <a:cubicBezTo>
                  <a:pt x="4137025" y="1932966"/>
                  <a:pt x="4252913" y="1229703"/>
                  <a:pt x="4333875" y="1205891"/>
                </a:cubicBezTo>
                <a:cubicBezTo>
                  <a:pt x="4414837" y="1182079"/>
                  <a:pt x="4467225" y="1766279"/>
                  <a:pt x="4533900" y="1777391"/>
                </a:cubicBezTo>
                <a:cubicBezTo>
                  <a:pt x="4600575" y="1788504"/>
                  <a:pt x="4673600" y="1278916"/>
                  <a:pt x="4733925" y="1272566"/>
                </a:cubicBezTo>
                <a:cubicBezTo>
                  <a:pt x="4794250" y="1266216"/>
                  <a:pt x="4840288" y="1732941"/>
                  <a:pt x="4895850" y="1739291"/>
                </a:cubicBezTo>
                <a:cubicBezTo>
                  <a:pt x="4951412" y="1745641"/>
                  <a:pt x="5011738" y="1315429"/>
                  <a:pt x="5067300" y="1310666"/>
                </a:cubicBezTo>
                <a:cubicBezTo>
                  <a:pt x="5122863" y="1305904"/>
                  <a:pt x="5183188" y="1701191"/>
                  <a:pt x="5229225" y="1710716"/>
                </a:cubicBezTo>
                <a:cubicBezTo>
                  <a:pt x="5275263" y="1720241"/>
                  <a:pt x="5308600" y="1401154"/>
                  <a:pt x="5343525" y="1367816"/>
                </a:cubicBezTo>
                <a:cubicBezTo>
                  <a:pt x="5378450" y="1334479"/>
                  <a:pt x="5397500" y="1478941"/>
                  <a:pt x="5438775" y="1510691"/>
                </a:cubicBezTo>
                <a:cubicBezTo>
                  <a:pt x="5480050" y="1542441"/>
                  <a:pt x="5561013" y="1567841"/>
                  <a:pt x="5591175" y="155831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8" name="TextBox 17"/>
              <p:cNvSpPr txBox="1"/>
              <p:nvPr/>
            </p:nvSpPr>
            <p:spPr>
              <a:xfrm>
                <a:off x="1295400" y="125968"/>
                <a:ext cx="6573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295400" y="125968"/>
                <a:ext cx="657359" cy="369332"/>
              </a:xfrm>
              <a:prstGeom prst="rect">
                <a:avLst/>
              </a:prstGeom>
              <a:blipFill rotWithShape="1">
                <a:blip r:embed="rId3" cstate="print"/>
                <a:stretch>
                  <a:fillRect b="-13333"/>
                </a:stretch>
              </a:blipFill>
            </p:spPr>
            <p:txBody>
              <a:bodyPr/>
              <a:lstStyle/>
              <a:p>
                <a:r>
                  <a:rPr lang="en-US">
                    <a:noFill/>
                  </a:rPr>
                  <a:t> </a:t>
                </a:r>
              </a:p>
            </p:txBody>
          </p:sp>
        </mc:Fallback>
      </mc:AlternateContent>
      <p:cxnSp>
        <p:nvCxnSpPr>
          <p:cNvPr id="20" name="Straight Arrow Connector 19"/>
          <p:cNvCxnSpPr/>
          <p:nvPr/>
        </p:nvCxnSpPr>
        <p:spPr>
          <a:xfrm flipV="1">
            <a:off x="1743075" y="495300"/>
            <a:ext cx="9525" cy="1866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3" name="TextBox 22"/>
              <p:cNvSpPr txBox="1"/>
              <p:nvPr/>
            </p:nvSpPr>
            <p:spPr>
              <a:xfrm>
                <a:off x="1322213" y="609693"/>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𝑋</m:t>
                      </m:r>
                    </m:oMath>
                  </m:oMathPara>
                </a14:m>
                <a:endParaRPr lang="en-US" dirty="0">
                  <a:solidFill>
                    <a:srgbClr val="FF0000"/>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1322213" y="609693"/>
                <a:ext cx="392287"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25" name="Straight Arrow Connector 24"/>
          <p:cNvCxnSpPr/>
          <p:nvPr/>
        </p:nvCxnSpPr>
        <p:spPr>
          <a:xfrm flipV="1">
            <a:off x="2286000" y="794359"/>
            <a:ext cx="0" cy="1567841"/>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7" name="TextBox 26"/>
              <p:cNvSpPr txBox="1"/>
              <p:nvPr/>
            </p:nvSpPr>
            <p:spPr>
              <a:xfrm>
                <a:off x="2055616" y="1758434"/>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2055616" y="1758434"/>
                <a:ext cx="460767"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28" name="Straight Arrow Connector 27"/>
          <p:cNvCxnSpPr>
            <a:endCxn id="17" idx="3"/>
          </p:cNvCxnSpPr>
          <p:nvPr/>
        </p:nvCxnSpPr>
        <p:spPr>
          <a:xfrm flipV="1">
            <a:off x="3781425" y="1485900"/>
            <a:ext cx="0" cy="8763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1" name="TextBox 30"/>
              <p:cNvSpPr txBox="1"/>
              <p:nvPr/>
            </p:nvSpPr>
            <p:spPr>
              <a:xfrm>
                <a:off x="3551041" y="1910834"/>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3551041" y="1910834"/>
                <a:ext cx="466090"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33" name="Straight Arrow Connector 32"/>
          <p:cNvCxnSpPr/>
          <p:nvPr/>
        </p:nvCxnSpPr>
        <p:spPr>
          <a:xfrm flipV="1">
            <a:off x="3551041" y="979025"/>
            <a:ext cx="716159" cy="449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67200" y="619218"/>
            <a:ext cx="1657826" cy="369332"/>
          </a:xfrm>
          <a:prstGeom prst="rect">
            <a:avLst/>
          </a:prstGeom>
          <a:noFill/>
        </p:spPr>
        <p:txBody>
          <a:bodyPr wrap="none" rtlCol="0">
            <a:spAutoFit/>
          </a:bodyPr>
          <a:lstStyle/>
          <a:p>
            <a:r>
              <a:rPr lang="fa-IR" dirty="0" smtClean="0"/>
              <a:t>دامنه در حال کاهش</a:t>
            </a:r>
            <a:endParaRPr lang="en-US" dirty="0"/>
          </a:p>
        </p:txBody>
      </p:sp>
      <p:cxnSp>
        <p:nvCxnSpPr>
          <p:cNvPr id="37" name="Straight Arrow Connector 36"/>
          <p:cNvCxnSpPr/>
          <p:nvPr/>
        </p:nvCxnSpPr>
        <p:spPr>
          <a:xfrm flipV="1">
            <a:off x="4538662" y="1371600"/>
            <a:ext cx="102393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9" name="TextBox 38"/>
              <p:cNvSpPr txBox="1"/>
              <p:nvPr/>
            </p:nvSpPr>
            <p:spPr>
              <a:xfrm>
                <a:off x="5543550" y="1087579"/>
                <a:ext cx="1066254" cy="379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𝑋</m:t>
                      </m:r>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ea typeface="Cambria Math"/>
                            </a:rPr>
                            <m:t>𝜁</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𝑛</m:t>
                              </m:r>
                            </m:sub>
                          </m:sSub>
                          <m:r>
                            <a:rPr lang="en-US" b="0" i="1" smtClean="0">
                              <a:latin typeface="Cambria Math"/>
                              <a:ea typeface="Cambria Math"/>
                            </a:rPr>
                            <m:t>𝑡</m:t>
                          </m:r>
                        </m:sup>
                      </m:sSup>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5543550" y="1087579"/>
                <a:ext cx="1066254" cy="379271"/>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1" name="TextBox 40"/>
              <p:cNvSpPr txBox="1"/>
              <p:nvPr/>
            </p:nvSpPr>
            <p:spPr>
              <a:xfrm>
                <a:off x="8153399" y="2203483"/>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8153399" y="2203483"/>
                <a:ext cx="334579"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43" name="Straight Connector 42"/>
          <p:cNvCxnSpPr>
            <a:endCxn id="17" idx="0"/>
          </p:cNvCxnSpPr>
          <p:nvPr/>
        </p:nvCxnSpPr>
        <p:spPr>
          <a:xfrm>
            <a:off x="1219200" y="1428750"/>
            <a:ext cx="523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322213" y="1428750"/>
            <a:ext cx="0" cy="9334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114425" y="1371600"/>
            <a:ext cx="6286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525" y="1207575"/>
            <a:ext cx="1380506" cy="646331"/>
          </a:xfrm>
          <a:prstGeom prst="rect">
            <a:avLst/>
          </a:prstGeom>
          <a:noFill/>
        </p:spPr>
        <p:txBody>
          <a:bodyPr wrap="none" rtlCol="0">
            <a:spAutoFit/>
          </a:bodyPr>
          <a:lstStyle/>
          <a:p>
            <a:pPr algn="ctr" rtl="1"/>
            <a:r>
              <a:rPr lang="fa-IR" dirty="0" smtClean="0"/>
              <a:t>کند میرا</a:t>
            </a:r>
          </a:p>
          <a:p>
            <a:pPr algn="r" rtl="1"/>
            <a:r>
              <a:rPr lang="fa-IR" dirty="0" smtClean="0"/>
              <a:t>(میرای نوسانی)</a:t>
            </a:r>
            <a:endParaRPr lang="en-US" dirty="0"/>
          </a:p>
        </p:txBody>
      </p:sp>
      <p:sp>
        <p:nvSpPr>
          <p:cNvPr id="57" name="Freeform 56"/>
          <p:cNvSpPr/>
          <p:nvPr/>
        </p:nvSpPr>
        <p:spPr>
          <a:xfrm>
            <a:off x="638175" y="1971675"/>
            <a:ext cx="695325" cy="657225"/>
          </a:xfrm>
          <a:custGeom>
            <a:avLst/>
            <a:gdLst>
              <a:gd name="connsiteX0" fmla="*/ 695325 w 695325"/>
              <a:gd name="connsiteY0" fmla="*/ 0 h 657225"/>
              <a:gd name="connsiteX1" fmla="*/ 247650 w 695325"/>
              <a:gd name="connsiteY1" fmla="*/ 180975 h 657225"/>
              <a:gd name="connsiteX2" fmla="*/ 0 w 695325"/>
              <a:gd name="connsiteY2" fmla="*/ 657225 h 657225"/>
            </a:gdLst>
            <a:ahLst/>
            <a:cxnLst>
              <a:cxn ang="0">
                <a:pos x="connsiteX0" y="connsiteY0"/>
              </a:cxn>
              <a:cxn ang="0">
                <a:pos x="connsiteX1" y="connsiteY1"/>
              </a:cxn>
              <a:cxn ang="0">
                <a:pos x="connsiteX2" y="connsiteY2"/>
              </a:cxn>
            </a:cxnLst>
            <a:rect l="l" t="t" r="r" b="b"/>
            <a:pathLst>
              <a:path w="695325" h="657225">
                <a:moveTo>
                  <a:pt x="695325" y="0"/>
                </a:moveTo>
                <a:cubicBezTo>
                  <a:pt x="529431" y="35719"/>
                  <a:pt x="363537" y="71438"/>
                  <a:pt x="247650" y="180975"/>
                </a:cubicBezTo>
                <a:cubicBezTo>
                  <a:pt x="131763" y="290512"/>
                  <a:pt x="65881" y="473868"/>
                  <a:pt x="0" y="65722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Arrow Connector 58"/>
          <p:cNvCxnSpPr/>
          <p:nvPr/>
        </p:nvCxnSpPr>
        <p:spPr>
          <a:xfrm flipH="1">
            <a:off x="609600" y="2628900"/>
            <a:ext cx="28575"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1" name="TextBox 60"/>
              <p:cNvSpPr txBox="1"/>
              <p:nvPr/>
            </p:nvSpPr>
            <p:spPr>
              <a:xfrm>
                <a:off x="51955" y="2819400"/>
                <a:ext cx="10624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𝑋𝑠𝑖𝑛</m:t>
                      </m:r>
                      <m:r>
                        <a:rPr lang="en-US" b="0" i="1" smtClean="0">
                          <a:latin typeface="Cambria Math"/>
                        </a:rPr>
                        <m:t>(</m:t>
                      </m:r>
                      <m:r>
                        <a:rPr lang="en-US" b="0" i="1" smtClean="0">
                          <a:latin typeface="Cambria Math"/>
                          <a:ea typeface="Cambria Math"/>
                        </a:rPr>
                        <m:t>𝜓</m:t>
                      </m:r>
                      <m:r>
                        <a:rPr lang="en-US" b="0" i="1" smtClean="0">
                          <a:latin typeface="Cambria Math"/>
                          <a:ea typeface="Cambria Math"/>
                        </a:rPr>
                        <m:t>)</m:t>
                      </m:r>
                    </m:oMath>
                  </m:oMathPara>
                </a14:m>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51955" y="2819400"/>
                <a:ext cx="1062470" cy="369332"/>
              </a:xfrm>
              <a:prstGeom prst="rect">
                <a:avLst/>
              </a:prstGeom>
              <a:blipFill rotWithShape="1">
                <a:blip r:embed="rId9" cstate="print"/>
                <a:stretch>
                  <a:fillRect b="-11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2" name="TextBox 61"/>
              <p:cNvSpPr txBox="1"/>
              <p:nvPr/>
            </p:nvSpPr>
            <p:spPr>
              <a:xfrm>
                <a:off x="2516383" y="3371826"/>
                <a:ext cx="938655"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𝜏</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r>
                            <a:rPr lang="en-US" b="0" i="1" smtClean="0">
                              <a:latin typeface="Cambria Math"/>
                              <a:ea typeface="Cambria Math"/>
                            </a:rPr>
                            <m:t>𝜋</m:t>
                          </m:r>
                        </m:num>
                        <m:den>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𝑑</m:t>
                              </m:r>
                            </m:sub>
                          </m:sSub>
                        </m:den>
                      </m:f>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2516383" y="3371826"/>
                <a:ext cx="938655" cy="659540"/>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64" name="Straight Connector 63"/>
          <p:cNvCxnSpPr/>
          <p:nvPr/>
        </p:nvCxnSpPr>
        <p:spPr>
          <a:xfrm flipH="1">
            <a:off x="2285999" y="2362200"/>
            <a:ext cx="1" cy="12192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784086" y="2300287"/>
            <a:ext cx="1" cy="12192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283338" y="3423068"/>
            <a:ext cx="149808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0" name="TextBox 69"/>
              <p:cNvSpPr txBox="1"/>
              <p:nvPr/>
            </p:nvSpPr>
            <p:spPr>
              <a:xfrm>
                <a:off x="1752600" y="1235465"/>
                <a:ext cx="90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d>
                        <m:dPr>
                          <m:ctrlPr>
                            <a:rPr lang="en-US" sz="1400" b="0" i="1" smtClean="0">
                              <a:latin typeface="Cambria Math"/>
                            </a:rPr>
                          </m:ctrlPr>
                        </m:dPr>
                        <m:e>
                          <m:r>
                            <a:rPr lang="en-US" sz="1400" b="0" i="1" smtClean="0">
                              <a:latin typeface="Cambria Math"/>
                            </a:rPr>
                            <m:t>0</m:t>
                          </m:r>
                        </m:e>
                      </m:d>
                      <m:r>
                        <a:rPr lang="en-US" sz="1400" b="0" i="1" smtClean="0">
                          <a:latin typeface="Cambria Math"/>
                        </a:rPr>
                        <m:t>&gt;</m:t>
                      </m:r>
                      <m:r>
                        <a:rPr lang="en-US" sz="1400" b="0" i="1" smtClean="0">
                          <a:latin typeface="Cambria Math"/>
                        </a:rPr>
                        <m:t>0</m:t>
                      </m:r>
                    </m:oMath>
                  </m:oMathPara>
                </a14:m>
                <a:endParaRPr lang="en-US" sz="1400" dirty="0"/>
              </a:p>
            </p:txBody>
          </p:sp>
        </mc:Choice>
        <mc:Fallback>
          <p:sp>
            <p:nvSpPr>
              <p:cNvPr id="70" name="TextBox 69"/>
              <p:cNvSpPr txBox="1">
                <a:spLocks noRot="1" noChangeAspect="1" noMove="1" noResize="1" noEditPoints="1" noAdjustHandles="1" noChangeArrowheads="1" noChangeShapeType="1" noTextEdit="1"/>
              </p:cNvSpPr>
              <p:nvPr/>
            </p:nvSpPr>
            <p:spPr>
              <a:xfrm>
                <a:off x="1752600" y="1235465"/>
                <a:ext cx="908582" cy="307777"/>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71" name="Straight Arrow Connector 70"/>
          <p:cNvCxnSpPr/>
          <p:nvPr/>
        </p:nvCxnSpPr>
        <p:spPr>
          <a:xfrm flipV="1">
            <a:off x="6705600" y="4216681"/>
            <a:ext cx="55299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Left Brace 72"/>
          <p:cNvSpPr/>
          <p:nvPr/>
        </p:nvSpPr>
        <p:spPr>
          <a:xfrm>
            <a:off x="5238750" y="3327818"/>
            <a:ext cx="304800" cy="1117045"/>
          </a:xfrm>
          <a:prstGeom prst="leftBrace">
            <a:avLst>
              <a:gd name="adj1" fmla="val 48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74" name="TextBox 73"/>
              <p:cNvSpPr txBox="1"/>
              <p:nvPr/>
            </p:nvSpPr>
            <p:spPr>
              <a:xfrm>
                <a:off x="4839493" y="3490912"/>
                <a:ext cx="548548" cy="984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m:t>
                      </m:r>
                    </m:oMath>
                  </m:oMathPara>
                </a14:m>
                <a:endParaRPr lang="en-US" sz="4000" dirty="0"/>
              </a:p>
              <a:p>
                <a:endParaRPr lang="en-US" dirty="0"/>
              </a:p>
            </p:txBody>
          </p:sp>
        </mc:Choice>
        <mc:Fallback>
          <p:sp>
            <p:nvSpPr>
              <p:cNvPr id="74" name="TextBox 73"/>
              <p:cNvSpPr txBox="1">
                <a:spLocks noRot="1" noChangeAspect="1" noMove="1" noResize="1" noEditPoints="1" noAdjustHandles="1" noChangeArrowheads="1" noChangeShapeType="1" noTextEdit="1"/>
              </p:cNvSpPr>
              <p:nvPr/>
            </p:nvSpPr>
            <p:spPr>
              <a:xfrm>
                <a:off x="4839493" y="3490912"/>
                <a:ext cx="548548" cy="984885"/>
              </a:xfrm>
              <a:prstGeom prst="rect">
                <a:avLst/>
              </a:prstGeom>
              <a:blipFill rotWithShape="1">
                <a:blip r:embed="rId12" cstate="print"/>
                <a:stretch>
                  <a:fillRect/>
                </a:stretch>
              </a:blipFill>
            </p:spPr>
            <p:txBody>
              <a:bodyPr/>
              <a:lstStyle/>
              <a:p>
                <a:r>
                  <a:rPr lang="en-US">
                    <a:noFill/>
                  </a:rPr>
                  <a:t> </a:t>
                </a:r>
              </a:p>
            </p:txBody>
          </p:sp>
        </mc:Fallback>
      </mc:AlternateContent>
      <p:cxnSp>
        <p:nvCxnSpPr>
          <p:cNvPr id="76" name="Straight Connector 75"/>
          <p:cNvCxnSpPr/>
          <p:nvPr/>
        </p:nvCxnSpPr>
        <p:spPr>
          <a:xfrm flipV="1">
            <a:off x="2370686" y="5562600"/>
            <a:ext cx="291394" cy="2486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293447" y="5876925"/>
            <a:ext cx="291394" cy="2486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45691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چون </a:t>
                </a:r>
                <a14:m>
                  <m:oMath xmlns:m="http://schemas.openxmlformats.org/officeDocument/2006/math">
                    <m:sSub>
                      <m:sSubPr>
                        <m:ctrlPr>
                          <a:rPr lang="fa-IR" sz="2000" i="1" smtClean="0">
                            <a:latin typeface="Cambria Math"/>
                          </a:rPr>
                        </m:ctrlPr>
                      </m:sSubPr>
                      <m:e>
                        <m:r>
                          <a:rPr lang="en-US" sz="2000" b="0" i="1" smtClean="0">
                            <a:latin typeface="Cambria Math"/>
                          </a:rPr>
                          <m:t>𝑥</m:t>
                        </m:r>
                      </m:e>
                      <m:sub>
                        <m:r>
                          <a:rPr lang="en-US" sz="2000" b="0" i="1" smtClean="0">
                            <a:latin typeface="Cambria Math"/>
                          </a:rPr>
                          <m:t>1</m:t>
                        </m:r>
                      </m:sub>
                    </m:sSub>
                  </m:oMath>
                </a14:m>
                <a:r>
                  <a:rPr lang="fa-IR" sz="2000" dirty="0" smtClean="0"/>
                  <a:t>و</a:t>
                </a:r>
                <a14:m>
                  <m:oMath xmlns:m="http://schemas.openxmlformats.org/officeDocument/2006/math">
                    <m:sSub>
                      <m:sSubPr>
                        <m:ctrlPr>
                          <a:rPr lang="fa-IR" sz="2000" i="1" dirty="0" smtClean="0">
                            <a:latin typeface="Cambria Math"/>
                          </a:rPr>
                        </m:ctrlPr>
                      </m:sSubPr>
                      <m:e>
                        <m:r>
                          <a:rPr lang="en-US" sz="2000" b="0" i="1" dirty="0" smtClean="0">
                            <a:latin typeface="Cambria Math"/>
                          </a:rPr>
                          <m:t>𝑥</m:t>
                        </m:r>
                      </m:e>
                      <m:sub>
                        <m:r>
                          <a:rPr lang="en-US" sz="2000" b="0" i="1" dirty="0" smtClean="0">
                            <a:latin typeface="Cambria Math"/>
                          </a:rPr>
                          <m:t>2</m:t>
                        </m:r>
                      </m:sub>
                    </m:sSub>
                  </m:oMath>
                </a14:m>
                <a:r>
                  <a:rPr lang="fa-IR" sz="2000" dirty="0" smtClean="0"/>
                  <a:t> ماکزیمم دامنه هستند،</a:t>
                </a:r>
                <a:r>
                  <a:rPr lang="en-US" sz="2000" dirty="0" smtClean="0"/>
                  <a:t> </a:t>
                </a:r>
                <a:r>
                  <a:rPr lang="fa-IR" sz="2000" dirty="0" smtClean="0"/>
                  <a:t>پس </a:t>
                </a:r>
                <a:r>
                  <a:rPr lang="en-US" sz="2000" dirty="0" smtClean="0"/>
                  <a:t>sin</a:t>
                </a:r>
                <a:r>
                  <a:rPr lang="fa-IR" sz="2000" dirty="0" smtClean="0"/>
                  <a:t> به عدد 1 رسیده و داریم؛</a:t>
                </a:r>
              </a:p>
              <a:p>
                <a:pPr algn="l"/>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num>
                      <m:den>
                        <m:sSub>
                          <m:sSubPr>
                            <m:ctrlPr>
                              <a:rPr lang="en-US" sz="2000" i="1" smtClean="0">
                                <a:latin typeface="Cambria Math"/>
                              </a:rPr>
                            </m:ctrlPr>
                          </m:sSubPr>
                          <m:e>
                            <m:r>
                              <a:rPr lang="en-US" sz="2000" b="0" i="1" smtClean="0">
                                <a:latin typeface="Cambria Math"/>
                              </a:rPr>
                              <m:t>𝑥</m:t>
                            </m:r>
                          </m:e>
                          <m:sub>
                            <m:r>
                              <a:rPr lang="en-US" sz="2000" b="0" i="1" smtClean="0">
                                <a:latin typeface="Cambria Math"/>
                              </a:rPr>
                              <m:t>2</m:t>
                            </m:r>
                          </m:sub>
                        </m:sSub>
                      </m:den>
                    </m:f>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𝑡</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f>
                          <m:fPr>
                            <m:ctrlPr>
                              <a:rPr lang="en-US" sz="2000" b="0" i="1" smtClean="0">
                                <a:latin typeface="Cambria Math"/>
                                <a:ea typeface="Cambria Math"/>
                              </a:rPr>
                            </m:ctrlPr>
                          </m:fPr>
                          <m:num>
                            <m:r>
                              <a:rPr lang="en-US" sz="2000" b="0" i="1" smtClean="0">
                                <a:latin typeface="Cambria Math"/>
                                <a:ea typeface="Cambria Math"/>
                              </a:rPr>
                              <m:t>2</m:t>
                            </m:r>
                            <m:r>
                              <a:rPr lang="en-US" sz="2000" b="0" i="1" smtClean="0">
                                <a:latin typeface="Cambria Math"/>
                                <a:ea typeface="Cambria Math"/>
                              </a:rPr>
                              <m:t>𝜋</m:t>
                            </m:r>
                          </m:num>
                          <m:den>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𝑑</m:t>
                                </m:r>
                              </m:sub>
                            </m:sSub>
                          </m:den>
                        </m:f>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f>
                          <m:fPr>
                            <m:ctrlPr>
                              <a:rPr lang="en-US" sz="2000" b="0" i="1" smtClean="0">
                                <a:latin typeface="Cambria Math"/>
                                <a:ea typeface="Cambria Math"/>
                              </a:rPr>
                            </m:ctrlPr>
                          </m:fPr>
                          <m:num>
                            <m:r>
                              <a:rPr lang="en-US" sz="2000" b="0" i="1" smtClean="0">
                                <a:latin typeface="Cambria Math"/>
                                <a:ea typeface="Cambria Math"/>
                              </a:rPr>
                              <m:t>2</m:t>
                            </m:r>
                            <m:r>
                              <a:rPr lang="en-US" sz="2000" b="0" i="1" smtClean="0">
                                <a:latin typeface="Cambria Math"/>
                                <a:ea typeface="Cambria Math"/>
                              </a:rPr>
                              <m:t>𝜋</m:t>
                            </m:r>
                          </m:num>
                          <m:den>
                            <m:rad>
                              <m:radPr>
                                <m:degHide m:val="on"/>
                                <m:ctrlPr>
                                  <a:rPr lang="en-US" sz="2000" b="0" i="1" smtClean="0">
                                    <a:latin typeface="Cambria Math"/>
                                    <a:ea typeface="Cambria Math"/>
                                  </a:rPr>
                                </m:ctrlPr>
                              </m:radPr>
                              <m:deg/>
                              <m:e>
                                <m:r>
                                  <a:rPr lang="en-US" sz="2000" b="0" i="1" smtClean="0">
                                    <a:latin typeface="Cambria Math"/>
                                    <a:ea typeface="Cambria Math"/>
                                  </a:rPr>
                                  <m:t>1</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𝜁</m:t>
                                    </m:r>
                                  </m:e>
                                  <m:sup>
                                    <m:r>
                                      <a:rPr lang="en-US" sz="2000" b="0" i="1" smtClean="0">
                                        <a:latin typeface="Cambria Math"/>
                                        <a:ea typeface="Cambria Math"/>
                                      </a:rPr>
                                      <m:t>2</m:t>
                                    </m:r>
                                  </m:sup>
                                </m:sSup>
                              </m:e>
                            </m:rad>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den>
                        </m:f>
                      </m:sup>
                    </m:sSup>
                  </m:oMath>
                </a14:m>
                <a:endParaRPr lang="en-US" sz="2000" dirty="0" smtClean="0"/>
              </a:p>
              <a:p>
                <a:endParaRPr lang="en-US" sz="2000" i="1" dirty="0" smtClean="0">
                  <a:latin typeface="Cambria Math"/>
                </a:endParaRPr>
              </a:p>
              <a:p>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𝑥</m:t>
                            </m:r>
                          </m:e>
                          <m:sub>
                            <m:r>
                              <a:rPr lang="en-US" sz="2000" i="1">
                                <a:latin typeface="Cambria Math"/>
                              </a:rPr>
                              <m:t>1</m:t>
                            </m:r>
                          </m:sub>
                        </m:sSub>
                      </m:num>
                      <m:den>
                        <m:sSub>
                          <m:sSubPr>
                            <m:ctrlPr>
                              <a:rPr lang="en-US" sz="2000" i="1">
                                <a:latin typeface="Cambria Math"/>
                              </a:rPr>
                            </m:ctrlPr>
                          </m:sSubPr>
                          <m:e>
                            <m:r>
                              <a:rPr lang="en-US" sz="2000" i="1">
                                <a:latin typeface="Cambria Math"/>
                              </a:rPr>
                              <m:t>𝑥</m:t>
                            </m:r>
                          </m:e>
                          <m:sub>
                            <m:r>
                              <a:rPr lang="en-US" sz="2000" i="1">
                                <a:latin typeface="Cambria Math"/>
                              </a:rPr>
                              <m:t>2</m:t>
                            </m:r>
                          </m:sub>
                        </m:sSub>
                      </m:den>
                    </m:f>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𝜋𝜁</m:t>
                            </m:r>
                          </m:num>
                          <m:den>
                            <m:rad>
                              <m:radPr>
                                <m:degHide m:val="on"/>
                                <m:ctrlPr>
                                  <a:rPr lang="en-US" sz="2000" b="0" i="1" smtClean="0">
                                    <a:latin typeface="Cambria Math"/>
                                  </a:rPr>
                                </m:ctrlPr>
                              </m:radPr>
                              <m:deg/>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e>
                            </m:rad>
                          </m:den>
                        </m:f>
                      </m:sup>
                    </m:sSup>
                  </m:oMath>
                </a14:m>
                <a:r>
                  <a:rPr lang="en-US" sz="2000" dirty="0" smtClean="0"/>
                  <a:t>                         </a:t>
                </a:r>
                <a14:m>
                  <m:oMath xmlns:m="http://schemas.openxmlformats.org/officeDocument/2006/math">
                    <m:func>
                      <m:funcPr>
                        <m:ctrlPr>
                          <a:rPr lang="en-US" sz="2000" i="1" dirty="0" smtClean="0">
                            <a:latin typeface="Cambria Math"/>
                          </a:rPr>
                        </m:ctrlPr>
                      </m:funcPr>
                      <m:fName>
                        <m:r>
                          <m:rPr>
                            <m:sty m:val="p"/>
                          </m:rPr>
                          <a:rPr lang="en-US" sz="2000" i="0" dirty="0" smtClean="0">
                            <a:latin typeface="Cambria Math"/>
                          </a:rPr>
                          <m:t>ln</m:t>
                        </m:r>
                      </m:fName>
                      <m:e>
                        <m:f>
                          <m:fPr>
                            <m:ctrlPr>
                              <a:rPr lang="en-US" sz="2000" i="1">
                                <a:latin typeface="Cambria Math"/>
                              </a:rPr>
                            </m:ctrlPr>
                          </m:fPr>
                          <m:num>
                            <m:sSub>
                              <m:sSubPr>
                                <m:ctrlPr>
                                  <a:rPr lang="en-US" sz="2000" i="1">
                                    <a:latin typeface="Cambria Math"/>
                                  </a:rPr>
                                </m:ctrlPr>
                              </m:sSubPr>
                              <m:e>
                                <m:r>
                                  <a:rPr lang="en-US" sz="2000" i="1">
                                    <a:latin typeface="Cambria Math"/>
                                  </a:rPr>
                                  <m:t>𝑥</m:t>
                                </m:r>
                              </m:e>
                              <m:sub>
                                <m:r>
                                  <a:rPr lang="en-US" sz="2000" i="1">
                                    <a:latin typeface="Cambria Math"/>
                                  </a:rPr>
                                  <m:t>1</m:t>
                                </m:r>
                              </m:sub>
                            </m:sSub>
                          </m:num>
                          <m:den>
                            <m:sSub>
                              <m:sSubPr>
                                <m:ctrlPr>
                                  <a:rPr lang="en-US" sz="2000" i="1">
                                    <a:latin typeface="Cambria Math"/>
                                  </a:rPr>
                                </m:ctrlPr>
                              </m:sSubPr>
                              <m:e>
                                <m:r>
                                  <a:rPr lang="en-US" sz="2000" i="1">
                                    <a:latin typeface="Cambria Math"/>
                                  </a:rPr>
                                  <m:t>𝑥</m:t>
                                </m:r>
                              </m:e>
                              <m:sub>
                                <m:r>
                                  <a:rPr lang="en-US" sz="2000" i="1">
                                    <a:latin typeface="Cambria Math"/>
                                  </a:rPr>
                                  <m:t>2</m:t>
                                </m:r>
                              </m:sub>
                            </m:sSub>
                          </m:den>
                        </m:f>
                      </m:e>
                    </m:func>
                    <m:r>
                      <a:rPr lang="en-US" sz="2000" b="0" i="1" dirty="0" smtClean="0">
                        <a:latin typeface="Cambria Math"/>
                      </a:rPr>
                      <m:t>=</m:t>
                    </m:r>
                    <m:f>
                      <m:fPr>
                        <m:ctrlPr>
                          <a:rPr lang="en-US" sz="2000" i="1">
                            <a:latin typeface="Cambria Math"/>
                          </a:rPr>
                        </m:ctrlPr>
                      </m:fPr>
                      <m:num>
                        <m:r>
                          <a:rPr lang="en-US" sz="2000" i="1">
                            <a:latin typeface="Cambria Math"/>
                          </a:rPr>
                          <m:t>2</m:t>
                        </m:r>
                        <m:r>
                          <a:rPr lang="en-US" sz="2000" i="1">
                            <a:latin typeface="Cambria Math"/>
                            <a:ea typeface="Cambria Math"/>
                          </a:rPr>
                          <m:t>𝜋𝜁</m:t>
                        </m:r>
                      </m:num>
                      <m:den>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ea typeface="Cambria Math"/>
                                  </a:rPr>
                                  <m:t>𝜁</m:t>
                                </m:r>
                              </m:e>
                              <m:sup>
                                <m:r>
                                  <a:rPr lang="en-US" sz="2000" i="1">
                                    <a:latin typeface="Cambria Math"/>
                                  </a:rPr>
                                  <m:t>2</m:t>
                                </m:r>
                              </m:sup>
                            </m:sSup>
                          </m:e>
                        </m:rad>
                      </m:den>
                    </m:f>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2</m:t>
                    </m:r>
                    <m:r>
                      <a:rPr lang="en-US" sz="2000" b="0" i="1" smtClean="0">
                        <a:latin typeface="Cambria Math"/>
                        <a:ea typeface="Cambria Math"/>
                      </a:rPr>
                      <m:t>𝜋𝜁</m:t>
                    </m:r>
                  </m:oMath>
                </a14:m>
                <a:endParaRPr lang="en-US" sz="2000" dirty="0" smtClean="0"/>
              </a:p>
              <a:p>
                <a:endParaRPr lang="en-US" sz="2000" dirty="0"/>
              </a:p>
              <a:p>
                <a:endParaRPr lang="en-US" sz="2000" dirty="0" smtClean="0"/>
              </a:p>
              <a:p>
                <a:pPr algn="r" rtl="1"/>
                <a:r>
                  <a:rPr lang="fa-IR" sz="2000" dirty="0"/>
                  <a:t> </a:t>
                </a:r>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r>
                  <a:rPr lang="fa-IR" sz="2000" dirty="0"/>
                  <a:t>    *در این حالت فرکانس نوسانات سیستم،</a:t>
                </a:r>
                <a14:m>
                  <m:oMath xmlns:m="http://schemas.openxmlformats.org/officeDocument/2006/math">
                    <m:sSub>
                      <m:sSubPr>
                        <m:ctrlPr>
                          <a:rPr lang="fa-IR" sz="2000" i="1">
                            <a:latin typeface="Cambria Math"/>
                          </a:rPr>
                        </m:ctrlPr>
                      </m:sSubPr>
                      <m:e>
                        <m:r>
                          <a:rPr lang="fa-IR" sz="2000" i="1">
                            <a:latin typeface="Cambria Math"/>
                            <a:ea typeface="Cambria Math"/>
                          </a:rPr>
                          <m:t>𝜔</m:t>
                        </m:r>
                      </m:e>
                      <m:sub>
                        <m:r>
                          <a:rPr lang="en-US" sz="2000" i="1">
                            <a:latin typeface="Cambria Math"/>
                          </a:rPr>
                          <m:t>𝑑</m:t>
                        </m:r>
                      </m:sub>
                    </m:sSub>
                  </m:oMath>
                </a14:m>
                <a:r>
                  <a:rPr lang="fa-IR" sz="2000" dirty="0"/>
                  <a:t> است که مقدار آن برابر است با؛</a:t>
                </a:r>
              </a:p>
              <a:p>
                <a:r>
                  <a:rPr lang="fa-IR" sz="2000" dirty="0" smtClean="0"/>
                  <a:t> </a:t>
                </a:r>
                <a14:m>
                  <m:oMath xmlns:m="http://schemas.openxmlformats.org/officeDocument/2006/math">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i="1">
                        <a:latin typeface="Cambria Math"/>
                      </a:rPr>
                      <m:t>=</m:t>
                    </m:r>
                    <m:rad>
                      <m:radPr>
                        <m:degHide m:val="on"/>
                        <m:ctrlPr>
                          <a:rPr lang="en-US" sz="2000" i="1">
                            <a:latin typeface="Cambria Math"/>
                            <a:ea typeface="Cambria Math"/>
                          </a:rPr>
                        </m:ctrlPr>
                      </m:radPr>
                      <m:deg/>
                      <m:e>
                        <m:r>
                          <a:rPr lang="en-US" sz="2000" i="1">
                            <a:latin typeface="Cambria Math"/>
                            <a:ea typeface="Cambria Math"/>
                          </a:rPr>
                          <m:t>1</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endParaRPr lang="en-US" sz="2000" dirty="0"/>
              </a:p>
              <a:p>
                <a:pPr algn="r" rtl="1"/>
                <a:endParaRPr lang="en-US" sz="2000" dirty="0"/>
              </a:p>
              <a:p>
                <a:pPr algn="l"/>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4343400" y="3048000"/>
                <a:ext cx="1009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r>
                        <a:rPr lang="en-US" i="1" smtClean="0">
                          <a:latin typeface="Cambria Math"/>
                          <a:ea typeface="Cambria Math"/>
                        </a:rPr>
                        <m:t>𝜁</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343400" y="3048000"/>
                <a:ext cx="1009635" cy="369332"/>
              </a:xfrm>
              <a:prstGeom prst="rect">
                <a:avLst/>
              </a:prstGeom>
              <a:blipFill rotWithShape="1">
                <a:blip r:embed="rId3"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762000" y="3733800"/>
                <a:ext cx="7162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𝑡</m:t>
                          </m:r>
                        </m:e>
                      </m:d>
                      <m:r>
                        <a:rPr lang="en-US" b="0" i="1" smtClean="0">
                          <a:latin typeface="Cambria Math"/>
                        </a:rPr>
                        <m:t>=</m:t>
                      </m:r>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ea typeface="Cambria Math"/>
                            </a:rPr>
                            <m:t>𝜁</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𝑛</m:t>
                              </m:r>
                            </m:sub>
                          </m:sSub>
                          <m:r>
                            <a:rPr lang="en-US" b="0" i="1" smtClean="0">
                              <a:latin typeface="Cambria Math"/>
                              <a:ea typeface="Cambria Math"/>
                            </a:rPr>
                            <m:t>𝑡</m:t>
                          </m:r>
                        </m:sup>
                      </m:sSup>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1</m:t>
                          </m:r>
                        </m:sub>
                      </m:sSub>
                      <m:func>
                        <m:funcPr>
                          <m:ctrlPr>
                            <a:rPr lang="en-US" b="0" i="1" smtClean="0">
                              <a:latin typeface="Cambria Math"/>
                            </a:rPr>
                          </m:ctrlPr>
                        </m:funcPr>
                        <m:fName>
                          <m:r>
                            <m:rPr>
                              <m:sty m:val="p"/>
                            </m:rPr>
                            <a:rPr lang="en-US" b="0" i="0" smtClean="0">
                              <a:latin typeface="Cambria Math"/>
                            </a:rPr>
                            <m:t>sin</m:t>
                          </m:r>
                        </m:fName>
                        <m:e>
                          <m:d>
                            <m:dPr>
                              <m:ctrlPr>
                                <a:rPr lang="en-US" b="0" i="1" smtClean="0">
                                  <a:latin typeface="Cambria Math"/>
                                  <a:ea typeface="Cambria Math"/>
                                </a:rPr>
                              </m:ctrlPr>
                            </m:dPr>
                            <m:e>
                              <m:rad>
                                <m:radPr>
                                  <m:degHide m:val="on"/>
                                  <m:ctrlPr>
                                    <a:rPr lang="en-US" i="1">
                                      <a:latin typeface="Cambria Math"/>
                                      <a:ea typeface="Cambria Math"/>
                                    </a:rPr>
                                  </m:ctrlPr>
                                </m:radPr>
                                <m:deg/>
                                <m:e>
                                  <m:r>
                                    <a:rPr lang="en-US" i="1">
                                      <a:latin typeface="Cambria Math"/>
                                      <a:ea typeface="Cambria Math"/>
                                    </a:rPr>
                                    <m:t>1</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𝜁</m:t>
                                      </m:r>
                                    </m:e>
                                    <m:sup>
                                      <m:r>
                                        <a:rPr lang="en-US" i="1">
                                          <a:latin typeface="Cambria Math"/>
                                          <a:ea typeface="Cambria Math"/>
                                        </a:rPr>
                                        <m:t>2</m:t>
                                      </m:r>
                                    </m:sup>
                                  </m:sSup>
                                </m:e>
                              </m:rad>
                              <m:r>
                                <a:rPr lang="en-US" i="1">
                                  <a:latin typeface="Cambria Math"/>
                                  <a:ea typeface="Cambria Math"/>
                                </a:rPr>
                                <m:t> </m:t>
                              </m:r>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𝑛</m:t>
                                  </m:r>
                                </m:sub>
                              </m:sSub>
                              <m:r>
                                <a:rPr lang="en-US" b="0" i="1" smtClean="0">
                                  <a:latin typeface="Cambria Math"/>
                                  <a:ea typeface="Cambria Math"/>
                                </a:rPr>
                                <m:t>𝑡</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2</m:t>
                              </m:r>
                            </m:sub>
                          </m:sSub>
                          <m:func>
                            <m:funcPr>
                              <m:ctrlPr>
                                <a:rPr lang="en-US" b="0" i="1" smtClean="0">
                                  <a:latin typeface="Cambria Math"/>
                                  <a:ea typeface="Cambria Math"/>
                                </a:rPr>
                              </m:ctrlPr>
                            </m:funcPr>
                            <m:fName>
                              <m:r>
                                <m:rPr>
                                  <m:sty m:val="p"/>
                                </m:rPr>
                                <a:rPr lang="en-US" b="0" i="0" smtClean="0">
                                  <a:latin typeface="Cambria Math"/>
                                  <a:ea typeface="Cambria Math"/>
                                </a:rPr>
                                <m:t>cos</m:t>
                              </m:r>
                            </m:fName>
                            <m:e>
                              <m:d>
                                <m:dPr>
                                  <m:ctrlPr>
                                    <a:rPr lang="en-US" b="0" i="1" smtClean="0">
                                      <a:latin typeface="Cambria Math"/>
                                      <a:ea typeface="Cambria Math"/>
                                    </a:rPr>
                                  </m:ctrlPr>
                                </m:dPr>
                                <m:e>
                                  <m:rad>
                                    <m:radPr>
                                      <m:degHide m:val="on"/>
                                      <m:ctrlPr>
                                        <a:rPr lang="en-US" i="1">
                                          <a:latin typeface="Cambria Math"/>
                                          <a:ea typeface="Cambria Math"/>
                                        </a:rPr>
                                      </m:ctrlPr>
                                    </m:radPr>
                                    <m:deg/>
                                    <m:e>
                                      <m:r>
                                        <a:rPr lang="en-US" i="1">
                                          <a:latin typeface="Cambria Math"/>
                                          <a:ea typeface="Cambria Math"/>
                                        </a:rPr>
                                        <m:t>1</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𝜁</m:t>
                                          </m:r>
                                        </m:e>
                                        <m:sup>
                                          <m:r>
                                            <a:rPr lang="en-US" i="1">
                                              <a:latin typeface="Cambria Math"/>
                                              <a:ea typeface="Cambria Math"/>
                                            </a:rPr>
                                            <m:t>2</m:t>
                                          </m:r>
                                        </m:sup>
                                      </m:sSup>
                                    </m:e>
                                  </m:rad>
                                  <m:r>
                                    <a:rPr lang="en-US" i="1">
                                      <a:latin typeface="Cambria Math"/>
                                      <a:ea typeface="Cambria Math"/>
                                    </a:rPr>
                                    <m:t> </m:t>
                                  </m:r>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𝑛</m:t>
                                      </m:r>
                                    </m:sub>
                                  </m:sSub>
                                  <m:r>
                                    <a:rPr lang="en-US" b="0" i="1" smtClean="0">
                                      <a:latin typeface="Cambria Math"/>
                                      <a:ea typeface="Cambria Math"/>
                                    </a:rPr>
                                    <m:t>𝑡</m:t>
                                  </m:r>
                                </m:e>
                              </m:d>
                            </m:e>
                          </m:func>
                        </m:e>
                      </m:func>
                      <m:r>
                        <a:rPr lang="en-US" b="0" i="1" smtClean="0">
                          <a:latin typeface="Cambria Math"/>
                        </a:rPr>
                        <m:t>]</m:t>
                      </m:r>
                    </m:oMath>
                  </m:oMathPara>
                </a14:m>
                <a:endParaRPr lang="en-US" dirty="0" smtClean="0"/>
              </a:p>
              <a:p>
                <a:r>
                  <a:rPr lang="fa-IR" dirty="0" smtClean="0"/>
                  <a:t>پاسخ                                                                                                       </a:t>
                </a:r>
                <a:endParaRPr lang="en-US" dirty="0" smtClean="0"/>
              </a:p>
              <a:p>
                <a:r>
                  <a:rPr lang="en-US" b="0" dirty="0" smtClean="0"/>
                  <a:t>         </a:t>
                </a:r>
                <a14:m>
                  <m:oMath xmlns:m="http://schemas.openxmlformats.org/officeDocument/2006/math">
                    <m:r>
                      <a:rPr lang="en-US" b="0" i="1" smtClean="0">
                        <a:latin typeface="Cambria Math"/>
                      </a:rPr>
                      <m:t>=</m:t>
                    </m:r>
                    <m:r>
                      <a:rPr lang="en-US" b="0" i="1" smtClean="0">
                        <a:latin typeface="Cambria Math"/>
                      </a:rPr>
                      <m:t>𝑋</m:t>
                    </m:r>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i="1">
                            <a:latin typeface="Cambria Math"/>
                            <a:ea typeface="Cambria Math"/>
                          </a:rPr>
                          <m:t>𝜁</m:t>
                        </m:r>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𝑛</m:t>
                            </m:r>
                          </m:sub>
                        </m:sSub>
                        <m:r>
                          <a:rPr lang="en-US" i="1">
                            <a:latin typeface="Cambria Math"/>
                            <a:ea typeface="Cambria Math"/>
                          </a:rPr>
                          <m:t>𝑡</m:t>
                        </m:r>
                      </m:sup>
                    </m:sSup>
                    <m:r>
                      <a:rPr lang="en-US" b="0" i="1" smtClean="0">
                        <a:latin typeface="Cambria Math"/>
                      </a:rPr>
                      <m:t>[</m:t>
                    </m:r>
                    <m:func>
                      <m:funcPr>
                        <m:ctrlPr>
                          <a:rPr lang="en-US" b="0" i="1" smtClean="0">
                            <a:latin typeface="Cambria Math"/>
                          </a:rPr>
                        </m:ctrlPr>
                      </m:funcPr>
                      <m:fName>
                        <m:r>
                          <m:rPr>
                            <m:sty m:val="p"/>
                          </m:rPr>
                          <a:rPr lang="en-US" b="0" i="0" smtClean="0">
                            <a:latin typeface="Cambria Math"/>
                          </a:rPr>
                          <m:t>sin</m:t>
                        </m:r>
                      </m:fName>
                      <m:e>
                        <m:r>
                          <a:rPr lang="en-US" b="0" i="1" smtClean="0">
                            <a:latin typeface="Cambria Math"/>
                          </a:rPr>
                          <m:t>(</m:t>
                        </m:r>
                        <m:rad>
                          <m:radPr>
                            <m:degHide m:val="on"/>
                            <m:ctrlPr>
                              <a:rPr lang="en-US" i="1">
                                <a:latin typeface="Cambria Math"/>
                                <a:ea typeface="Cambria Math"/>
                              </a:rPr>
                            </m:ctrlPr>
                          </m:radPr>
                          <m:deg/>
                          <m:e>
                            <m:r>
                              <a:rPr lang="en-US" i="1">
                                <a:latin typeface="Cambria Math"/>
                                <a:ea typeface="Cambria Math"/>
                              </a:rPr>
                              <m:t>1</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𝜁</m:t>
                                </m:r>
                              </m:e>
                              <m:sup>
                                <m:r>
                                  <a:rPr lang="en-US" i="1">
                                    <a:latin typeface="Cambria Math"/>
                                    <a:ea typeface="Cambria Math"/>
                                  </a:rPr>
                                  <m:t>2</m:t>
                                </m:r>
                              </m:sup>
                            </m:sSup>
                          </m:e>
                        </m:rad>
                        <m:r>
                          <a:rPr lang="en-US" i="1">
                            <a:latin typeface="Cambria Math"/>
                            <a:ea typeface="Cambria Math"/>
                          </a:rPr>
                          <m:t> </m:t>
                        </m:r>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𝑛</m:t>
                            </m:r>
                          </m:sub>
                        </m:sSub>
                        <m:r>
                          <a:rPr lang="en-US" b="0" i="1" smtClean="0">
                            <a:latin typeface="Cambria Math"/>
                            <a:ea typeface="Cambria Math"/>
                          </a:rPr>
                          <m:t>𝑡</m:t>
                        </m:r>
                        <m:r>
                          <a:rPr lang="en-US" b="0" i="1" smtClean="0">
                            <a:latin typeface="Cambria Math"/>
                            <a:ea typeface="Cambria Math"/>
                          </a:rPr>
                          <m:t>+</m:t>
                        </m:r>
                        <m:r>
                          <a:rPr lang="en-US" b="0" i="1" smtClean="0">
                            <a:latin typeface="Cambria Math"/>
                            <a:ea typeface="Cambria Math"/>
                          </a:rPr>
                          <m:t>𝜓</m:t>
                        </m:r>
                        <m:r>
                          <a:rPr lang="en-US" b="0" i="1" smtClean="0">
                            <a:latin typeface="Cambria Math"/>
                            <a:ea typeface="Cambria Math"/>
                          </a:rPr>
                          <m:t>)</m:t>
                        </m:r>
                      </m:e>
                    </m:func>
                    <m:r>
                      <a:rPr lang="en-US" b="0" i="1" smtClean="0">
                        <a:latin typeface="Cambria Math"/>
                      </a:rPr>
                      <m:t>]</m:t>
                    </m:r>
                  </m:oMath>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762000" y="3733800"/>
                <a:ext cx="7162800" cy="1295400"/>
              </a:xfrm>
              <a:prstGeom prst="rect">
                <a:avLst/>
              </a:prstGeom>
              <a:blipFill rotWithShape="1">
                <a:blip r:embed="rId4" cstate="print"/>
                <a:stretch>
                  <a:fillRect l="-594"/>
                </a:stretch>
              </a:blipFill>
            </p:spPr>
            <p:txBody>
              <a:bodyPr/>
              <a:lstStyle/>
              <a:p>
                <a:r>
                  <a:rPr lang="en-US">
                    <a:noFill/>
                  </a:rPr>
                  <a:t> </a:t>
                </a:r>
              </a:p>
            </p:txBody>
          </p:sp>
        </mc:Fallback>
      </mc:AlternateContent>
    </p:spTree>
    <p:extLst>
      <p:ext uri="{BB962C8B-B14F-4D97-AF65-F5344CB8AC3E}">
        <p14:creationId xmlns="" xmlns:p14="http://schemas.microsoft.com/office/powerpoint/2010/main" val="287511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a:t> </a:t>
                </a:r>
                <a:r>
                  <a:rPr lang="fa-IR" sz="2000" dirty="0" smtClean="0"/>
                  <a:t>     در نوسانات میرا،پریود نوسان بیشتر از حالتی است که سیستم میرایی ندارد.</a:t>
                </a:r>
              </a:p>
              <a:p>
                <a:pPr algn="l"/>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𝑛</m:t>
                        </m:r>
                      </m:sub>
                    </m:sSub>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m:t>
                        </m:r>
                      </m:num>
                      <m:den>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den>
                    </m:f>
                  </m:oMath>
                </a14:m>
                <a:endParaRPr lang="en-US" sz="2000" dirty="0" smtClean="0"/>
              </a:p>
              <a:p>
                <a:pPr algn="l"/>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𝑑</m:t>
                        </m:r>
                      </m:sub>
                    </m:sSub>
                    <m:r>
                      <a:rPr lang="en-US" sz="2000" b="0" i="1" smtClean="0">
                        <a:latin typeface="Cambria Math"/>
                      </a:rPr>
                      <m:t>&gt;</m:t>
                    </m:r>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𝑛</m:t>
                        </m:r>
                      </m:sub>
                    </m:sSub>
                  </m:oMath>
                </a14:m>
                <a:endParaRPr lang="en-US" sz="2000" dirty="0"/>
              </a:p>
              <a:p>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𝑑</m:t>
                        </m:r>
                      </m:sub>
                    </m:sSub>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m:t>
                        </m:r>
                      </m:num>
                      <m:den>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m:t>
                        </m:r>
                      </m:num>
                      <m:den>
                        <m:rad>
                          <m:radPr>
                            <m:degHide m:val="on"/>
                            <m:ctrlPr>
                              <a:rPr lang="en-US" sz="2000" i="1">
                                <a:latin typeface="Cambria Math"/>
                                <a:ea typeface="Cambria Math"/>
                              </a:rPr>
                            </m:ctrlPr>
                          </m:radPr>
                          <m:deg/>
                          <m:e>
                            <m:r>
                              <a:rPr lang="en-US" sz="2000" i="1">
                                <a:latin typeface="Cambria Math"/>
                                <a:ea typeface="Cambria Math"/>
                              </a:rPr>
                              <m:t>1</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den>
                    </m:f>
                  </m:oMath>
                </a14:m>
                <a:endParaRPr lang="en-US" sz="2000" dirty="0" smtClean="0"/>
              </a:p>
              <a:p>
                <a:pPr algn="r" rtl="1"/>
                <a:r>
                  <a:rPr lang="fa-IR" sz="2000" dirty="0" smtClean="0"/>
                  <a:t>            </a:t>
                </a:r>
                <a:r>
                  <a:rPr lang="fa-IR" sz="2000" dirty="0" smtClean="0">
                    <a:cs typeface="B Titr" pitchFamily="2" charset="-78"/>
                  </a:rPr>
                  <a:t>کاهش لگاریتمی؛</a:t>
                </a:r>
                <a:endParaRPr lang="en-US" sz="2000" dirty="0">
                  <a:cs typeface="B Titr" pitchFamily="2" charset="-78"/>
                </a:endParaRPr>
              </a:p>
              <a:p>
                <a:pPr algn="r" rtl="1"/>
                <a:r>
                  <a:rPr lang="en-US" sz="2000" dirty="0" smtClean="0"/>
                  <a:t>       </a:t>
                </a:r>
                <a:r>
                  <a:rPr lang="fa-IR" sz="2000" dirty="0" smtClean="0"/>
                  <a:t>همچنین در این حالت دامنه نوسان در هر سیکل اندکی کاهش می یابد.این م</a:t>
                </a:r>
                <a:r>
                  <a:rPr lang="fa-IR" sz="2000" dirty="0"/>
                  <a:t>و</a:t>
                </a:r>
                <a:r>
                  <a:rPr lang="fa-IR" sz="2000" dirty="0" smtClean="0"/>
                  <a:t>ضوع را به صورت لگاریتم طبیعی نسبت هر دو دامنه متوالی تعریف می کنند.</a:t>
                </a:r>
              </a:p>
              <a:p>
                <a:pPr algn="l"/>
                <a:endParaRPr lang="en-US" sz="2000" dirty="0"/>
              </a:p>
              <a:p>
                <a:r>
                  <a:rPr lang="en-US" sz="2000" dirty="0" smtClean="0"/>
                  <a:t>      </a:t>
                </a:r>
                <a14:m>
                  <m:oMath xmlns:m="http://schemas.openxmlformats.org/officeDocument/2006/math">
                    <m:r>
                      <a:rPr lang="en-US" sz="2400" i="1" smtClean="0">
                        <a:latin typeface="Cambria Math"/>
                        <a:ea typeface="Cambria Math"/>
                      </a:rPr>
                      <m:t>𝛿</m:t>
                    </m:r>
                    <m:r>
                      <a:rPr lang="en-US" sz="2400" b="0" i="1" smtClean="0">
                        <a:latin typeface="Cambria Math"/>
                        <a:ea typeface="Cambria Math"/>
                      </a:rPr>
                      <m:t>=</m:t>
                    </m:r>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𝑋</m:t>
                                </m:r>
                              </m:e>
                              <m:sub>
                                <m:r>
                                  <a:rPr lang="en-US" sz="2400" b="0" i="1" smtClean="0">
                                    <a:latin typeface="Cambria Math"/>
                                    <a:ea typeface="Cambria Math"/>
                                  </a:rPr>
                                  <m:t>1</m:t>
                                </m:r>
                              </m:sub>
                            </m:sSub>
                          </m:num>
                          <m:den>
                            <m:sSub>
                              <m:sSubPr>
                                <m:ctrlPr>
                                  <a:rPr lang="en-US" sz="2400" b="0" i="1" smtClean="0">
                                    <a:latin typeface="Cambria Math"/>
                                    <a:ea typeface="Cambria Math"/>
                                  </a:rPr>
                                </m:ctrlPr>
                              </m:sSubPr>
                              <m:e>
                                <m:r>
                                  <a:rPr lang="en-US" sz="2400" b="0" i="1" smtClean="0">
                                    <a:latin typeface="Cambria Math"/>
                                    <a:ea typeface="Cambria Math"/>
                                  </a:rPr>
                                  <m:t>𝑋</m:t>
                                </m:r>
                              </m:e>
                              <m:sub>
                                <m:r>
                                  <a:rPr lang="en-US" sz="2400" b="0" i="1" smtClean="0">
                                    <a:latin typeface="Cambria Math"/>
                                    <a:ea typeface="Cambria Math"/>
                                  </a:rPr>
                                  <m:t>2</m:t>
                                </m:r>
                              </m:sub>
                            </m:sSub>
                          </m:den>
                        </m:f>
                      </m:e>
                    </m:func>
                    <m:r>
                      <a:rPr lang="en-US" sz="2400" b="0" i="1" smtClean="0">
                        <a:latin typeface="Cambria Math"/>
                        <a:ea typeface="Cambria Math"/>
                      </a:rPr>
                      <m:t>=</m:t>
                    </m:r>
                    <m:func>
                      <m:funcPr>
                        <m:ctrlPr>
                          <a:rPr lang="en-US" sz="2400" b="0" i="1" smtClean="0">
                            <a:latin typeface="Cambria Math"/>
                            <a:ea typeface="Cambria Math"/>
                          </a:rPr>
                        </m:ctrlPr>
                      </m:funcPr>
                      <m:fName>
                        <m:r>
                          <m:rPr>
                            <m:sty m:val="p"/>
                          </m:rPr>
                          <a:rPr lang="en-US" sz="2400" b="0" i="0" smtClean="0">
                            <a:latin typeface="Cambria Math"/>
                            <a:ea typeface="Cambria Math"/>
                          </a:rPr>
                          <m:t>ln</m:t>
                        </m:r>
                      </m:fName>
                      <m:e>
                        <m:f>
                          <m:fPr>
                            <m:ctrlPr>
                              <a:rPr lang="en-US" sz="2400" b="0" i="1" smtClean="0">
                                <a:latin typeface="Cambria Math"/>
                                <a:ea typeface="Cambria Math"/>
                              </a:rPr>
                            </m:ctrlPr>
                          </m:fPr>
                          <m:num>
                            <m:r>
                              <a:rPr lang="en-US" sz="2800" i="1">
                                <a:latin typeface="Cambria Math"/>
                              </a:rPr>
                              <m:t>𝑋</m:t>
                            </m:r>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ea typeface="Cambria Math"/>
                                  </a:rPr>
                                  <m:t>𝜁</m:t>
                                </m:r>
                                <m:sSub>
                                  <m:sSubPr>
                                    <m:ctrlPr>
                                      <a:rPr lang="en-US" sz="2800" i="1">
                                        <a:latin typeface="Cambria Math"/>
                                        <a:ea typeface="Cambria Math"/>
                                      </a:rPr>
                                    </m:ctrlPr>
                                  </m:sSubPr>
                                  <m:e>
                                    <m:r>
                                      <a:rPr lang="en-US" sz="2800" i="1">
                                        <a:latin typeface="Cambria Math"/>
                                        <a:ea typeface="Cambria Math"/>
                                      </a:rPr>
                                      <m:t>𝜔</m:t>
                                    </m:r>
                                  </m:e>
                                  <m:sub>
                                    <m:r>
                                      <a:rPr lang="en-US" sz="2800" i="1">
                                        <a:latin typeface="Cambria Math"/>
                                        <a:ea typeface="Cambria Math"/>
                                      </a:rPr>
                                      <m:t>𝑛</m:t>
                                    </m:r>
                                  </m:sub>
                                </m:sSub>
                                <m:sSub>
                                  <m:sSubPr>
                                    <m:ctrlPr>
                                      <a:rPr lang="en-US" sz="2800" i="1" smtClean="0">
                                        <a:latin typeface="Cambria Math"/>
                                        <a:ea typeface="Cambria Math"/>
                                      </a:rPr>
                                    </m:ctrlPr>
                                  </m:sSubPr>
                                  <m:e>
                                    <m:r>
                                      <a:rPr lang="en-US" sz="2800" b="0" i="1" smtClean="0">
                                        <a:latin typeface="Cambria Math"/>
                                        <a:ea typeface="Cambria Math"/>
                                      </a:rPr>
                                      <m:t>𝑡</m:t>
                                    </m:r>
                                  </m:e>
                                  <m:sub>
                                    <m:r>
                                      <a:rPr lang="en-US" sz="2800" b="0" i="1" smtClean="0">
                                        <a:latin typeface="Cambria Math"/>
                                        <a:ea typeface="Cambria Math"/>
                                      </a:rPr>
                                      <m:t>1</m:t>
                                    </m:r>
                                  </m:sub>
                                </m:sSub>
                              </m:sup>
                            </m:sSup>
                            <m:r>
                              <a:rPr lang="en-US" sz="2800" i="1">
                                <a:latin typeface="Cambria Math"/>
                              </a:rPr>
                              <m:t>[</m:t>
                            </m:r>
                            <m:func>
                              <m:funcPr>
                                <m:ctrlPr>
                                  <a:rPr lang="en-US" sz="2800" i="1">
                                    <a:latin typeface="Cambria Math"/>
                                  </a:rPr>
                                </m:ctrlPr>
                              </m:funcPr>
                              <m:fName>
                                <m:r>
                                  <m:rPr>
                                    <m:sty m:val="p"/>
                                  </m:rPr>
                                  <a:rPr lang="en-US" sz="2800">
                                    <a:latin typeface="Cambria Math"/>
                                  </a:rPr>
                                  <m:t>sin</m:t>
                                </m:r>
                              </m:fName>
                              <m:e>
                                <m:r>
                                  <a:rPr lang="en-US" sz="2800" b="0" i="1" smtClean="0">
                                    <a:latin typeface="Cambria Math"/>
                                  </a:rPr>
                                  <m:t>(</m:t>
                                </m:r>
                                <m:sSub>
                                  <m:sSubPr>
                                    <m:ctrlPr>
                                      <a:rPr lang="en-US" sz="2800" b="0" i="1" smtClean="0">
                                        <a:latin typeface="Cambria Math"/>
                                      </a:rPr>
                                    </m:ctrlPr>
                                  </m:sSubPr>
                                  <m:e>
                                    <m:r>
                                      <a:rPr lang="en-US" sz="2800" b="0" i="1" smtClean="0">
                                        <a:latin typeface="Cambria Math"/>
                                        <a:ea typeface="Cambria Math"/>
                                      </a:rPr>
                                      <m:t>𝜔</m:t>
                                    </m:r>
                                  </m:e>
                                  <m:sub>
                                    <m:r>
                                      <a:rPr lang="en-US" sz="2800" b="0" i="1" smtClean="0">
                                        <a:latin typeface="Cambria Math"/>
                                      </a:rPr>
                                      <m:t>𝑑</m:t>
                                    </m:r>
                                  </m:sub>
                                </m:sSub>
                                <m:sSub>
                                  <m:sSubPr>
                                    <m:ctrlPr>
                                      <a:rPr lang="en-US" sz="2800" b="0" i="1" smtClean="0">
                                        <a:latin typeface="Cambria Math"/>
                                      </a:rPr>
                                    </m:ctrlPr>
                                  </m:sSubPr>
                                  <m:e>
                                    <m:r>
                                      <a:rPr lang="en-US" sz="2800" b="0" i="1" smtClean="0">
                                        <a:latin typeface="Cambria Math"/>
                                      </a:rPr>
                                      <m:t>𝑡</m:t>
                                    </m:r>
                                  </m:e>
                                  <m:sub>
                                    <m:r>
                                      <a:rPr lang="en-US" sz="2800" b="0" i="1" smtClean="0">
                                        <a:latin typeface="Cambria Math"/>
                                      </a:rPr>
                                      <m:t>1</m:t>
                                    </m:r>
                                  </m:sub>
                                </m:sSub>
                                <m:r>
                                  <a:rPr lang="en-US" sz="2800" i="1">
                                    <a:latin typeface="Cambria Math"/>
                                    <a:ea typeface="Cambria Math"/>
                                  </a:rPr>
                                  <m:t>+</m:t>
                                </m:r>
                                <m:r>
                                  <a:rPr lang="en-US" sz="2800" i="1">
                                    <a:latin typeface="Cambria Math"/>
                                    <a:ea typeface="Cambria Math"/>
                                  </a:rPr>
                                  <m:t>𝜓</m:t>
                                </m:r>
                              </m:e>
                            </m:func>
                            <m:r>
                              <a:rPr lang="en-US" sz="2800" b="0" i="1" smtClean="0">
                                <a:latin typeface="Cambria Math"/>
                                <a:ea typeface="Cambria Math"/>
                              </a:rPr>
                              <m:t>)</m:t>
                            </m:r>
                            <m:r>
                              <a:rPr lang="en-US" sz="2800" i="1">
                                <a:latin typeface="Cambria Math"/>
                              </a:rPr>
                              <m:t>]</m:t>
                            </m:r>
                            <m:r>
                              <m:rPr>
                                <m:nor/>
                              </m:rPr>
                              <a:rPr lang="en-US" sz="2800" dirty="0"/>
                              <m:t> </m:t>
                            </m:r>
                          </m:num>
                          <m:den>
                            <m:r>
                              <a:rPr lang="en-US" sz="2400" i="1">
                                <a:latin typeface="Cambria Math"/>
                              </a:rPr>
                              <m:t>𝑋</m:t>
                            </m:r>
                            <m:sSup>
                              <m:sSupPr>
                                <m:ctrlPr>
                                  <a:rPr lang="en-US" sz="2400" i="1">
                                    <a:latin typeface="Cambria Math"/>
                                  </a:rPr>
                                </m:ctrlPr>
                              </m:sSupPr>
                              <m:e>
                                <m:r>
                                  <a:rPr lang="en-US" sz="2400" i="1">
                                    <a:latin typeface="Cambria Math"/>
                                  </a:rPr>
                                  <m:t>𝑒</m:t>
                                </m:r>
                              </m:e>
                              <m:sup>
                                <m:r>
                                  <a:rPr lang="en-US" sz="2400" i="1">
                                    <a:latin typeface="Cambria Math"/>
                                  </a:rPr>
                                  <m:t>−</m:t>
                                </m:r>
                                <m:r>
                                  <a:rPr lang="en-US" sz="2400" i="1">
                                    <a:latin typeface="Cambria Math"/>
                                    <a:ea typeface="Cambria Math"/>
                                  </a:rPr>
                                  <m:t>𝜁</m:t>
                                </m:r>
                                <m:sSub>
                                  <m:sSubPr>
                                    <m:ctrlPr>
                                      <a:rPr lang="en-US" sz="2400" i="1" smtClean="0">
                                        <a:latin typeface="Cambria Math"/>
                                        <a:ea typeface="Cambria Math"/>
                                      </a:rPr>
                                    </m:ctrlPr>
                                  </m:sSubPr>
                                  <m:e>
                                    <m:r>
                                      <a:rPr lang="en-US" sz="2400" i="1">
                                        <a:latin typeface="Cambria Math"/>
                                        <a:ea typeface="Cambria Math"/>
                                      </a:rPr>
                                      <m:t>𝜔</m:t>
                                    </m:r>
                                  </m:e>
                                  <m:sub>
                                    <m:r>
                                      <a:rPr lang="en-US" sz="2400" i="1">
                                        <a:latin typeface="Cambria Math"/>
                                        <a:ea typeface="Cambria Math"/>
                                      </a:rPr>
                                      <m:t>𝑛</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𝑡</m:t>
                                    </m:r>
                                  </m:e>
                                  <m:sub>
                                    <m:r>
                                      <a:rPr lang="en-US" sz="2400" b="0" i="1" smtClean="0">
                                        <a:latin typeface="Cambria Math"/>
                                        <a:ea typeface="Cambria Math"/>
                                      </a:rPr>
                                      <m:t>1</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𝑇</m:t>
                                    </m:r>
                                  </m:e>
                                  <m:sub>
                                    <m:r>
                                      <a:rPr lang="en-US" sz="2400" b="0" i="1" smtClean="0">
                                        <a:latin typeface="Cambria Math"/>
                                        <a:ea typeface="Cambria Math"/>
                                      </a:rPr>
                                      <m:t>𝑑</m:t>
                                    </m:r>
                                  </m:sub>
                                </m:sSub>
                                <m:r>
                                  <a:rPr lang="en-US" sz="2400" b="0" i="1" smtClean="0">
                                    <a:latin typeface="Cambria Math"/>
                                    <a:ea typeface="Cambria Math"/>
                                  </a:rPr>
                                  <m:t>)</m:t>
                                </m:r>
                              </m:sup>
                            </m:sSup>
                            <m:r>
                              <a:rPr lang="en-US" sz="2400" i="1">
                                <a:latin typeface="Cambria Math"/>
                              </a:rPr>
                              <m:t>[</m:t>
                            </m:r>
                            <m:func>
                              <m:funcPr>
                                <m:ctrlPr>
                                  <a:rPr lang="en-US" sz="2400" i="1">
                                    <a:latin typeface="Cambria Math"/>
                                  </a:rPr>
                                </m:ctrlPr>
                              </m:funcPr>
                              <m:fName>
                                <m:r>
                                  <m:rPr>
                                    <m:sty m:val="p"/>
                                  </m:rPr>
                                  <a:rPr lang="en-US" sz="2400">
                                    <a:latin typeface="Cambria Math"/>
                                  </a:rPr>
                                  <m:t>sin</m:t>
                                </m:r>
                              </m:fName>
                              <m:e>
                                <m:r>
                                  <a:rPr lang="en-US" sz="2400" b="0" i="1" smtClean="0">
                                    <a:latin typeface="Cambria Math"/>
                                  </a:rPr>
                                  <m:t>(</m:t>
                                </m:r>
                                <m:sSub>
                                  <m:sSubPr>
                                    <m:ctrlPr>
                                      <a:rPr lang="en-US" sz="2400" b="0" i="1" smtClean="0">
                                        <a:latin typeface="Cambria Math"/>
                                      </a:rPr>
                                    </m:ctrlPr>
                                  </m:sSubPr>
                                  <m:e>
                                    <m:r>
                                      <a:rPr lang="en-US" sz="2400" b="0" i="1" smtClean="0">
                                        <a:latin typeface="Cambria Math"/>
                                        <a:ea typeface="Cambria Math"/>
                                      </a:rPr>
                                      <m:t>𝜔</m:t>
                                    </m:r>
                                  </m:e>
                                  <m:sub>
                                    <m:r>
                                      <a:rPr lang="en-US" sz="2400" b="0" i="1" smtClean="0">
                                        <a:latin typeface="Cambria Math"/>
                                      </a:rPr>
                                      <m:t>𝑑</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𝑇</m:t>
                                    </m:r>
                                  </m:e>
                                  <m:sub>
                                    <m:r>
                                      <a:rPr lang="en-US" sz="2400" b="0" i="1" smtClean="0">
                                        <a:latin typeface="Cambria Math"/>
                                      </a:rPr>
                                      <m:t>𝑑</m:t>
                                    </m:r>
                                  </m:sub>
                                </m:sSub>
                                <m:r>
                                  <a:rPr lang="en-US" sz="2400" b="0" i="1" smtClean="0">
                                    <a:latin typeface="Cambria Math"/>
                                    <a:ea typeface="Cambria Math"/>
                                  </a:rPr>
                                  <m:t>)</m:t>
                                </m:r>
                                <m:r>
                                  <a:rPr lang="en-US" sz="2400" i="1">
                                    <a:latin typeface="Cambria Math"/>
                                    <a:ea typeface="Cambria Math"/>
                                  </a:rPr>
                                  <m:t>+</m:t>
                                </m:r>
                                <m:r>
                                  <a:rPr lang="en-US" sz="2400" i="1">
                                    <a:latin typeface="Cambria Math"/>
                                    <a:ea typeface="Cambria Math"/>
                                  </a:rPr>
                                  <m:t>𝜓</m:t>
                                </m:r>
                              </m:e>
                            </m:func>
                            <m:r>
                              <a:rPr lang="en-US" sz="2400" i="1">
                                <a:latin typeface="Cambria Math"/>
                              </a:rPr>
                              <m:t>]</m:t>
                            </m:r>
                            <m:r>
                              <m:rPr>
                                <m:nor/>
                              </m:rPr>
                              <a:rPr lang="en-US" sz="2400" dirty="0"/>
                              <m:t> </m:t>
                            </m:r>
                          </m:den>
                        </m:f>
                      </m:e>
                    </m:func>
                    <m:r>
                      <a:rPr lang="en-US" sz="2400" b="0" i="1" smtClean="0">
                        <a:latin typeface="Cambria Math"/>
                        <a:ea typeface="Cambria Math"/>
                      </a:rPr>
                      <m:t>=</m:t>
                    </m:r>
                    <m:r>
                      <a:rPr lang="en-US" sz="2400" b="0" i="1" smtClean="0">
                        <a:latin typeface="Cambria Math"/>
                        <a:ea typeface="Cambria Math"/>
                      </a:rPr>
                      <m:t>𝜁</m:t>
                    </m:r>
                    <m:sSub>
                      <m:sSubPr>
                        <m:ctrlPr>
                          <a:rPr lang="en-US" sz="2400" b="0" i="1" smtClean="0">
                            <a:latin typeface="Cambria Math"/>
                            <a:ea typeface="Cambria Math"/>
                          </a:rPr>
                        </m:ctrlPr>
                      </m:sSubPr>
                      <m:e>
                        <m:r>
                          <a:rPr lang="en-US" sz="2400" b="0" i="1" smtClean="0">
                            <a:latin typeface="Cambria Math"/>
                            <a:ea typeface="Cambria Math"/>
                          </a:rPr>
                          <m:t>𝜔</m:t>
                        </m:r>
                      </m:e>
                      <m:sub>
                        <m:r>
                          <a:rPr lang="en-US" sz="2400" b="0" i="1" smtClean="0">
                            <a:latin typeface="Cambria Math"/>
                            <a:ea typeface="Cambria Math"/>
                          </a:rPr>
                          <m:t>𝑛</m:t>
                        </m:r>
                      </m:sub>
                    </m:sSub>
                    <m:sSub>
                      <m:sSubPr>
                        <m:ctrlPr>
                          <a:rPr lang="en-US" sz="2400" b="0" i="1" smtClean="0">
                            <a:latin typeface="Cambria Math"/>
                            <a:ea typeface="Cambria Math"/>
                          </a:rPr>
                        </m:ctrlPr>
                      </m:sSubPr>
                      <m:e>
                        <m:r>
                          <a:rPr lang="en-US" sz="2400" b="0" i="1" smtClean="0">
                            <a:latin typeface="Cambria Math"/>
                            <a:ea typeface="Cambria Math"/>
                          </a:rPr>
                          <m:t>𝑇</m:t>
                        </m:r>
                      </m:e>
                      <m:sub>
                        <m:r>
                          <a:rPr lang="en-US" sz="2400" b="0" i="1" smtClean="0">
                            <a:latin typeface="Cambria Math"/>
                            <a:ea typeface="Cambria Math"/>
                          </a:rPr>
                          <m:t>𝑑</m:t>
                        </m:r>
                      </m:sub>
                    </m:sSub>
                  </m:oMath>
                </a14:m>
                <a:endParaRPr lang="en-US" sz="2000" dirty="0" smtClean="0"/>
              </a:p>
              <a:p>
                <a:endParaRPr lang="en-US" sz="2000" dirty="0"/>
              </a:p>
              <a:p>
                <a:r>
                  <a:rPr lang="en-US" sz="2000" dirty="0" smtClean="0"/>
                  <a:t>           </a:t>
                </a:r>
                <a14:m>
                  <m:oMath xmlns:m="http://schemas.openxmlformats.org/officeDocument/2006/math">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f>
                      <m:fPr>
                        <m:ctrlPr>
                          <a:rPr lang="en-US" sz="2000" i="1">
                            <a:latin typeface="Cambria Math"/>
                          </a:rPr>
                        </m:ctrlPr>
                      </m:fPr>
                      <m:num>
                        <m:r>
                          <a:rPr lang="en-US" sz="2000" i="1">
                            <a:latin typeface="Cambria Math"/>
                          </a:rPr>
                          <m:t>2</m:t>
                        </m:r>
                        <m:r>
                          <a:rPr lang="en-US" sz="2000" i="1">
                            <a:latin typeface="Cambria Math"/>
                            <a:ea typeface="Cambria Math"/>
                          </a:rPr>
                          <m:t>𝜋</m:t>
                        </m:r>
                      </m:num>
                      <m:den>
                        <m:rad>
                          <m:radPr>
                            <m:degHide m:val="on"/>
                            <m:ctrlPr>
                              <a:rPr lang="en-US" sz="2000" i="1">
                                <a:latin typeface="Cambria Math"/>
                                <a:ea typeface="Cambria Math"/>
                              </a:rPr>
                            </m:ctrlPr>
                          </m:radPr>
                          <m:deg/>
                          <m:e>
                            <m:r>
                              <a:rPr lang="en-US" sz="2000" i="1">
                                <a:latin typeface="Cambria Math"/>
                                <a:ea typeface="Cambria Math"/>
                              </a:rPr>
                              <m:t>1</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den>
                    </m:f>
                  </m:oMath>
                </a14:m>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5" name="Left Brace 4"/>
          <p:cNvSpPr/>
          <p:nvPr/>
        </p:nvSpPr>
        <p:spPr>
          <a:xfrm>
            <a:off x="152400" y="914400"/>
            <a:ext cx="228600" cy="1219200"/>
          </a:xfrm>
          <a:prstGeom prst="leftBrace">
            <a:avLst>
              <a:gd name="adj1" fmla="val 55208"/>
              <a:gd name="adj2" fmla="val 523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2476500" y="15240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 name="Rectangle 8"/>
              <p:cNvSpPr/>
              <p:nvPr/>
            </p:nvSpPr>
            <p:spPr>
              <a:xfrm>
                <a:off x="3657600" y="4800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en-US" i="1" smtClean="0">
                          <a:latin typeface="Cambria Math"/>
                          <a:ea typeface="Cambria Math"/>
                        </a:rPr>
                        <m:t>𝛿</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r>
                            <a:rPr lang="en-US" b="0" i="1" smtClean="0">
                              <a:latin typeface="Cambria Math"/>
                              <a:ea typeface="Cambria Math"/>
                            </a:rPr>
                            <m:t>𝜋𝜁</m:t>
                          </m:r>
                        </m:num>
                        <m:den>
                          <m:rad>
                            <m:radPr>
                              <m:degHide m:val="on"/>
                              <m:ctrlPr>
                                <a:rPr lang="en-US" i="1">
                                  <a:latin typeface="Cambria Math"/>
                                  <a:ea typeface="Cambria Math"/>
                                </a:rPr>
                              </m:ctrlPr>
                            </m:radPr>
                            <m:deg/>
                            <m:e>
                              <m:r>
                                <a:rPr lang="en-US" i="1">
                                  <a:latin typeface="Cambria Math"/>
                                  <a:ea typeface="Cambria Math"/>
                                </a:rPr>
                                <m:t>1</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𝜁</m:t>
                                  </m:r>
                                </m:e>
                                <m:sup>
                                  <m:r>
                                    <a:rPr lang="en-US" i="1">
                                      <a:latin typeface="Cambria Math"/>
                                      <a:ea typeface="Cambria Math"/>
                                    </a:rPr>
                                    <m:t>2</m:t>
                                  </m:r>
                                </m:sup>
                              </m:sSup>
                            </m:e>
                          </m:rad>
                        </m:den>
                      </m:f>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3657600" y="4800600"/>
                <a:ext cx="1600200" cy="914400"/>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11" name="Straight Connector 10"/>
          <p:cNvCxnSpPr/>
          <p:nvPr/>
        </p:nvCxnSpPr>
        <p:spPr>
          <a:xfrm flipV="1">
            <a:off x="2781300" y="3810000"/>
            <a:ext cx="3429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6500" y="4191000"/>
            <a:ext cx="3429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114800" y="3667125"/>
            <a:ext cx="685800" cy="523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14800" y="4119562"/>
            <a:ext cx="685800" cy="523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447800" y="4960144"/>
            <a:ext cx="381000" cy="414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62200" y="5112545"/>
            <a:ext cx="381000" cy="414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42899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مثال : پاسخ یک سیستم به صورت </a:t>
                </a:r>
                <a14:m>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𝑡</m:t>
                        </m:r>
                      </m:e>
                    </m:d>
                    <m:r>
                      <a:rPr lang="en-US" sz="2000" i="1">
                        <a:latin typeface="Cambria Math"/>
                      </a:rPr>
                      <m:t>=</m:t>
                    </m:r>
                    <m:r>
                      <a:rPr lang="en-US" sz="2000" i="1">
                        <a:latin typeface="Cambria Math"/>
                      </a:rPr>
                      <m:t>2</m:t>
                    </m:r>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5</m:t>
                        </m:r>
                        <m:r>
                          <a:rPr lang="en-US" sz="2000" i="1">
                            <a:latin typeface="Cambria Math"/>
                          </a:rPr>
                          <m:t>𝑡</m:t>
                        </m:r>
                      </m:sup>
                    </m:sSup>
                    <m:r>
                      <a:rPr lang="en-US" sz="2000" i="1">
                        <a:latin typeface="Cambria Math"/>
                      </a:rPr>
                      <m:t>+</m:t>
                    </m:r>
                    <m:r>
                      <a:rPr lang="en-US" sz="2000" i="1">
                        <a:latin typeface="Cambria Math"/>
                      </a:rPr>
                      <m:t>𝑡</m:t>
                    </m:r>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5</m:t>
                        </m:r>
                        <m:r>
                          <a:rPr lang="en-US" sz="2000" i="1">
                            <a:latin typeface="Cambria Math"/>
                          </a:rPr>
                          <m:t>𝑡</m:t>
                        </m:r>
                      </m:sup>
                    </m:sSup>
                    <m:r>
                      <a:rPr lang="en-US" sz="2000" i="1">
                        <a:latin typeface="Cambria Math"/>
                      </a:rPr>
                      <m:t> </m:t>
                    </m:r>
                  </m:oMath>
                </a14:m>
                <a:r>
                  <a:rPr lang="fa-IR" sz="2000" dirty="0" smtClean="0"/>
                  <a:t>است.خصوصیات سیستم را </a:t>
                </a:r>
              </a:p>
              <a:p>
                <a:pPr algn="r" rtl="1"/>
                <a:r>
                  <a:rPr lang="fa-IR" sz="2000" dirty="0" smtClean="0"/>
                  <a:t>شناسایی کنید.</a:t>
                </a:r>
                <a:r>
                  <a:rPr lang="en-US" sz="2000" dirty="0" smtClean="0"/>
                  <a:t>(m=1kg)</a:t>
                </a:r>
                <a:endParaRPr lang="fa-IR" sz="2000" dirty="0" smtClean="0"/>
              </a:p>
              <a:p>
                <a:pPr algn="r" rtl="1"/>
                <a:endParaRPr lang="fa-IR" sz="2000" dirty="0"/>
              </a:p>
              <a:p>
                <a:pPr algn="r" rtl="1"/>
                <a:r>
                  <a:rPr lang="fa-IR" sz="2000" dirty="0" smtClean="0"/>
                  <a:t>حل ) پاسخ شبیه به حالت میرای بحرانی است.</a:t>
                </a:r>
              </a:p>
              <a:p>
                <a:pPr algn="l"/>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
                      <a:rPr lang="en-US" sz="2000" b="0" i="1" smtClean="0">
                        <a:latin typeface="Cambria Math"/>
                      </a:rPr>
                      <m:t>5</m:t>
                    </m:r>
                  </m:oMath>
                </a14:m>
                <a:r>
                  <a:rPr lang="en-US" sz="2000" dirty="0" smtClean="0"/>
                  <a:t>               </a:t>
                </a:r>
                <a14:m>
                  <m:oMath xmlns:m="http://schemas.openxmlformats.org/officeDocument/2006/math">
                    <m:rad>
                      <m:radPr>
                        <m:degHide m:val="on"/>
                        <m:ctrlPr>
                          <a:rPr lang="en-US" sz="2000" i="1" dirty="0" smtClean="0">
                            <a:latin typeface="Cambria Math"/>
                          </a:rPr>
                        </m:ctrlPr>
                      </m:radPr>
                      <m:deg/>
                      <m:e>
                        <m:f>
                          <m:fPr>
                            <m:ctrlPr>
                              <a:rPr lang="en-US" sz="2000" i="1" dirty="0" smtClean="0">
                                <a:latin typeface="Cambria Math"/>
                              </a:rPr>
                            </m:ctrlPr>
                          </m:fPr>
                          <m:num>
                            <m:r>
                              <a:rPr lang="en-US" sz="2000" b="0" i="1" dirty="0" smtClean="0">
                                <a:latin typeface="Cambria Math"/>
                              </a:rPr>
                              <m:t>𝑘</m:t>
                            </m:r>
                          </m:num>
                          <m:den>
                            <m:r>
                              <a:rPr lang="en-US" sz="2000" b="0" i="1" dirty="0" smtClean="0">
                                <a:latin typeface="Cambria Math"/>
                              </a:rPr>
                              <m:t>𝑚</m:t>
                            </m:r>
                          </m:den>
                        </m:f>
                      </m:e>
                    </m:rad>
                    <m:r>
                      <a:rPr lang="en-US" sz="2000" b="0" i="1" dirty="0" smtClean="0">
                        <a:latin typeface="Cambria Math"/>
                      </a:rPr>
                      <m:t>=</m:t>
                    </m:r>
                    <m:r>
                      <a:rPr lang="en-US" sz="2000" b="0" i="1" dirty="0" smtClean="0">
                        <a:latin typeface="Cambria Math"/>
                      </a:rPr>
                      <m:t>5</m:t>
                    </m:r>
                  </m:oMath>
                </a14:m>
                <a:r>
                  <a:rPr lang="en-US" sz="2000" dirty="0" smtClean="0"/>
                  <a:t>                    </a:t>
                </a:r>
                <a14:m>
                  <m:oMath xmlns:m="http://schemas.openxmlformats.org/officeDocument/2006/math">
                    <m:rad>
                      <m:radPr>
                        <m:degHide m:val="on"/>
                        <m:ctrlPr>
                          <a:rPr lang="en-US" sz="2000" i="1" dirty="0" smtClean="0">
                            <a:latin typeface="Cambria Math"/>
                          </a:rPr>
                        </m:ctrlPr>
                      </m:radPr>
                      <m:deg/>
                      <m:e>
                        <m:r>
                          <a:rPr lang="en-US" sz="2000" b="0" i="1" dirty="0" smtClean="0">
                            <a:latin typeface="Cambria Math"/>
                          </a:rPr>
                          <m:t>𝑘</m:t>
                        </m:r>
                      </m:e>
                    </m:rad>
                    <m:r>
                      <a:rPr lang="en-US" sz="2000" b="0" i="1" dirty="0" smtClean="0">
                        <a:latin typeface="Cambria Math"/>
                      </a:rPr>
                      <m:t>=</m:t>
                    </m:r>
                    <m:r>
                      <a:rPr lang="en-US" sz="2000" b="0" i="1" dirty="0" smtClean="0">
                        <a:latin typeface="Cambria Math"/>
                      </a:rPr>
                      <m:t>5</m:t>
                    </m:r>
                  </m:oMath>
                </a14:m>
                <a:r>
                  <a:rPr lang="en-US" sz="2000" dirty="0" smtClean="0"/>
                  <a:t>              </a:t>
                </a:r>
                <a14:m>
                  <m:oMath xmlns:m="http://schemas.openxmlformats.org/officeDocument/2006/math">
                    <m:r>
                      <a:rPr lang="en-US" sz="2000" b="0" i="1" dirty="0" smtClean="0">
                        <a:latin typeface="Cambria Math"/>
                      </a:rPr>
                      <m:t>𝑘</m:t>
                    </m:r>
                    <m:r>
                      <a:rPr lang="en-US" sz="2000" b="0" i="1" dirty="0" smtClean="0">
                        <a:latin typeface="Cambria Math"/>
                      </a:rPr>
                      <m:t>=</m:t>
                    </m:r>
                    <m:r>
                      <a:rPr lang="en-US" sz="2000" b="0" i="1" dirty="0" smtClean="0">
                        <a:latin typeface="Cambria Math"/>
                      </a:rPr>
                      <m:t>25</m:t>
                    </m:r>
                    <m:r>
                      <a:rPr lang="en-US" sz="2000" b="0" i="1" dirty="0" smtClean="0">
                        <a:latin typeface="Cambria Math"/>
                      </a:rPr>
                      <m:t>(</m:t>
                    </m:r>
                    <m:f>
                      <m:fPr>
                        <m:type m:val="skw"/>
                        <m:ctrlPr>
                          <a:rPr lang="en-US" sz="2000" b="0" i="1" dirty="0" smtClean="0">
                            <a:latin typeface="Cambria Math"/>
                          </a:rPr>
                        </m:ctrlPr>
                      </m:fPr>
                      <m:num>
                        <m:r>
                          <a:rPr lang="en-US" sz="2000" b="0" i="1" dirty="0" smtClean="0">
                            <a:latin typeface="Cambria Math"/>
                          </a:rPr>
                          <m:t>𝑁</m:t>
                        </m:r>
                      </m:num>
                      <m:den>
                        <m:r>
                          <a:rPr lang="en-US" sz="2000" b="0" i="1" dirty="0" smtClean="0">
                            <a:latin typeface="Cambria Math"/>
                          </a:rPr>
                          <m:t>𝑚</m:t>
                        </m:r>
                      </m:den>
                    </m:f>
                    <m:r>
                      <a:rPr lang="en-US" sz="2000" b="0" i="1" dirty="0" smtClean="0">
                        <a:latin typeface="Cambria Math"/>
                      </a:rPr>
                      <m:t>)</m:t>
                    </m:r>
                  </m:oMath>
                </a14:m>
                <a:r>
                  <a:rPr lang="en-US" sz="2000" dirty="0" smtClean="0"/>
                  <a:t>           </a:t>
                </a:r>
                <a14:m>
                  <m:oMath xmlns:m="http://schemas.openxmlformats.org/officeDocument/2006/math">
                    <m:r>
                      <a:rPr lang="en-US" sz="2000" i="1" dirty="0" smtClean="0">
                        <a:latin typeface="Cambria Math"/>
                        <a:ea typeface="Cambria Math"/>
                      </a:rPr>
                      <m:t>𝜁</m:t>
                    </m:r>
                    <m:r>
                      <a:rPr lang="en-US" sz="2000" b="0" i="1" dirty="0" smtClean="0">
                        <a:latin typeface="Cambria Math"/>
                        <a:ea typeface="Cambria Math"/>
                      </a:rPr>
                      <m:t>=</m:t>
                    </m:r>
                    <m:r>
                      <a:rPr lang="en-US" sz="2000" b="0" i="1" dirty="0" smtClean="0">
                        <a:latin typeface="Cambria Math"/>
                        <a:ea typeface="Cambria Math"/>
                      </a:rPr>
                      <m:t>1</m:t>
                    </m:r>
                  </m:oMath>
                </a14:m>
                <a:endParaRPr lang="en-US" sz="2000" dirty="0" smtClean="0"/>
              </a:p>
              <a:p>
                <a:pPr algn="l"/>
                <a:endParaRPr lang="en-US" sz="2000" dirty="0" smtClean="0"/>
              </a:p>
              <a:p>
                <a:pPr algn="l"/>
                <a14:m>
                  <m:oMath xmlns:m="http://schemas.openxmlformats.org/officeDocument/2006/math">
                    <m:f>
                      <m:fPr>
                        <m:ctrlPr>
                          <a:rPr lang="en-US" sz="2000" i="1" smtClean="0">
                            <a:latin typeface="Cambria Math"/>
                          </a:rPr>
                        </m:ctrlPr>
                      </m:fPr>
                      <m:num>
                        <m:r>
                          <a:rPr lang="en-US" sz="2000" b="0" i="1" smtClean="0">
                            <a:latin typeface="Cambria Math"/>
                          </a:rPr>
                          <m:t>𝐶</m:t>
                        </m:r>
                      </m:num>
                      <m:den>
                        <m:r>
                          <a:rPr lang="en-US" sz="2000" b="0" i="1" smtClean="0">
                            <a:latin typeface="Cambria Math"/>
                          </a:rPr>
                          <m:t>𝑚</m:t>
                        </m:r>
                      </m:den>
                    </m:f>
                    <m:r>
                      <a:rPr lang="en-US" sz="2000" b="0" i="1" smtClean="0">
                        <a:latin typeface="Cambria Math"/>
                      </a:rPr>
                      <m:t>=</m:t>
                    </m:r>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oMath>
                </a14:m>
                <a:r>
                  <a:rPr lang="en-US" sz="2000" dirty="0" smtClean="0"/>
                  <a:t>               </a:t>
                </a:r>
                <a14:m>
                  <m:oMath xmlns:m="http://schemas.openxmlformats.org/officeDocument/2006/math">
                    <m:r>
                      <a:rPr lang="en-US" sz="2000" b="0" i="1" dirty="0" smtClean="0">
                        <a:latin typeface="Cambria Math"/>
                      </a:rPr>
                      <m:t>𝐶</m:t>
                    </m:r>
                    <m:r>
                      <a:rPr lang="en-US" sz="2000" b="0" i="1" dirty="0" smtClean="0">
                        <a:latin typeface="Cambria Math"/>
                      </a:rPr>
                      <m:t>=</m:t>
                    </m:r>
                    <m:r>
                      <a:rPr lang="en-US" sz="2000" b="0" i="1" dirty="0" smtClean="0">
                        <a:latin typeface="Cambria Math"/>
                      </a:rPr>
                      <m:t>2</m:t>
                    </m:r>
                    <m:r>
                      <a:rPr lang="en-US" sz="2000" b="0" i="1" dirty="0" smtClean="0">
                        <a:latin typeface="Cambria Math"/>
                        <a:ea typeface="Cambria Math"/>
                      </a:rPr>
                      <m:t>×</m:t>
                    </m:r>
                    <m:r>
                      <a:rPr lang="en-US" sz="2000" b="0" i="1" dirty="0" smtClean="0">
                        <a:latin typeface="Cambria Math"/>
                        <a:ea typeface="Cambria Math"/>
                      </a:rPr>
                      <m:t>1</m:t>
                    </m:r>
                    <m:r>
                      <a:rPr lang="en-US" sz="2000" b="0" i="1" dirty="0" smtClean="0">
                        <a:latin typeface="Cambria Math"/>
                        <a:ea typeface="Cambria Math"/>
                      </a:rPr>
                      <m:t>×</m:t>
                    </m:r>
                    <m:r>
                      <a:rPr lang="en-US" sz="2000" b="0" i="1" dirty="0" smtClean="0">
                        <a:latin typeface="Cambria Math"/>
                        <a:ea typeface="Cambria Math"/>
                      </a:rPr>
                      <m:t>5</m:t>
                    </m:r>
                    <m:r>
                      <a:rPr lang="en-US" sz="2000" b="0" i="1" dirty="0" smtClean="0">
                        <a:latin typeface="Cambria Math"/>
                        <a:ea typeface="Cambria Math"/>
                      </a:rPr>
                      <m:t>=</m:t>
                    </m:r>
                    <m:r>
                      <a:rPr lang="en-US" sz="2000" b="0" i="1" dirty="0" smtClean="0">
                        <a:latin typeface="Cambria Math"/>
                        <a:ea typeface="Cambria Math"/>
                      </a:rPr>
                      <m:t>10</m:t>
                    </m:r>
                    <m:r>
                      <a:rPr lang="en-US" sz="2000" b="0" i="1" dirty="0" smtClean="0">
                        <a:latin typeface="Cambria Math"/>
                        <a:ea typeface="Cambria Math"/>
                      </a:rPr>
                      <m:t>(</m:t>
                    </m:r>
                    <m:r>
                      <a:rPr lang="en-US" sz="2000" b="0" i="1" dirty="0" smtClean="0">
                        <a:latin typeface="Cambria Math"/>
                        <a:ea typeface="Cambria Math"/>
                      </a:rPr>
                      <m:t>𝐻𝑧</m:t>
                    </m:r>
                    <m:r>
                      <a:rPr lang="en-US" sz="2000" b="0" i="1" dirty="0" smtClean="0">
                        <a:latin typeface="Cambria Math"/>
                        <a:ea typeface="Cambria Math"/>
                      </a:rPr>
                      <m:t>)</m:t>
                    </m:r>
                  </m:oMath>
                </a14:m>
                <a:endParaRPr lang="en-US" sz="2000" dirty="0"/>
              </a:p>
              <a:p>
                <a:r>
                  <a:rPr lang="en-US" sz="2000" i="1" dirty="0" smtClean="0">
                    <a:latin typeface="Cambria Math"/>
                  </a:rPr>
                  <a:t>                                                                                                                 </a:t>
                </a:r>
                <a14:m>
                  <m:oMath xmlns:m="http://schemas.openxmlformats.org/officeDocument/2006/math">
                    <m:sSub>
                      <m:sSubPr>
                        <m:ctrlPr>
                          <a:rPr lang="fa-IR" sz="2000" i="1">
                            <a:latin typeface="Cambria Math"/>
                          </a:rPr>
                        </m:ctrlPr>
                      </m:sSubPr>
                      <m:e>
                        <m:r>
                          <a:rPr lang="en-US" sz="2000" i="1">
                            <a:latin typeface="Cambria Math"/>
                          </a:rPr>
                          <m:t>𝐶</m:t>
                        </m:r>
                      </m:e>
                      <m:sub>
                        <m:r>
                          <a:rPr lang="en-US" sz="2000" i="1">
                            <a:latin typeface="Cambria Math"/>
                          </a:rPr>
                          <m:t>1</m:t>
                        </m:r>
                      </m:sub>
                    </m:sSub>
                    <m:r>
                      <a:rPr lang="en-US" sz="2000" i="1">
                        <a:latin typeface="Cambria Math"/>
                      </a:rPr>
                      <m:t>=</m:t>
                    </m:r>
                    <m:r>
                      <a:rPr lang="en-US" sz="2000" i="1">
                        <a:latin typeface="Cambria Math"/>
                      </a:rPr>
                      <m:t>2</m:t>
                    </m:r>
                  </m:oMath>
                </a14:m>
                <a:endParaRPr lang="en-US" sz="2000" i="1" dirty="0" smtClean="0">
                  <a:latin typeface="Cambria Math"/>
                </a:endParaRPr>
              </a:p>
              <a:p>
                <a14:m>
                  <m:oMath xmlns:m="http://schemas.openxmlformats.org/officeDocument/2006/math">
                    <m:r>
                      <a:rPr lang="en-US" sz="2400" i="1">
                        <a:solidFill>
                          <a:prstClr val="black"/>
                        </a:solidFill>
                        <a:latin typeface="Cambria Math"/>
                      </a:rPr>
                      <m:t>𝑥</m:t>
                    </m:r>
                    <m:d>
                      <m:dPr>
                        <m:ctrlPr>
                          <a:rPr lang="en-US" sz="2400" i="1">
                            <a:solidFill>
                              <a:prstClr val="black"/>
                            </a:solidFill>
                            <a:latin typeface="Cambria Math"/>
                          </a:rPr>
                        </m:ctrlPr>
                      </m:dPr>
                      <m:e>
                        <m:r>
                          <a:rPr lang="en-US" sz="2400" i="1">
                            <a:solidFill>
                              <a:prstClr val="black"/>
                            </a:solidFill>
                            <a:latin typeface="Cambria Math"/>
                          </a:rPr>
                          <m:t>𝑡</m:t>
                        </m:r>
                      </m:e>
                    </m:d>
                    <m:r>
                      <a:rPr lang="en-US" sz="2400" i="1">
                        <a:solidFill>
                          <a:prstClr val="black"/>
                        </a:solidFill>
                        <a:latin typeface="Cambria Math"/>
                      </a:rPr>
                      <m:t>=</m:t>
                    </m:r>
                    <m:r>
                      <a:rPr lang="en-US" sz="2400" i="1">
                        <a:solidFill>
                          <a:prstClr val="black"/>
                        </a:solidFill>
                        <a:latin typeface="Cambria Math"/>
                      </a:rPr>
                      <m:t>2</m:t>
                    </m:r>
                    <m:sSup>
                      <m:sSupPr>
                        <m:ctrlPr>
                          <a:rPr lang="en-US" sz="2400" i="1">
                            <a:solidFill>
                              <a:prstClr val="black"/>
                            </a:solidFill>
                            <a:latin typeface="Cambria Math"/>
                          </a:rPr>
                        </m:ctrlPr>
                      </m:sSupPr>
                      <m:e>
                        <m:r>
                          <a:rPr lang="en-US" sz="2400" i="1">
                            <a:solidFill>
                              <a:prstClr val="black"/>
                            </a:solidFill>
                            <a:latin typeface="Cambria Math"/>
                          </a:rPr>
                          <m:t>𝑒</m:t>
                        </m:r>
                      </m:e>
                      <m:sup>
                        <m:r>
                          <a:rPr lang="en-US" sz="2400" i="1">
                            <a:solidFill>
                              <a:prstClr val="black"/>
                            </a:solidFill>
                            <a:latin typeface="Cambria Math"/>
                          </a:rPr>
                          <m:t>−</m:t>
                        </m:r>
                        <m:r>
                          <a:rPr lang="en-US" sz="2400" i="1">
                            <a:solidFill>
                              <a:prstClr val="black"/>
                            </a:solidFill>
                            <a:latin typeface="Cambria Math"/>
                          </a:rPr>
                          <m:t>5</m:t>
                        </m:r>
                        <m:r>
                          <a:rPr lang="en-US" sz="2400" i="1">
                            <a:solidFill>
                              <a:prstClr val="black"/>
                            </a:solidFill>
                            <a:latin typeface="Cambria Math"/>
                          </a:rPr>
                          <m:t>𝑡</m:t>
                        </m:r>
                      </m:sup>
                    </m:sSup>
                    <m:r>
                      <a:rPr lang="en-US" sz="2400" i="1">
                        <a:solidFill>
                          <a:prstClr val="black"/>
                        </a:solidFill>
                        <a:latin typeface="Cambria Math"/>
                      </a:rPr>
                      <m:t>+</m:t>
                    </m:r>
                    <m:r>
                      <a:rPr lang="en-US" sz="2400" i="1">
                        <a:solidFill>
                          <a:prstClr val="black"/>
                        </a:solidFill>
                        <a:latin typeface="Cambria Math"/>
                      </a:rPr>
                      <m:t>𝑡</m:t>
                    </m:r>
                    <m:sSup>
                      <m:sSupPr>
                        <m:ctrlPr>
                          <a:rPr lang="en-US" sz="2400" i="1">
                            <a:solidFill>
                              <a:prstClr val="black"/>
                            </a:solidFill>
                            <a:latin typeface="Cambria Math"/>
                          </a:rPr>
                        </m:ctrlPr>
                      </m:sSupPr>
                      <m:e>
                        <m:r>
                          <a:rPr lang="en-US" sz="2400" i="1">
                            <a:solidFill>
                              <a:prstClr val="black"/>
                            </a:solidFill>
                            <a:latin typeface="Cambria Math"/>
                          </a:rPr>
                          <m:t>𝑒</m:t>
                        </m:r>
                      </m:e>
                      <m:sup>
                        <m:r>
                          <a:rPr lang="en-US" sz="2400" i="1">
                            <a:solidFill>
                              <a:prstClr val="black"/>
                            </a:solidFill>
                            <a:latin typeface="Cambria Math"/>
                          </a:rPr>
                          <m:t>−</m:t>
                        </m:r>
                        <m:r>
                          <a:rPr lang="en-US" sz="2400" i="1">
                            <a:solidFill>
                              <a:prstClr val="black"/>
                            </a:solidFill>
                            <a:latin typeface="Cambria Math"/>
                          </a:rPr>
                          <m:t>5</m:t>
                        </m:r>
                        <m:r>
                          <a:rPr lang="en-US" sz="2400" i="1">
                            <a:solidFill>
                              <a:prstClr val="black"/>
                            </a:solidFill>
                            <a:latin typeface="Cambria Math"/>
                          </a:rPr>
                          <m:t>𝑡</m:t>
                        </m:r>
                      </m:sup>
                    </m:sSup>
                    <m:r>
                      <a:rPr lang="en-US" sz="2400" b="0" i="1" smtClean="0">
                        <a:solidFill>
                          <a:prstClr val="black"/>
                        </a:solidFill>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1</m:t>
                        </m:r>
                      </m:sub>
                    </m:sSub>
                    <m:sSup>
                      <m:sSupPr>
                        <m:ctrlPr>
                          <a:rPr lang="en-US" sz="2000" i="1">
                            <a:latin typeface="Cambria Math"/>
                          </a:rPr>
                        </m:ctrlPr>
                      </m:sSupPr>
                      <m:e>
                        <m:r>
                          <a:rPr lang="en-US" sz="2000" i="1">
                            <a:latin typeface="Cambria Math"/>
                          </a:rPr>
                          <m:t>𝑒</m:t>
                        </m:r>
                      </m:e>
                      <m:sup>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i="1">
                            <a:latin typeface="Cambria Math"/>
                          </a:rPr>
                          <m:t>𝑡</m:t>
                        </m:r>
                      </m:sup>
                    </m:sSup>
                    <m:r>
                      <a:rPr lang="en-US" sz="2000" i="1">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2</m:t>
                        </m:r>
                      </m:sub>
                    </m:sSub>
                    <m:r>
                      <a:rPr lang="en-US" sz="2000" i="1">
                        <a:latin typeface="Cambria Math"/>
                      </a:rPr>
                      <m:t>𝑡</m:t>
                    </m:r>
                    <m:sSup>
                      <m:sSupPr>
                        <m:ctrlPr>
                          <a:rPr lang="en-US" sz="2000" i="1">
                            <a:latin typeface="Cambria Math"/>
                          </a:rPr>
                        </m:ctrlPr>
                      </m:sSupPr>
                      <m:e>
                        <m:r>
                          <a:rPr lang="en-US" sz="2000" i="1">
                            <a:latin typeface="Cambria Math"/>
                          </a:rPr>
                          <m:t>𝑒</m:t>
                        </m:r>
                      </m:e>
                      <m:sup>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i="1">
                            <a:latin typeface="Cambria Math"/>
                          </a:rPr>
                          <m:t>𝑡</m:t>
                        </m:r>
                      </m:sup>
                    </m:sSup>
                  </m:oMath>
                </a14:m>
                <a:r>
                  <a:rPr lang="en-US" sz="2000" dirty="0" smtClean="0"/>
                  <a:t>             </a:t>
                </a:r>
              </a:p>
              <a:p>
                <a:r>
                  <a:rPr lang="en-US" sz="2000" dirty="0"/>
                  <a:t> </a:t>
                </a:r>
                <a:r>
                  <a:rPr lang="en-US" sz="2000" dirty="0" smtClean="0"/>
                  <a:t>                                                                                                             </a:t>
                </a:r>
                <a14:m>
                  <m:oMath xmlns:m="http://schemas.openxmlformats.org/officeDocument/2006/math">
                    <m:sSub>
                      <m:sSubPr>
                        <m:ctrlPr>
                          <a:rPr lang="fa-IR" sz="2000" i="1">
                            <a:latin typeface="Cambria Math"/>
                          </a:rPr>
                        </m:ctrlPr>
                      </m:sSubPr>
                      <m:e>
                        <m:r>
                          <a:rPr lang="en-US" sz="2000" i="1">
                            <a:latin typeface="Cambria Math"/>
                          </a:rPr>
                          <m:t>𝐶</m:t>
                        </m:r>
                      </m:e>
                      <m:sub>
                        <m:r>
                          <a:rPr lang="en-US" sz="2000" i="1">
                            <a:latin typeface="Cambria Math"/>
                          </a:rPr>
                          <m:t>2</m:t>
                        </m:r>
                      </m:sub>
                    </m:sSub>
                    <m:r>
                      <a:rPr lang="en-US" sz="2000" i="1">
                        <a:latin typeface="Cambria Math"/>
                      </a:rPr>
                      <m:t>=</m:t>
                    </m:r>
                    <m:r>
                      <a:rPr lang="en-US" sz="2000" i="1">
                        <a:latin typeface="Cambria Math"/>
                      </a:rPr>
                      <m:t>1</m:t>
                    </m:r>
                  </m:oMath>
                </a14:m>
                <a:endParaRPr lang="en-US" sz="2000" dirty="0" smtClean="0"/>
              </a:p>
              <a:p>
                <a14:m>
                  <m:oMath xmlns:m="http://schemas.openxmlformats.org/officeDocument/2006/math">
                    <m:acc>
                      <m:accPr>
                        <m:chr m:val="̇"/>
                        <m:ctrlPr>
                          <a:rPr lang="en-US" sz="2000" i="1" smtClean="0">
                            <a:latin typeface="Cambria Math"/>
                          </a:rPr>
                        </m:ctrlPr>
                      </m:accPr>
                      <m:e>
                        <m:r>
                          <a:rPr lang="en-US" sz="2000" b="0" i="1" smtClean="0">
                            <a:latin typeface="Cambria Math"/>
                          </a:rPr>
                          <m:t>𝑥</m:t>
                        </m:r>
                      </m:e>
                    </m:acc>
                    <m:d>
                      <m:dPr>
                        <m:ctrlPr>
                          <a:rPr lang="en-US" sz="2000" b="0" i="1" smtClean="0">
                            <a:latin typeface="Cambria Math"/>
                          </a:rPr>
                        </m:ctrlPr>
                      </m:dPr>
                      <m:e>
                        <m:r>
                          <a:rPr lang="en-US" sz="2000" b="0" i="1" smtClean="0">
                            <a:latin typeface="Cambria Math"/>
                          </a:rPr>
                          <m:t>0</m:t>
                        </m:r>
                      </m:e>
                    </m:d>
                    <m:r>
                      <a:rPr lang="en-US" sz="2000" b="0" i="1" smtClean="0">
                        <a:latin typeface="Cambria Math"/>
                      </a:rPr>
                      <m:t>=</m:t>
                    </m:r>
                  </m:oMath>
                </a14:m>
                <a:r>
                  <a:rPr lang="en-US" sz="2000" dirty="0" smtClean="0"/>
                  <a:t>                    ,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0</m:t>
                        </m:r>
                      </m:e>
                    </m:d>
                    <m:r>
                      <a:rPr lang="en-US" sz="2000" b="0" i="1" smtClean="0">
                        <a:latin typeface="Cambria Math"/>
                      </a:rPr>
                      <m:t>=</m:t>
                    </m:r>
                    <m:r>
                      <a:rPr lang="en-US" sz="2000" b="0" i="1" smtClean="0">
                        <a:latin typeface="Cambria Math"/>
                      </a:rPr>
                      <m:t>2</m:t>
                    </m:r>
                  </m:oMath>
                </a14:m>
                <a:endParaRPr lang="en-US" sz="2000" dirty="0" smtClean="0"/>
              </a:p>
              <a:p>
                <a:endParaRPr lang="en-US" sz="2000" dirty="0"/>
              </a:p>
              <a:p>
                <a:pPr algn="r" rtl="1"/>
                <a:r>
                  <a:rPr lang="fa-IR" sz="2000" dirty="0" smtClean="0"/>
                  <a:t>مثال : فرض کنید پاسخ یک سیستم به صورت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2</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5</m:t>
                        </m:r>
                        <m:r>
                          <a:rPr lang="en-US" sz="2000" b="0" i="1" smtClean="0">
                            <a:latin typeface="Cambria Math"/>
                          </a:rPr>
                          <m:t>𝑡</m:t>
                        </m:r>
                      </m:sup>
                    </m:sSup>
                    <m:r>
                      <a:rPr lang="en-US" sz="2000" b="0" i="1" smtClean="0">
                        <a:latin typeface="Cambria Math"/>
                      </a:rPr>
                      <m:t>+</m:t>
                    </m:r>
                    <m:r>
                      <a:rPr lang="en-US" sz="2000" b="0" i="1" smtClean="0">
                        <a:latin typeface="Cambria Math"/>
                      </a:rPr>
                      <m:t>3</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2</m:t>
                        </m:r>
                        <m:r>
                          <a:rPr lang="en-US" sz="2000" b="0" i="1" smtClean="0">
                            <a:latin typeface="Cambria Math"/>
                          </a:rPr>
                          <m:t>𝑡</m:t>
                        </m:r>
                      </m:sup>
                    </m:sSup>
                  </m:oMath>
                </a14:m>
                <a:r>
                  <a:rPr lang="fa-IR" sz="2000" dirty="0" smtClean="0"/>
                  <a:t> است.خصوصیات سیستم </a:t>
                </a:r>
              </a:p>
              <a:p>
                <a:pPr algn="r" rtl="1"/>
                <a:r>
                  <a:rPr lang="fa-IR" sz="2000" dirty="0" smtClean="0"/>
                  <a:t>را شناسایی کنید.</a:t>
                </a:r>
                <a14:m>
                  <m:oMath xmlns:m="http://schemas.openxmlformats.org/officeDocument/2006/math">
                    <m:r>
                      <a:rPr lang="en-US" sz="2000" b="0" i="1" smtClean="0">
                        <a:latin typeface="Cambria Math"/>
                      </a:rPr>
                      <m:t>(</m:t>
                    </m:r>
                    <m:r>
                      <a:rPr lang="en-US" sz="2000" b="0" i="1" smtClean="0">
                        <a:latin typeface="Cambria Math"/>
                      </a:rPr>
                      <m:t>𝑚</m:t>
                    </m:r>
                    <m:r>
                      <a:rPr lang="en-US" sz="2000" b="0" i="1" smtClean="0">
                        <a:latin typeface="Cambria Math"/>
                      </a:rPr>
                      <m:t>=</m:t>
                    </m:r>
                    <m:r>
                      <a:rPr lang="en-US" sz="2000" b="0" i="1" smtClean="0">
                        <a:latin typeface="Cambria Math"/>
                      </a:rPr>
                      <m:t>1</m:t>
                    </m:r>
                    <m:r>
                      <a:rPr lang="en-US" sz="2000" b="0" i="1" smtClean="0">
                        <a:latin typeface="Cambria Math"/>
                      </a:rPr>
                      <m:t>𝑘𝑔</m:t>
                    </m:r>
                    <m:r>
                      <a:rPr lang="en-US" sz="2000" b="0" i="1" smtClean="0">
                        <a:latin typeface="Cambria Math"/>
                      </a:rPr>
                      <m:t>)</m:t>
                    </m:r>
                  </m:oMath>
                </a14:m>
                <a:endParaRPr lang="fa-IR" sz="2000" dirty="0" smtClean="0"/>
              </a:p>
              <a:p>
                <a:pPr algn="r" rt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867" r="-667"/>
                </a:stretch>
              </a:blipFill>
            </p:spPr>
            <p:txBody>
              <a:bodyPr/>
              <a:lstStyle/>
              <a:p>
                <a:r>
                  <a:rPr lang="en-US">
                    <a:noFill/>
                  </a:rPr>
                  <a:t> </a:t>
                </a:r>
              </a:p>
            </p:txBody>
          </p:sp>
        </mc:Fallback>
      </mc:AlternateContent>
      <p:sp>
        <p:nvSpPr>
          <p:cNvPr id="4" name="Left Brace 3"/>
          <p:cNvSpPr/>
          <p:nvPr/>
        </p:nvSpPr>
        <p:spPr>
          <a:xfrm>
            <a:off x="6324600" y="3657600"/>
            <a:ext cx="152400" cy="914400"/>
          </a:xfrm>
          <a:prstGeom prst="leftBrace">
            <a:avLst>
              <a:gd name="adj1" fmla="val 6770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47775" y="4524375"/>
            <a:ext cx="438150" cy="400050"/>
          </a:xfrm>
          <a:custGeom>
            <a:avLst/>
            <a:gdLst>
              <a:gd name="connsiteX0" fmla="*/ 0 w 438150"/>
              <a:gd name="connsiteY0" fmla="*/ 266700 h 400050"/>
              <a:gd name="connsiteX1" fmla="*/ 19050 w 438150"/>
              <a:gd name="connsiteY1" fmla="*/ 314325 h 400050"/>
              <a:gd name="connsiteX2" fmla="*/ 28575 w 438150"/>
              <a:gd name="connsiteY2" fmla="*/ 342900 h 400050"/>
              <a:gd name="connsiteX3" fmla="*/ 57150 w 438150"/>
              <a:gd name="connsiteY3" fmla="*/ 400050 h 400050"/>
              <a:gd name="connsiteX4" fmla="*/ 85725 w 438150"/>
              <a:gd name="connsiteY4" fmla="*/ 361950 h 400050"/>
              <a:gd name="connsiteX5" fmla="*/ 114300 w 438150"/>
              <a:gd name="connsiteY5" fmla="*/ 333375 h 400050"/>
              <a:gd name="connsiteX6" fmla="*/ 161925 w 438150"/>
              <a:gd name="connsiteY6" fmla="*/ 285750 h 400050"/>
              <a:gd name="connsiteX7" fmla="*/ 228600 w 438150"/>
              <a:gd name="connsiteY7" fmla="*/ 200025 h 400050"/>
              <a:gd name="connsiteX8" fmla="*/ 285750 w 438150"/>
              <a:gd name="connsiteY8" fmla="*/ 142875 h 400050"/>
              <a:gd name="connsiteX9" fmla="*/ 314325 w 438150"/>
              <a:gd name="connsiteY9" fmla="*/ 114300 h 400050"/>
              <a:gd name="connsiteX10" fmla="*/ 361950 w 438150"/>
              <a:gd name="connsiteY10" fmla="*/ 57150 h 400050"/>
              <a:gd name="connsiteX11" fmla="*/ 390525 w 438150"/>
              <a:gd name="connsiteY11" fmla="*/ 47625 h 400050"/>
              <a:gd name="connsiteX12" fmla="*/ 438150 w 438150"/>
              <a:gd name="connsiteY12"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150" h="400050">
                <a:moveTo>
                  <a:pt x="0" y="266700"/>
                </a:moveTo>
                <a:cubicBezTo>
                  <a:pt x="6350" y="282575"/>
                  <a:pt x="13047" y="298316"/>
                  <a:pt x="19050" y="314325"/>
                </a:cubicBezTo>
                <a:cubicBezTo>
                  <a:pt x="22575" y="323726"/>
                  <a:pt x="24085" y="333920"/>
                  <a:pt x="28575" y="342900"/>
                </a:cubicBezTo>
                <a:cubicBezTo>
                  <a:pt x="65504" y="416758"/>
                  <a:pt x="33209" y="328226"/>
                  <a:pt x="57150" y="400050"/>
                </a:cubicBezTo>
                <a:cubicBezTo>
                  <a:pt x="66675" y="387350"/>
                  <a:pt x="75394" y="374003"/>
                  <a:pt x="85725" y="361950"/>
                </a:cubicBezTo>
                <a:cubicBezTo>
                  <a:pt x="94491" y="351723"/>
                  <a:pt x="105676" y="343723"/>
                  <a:pt x="114300" y="333375"/>
                </a:cubicBezTo>
                <a:cubicBezTo>
                  <a:pt x="153987" y="285750"/>
                  <a:pt x="109538" y="320675"/>
                  <a:pt x="161925" y="285750"/>
                </a:cubicBezTo>
                <a:cubicBezTo>
                  <a:pt x="179969" y="231617"/>
                  <a:pt x="164350" y="264275"/>
                  <a:pt x="228600" y="200025"/>
                </a:cubicBezTo>
                <a:lnTo>
                  <a:pt x="285750" y="142875"/>
                </a:lnTo>
                <a:cubicBezTo>
                  <a:pt x="295275" y="133350"/>
                  <a:pt x="306853" y="125508"/>
                  <a:pt x="314325" y="114300"/>
                </a:cubicBezTo>
                <a:cubicBezTo>
                  <a:pt x="328382" y="93215"/>
                  <a:pt x="339948" y="71818"/>
                  <a:pt x="361950" y="57150"/>
                </a:cubicBezTo>
                <a:cubicBezTo>
                  <a:pt x="370304" y="51581"/>
                  <a:pt x="381000" y="50800"/>
                  <a:pt x="390525" y="47625"/>
                </a:cubicBezTo>
                <a:lnTo>
                  <a:pt x="43815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808137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fa-IR" sz="2000" dirty="0" smtClean="0"/>
                  <a:t>پاسخ (</a:t>
                </a:r>
                <a:r>
                  <a:rPr lang="en-US" sz="2000" dirty="0" smtClean="0"/>
                  <a:t>(</a:t>
                </a:r>
                <a14:m>
                  <m:oMath xmlns:m="http://schemas.openxmlformats.org/officeDocument/2006/math">
                    <m:sSub>
                      <m:sSubPr>
                        <m:ctrlPr>
                          <a:rPr lang="fa-IR" sz="2000" i="1" smtClean="0">
                            <a:latin typeface="Cambria Math"/>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&amp;</m:t>
                    </m:r>
                    <m:sSub>
                      <m:sSubPr>
                        <m:ctrlPr>
                          <a:rPr lang="fa-IR" sz="2000" i="1" smtClean="0">
                            <a:latin typeface="Cambria Math"/>
                          </a:rPr>
                        </m:ctrlPr>
                      </m:sSubPr>
                      <m:e>
                        <m:r>
                          <a:rPr lang="en-US" sz="2000" b="0" i="1" smtClean="0">
                            <a:latin typeface="Cambria Math"/>
                          </a:rPr>
                          <m:t>𝑠</m:t>
                        </m:r>
                      </m:e>
                      <m:sub>
                        <m:r>
                          <a:rPr lang="en-US" sz="2000" b="0" i="1" smtClean="0">
                            <a:latin typeface="Cambria Math"/>
                          </a:rPr>
                          <m:t>2</m:t>
                        </m:r>
                      </m:sub>
                    </m:sSub>
                  </m:oMath>
                </a14:m>
                <a:r>
                  <a:rPr lang="fa-IR" sz="2000" dirty="0" smtClean="0"/>
                  <a:t> دو عدد حقیقی مجزااست.پس نوسان از نوع تندمیراست.</a:t>
                </a:r>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m:t>
                    </m:r>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
                      <a:rPr lang="en-US" sz="2000" b="0" i="1" smtClean="0">
                        <a:latin typeface="Cambria Math"/>
                        <a:ea typeface="Cambria Math"/>
                      </a:rPr>
                      <m:t>2</m:t>
                    </m:r>
                  </m:oMath>
                </a14:m>
                <a:endParaRPr lang="en-US" sz="2000" dirty="0" smtClean="0"/>
              </a:p>
              <a:p>
                <a:r>
                  <a:rPr lang="en-US" sz="2000" dirty="0" smtClean="0"/>
                  <a:t>                                                                                      </a:t>
                </a:r>
                <a:endParaRPr lang="en-US" sz="2000" dirty="0"/>
              </a:p>
              <a:p>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𝑆</m:t>
                        </m:r>
                      </m:e>
                      <m:sub>
                        <m:r>
                          <a:rPr lang="en-US" sz="2000" i="1">
                            <a:latin typeface="Cambria Math"/>
                          </a:rPr>
                          <m:t>2</m:t>
                        </m:r>
                      </m:sub>
                    </m:sSub>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0" smtClean="0">
                        <a:latin typeface="Cambria Math"/>
                        <a:ea typeface="Cambria Math"/>
                      </a:rPr>
                      <m:t>=−</m:t>
                    </m:r>
                    <m:r>
                      <a:rPr lang="en-US" sz="2000" b="0" i="0" smtClean="0">
                        <a:latin typeface="Cambria Math"/>
                        <a:ea typeface="Cambria Math"/>
                      </a:rPr>
                      <m:t>5</m:t>
                    </m:r>
                  </m:oMath>
                </a14:m>
                <a:endParaRPr lang="en-US" sz="2000" dirty="0" smtClean="0"/>
              </a:p>
              <a:p>
                <a:endParaRPr lang="en-US" sz="2000" dirty="0"/>
              </a:p>
              <a:p>
                <a14:m>
                  <m:oMath xmlns:m="http://schemas.openxmlformats.org/officeDocument/2006/math">
                    <m:r>
                      <a:rPr lang="en-US" sz="2000" i="1">
                        <a:latin typeface="Cambria Math"/>
                      </a:rPr>
                      <m:t>−</m:t>
                    </m:r>
                    <m:r>
                      <a:rPr lang="en-US" sz="2000" b="0" i="1" smtClean="0">
                        <a:latin typeface="Cambria Math"/>
                      </a:rPr>
                      <m:t>2</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
                      <a:rPr lang="en-US" sz="2000" b="0" i="1" smtClean="0">
                        <a:latin typeface="Cambria Math"/>
                        <a:ea typeface="Cambria Math"/>
                      </a:rPr>
                      <m:t>7</m:t>
                    </m:r>
                  </m:oMath>
                </a14:m>
                <a:r>
                  <a:rPr lang="en-US" sz="2000" dirty="0" smtClean="0"/>
                  <a:t>           (m</a:t>
                </a:r>
                <a:r>
                  <a:rPr lang="fa-IR" sz="2000" dirty="0" smtClean="0"/>
                  <a:t>معلوم</a:t>
                </a:r>
                <a:r>
                  <a:rPr lang="en-US" sz="2000" dirty="0" smtClean="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oMath>
                </a14:m>
                <a:endParaRPr lang="en-US" sz="2000" dirty="0" smtClean="0"/>
              </a:p>
              <a:p>
                <a:endParaRPr lang="en-US" sz="2000" dirty="0"/>
              </a:p>
              <a:p>
                <a14:m>
                  <m:oMath xmlns:m="http://schemas.openxmlformats.org/officeDocument/2006/math">
                    <m:f>
                      <m:fPr>
                        <m:ctrlPr>
                          <a:rPr lang="en-US" sz="2000" b="0" i="1" smtClean="0">
                            <a:latin typeface="Cambria Math"/>
                          </a:rPr>
                        </m:ctrlPr>
                      </m:fPr>
                      <m:num>
                        <m:r>
                          <a:rPr lang="en-US" sz="2000" b="0" i="1" smtClean="0">
                            <a:latin typeface="Cambria Math"/>
                          </a:rPr>
                          <m:t>5</m:t>
                        </m:r>
                      </m:num>
                      <m:den>
                        <m:r>
                          <a:rPr lang="en-US" sz="2000" b="0" i="1" smtClean="0">
                            <a:latin typeface="Cambria Math"/>
                          </a:rPr>
                          <m:t>2</m:t>
                        </m:r>
                      </m:den>
                    </m:f>
                    <m:r>
                      <a:rPr lang="en-US" sz="2000" b="0" i="1" smtClean="0">
                        <a:latin typeface="Cambria Math"/>
                      </a:rPr>
                      <m:t>=</m:t>
                    </m:r>
                    <m:f>
                      <m:fPr>
                        <m:ctrlPr>
                          <a:rPr lang="en-US" sz="2000" b="0" i="1" smtClean="0">
                            <a:latin typeface="Cambria Math"/>
                          </a:rPr>
                        </m:ctrlPr>
                      </m:fPr>
                      <m:num>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num>
                      <m:den>
                        <m:r>
                          <a:rPr lang="en-US" sz="2000" i="1">
                            <a:latin typeface="Cambria Math"/>
                          </a:rPr>
                          <m:t>−</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i="1">
                            <a:latin typeface="Cambria Math"/>
                            <a:ea typeface="Cambria Math"/>
                          </a:rPr>
                          <m:t>−</m:t>
                        </m:r>
                        <m:rad>
                          <m:radPr>
                            <m:degHide m:val="on"/>
                            <m:ctrlPr>
                              <a:rPr lang="en-US" sz="2000" i="1">
                                <a:latin typeface="Cambria Math"/>
                                <a:ea typeface="Cambria Math"/>
                              </a:rPr>
                            </m:ctrlPr>
                          </m:radPr>
                          <m:deg/>
                          <m:e>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r>
                              <a:rPr lang="en-US" sz="2000" i="1">
                                <a:latin typeface="Cambria Math"/>
                                <a:ea typeface="Cambria Math"/>
                              </a:rPr>
                              <m:t>−</m:t>
                            </m:r>
                            <m:r>
                              <a:rPr lang="en-US" sz="2000" i="1">
                                <a:latin typeface="Cambria Math"/>
                                <a:ea typeface="Cambria Math"/>
                              </a:rPr>
                              <m:t>1</m:t>
                            </m:r>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den>
                    </m:f>
                  </m:oMath>
                </a14:m>
                <a:r>
                  <a:rPr lang="en-US" sz="2000" dirty="0" smtClean="0"/>
                  <a:t>                                       </a:t>
                </a:r>
                <a14:m>
                  <m:oMath xmlns:m="http://schemas.openxmlformats.org/officeDocument/2006/math">
                    <m:r>
                      <a:rPr lang="en-US" sz="2000" i="1">
                        <a:latin typeface="Cambria Math"/>
                        <a:ea typeface="Cambria Math"/>
                      </a:rPr>
                      <m:t>𝜁</m:t>
                    </m:r>
                  </m:oMath>
                </a14:m>
                <a:endParaRPr lang="en-US" sz="2000" dirty="0" smtClean="0"/>
              </a:p>
              <a:p>
                <a:endParaRPr lang="en-US" sz="2000" dirty="0"/>
              </a:p>
              <a:p>
                <a:pPr algn="r" rtl="1"/>
                <a:r>
                  <a:rPr lang="fa-IR" sz="2000" dirty="0" smtClean="0"/>
                  <a:t>         مثال : یک درب متصل به یک دمپر و فنر پیچشی است.هنگامی که درب به اندازه </a:t>
                </a:r>
                <a14:m>
                  <m:oMath xmlns:m="http://schemas.openxmlformats.org/officeDocument/2006/math">
                    <m:sSup>
                      <m:sSupPr>
                        <m:ctrlPr>
                          <a:rPr lang="fa-IR" sz="2000" i="1" smtClean="0">
                            <a:latin typeface="Cambria Math"/>
                          </a:rPr>
                        </m:ctrlPr>
                      </m:sSupPr>
                      <m:e>
                        <m:r>
                          <a:rPr lang="fa-IR" sz="2000" b="0" i="1" smtClean="0">
                            <a:latin typeface="Cambria Math"/>
                          </a:rPr>
                          <m:t>30</m:t>
                        </m:r>
                      </m:e>
                      <m:sup>
                        <m:r>
                          <a:rPr lang="fa-IR" sz="2000" i="1" smtClean="0">
                            <a:latin typeface="Cambria Math"/>
                          </a:rPr>
                          <m:t>°</m:t>
                        </m:r>
                      </m:sup>
                    </m:sSup>
                  </m:oMath>
                </a14:m>
                <a:r>
                  <a:rPr lang="fa-IR" sz="2000" dirty="0" smtClean="0"/>
                  <a:t> منحرف </a:t>
                </a:r>
              </a:p>
              <a:p>
                <a:pPr algn="r" rtl="1"/>
                <a:r>
                  <a:rPr lang="fa-IR" sz="2000" dirty="0" smtClean="0"/>
                  <a:t>می شود،پس از طی یک سیکل کامل در وضعیت </a:t>
                </a:r>
                <a14:m>
                  <m:oMath xmlns:m="http://schemas.openxmlformats.org/officeDocument/2006/math">
                    <m:sSup>
                      <m:sSupPr>
                        <m:ctrlPr>
                          <a:rPr lang="fa-IR" sz="2000" i="1" smtClean="0">
                            <a:latin typeface="Cambria Math"/>
                          </a:rPr>
                        </m:ctrlPr>
                      </m:sSupPr>
                      <m:e>
                        <m:r>
                          <a:rPr lang="fa-IR" sz="2000" b="0" i="1" smtClean="0">
                            <a:latin typeface="Cambria Math"/>
                          </a:rPr>
                          <m:t>10</m:t>
                        </m:r>
                      </m:e>
                      <m:sup>
                        <m:r>
                          <a:rPr lang="fa-IR" sz="2000" i="1" smtClean="0">
                            <a:latin typeface="Cambria Math"/>
                          </a:rPr>
                          <m:t>°</m:t>
                        </m:r>
                      </m:sup>
                    </m:sSup>
                  </m:oMath>
                </a14:m>
                <a:r>
                  <a:rPr lang="fa-IR" sz="2000" dirty="0" smtClean="0"/>
                  <a:t> قرار می گیرد.اگر ممان اینرسی درب حول </a:t>
                </a:r>
              </a:p>
              <a:p>
                <a:pPr algn="r" rtl="1"/>
                <a:r>
                  <a:rPr lang="fa-IR" sz="2000" dirty="0" smtClean="0"/>
                  <a:t>لولا 14 باشد،</a:t>
                </a:r>
                <a14:m>
                  <m:oMath xmlns:m="http://schemas.openxmlformats.org/officeDocument/2006/math">
                    <m:r>
                      <a:rPr lang="en-US" sz="2000" b="0" i="1" smtClean="0">
                        <a:latin typeface="Cambria Math"/>
                      </a:rPr>
                      <m:t>𝐶</m:t>
                    </m:r>
                    <m:r>
                      <a:rPr lang="en-US" sz="2000" b="0" i="1" smtClean="0">
                        <a:latin typeface="Cambria Math"/>
                      </a:rPr>
                      <m:t>,</m:t>
                    </m:r>
                    <m:r>
                      <a:rPr lang="en-US" sz="2000" b="0" i="1" smtClean="0">
                        <a:latin typeface="Cambria Math"/>
                      </a:rPr>
                      <m:t>𝑘</m:t>
                    </m:r>
                    <m:r>
                      <a:rPr lang="en-US" sz="2000" b="0" i="1" smtClean="0">
                        <a:latin typeface="Cambria Math"/>
                      </a:rPr>
                      <m:t>&amp;</m:t>
                    </m:r>
                    <m:r>
                      <a:rPr lang="en-US" sz="2000" b="0" i="1" smtClean="0">
                        <a:latin typeface="Cambria Math"/>
                        <a:ea typeface="Cambria Math"/>
                      </a:rPr>
                      <m:t>𝜁</m:t>
                    </m:r>
                  </m:oMath>
                </a14:m>
                <a:r>
                  <a:rPr lang="fa-IR" sz="2000" dirty="0" smtClean="0"/>
                  <a:t> را تعیین کنید.</a:t>
                </a:r>
              </a:p>
              <a:p>
                <a:pPr algn="r" rt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4" name="Left Brace 3"/>
          <p:cNvSpPr/>
          <p:nvPr/>
        </p:nvSpPr>
        <p:spPr>
          <a:xfrm>
            <a:off x="304800" y="838200"/>
            <a:ext cx="228600" cy="1143000"/>
          </a:xfrm>
          <a:prstGeom prst="leftBrace">
            <a:avLst>
              <a:gd name="adj1" fmla="val 5000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19100" y="2209800"/>
            <a:ext cx="384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972050" y="2295525"/>
            <a:ext cx="323850" cy="342900"/>
          </a:xfrm>
          <a:custGeom>
            <a:avLst/>
            <a:gdLst>
              <a:gd name="connsiteX0" fmla="*/ 0 w 323850"/>
              <a:gd name="connsiteY0" fmla="*/ 209550 h 342900"/>
              <a:gd name="connsiteX1" fmla="*/ 19050 w 323850"/>
              <a:gd name="connsiteY1" fmla="*/ 266700 h 342900"/>
              <a:gd name="connsiteX2" fmla="*/ 28575 w 323850"/>
              <a:gd name="connsiteY2" fmla="*/ 314325 h 342900"/>
              <a:gd name="connsiteX3" fmla="*/ 47625 w 323850"/>
              <a:gd name="connsiteY3" fmla="*/ 342900 h 342900"/>
              <a:gd name="connsiteX4" fmla="*/ 85725 w 323850"/>
              <a:gd name="connsiteY4" fmla="*/ 266700 h 342900"/>
              <a:gd name="connsiteX5" fmla="*/ 95250 w 323850"/>
              <a:gd name="connsiteY5" fmla="*/ 238125 h 342900"/>
              <a:gd name="connsiteX6" fmla="*/ 114300 w 323850"/>
              <a:gd name="connsiteY6" fmla="*/ 209550 h 342900"/>
              <a:gd name="connsiteX7" fmla="*/ 123825 w 323850"/>
              <a:gd name="connsiteY7" fmla="*/ 180975 h 342900"/>
              <a:gd name="connsiteX8" fmla="*/ 171450 w 323850"/>
              <a:gd name="connsiteY8" fmla="*/ 123825 h 342900"/>
              <a:gd name="connsiteX9" fmla="*/ 323850 w 323850"/>
              <a:gd name="connsiteY9"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42900">
                <a:moveTo>
                  <a:pt x="0" y="209550"/>
                </a:moveTo>
                <a:cubicBezTo>
                  <a:pt x="6350" y="228600"/>
                  <a:pt x="13766" y="247327"/>
                  <a:pt x="19050" y="266700"/>
                </a:cubicBezTo>
                <a:cubicBezTo>
                  <a:pt x="23310" y="282319"/>
                  <a:pt x="22891" y="299166"/>
                  <a:pt x="28575" y="314325"/>
                </a:cubicBezTo>
                <a:cubicBezTo>
                  <a:pt x="32595" y="325044"/>
                  <a:pt x="41275" y="333375"/>
                  <a:pt x="47625" y="342900"/>
                </a:cubicBezTo>
                <a:cubicBezTo>
                  <a:pt x="60325" y="317500"/>
                  <a:pt x="76745" y="293641"/>
                  <a:pt x="85725" y="266700"/>
                </a:cubicBezTo>
                <a:cubicBezTo>
                  <a:pt x="88900" y="257175"/>
                  <a:pt x="90760" y="247105"/>
                  <a:pt x="95250" y="238125"/>
                </a:cubicBezTo>
                <a:cubicBezTo>
                  <a:pt x="100370" y="227886"/>
                  <a:pt x="109180" y="219789"/>
                  <a:pt x="114300" y="209550"/>
                </a:cubicBezTo>
                <a:cubicBezTo>
                  <a:pt x="118790" y="200570"/>
                  <a:pt x="119335" y="189955"/>
                  <a:pt x="123825" y="180975"/>
                </a:cubicBezTo>
                <a:cubicBezTo>
                  <a:pt x="134645" y="159335"/>
                  <a:pt x="153257" y="139145"/>
                  <a:pt x="171450" y="123825"/>
                </a:cubicBezTo>
                <a:cubicBezTo>
                  <a:pt x="221517" y="81664"/>
                  <a:pt x="323850" y="0"/>
                  <a:pt x="32385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a:off x="3733800" y="2638425"/>
            <a:ext cx="6762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8062" y="3505200"/>
            <a:ext cx="6762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962525" y="3200400"/>
            <a:ext cx="323850" cy="342900"/>
          </a:xfrm>
          <a:custGeom>
            <a:avLst/>
            <a:gdLst>
              <a:gd name="connsiteX0" fmla="*/ 0 w 323850"/>
              <a:gd name="connsiteY0" fmla="*/ 209550 h 342900"/>
              <a:gd name="connsiteX1" fmla="*/ 19050 w 323850"/>
              <a:gd name="connsiteY1" fmla="*/ 266700 h 342900"/>
              <a:gd name="connsiteX2" fmla="*/ 28575 w 323850"/>
              <a:gd name="connsiteY2" fmla="*/ 314325 h 342900"/>
              <a:gd name="connsiteX3" fmla="*/ 47625 w 323850"/>
              <a:gd name="connsiteY3" fmla="*/ 342900 h 342900"/>
              <a:gd name="connsiteX4" fmla="*/ 85725 w 323850"/>
              <a:gd name="connsiteY4" fmla="*/ 266700 h 342900"/>
              <a:gd name="connsiteX5" fmla="*/ 95250 w 323850"/>
              <a:gd name="connsiteY5" fmla="*/ 238125 h 342900"/>
              <a:gd name="connsiteX6" fmla="*/ 114300 w 323850"/>
              <a:gd name="connsiteY6" fmla="*/ 209550 h 342900"/>
              <a:gd name="connsiteX7" fmla="*/ 123825 w 323850"/>
              <a:gd name="connsiteY7" fmla="*/ 180975 h 342900"/>
              <a:gd name="connsiteX8" fmla="*/ 171450 w 323850"/>
              <a:gd name="connsiteY8" fmla="*/ 123825 h 342900"/>
              <a:gd name="connsiteX9" fmla="*/ 323850 w 323850"/>
              <a:gd name="connsiteY9"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42900">
                <a:moveTo>
                  <a:pt x="0" y="209550"/>
                </a:moveTo>
                <a:cubicBezTo>
                  <a:pt x="6350" y="228600"/>
                  <a:pt x="13766" y="247327"/>
                  <a:pt x="19050" y="266700"/>
                </a:cubicBezTo>
                <a:cubicBezTo>
                  <a:pt x="23310" y="282319"/>
                  <a:pt x="22891" y="299166"/>
                  <a:pt x="28575" y="314325"/>
                </a:cubicBezTo>
                <a:cubicBezTo>
                  <a:pt x="32595" y="325044"/>
                  <a:pt x="41275" y="333375"/>
                  <a:pt x="47625" y="342900"/>
                </a:cubicBezTo>
                <a:cubicBezTo>
                  <a:pt x="60325" y="317500"/>
                  <a:pt x="76745" y="293641"/>
                  <a:pt x="85725" y="266700"/>
                </a:cubicBezTo>
                <a:cubicBezTo>
                  <a:pt x="88900" y="257175"/>
                  <a:pt x="90760" y="247105"/>
                  <a:pt x="95250" y="238125"/>
                </a:cubicBezTo>
                <a:cubicBezTo>
                  <a:pt x="100370" y="227886"/>
                  <a:pt x="109180" y="219789"/>
                  <a:pt x="114300" y="209550"/>
                </a:cubicBezTo>
                <a:cubicBezTo>
                  <a:pt x="118790" y="200570"/>
                  <a:pt x="119335" y="189955"/>
                  <a:pt x="123825" y="180975"/>
                </a:cubicBezTo>
                <a:cubicBezTo>
                  <a:pt x="134645" y="159335"/>
                  <a:pt x="153257" y="139145"/>
                  <a:pt x="171450" y="123825"/>
                </a:cubicBezTo>
                <a:cubicBezTo>
                  <a:pt x="221517" y="81664"/>
                  <a:pt x="323850" y="0"/>
                  <a:pt x="32385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781050" y="5638800"/>
            <a:ext cx="220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33400" y="5334000"/>
            <a:ext cx="524957" cy="467247"/>
          </a:xfrm>
          <a:custGeom>
            <a:avLst/>
            <a:gdLst>
              <a:gd name="connsiteX0" fmla="*/ 228600 w 524957"/>
              <a:gd name="connsiteY0" fmla="*/ 279679 h 467247"/>
              <a:gd name="connsiteX1" fmla="*/ 190500 w 524957"/>
              <a:gd name="connsiteY1" fmla="*/ 232054 h 467247"/>
              <a:gd name="connsiteX2" fmla="*/ 238125 w 524957"/>
              <a:gd name="connsiteY2" fmla="*/ 165379 h 467247"/>
              <a:gd name="connsiteX3" fmla="*/ 295275 w 524957"/>
              <a:gd name="connsiteY3" fmla="*/ 174904 h 467247"/>
              <a:gd name="connsiteX4" fmla="*/ 314325 w 524957"/>
              <a:gd name="connsiteY4" fmla="*/ 308254 h 467247"/>
              <a:gd name="connsiteX5" fmla="*/ 285750 w 524957"/>
              <a:gd name="connsiteY5" fmla="*/ 327304 h 467247"/>
              <a:gd name="connsiteX6" fmla="*/ 228600 w 524957"/>
              <a:gd name="connsiteY6" fmla="*/ 355879 h 467247"/>
              <a:gd name="connsiteX7" fmla="*/ 171450 w 524957"/>
              <a:gd name="connsiteY7" fmla="*/ 346354 h 467247"/>
              <a:gd name="connsiteX8" fmla="*/ 152400 w 524957"/>
              <a:gd name="connsiteY8" fmla="*/ 317779 h 467247"/>
              <a:gd name="connsiteX9" fmla="*/ 123825 w 524957"/>
              <a:gd name="connsiteY9" fmla="*/ 289204 h 467247"/>
              <a:gd name="connsiteX10" fmla="*/ 95250 w 524957"/>
              <a:gd name="connsiteY10" fmla="*/ 232054 h 467247"/>
              <a:gd name="connsiteX11" fmla="*/ 114300 w 524957"/>
              <a:gd name="connsiteY11" fmla="*/ 184429 h 467247"/>
              <a:gd name="connsiteX12" fmla="*/ 142875 w 524957"/>
              <a:gd name="connsiteY12" fmla="*/ 155854 h 467247"/>
              <a:gd name="connsiteX13" fmla="*/ 209550 w 524957"/>
              <a:gd name="connsiteY13" fmla="*/ 108229 h 467247"/>
              <a:gd name="connsiteX14" fmla="*/ 333375 w 524957"/>
              <a:gd name="connsiteY14" fmla="*/ 117754 h 467247"/>
              <a:gd name="connsiteX15" fmla="*/ 371475 w 524957"/>
              <a:gd name="connsiteY15" fmla="*/ 174904 h 467247"/>
              <a:gd name="connsiteX16" fmla="*/ 400050 w 524957"/>
              <a:gd name="connsiteY16" fmla="*/ 193954 h 467247"/>
              <a:gd name="connsiteX17" fmla="*/ 419100 w 524957"/>
              <a:gd name="connsiteY17" fmla="*/ 222529 h 467247"/>
              <a:gd name="connsiteX18" fmla="*/ 409575 w 524957"/>
              <a:gd name="connsiteY18" fmla="*/ 308254 h 467247"/>
              <a:gd name="connsiteX19" fmla="*/ 400050 w 524957"/>
              <a:gd name="connsiteY19" fmla="*/ 336829 h 467247"/>
              <a:gd name="connsiteX20" fmla="*/ 371475 w 524957"/>
              <a:gd name="connsiteY20" fmla="*/ 365404 h 467247"/>
              <a:gd name="connsiteX21" fmla="*/ 352425 w 524957"/>
              <a:gd name="connsiteY21" fmla="*/ 393979 h 467247"/>
              <a:gd name="connsiteX22" fmla="*/ 342900 w 524957"/>
              <a:gd name="connsiteY22" fmla="*/ 432079 h 467247"/>
              <a:gd name="connsiteX23" fmla="*/ 161925 w 524957"/>
              <a:gd name="connsiteY23" fmla="*/ 441604 h 467247"/>
              <a:gd name="connsiteX24" fmla="*/ 104775 w 524957"/>
              <a:gd name="connsiteY24" fmla="*/ 413029 h 467247"/>
              <a:gd name="connsiteX25" fmla="*/ 76200 w 524957"/>
              <a:gd name="connsiteY25" fmla="*/ 384454 h 467247"/>
              <a:gd name="connsiteX26" fmla="*/ 47625 w 524957"/>
              <a:gd name="connsiteY26" fmla="*/ 365404 h 467247"/>
              <a:gd name="connsiteX27" fmla="*/ 0 w 524957"/>
              <a:gd name="connsiteY27" fmla="*/ 308254 h 467247"/>
              <a:gd name="connsiteX28" fmla="*/ 9525 w 524957"/>
              <a:gd name="connsiteY28" fmla="*/ 155854 h 467247"/>
              <a:gd name="connsiteX29" fmla="*/ 28575 w 524957"/>
              <a:gd name="connsiteY29" fmla="*/ 127279 h 467247"/>
              <a:gd name="connsiteX30" fmla="*/ 38100 w 524957"/>
              <a:gd name="connsiteY30" fmla="*/ 98704 h 467247"/>
              <a:gd name="connsiteX31" fmla="*/ 95250 w 524957"/>
              <a:gd name="connsiteY31" fmla="*/ 51079 h 467247"/>
              <a:gd name="connsiteX32" fmla="*/ 123825 w 524957"/>
              <a:gd name="connsiteY32" fmla="*/ 41554 h 467247"/>
              <a:gd name="connsiteX33" fmla="*/ 152400 w 524957"/>
              <a:gd name="connsiteY33" fmla="*/ 12979 h 467247"/>
              <a:gd name="connsiteX34" fmla="*/ 447675 w 524957"/>
              <a:gd name="connsiteY34" fmla="*/ 41554 h 467247"/>
              <a:gd name="connsiteX35" fmla="*/ 476250 w 524957"/>
              <a:gd name="connsiteY35" fmla="*/ 70129 h 467247"/>
              <a:gd name="connsiteX36" fmla="*/ 495300 w 524957"/>
              <a:gd name="connsiteY36" fmla="*/ 127279 h 467247"/>
              <a:gd name="connsiteX37" fmla="*/ 523875 w 524957"/>
              <a:gd name="connsiteY37" fmla="*/ 184429 h 467247"/>
              <a:gd name="connsiteX38" fmla="*/ 523875 w 524957"/>
              <a:gd name="connsiteY38" fmla="*/ 279679 h 46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4957" h="467247">
                <a:moveTo>
                  <a:pt x="228600" y="279679"/>
                </a:moveTo>
                <a:cubicBezTo>
                  <a:pt x="215900" y="263804"/>
                  <a:pt x="194487" y="251989"/>
                  <a:pt x="190500" y="232054"/>
                </a:cubicBezTo>
                <a:cubicBezTo>
                  <a:pt x="182961" y="194360"/>
                  <a:pt x="215972" y="180147"/>
                  <a:pt x="238125" y="165379"/>
                </a:cubicBezTo>
                <a:cubicBezTo>
                  <a:pt x="257175" y="168554"/>
                  <a:pt x="276953" y="168797"/>
                  <a:pt x="295275" y="174904"/>
                </a:cubicBezTo>
                <a:cubicBezTo>
                  <a:pt x="353957" y="194465"/>
                  <a:pt x="330493" y="251668"/>
                  <a:pt x="314325" y="308254"/>
                </a:cubicBezTo>
                <a:cubicBezTo>
                  <a:pt x="311180" y="319261"/>
                  <a:pt x="295989" y="322184"/>
                  <a:pt x="285750" y="327304"/>
                </a:cubicBezTo>
                <a:cubicBezTo>
                  <a:pt x="206880" y="366739"/>
                  <a:pt x="310492" y="301284"/>
                  <a:pt x="228600" y="355879"/>
                </a:cubicBezTo>
                <a:cubicBezTo>
                  <a:pt x="209550" y="352704"/>
                  <a:pt x="188724" y="354991"/>
                  <a:pt x="171450" y="346354"/>
                </a:cubicBezTo>
                <a:cubicBezTo>
                  <a:pt x="161211" y="341234"/>
                  <a:pt x="159729" y="326573"/>
                  <a:pt x="152400" y="317779"/>
                </a:cubicBezTo>
                <a:cubicBezTo>
                  <a:pt x="143776" y="307431"/>
                  <a:pt x="132449" y="299552"/>
                  <a:pt x="123825" y="289204"/>
                </a:cubicBezTo>
                <a:cubicBezTo>
                  <a:pt x="103309" y="264585"/>
                  <a:pt x="104796" y="260693"/>
                  <a:pt x="95250" y="232054"/>
                </a:cubicBezTo>
                <a:cubicBezTo>
                  <a:pt x="101600" y="216179"/>
                  <a:pt x="105238" y="198928"/>
                  <a:pt x="114300" y="184429"/>
                </a:cubicBezTo>
                <a:cubicBezTo>
                  <a:pt x="121439" y="173006"/>
                  <a:pt x="132648" y="164620"/>
                  <a:pt x="142875" y="155854"/>
                </a:cubicBezTo>
                <a:cubicBezTo>
                  <a:pt x="163550" y="138132"/>
                  <a:pt x="186935" y="123306"/>
                  <a:pt x="209550" y="108229"/>
                </a:cubicBezTo>
                <a:cubicBezTo>
                  <a:pt x="250825" y="111404"/>
                  <a:pt x="293214" y="107714"/>
                  <a:pt x="333375" y="117754"/>
                </a:cubicBezTo>
                <a:cubicBezTo>
                  <a:pt x="374658" y="128075"/>
                  <a:pt x="353510" y="152447"/>
                  <a:pt x="371475" y="174904"/>
                </a:cubicBezTo>
                <a:cubicBezTo>
                  <a:pt x="378626" y="183843"/>
                  <a:pt x="390525" y="187604"/>
                  <a:pt x="400050" y="193954"/>
                </a:cubicBezTo>
                <a:cubicBezTo>
                  <a:pt x="406400" y="203479"/>
                  <a:pt x="418149" y="211121"/>
                  <a:pt x="419100" y="222529"/>
                </a:cubicBezTo>
                <a:cubicBezTo>
                  <a:pt x="421488" y="251181"/>
                  <a:pt x="414302" y="279894"/>
                  <a:pt x="409575" y="308254"/>
                </a:cubicBezTo>
                <a:cubicBezTo>
                  <a:pt x="407924" y="318158"/>
                  <a:pt x="405619" y="328475"/>
                  <a:pt x="400050" y="336829"/>
                </a:cubicBezTo>
                <a:cubicBezTo>
                  <a:pt x="392578" y="348037"/>
                  <a:pt x="380099" y="355056"/>
                  <a:pt x="371475" y="365404"/>
                </a:cubicBezTo>
                <a:cubicBezTo>
                  <a:pt x="364146" y="374198"/>
                  <a:pt x="358775" y="384454"/>
                  <a:pt x="352425" y="393979"/>
                </a:cubicBezTo>
                <a:cubicBezTo>
                  <a:pt x="349250" y="406679"/>
                  <a:pt x="349395" y="420713"/>
                  <a:pt x="342900" y="432079"/>
                </a:cubicBezTo>
                <a:cubicBezTo>
                  <a:pt x="304035" y="500093"/>
                  <a:pt x="229217" y="450016"/>
                  <a:pt x="161925" y="441604"/>
                </a:cubicBezTo>
                <a:cubicBezTo>
                  <a:pt x="133286" y="432058"/>
                  <a:pt x="129394" y="433545"/>
                  <a:pt x="104775" y="413029"/>
                </a:cubicBezTo>
                <a:cubicBezTo>
                  <a:pt x="94427" y="404405"/>
                  <a:pt x="86548" y="393078"/>
                  <a:pt x="76200" y="384454"/>
                </a:cubicBezTo>
                <a:cubicBezTo>
                  <a:pt x="67406" y="377125"/>
                  <a:pt x="56419" y="372733"/>
                  <a:pt x="47625" y="365404"/>
                </a:cubicBezTo>
                <a:cubicBezTo>
                  <a:pt x="20123" y="342485"/>
                  <a:pt x="18731" y="336351"/>
                  <a:pt x="0" y="308254"/>
                </a:cubicBezTo>
                <a:cubicBezTo>
                  <a:pt x="3175" y="257454"/>
                  <a:pt x="1587" y="206130"/>
                  <a:pt x="9525" y="155854"/>
                </a:cubicBezTo>
                <a:cubicBezTo>
                  <a:pt x="11310" y="144546"/>
                  <a:pt x="23455" y="137518"/>
                  <a:pt x="28575" y="127279"/>
                </a:cubicBezTo>
                <a:cubicBezTo>
                  <a:pt x="33065" y="118299"/>
                  <a:pt x="32531" y="107058"/>
                  <a:pt x="38100" y="98704"/>
                </a:cubicBezTo>
                <a:cubicBezTo>
                  <a:pt x="48633" y="82905"/>
                  <a:pt x="77679" y="59864"/>
                  <a:pt x="95250" y="51079"/>
                </a:cubicBezTo>
                <a:cubicBezTo>
                  <a:pt x="104230" y="46589"/>
                  <a:pt x="114300" y="44729"/>
                  <a:pt x="123825" y="41554"/>
                </a:cubicBezTo>
                <a:cubicBezTo>
                  <a:pt x="133350" y="32029"/>
                  <a:pt x="138958" y="13846"/>
                  <a:pt x="152400" y="12979"/>
                </a:cubicBezTo>
                <a:cubicBezTo>
                  <a:pt x="251505" y="6585"/>
                  <a:pt x="368123" y="-24739"/>
                  <a:pt x="447675" y="41554"/>
                </a:cubicBezTo>
                <a:cubicBezTo>
                  <a:pt x="458023" y="50178"/>
                  <a:pt x="466725" y="60604"/>
                  <a:pt x="476250" y="70129"/>
                </a:cubicBezTo>
                <a:cubicBezTo>
                  <a:pt x="482600" y="89179"/>
                  <a:pt x="484161" y="110571"/>
                  <a:pt x="495300" y="127279"/>
                </a:cubicBezTo>
                <a:cubicBezTo>
                  <a:pt x="506887" y="144659"/>
                  <a:pt x="522160" y="162140"/>
                  <a:pt x="523875" y="184429"/>
                </a:cubicBezTo>
                <a:cubicBezTo>
                  <a:pt x="526310" y="216085"/>
                  <a:pt x="523875" y="247929"/>
                  <a:pt x="523875" y="27967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781050" y="5638800"/>
            <a:ext cx="2209800" cy="381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0100" y="5657850"/>
            <a:ext cx="1962150" cy="97155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2249102">
            <a:off x="1849231" y="5613453"/>
            <a:ext cx="338137" cy="3383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3396994">
            <a:off x="1020705" y="5523412"/>
            <a:ext cx="558916" cy="555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7" name="TextBox 26"/>
              <p:cNvSpPr txBox="1"/>
              <p:nvPr/>
            </p:nvSpPr>
            <p:spPr>
              <a:xfrm>
                <a:off x="2226849" y="5600167"/>
                <a:ext cx="566117"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a-IR" i="1">
                              <a:latin typeface="Cambria Math"/>
                            </a:rPr>
                          </m:ctrlPr>
                        </m:sSupPr>
                        <m:e>
                          <m:r>
                            <a:rPr lang="fa-IR" i="1">
                              <a:latin typeface="Cambria Math"/>
                            </a:rPr>
                            <m:t>10</m:t>
                          </m:r>
                        </m:e>
                        <m:sup>
                          <m:r>
                            <a:rPr lang="fa-IR" i="1">
                              <a:latin typeface="Cambria Math"/>
                            </a:rPr>
                            <m:t>°</m:t>
                          </m:r>
                        </m:sup>
                      </m:sSup>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2226849" y="5600167"/>
                <a:ext cx="566117" cy="37555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8" name="TextBox 27"/>
              <p:cNvSpPr txBox="1"/>
              <p:nvPr/>
            </p:nvSpPr>
            <p:spPr>
              <a:xfrm>
                <a:off x="1517856" y="5801246"/>
                <a:ext cx="566117"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a-IR" i="1">
                              <a:latin typeface="Cambria Math"/>
                            </a:rPr>
                          </m:ctrlPr>
                        </m:sSupPr>
                        <m:e>
                          <m:r>
                            <a:rPr lang="fa-IR" i="1">
                              <a:latin typeface="Cambria Math"/>
                            </a:rPr>
                            <m:t>30</m:t>
                          </m:r>
                        </m:e>
                        <m:sup>
                          <m:r>
                            <a:rPr lang="fa-IR" i="1">
                              <a:latin typeface="Cambria Math"/>
                            </a:rPr>
                            <m:t>°</m:t>
                          </m:r>
                        </m:sup>
                      </m:sSup>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1517856" y="5801246"/>
                <a:ext cx="566117" cy="375552"/>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00079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b="0" i="1" smtClean="0">
                        <a:latin typeface="Cambria Math"/>
                      </a:rPr>
                      <m:t>=</m:t>
                    </m:r>
                    <m:r>
                      <a:rPr lang="en-US" sz="2000" b="0" i="1" smtClean="0">
                        <a:latin typeface="Cambria Math"/>
                      </a:rPr>
                      <m:t>𝐽</m:t>
                    </m:r>
                    <m:r>
                      <a:rPr lang="en-US" sz="2000" b="0" i="1" smtClean="0">
                        <a:latin typeface="Cambria Math"/>
                        <a:ea typeface="Cambria Math"/>
                      </a:rPr>
                      <m:t>𝛼</m:t>
                    </m:r>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rPr>
                      <m:t>𝑘</m:t>
                    </m:r>
                    <m:r>
                      <a:rPr lang="en-US" sz="2000" b="0" i="1" dirty="0" smtClean="0">
                        <a:latin typeface="Cambria Math"/>
                        <a:ea typeface="Cambria Math"/>
                      </a:rPr>
                      <m:t>𝜃</m:t>
                    </m:r>
                    <m:r>
                      <a:rPr lang="en-US" sz="2000" b="0" i="1" dirty="0" smtClean="0">
                        <a:latin typeface="Cambria Math"/>
                        <a:ea typeface="Cambria Math"/>
                      </a:rPr>
                      <m:t>−</m:t>
                    </m:r>
                    <m:r>
                      <a:rPr lang="en-US" sz="2000" b="0" i="1" dirty="0" smtClean="0">
                        <a:latin typeface="Cambria Math"/>
                        <a:ea typeface="Cambria Math"/>
                      </a:rPr>
                      <m:t>𝑐</m:t>
                    </m:r>
                    <m:acc>
                      <m:accPr>
                        <m:chr m:val="̇"/>
                        <m:ctrlPr>
                          <a:rPr lang="en-US" sz="2000" b="0" i="1" dirty="0" smtClean="0">
                            <a:latin typeface="Cambria Math"/>
                            <a:ea typeface="Cambria Math"/>
                          </a:rPr>
                        </m:ctrlPr>
                      </m:accPr>
                      <m:e>
                        <m:r>
                          <a:rPr lang="en-US" sz="2000" b="0" i="1" dirty="0" smtClean="0">
                            <a:latin typeface="Cambria Math"/>
                            <a:ea typeface="Cambria Math"/>
                          </a:rPr>
                          <m:t>𝜃</m:t>
                        </m:r>
                      </m:e>
                    </m:acc>
                    <m:r>
                      <a:rPr lang="en-US" sz="2000" b="0" i="1" dirty="0" smtClean="0">
                        <a:latin typeface="Cambria Math"/>
                      </a:rPr>
                      <m:t>=</m:t>
                    </m:r>
                    <m:r>
                      <a:rPr lang="en-US" sz="2000" b="0" i="1" dirty="0" smtClean="0">
                        <a:latin typeface="Cambria Math"/>
                      </a:rPr>
                      <m:t>𝐽</m:t>
                    </m:r>
                    <m:acc>
                      <m:accPr>
                        <m:chr m:val="̈"/>
                        <m:ctrlPr>
                          <a:rPr lang="en-US" sz="2000" b="0" i="1" dirty="0" smtClean="0">
                            <a:latin typeface="Cambria Math"/>
                          </a:rPr>
                        </m:ctrlPr>
                      </m:accPr>
                      <m:e>
                        <m:r>
                          <a:rPr lang="en-US" sz="2000" b="0" i="1" dirty="0" smtClean="0">
                            <a:latin typeface="Cambria Math"/>
                            <a:ea typeface="Cambria Math"/>
                          </a:rPr>
                          <m:t>𝜃</m:t>
                        </m:r>
                      </m:e>
                    </m:acc>
                  </m:oMath>
                </a14:m>
                <a:endParaRPr lang="en-US" sz="2000" dirty="0" smtClean="0"/>
              </a:p>
              <a:p>
                <a:pPr>
                  <a:lnSpc>
                    <a:spcPct val="200000"/>
                  </a:lnSpc>
                </a:pPr>
                <a:r>
                  <a:rPr lang="en-US" sz="2000" dirty="0"/>
                  <a:t> </a:t>
                </a:r>
                <a:r>
                  <a:rPr lang="en-US" sz="2000" dirty="0" smtClean="0"/>
                  <a:t>                                                              </a:t>
                </a:r>
                <a14:m>
                  <m:oMath xmlns:m="http://schemas.openxmlformats.org/officeDocument/2006/math">
                    <m:r>
                      <a:rPr lang="en-US" sz="2000" b="0" i="1" smtClean="0">
                        <a:latin typeface="Cambria Math"/>
                      </a:rPr>
                      <m:t>𝐽</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r>
                      <a:rPr lang="en-US" sz="2000" b="0" i="1" smtClean="0">
                        <a:latin typeface="Cambria Math"/>
                      </a:rPr>
                      <m:t>𝑐</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r>
                      <a:rPr lang="en-US" sz="2000" b="0" i="1" smtClean="0">
                        <a:latin typeface="Cambria Math"/>
                      </a:rPr>
                      <m:t>𝑘</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gn="r" rtl="1">
                  <a:lnSpc>
                    <a:spcPct val="200000"/>
                  </a:lnSpc>
                </a:pPr>
                <a:r>
                  <a:rPr lang="fa-IR" sz="2000" dirty="0" smtClean="0"/>
                  <a:t>حرکت کندمیراست</a:t>
                </a:r>
                <a14:m>
                  <m:oMath xmlns:m="http://schemas.openxmlformats.org/officeDocument/2006/math">
                    <m:func>
                      <m:funcPr>
                        <m:ctrlPr>
                          <a:rPr lang="en-US" sz="2000" i="1" smtClean="0">
                            <a:latin typeface="Cambria Math"/>
                          </a:rPr>
                        </m:ctrlPr>
                      </m:funcPr>
                      <m:fName>
                        <m:r>
                          <m:rPr>
                            <m:sty m:val="p"/>
                          </m:rPr>
                          <a:rPr lang="en-US" sz="2000" i="0" smtClean="0">
                            <a:latin typeface="Cambria Math"/>
                          </a:rPr>
                          <m:t>ln</m:t>
                        </m:r>
                      </m:fName>
                      <m:e>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num>
                          <m:den>
                            <m:sSub>
                              <m:sSubPr>
                                <m:ctrlPr>
                                  <a:rPr lang="en-US" sz="2000" i="1" smtClean="0">
                                    <a:latin typeface="Cambria Math"/>
                                  </a:rPr>
                                </m:ctrlPr>
                              </m:sSubPr>
                              <m:e>
                                <m:r>
                                  <a:rPr lang="en-US" sz="2000" b="0" i="1" smtClean="0">
                                    <a:latin typeface="Cambria Math"/>
                                  </a:rPr>
                                  <m:t>𝑋</m:t>
                                </m:r>
                              </m:e>
                              <m:sub>
                                <m:r>
                                  <a:rPr lang="en-US" sz="2000" b="0" i="1" smtClean="0">
                                    <a:latin typeface="Cambria Math"/>
                                  </a:rPr>
                                  <m:t>2</m:t>
                                </m:r>
                              </m:sub>
                            </m:sSub>
                          </m:den>
                        </m:f>
                      </m:e>
                    </m:func>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𝜋𝜁</m:t>
                        </m:r>
                      </m:num>
                      <m:den>
                        <m:rad>
                          <m:radPr>
                            <m:degHide m:val="on"/>
                            <m:ctrlPr>
                              <a:rPr lang="en-US" sz="2000" b="0" i="1" smtClean="0">
                                <a:latin typeface="Cambria Math"/>
                              </a:rPr>
                            </m:ctrlPr>
                          </m:radPr>
                          <m:deg/>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e>
                        </m:rad>
                      </m:den>
                    </m:f>
                    <m:r>
                      <a:rPr lang="en-US" sz="2000" b="0" i="1" smtClean="0">
                        <a:latin typeface="Cambria Math"/>
                      </a:rPr>
                      <m:t>  </m:t>
                    </m:r>
                  </m:oMath>
                </a14:m>
                <a:r>
                  <a:rPr lang="en-US" sz="2000" dirty="0" smtClean="0"/>
                  <a:t>                               </a:t>
                </a:r>
              </a:p>
              <a:p>
                <a:pPr>
                  <a:lnSpc>
                    <a:spcPct val="200000"/>
                  </a:lnSpc>
                </a:pPr>
                <a14:m>
                  <m:oMath xmlns:m="http://schemas.openxmlformats.org/officeDocument/2006/math">
                    <m:func>
                      <m:funcPr>
                        <m:ctrlPr>
                          <a:rPr lang="en-US" sz="2000" i="1" smtClean="0">
                            <a:latin typeface="Cambria Math"/>
                          </a:rPr>
                        </m:ctrlPr>
                      </m:funcPr>
                      <m:fName>
                        <m:r>
                          <m:rPr>
                            <m:sty m:val="p"/>
                          </m:rPr>
                          <a:rPr lang="en-US" sz="2000" i="0" smtClean="0">
                            <a:latin typeface="Cambria Math"/>
                          </a:rPr>
                          <m:t>ln</m:t>
                        </m:r>
                      </m:fName>
                      <m:e>
                        <m:f>
                          <m:fPr>
                            <m:ctrlPr>
                              <a:rPr lang="en-US" sz="2000" i="1" smtClean="0">
                                <a:latin typeface="Cambria Math"/>
                              </a:rPr>
                            </m:ctrlPr>
                          </m:fPr>
                          <m:num>
                            <m:r>
                              <a:rPr lang="en-US" sz="2000" b="0" i="1" smtClean="0">
                                <a:latin typeface="Cambria Math"/>
                              </a:rPr>
                              <m:t>30</m:t>
                            </m:r>
                          </m:num>
                          <m:den>
                            <m:r>
                              <a:rPr lang="en-US" sz="2000" b="0" i="1" smtClean="0">
                                <a:latin typeface="Cambria Math"/>
                              </a:rPr>
                              <m:t>10</m:t>
                            </m:r>
                          </m:den>
                        </m:f>
                      </m:e>
                    </m:func>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ln</m:t>
                        </m:r>
                      </m:fName>
                      <m:e>
                        <m:r>
                          <a:rPr lang="en-US" sz="2000" b="0" i="1" smtClean="0">
                            <a:latin typeface="Cambria Math"/>
                          </a:rPr>
                          <m:t>3</m:t>
                        </m:r>
                      </m:e>
                    </m:func>
                    <m:r>
                      <a:rPr lang="en-US" sz="2000" b="0" i="1" smtClean="0">
                        <a:latin typeface="Cambria Math"/>
                      </a:rPr>
                      <m:t>=</m:t>
                    </m:r>
                    <m:f>
                      <m:fPr>
                        <m:ctrlPr>
                          <a:rPr lang="en-US" sz="2000" i="1">
                            <a:latin typeface="Cambria Math"/>
                          </a:rPr>
                        </m:ctrlPr>
                      </m:fPr>
                      <m:num>
                        <m:r>
                          <a:rPr lang="en-US" sz="2000" i="1">
                            <a:latin typeface="Cambria Math"/>
                          </a:rPr>
                          <m:t>2</m:t>
                        </m:r>
                        <m:r>
                          <a:rPr lang="en-US" sz="2000" i="1">
                            <a:latin typeface="Cambria Math"/>
                            <a:ea typeface="Cambria Math"/>
                          </a:rPr>
                          <m:t>𝜋𝜁</m:t>
                        </m:r>
                      </m:num>
                      <m:den>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ea typeface="Cambria Math"/>
                                  </a:rPr>
                                  <m:t>𝜁</m:t>
                                </m:r>
                              </m:e>
                              <m:sup>
                                <m:r>
                                  <a:rPr lang="en-US" sz="2000" i="1">
                                    <a:latin typeface="Cambria Math"/>
                                  </a:rPr>
                                  <m:t>2</m:t>
                                </m:r>
                              </m:sup>
                            </m:sSup>
                          </m:e>
                        </m:rad>
                      </m:den>
                    </m:f>
                  </m:oMath>
                </a14:m>
                <a:r>
                  <a:rPr lang="en-US" sz="2000" dirty="0" smtClean="0"/>
                  <a:t>               </a:t>
                </a:r>
                <a14:m>
                  <m:oMath xmlns:m="http://schemas.openxmlformats.org/officeDocument/2006/math">
                    <m:sSup>
                      <m:sSupPr>
                        <m:ctrlPr>
                          <a:rPr lang="en-US" sz="2000" b="0" i="1" smtClean="0">
                            <a:latin typeface="Cambria Math"/>
                          </a:rPr>
                        </m:ctrlPr>
                      </m:sSupPr>
                      <m:e>
                        <m:r>
                          <a:rPr lang="en-US" sz="2000" i="1" dirty="0">
                            <a:latin typeface="Cambria Math"/>
                          </a:rPr>
                          <m:t>(</m:t>
                        </m:r>
                        <m:func>
                          <m:funcPr>
                            <m:ctrlPr>
                              <a:rPr lang="en-US" sz="2000" i="1">
                                <a:latin typeface="Cambria Math"/>
                              </a:rPr>
                            </m:ctrlPr>
                          </m:funcPr>
                          <m:fName>
                            <m:r>
                              <m:rPr>
                                <m:sty m:val="p"/>
                              </m:rPr>
                              <a:rPr lang="en-US" sz="2000">
                                <a:latin typeface="Cambria Math"/>
                              </a:rPr>
                              <m:t>ln</m:t>
                            </m:r>
                          </m:fName>
                          <m:e>
                            <m:r>
                              <a:rPr lang="en-US" sz="2000" i="1">
                                <a:latin typeface="Cambria Math"/>
                              </a:rPr>
                              <m:t>3</m:t>
                            </m:r>
                          </m:e>
                        </m:func>
                        <m:r>
                          <a:rPr lang="en-US" sz="2000" i="1">
                            <a:latin typeface="Cambria Math"/>
                          </a:rPr>
                          <m:t>)</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m:t>
                        </m:r>
                        <m:f>
                          <m:fPr>
                            <m:ctrlPr>
                              <a:rPr lang="en-US" sz="2000" i="1">
                                <a:latin typeface="Cambria Math"/>
                              </a:rPr>
                            </m:ctrlPr>
                          </m:fPr>
                          <m:num>
                            <m:r>
                              <a:rPr lang="en-US" sz="2000" i="1">
                                <a:latin typeface="Cambria Math"/>
                              </a:rPr>
                              <m:t>2</m:t>
                            </m:r>
                            <m:r>
                              <a:rPr lang="en-US" sz="2000" i="1">
                                <a:latin typeface="Cambria Math"/>
                                <a:ea typeface="Cambria Math"/>
                              </a:rPr>
                              <m:t>𝜋𝜁</m:t>
                            </m:r>
                          </m:num>
                          <m:den>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ea typeface="Cambria Math"/>
                                      </a:rPr>
                                      <m:t>𝜁</m:t>
                                    </m:r>
                                  </m:e>
                                  <m:sup>
                                    <m:r>
                                      <a:rPr lang="en-US" sz="2000" i="1">
                                        <a:latin typeface="Cambria Math"/>
                                      </a:rPr>
                                      <m:t>2</m:t>
                                    </m:r>
                                  </m:sup>
                                </m:sSup>
                              </m:e>
                            </m:rad>
                          </m:den>
                        </m:f>
                        <m:r>
                          <a:rPr lang="en-US" sz="2000" b="0" i="1" smtClean="0">
                            <a:latin typeface="Cambria Math"/>
                          </a:rPr>
                          <m:t>)</m:t>
                        </m:r>
                      </m:e>
                      <m:sup>
                        <m:r>
                          <a:rPr lang="en-US" sz="2000" b="0" i="1" smtClean="0">
                            <a:latin typeface="Cambria Math"/>
                          </a:rPr>
                          <m:t>2</m:t>
                        </m:r>
                      </m:sup>
                    </m:sSup>
                  </m:oMath>
                </a14:m>
                <a:r>
                  <a:rPr lang="en-US" sz="2000" dirty="0" smtClean="0"/>
                  <a:t>             </a:t>
                </a:r>
                <a14:m>
                  <m:oMath xmlns:m="http://schemas.openxmlformats.org/officeDocument/2006/math">
                    <m:sSup>
                      <m:sSupPr>
                        <m:ctrlPr>
                          <a:rPr lang="en-US" sz="2000" i="1">
                            <a:latin typeface="Cambria Math"/>
                          </a:rPr>
                        </m:ctrlPr>
                      </m:sSupPr>
                      <m:e>
                        <m:d>
                          <m:dPr>
                            <m:ctrlPr>
                              <a:rPr lang="en-US" sz="2000" i="1" dirty="0">
                                <a:latin typeface="Cambria Math"/>
                              </a:rPr>
                            </m:ctrlPr>
                          </m:dPr>
                          <m:e>
                            <m:func>
                              <m:funcPr>
                                <m:ctrlPr>
                                  <a:rPr lang="en-US" sz="2000" i="1">
                                    <a:latin typeface="Cambria Math"/>
                                  </a:rPr>
                                </m:ctrlPr>
                              </m:funcPr>
                              <m:fName>
                                <m:r>
                                  <m:rPr>
                                    <m:sty m:val="p"/>
                                  </m:rPr>
                                  <a:rPr lang="en-US" sz="2000">
                                    <a:latin typeface="Cambria Math"/>
                                  </a:rPr>
                                  <m:t>ln</m:t>
                                </m:r>
                              </m:fName>
                              <m:e>
                                <m:r>
                                  <a:rPr lang="en-US" sz="2000" i="1">
                                    <a:latin typeface="Cambria Math"/>
                                  </a:rPr>
                                  <m:t>3</m:t>
                                </m:r>
                              </m:e>
                            </m:func>
                          </m:e>
                        </m:d>
                      </m:e>
                      <m:sup>
                        <m:r>
                          <a:rPr lang="en-US" sz="2000" i="1">
                            <a:latin typeface="Cambria Math"/>
                          </a:rPr>
                          <m:t>2</m:t>
                        </m:r>
                      </m:sup>
                    </m:sSup>
                    <m:r>
                      <a:rPr lang="en-US" sz="2000" b="0" i="1" smtClean="0">
                        <a:latin typeface="Cambria Math"/>
                      </a:rPr>
                      <m:t>.</m:t>
                    </m:r>
                    <m:d>
                      <m:dPr>
                        <m:ctrlPr>
                          <a:rPr lang="en-US" sz="2000" b="0" i="1" smtClean="0">
                            <a:latin typeface="Cambria Math"/>
                          </a:rPr>
                        </m:ctrlPr>
                      </m:dPr>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e>
                    </m:d>
                    <m:r>
                      <a:rPr lang="en-US" sz="2000" b="0" i="1" smtClean="0">
                        <a:latin typeface="Cambria Math"/>
                      </a:rPr>
                      <m:t>=</m:t>
                    </m:r>
                    <m:r>
                      <a:rPr lang="en-US" sz="2000" b="0" i="1" smtClean="0">
                        <a:latin typeface="Cambria Math"/>
                      </a:rPr>
                      <m:t>4</m:t>
                    </m:r>
                    <m:sSup>
                      <m:sSupPr>
                        <m:ctrlPr>
                          <a:rPr lang="en-US" sz="2000" b="0" i="1" smtClean="0">
                            <a:latin typeface="Cambria Math"/>
                          </a:rPr>
                        </m:ctrlPr>
                      </m:sSupPr>
                      <m:e>
                        <m:r>
                          <a:rPr lang="en-US" sz="2000" b="0" i="1" smtClean="0">
                            <a:latin typeface="Cambria Math"/>
                            <a:ea typeface="Cambria Math"/>
                          </a:rPr>
                          <m:t>𝜋</m:t>
                        </m:r>
                      </m:e>
                      <m:sup>
                        <m:r>
                          <a:rPr lang="en-US" sz="2000" b="0" i="1" smtClean="0">
                            <a:latin typeface="Cambria Math"/>
                          </a:rPr>
                          <m:t>2</m:t>
                        </m:r>
                      </m:sup>
                    </m:sSup>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oMath>
                </a14:m>
                <a:endParaRPr lang="en-US" sz="2000" dirty="0" smtClean="0"/>
              </a:p>
              <a:p>
                <a:pPr>
                  <a:lnSpc>
                    <a:spcPct val="200000"/>
                  </a:lnSpc>
                </a:pPr>
                <a14:m>
                  <m:oMath xmlns:m="http://schemas.openxmlformats.org/officeDocument/2006/math">
                    <m:d>
                      <m:dPr>
                        <m:ctrlPr>
                          <a:rPr lang="en-US" sz="2000" b="0" i="1" smtClean="0">
                            <a:latin typeface="Cambria Math"/>
                          </a:rPr>
                        </m:ctrlPr>
                      </m:dPr>
                      <m:e>
                        <m:r>
                          <a:rPr lang="en-US" sz="2000" b="0" i="1" smtClean="0">
                            <a:latin typeface="Cambria Math"/>
                          </a:rPr>
                          <m:t>4</m:t>
                        </m:r>
                        <m:sSup>
                          <m:sSupPr>
                            <m:ctrlPr>
                              <a:rPr lang="en-US" sz="2000" b="0" i="1" smtClean="0">
                                <a:latin typeface="Cambria Math"/>
                              </a:rPr>
                            </m:ctrlPr>
                          </m:sSupPr>
                          <m:e>
                            <m:r>
                              <a:rPr lang="en-US" sz="2000" b="0" i="1" smtClean="0">
                                <a:latin typeface="Cambria Math"/>
                                <a:ea typeface="Cambria Math"/>
                              </a:rPr>
                              <m:t>𝜋</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func>
                              <m:funcPr>
                                <m:ctrlPr>
                                  <a:rPr lang="en-US" sz="2000" b="0" i="1" smtClean="0">
                                    <a:latin typeface="Cambria Math"/>
                                  </a:rPr>
                                </m:ctrlPr>
                              </m:funcPr>
                              <m:fName>
                                <m:r>
                                  <m:rPr>
                                    <m:sty m:val="p"/>
                                  </m:rPr>
                                  <a:rPr lang="en-US" sz="2000" b="0" i="0" smtClean="0">
                                    <a:latin typeface="Cambria Math"/>
                                  </a:rPr>
                                  <m:t>ln</m:t>
                                </m:r>
                              </m:fName>
                              <m:e>
                                <m:r>
                                  <a:rPr lang="en-US" sz="2000" b="0" i="1" smtClean="0">
                                    <a:latin typeface="Cambria Math"/>
                                  </a:rPr>
                                  <m:t>3</m:t>
                                </m:r>
                              </m:e>
                            </m:func>
                          </m:e>
                          <m:sup>
                            <m:r>
                              <a:rPr lang="en-US" sz="2000" b="0" i="1" smtClean="0">
                                <a:latin typeface="Cambria Math"/>
                              </a:rPr>
                              <m:t>2</m:t>
                            </m:r>
                          </m:sup>
                        </m:sSup>
                      </m:e>
                    </m:d>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r>
                      <a:rPr lang="en-US" sz="2000" b="0" i="1" smtClean="0">
                        <a:latin typeface="Cambria Math"/>
                      </a:rPr>
                      <m:t>=</m:t>
                    </m:r>
                    <m:sSup>
                      <m:sSupPr>
                        <m:ctrlPr>
                          <a:rPr lang="en-US" sz="2000" i="1">
                            <a:latin typeface="Cambria Math"/>
                          </a:rPr>
                        </m:ctrlPr>
                      </m:sSupPr>
                      <m:e>
                        <m:d>
                          <m:dPr>
                            <m:ctrlPr>
                              <a:rPr lang="en-US" sz="2000" i="1" dirty="0">
                                <a:latin typeface="Cambria Math"/>
                              </a:rPr>
                            </m:ctrlPr>
                          </m:dPr>
                          <m:e>
                            <m:func>
                              <m:funcPr>
                                <m:ctrlPr>
                                  <a:rPr lang="en-US" sz="2000" i="1">
                                    <a:latin typeface="Cambria Math"/>
                                  </a:rPr>
                                </m:ctrlPr>
                              </m:funcPr>
                              <m:fName>
                                <m:r>
                                  <m:rPr>
                                    <m:sty m:val="p"/>
                                  </m:rPr>
                                  <a:rPr lang="en-US" sz="2000">
                                    <a:latin typeface="Cambria Math"/>
                                  </a:rPr>
                                  <m:t>ln</m:t>
                                </m:r>
                              </m:fName>
                              <m:e>
                                <m:r>
                                  <a:rPr lang="en-US" sz="2000" i="1">
                                    <a:latin typeface="Cambria Math"/>
                                  </a:rPr>
                                  <m:t>3</m:t>
                                </m:r>
                              </m:e>
                            </m:func>
                          </m:e>
                        </m:d>
                      </m:e>
                      <m:sup>
                        <m:r>
                          <a:rPr lang="en-US" sz="2000" i="1">
                            <a:latin typeface="Cambria Math"/>
                          </a:rPr>
                          <m:t>2</m:t>
                        </m:r>
                      </m:sup>
                    </m:sSup>
                  </m:oMath>
                </a14:m>
                <a:r>
                  <a:rPr lang="en-US" sz="2000" dirty="0" smtClean="0"/>
                  <a:t>                          </a:t>
                </a:r>
                <a14:m>
                  <m:oMath xmlns:m="http://schemas.openxmlformats.org/officeDocument/2006/math">
                    <m:r>
                      <a:rPr lang="en-US" sz="2000" i="1" dirty="0" smtClean="0">
                        <a:latin typeface="Cambria Math"/>
                        <a:ea typeface="Cambria Math"/>
                      </a:rPr>
                      <m:t>𝜁</m:t>
                    </m:r>
                  </m:oMath>
                </a14:m>
                <a:endParaRPr lang="en-US" sz="2000" dirty="0" smtClean="0"/>
              </a:p>
              <a:p>
                <a:pPr>
                  <a:lnSpc>
                    <a:spcPct val="200000"/>
                  </a:lnSpc>
                </a:pPr>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𝑑</m:t>
                        </m:r>
                      </m:sub>
                    </m:sSub>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ea typeface="Cambria Math"/>
                          </a:rPr>
                          <m:t>𝜋</m:t>
                        </m:r>
                      </m:num>
                      <m:den>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oMath>
                </a14:m>
                <a:r>
                  <a:rPr lang="en-US" sz="2000" dirty="0" smtClean="0"/>
                  <a:t>             </a:t>
                </a:r>
                <a14:m>
                  <m:oMath xmlns:m="http://schemas.openxmlformats.org/officeDocument/2006/math">
                    <m:r>
                      <a:rPr lang="en-US" sz="2000" b="0" i="1" dirty="0" smtClean="0">
                        <a:latin typeface="Cambria Math"/>
                      </a:rPr>
                      <m:t>1</m:t>
                    </m:r>
                    <m:r>
                      <a:rPr lang="en-US" sz="2000" b="0" i="1" dirty="0" smtClean="0">
                        <a:latin typeface="Cambria Math"/>
                      </a:rPr>
                      <m:t>.</m:t>
                    </m:r>
                    <m:r>
                      <a:rPr lang="en-US" sz="2000" b="0" i="1" dirty="0" smtClean="0">
                        <a:latin typeface="Cambria Math"/>
                      </a:rPr>
                      <m:t>5</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2</m:t>
                        </m:r>
                        <m:r>
                          <a:rPr lang="en-US" sz="2000" b="0" i="1" dirty="0" smtClean="0">
                            <a:latin typeface="Cambria Math"/>
                            <a:ea typeface="Cambria Math"/>
                          </a:rPr>
                          <m:t>𝜋</m:t>
                        </m:r>
                      </m:num>
                      <m:den>
                        <m:rad>
                          <m:radPr>
                            <m:degHide m:val="on"/>
                            <m:ctrlPr>
                              <a:rPr lang="en-US" sz="2000" b="0" i="1" dirty="0" smtClean="0">
                                <a:latin typeface="Cambria Math"/>
                              </a:rPr>
                            </m:ctrlPr>
                          </m:radPr>
                          <m:deg/>
                          <m:e>
                            <m:r>
                              <a:rPr lang="en-US" sz="2000" b="0" i="1" dirty="0" smtClean="0">
                                <a:latin typeface="Cambria Math"/>
                              </a:rPr>
                              <m:t>1</m:t>
                            </m:r>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ea typeface="Cambria Math"/>
                                  </a:rPr>
                                  <m:t>𝜁</m:t>
                                </m:r>
                              </m:e>
                              <m:sup>
                                <m:r>
                                  <a:rPr lang="en-US" sz="2000" b="0" i="1" dirty="0" smtClean="0">
                                    <a:latin typeface="Cambria Math"/>
                                  </a:rPr>
                                  <m:t>2</m:t>
                                </m:r>
                              </m:sup>
                            </m:sSup>
                          </m:e>
                        </m:rad>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𝑛</m:t>
                            </m:r>
                          </m:sub>
                        </m:sSub>
                      </m:den>
                    </m:f>
                  </m:oMath>
                </a14:m>
                <a:r>
                  <a:rPr lang="en-US" sz="2000" dirty="0" smtClean="0"/>
                  <a:t>                        </a:t>
                </a:r>
                <a14:m>
                  <m:oMath xmlns:m="http://schemas.openxmlformats.org/officeDocument/2006/math">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𝑛</m:t>
                        </m:r>
                      </m:sub>
                    </m:sSub>
                    <m:r>
                      <a:rPr lang="en-US" sz="2000" b="0" i="1" dirty="0" smtClean="0">
                        <a:latin typeface="Cambria Math"/>
                      </a:rPr>
                      <m:t> </m:t>
                    </m:r>
                  </m:oMath>
                </a14:m>
                <a:endParaRPr lang="en-US" sz="2000" b="0" i="1" dirty="0" smtClean="0">
                  <a:latin typeface="Cambria Math"/>
                </a:endParaRPr>
              </a:p>
              <a:p>
                <a14:m>
                  <m:oMath xmlns:m="http://schemas.openxmlformats.org/officeDocument/2006/math">
                    <m:sSub>
                      <m:sSubPr>
                        <m:ctrlPr>
                          <a:rPr lang="en-US" sz="2000" i="1" dirty="0">
                            <a:latin typeface="Cambria Math"/>
                          </a:rPr>
                        </m:ctrlPr>
                      </m:sSubPr>
                      <m:e>
                        <m:r>
                          <a:rPr lang="en-US" sz="2000" i="1" dirty="0">
                            <a:latin typeface="Cambria Math"/>
                            <a:ea typeface="Cambria Math"/>
                          </a:rPr>
                          <m:t>𝜔</m:t>
                        </m:r>
                      </m:e>
                      <m:sub>
                        <m:r>
                          <a:rPr lang="en-US" sz="2000" i="1" dirty="0">
                            <a:latin typeface="Cambria Math"/>
                          </a:rPr>
                          <m:t>𝑛</m:t>
                        </m:r>
                      </m:sub>
                    </m:sSub>
                    <m:r>
                      <a:rPr lang="en-US" sz="2000" b="0" i="1" dirty="0" smtClean="0">
                        <a:latin typeface="Cambria Math"/>
                      </a:rPr>
                      <m:t>=</m:t>
                    </m:r>
                    <m:rad>
                      <m:radPr>
                        <m:degHide m:val="on"/>
                        <m:ctrlPr>
                          <a:rPr lang="en-US" sz="2000" b="0" i="1" dirty="0" smtClean="0">
                            <a:latin typeface="Cambria Math"/>
                          </a:rPr>
                        </m:ctrlPr>
                      </m:radPr>
                      <m:deg/>
                      <m:e>
                        <m:f>
                          <m:fPr>
                            <m:ctrlPr>
                              <a:rPr lang="en-US" sz="2000" b="0" i="1" dirty="0" smtClean="0">
                                <a:latin typeface="Cambria Math"/>
                              </a:rPr>
                            </m:ctrlPr>
                          </m:fPr>
                          <m:num>
                            <m:r>
                              <a:rPr lang="en-US" sz="2000" b="0" i="1" dirty="0" smtClean="0">
                                <a:latin typeface="Cambria Math"/>
                              </a:rPr>
                              <m:t>𝑘</m:t>
                            </m:r>
                          </m:num>
                          <m:den>
                            <m:r>
                              <a:rPr lang="en-US" sz="2000" b="0" i="1" dirty="0" smtClean="0">
                                <a:latin typeface="Cambria Math"/>
                              </a:rPr>
                              <m:t>𝐽</m:t>
                            </m:r>
                          </m:den>
                        </m:f>
                      </m:e>
                    </m:rad>
                  </m:oMath>
                </a14:m>
                <a:r>
                  <a:rPr lang="en-US" sz="2000" dirty="0" smtClean="0"/>
                  <a:t>                                              </a:t>
                </a:r>
                <a14:m>
                  <m:oMath xmlns:m="http://schemas.openxmlformats.org/officeDocument/2006/math">
                    <m:r>
                      <a:rPr lang="en-US" sz="2000" b="0" i="1" dirty="0" smtClean="0">
                        <a:latin typeface="Cambria Math"/>
                      </a:rPr>
                      <m:t>𝑘</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1600" r="-667"/>
                </a:stretch>
              </a:blipFill>
            </p:spPr>
            <p:txBody>
              <a:bodyPr/>
              <a:lstStyle/>
              <a:p>
                <a:r>
                  <a:rPr lang="en-US">
                    <a:noFill/>
                  </a:rPr>
                  <a:t> </a:t>
                </a:r>
              </a:p>
            </p:txBody>
          </p:sp>
        </mc:Fallback>
      </mc:AlternateContent>
      <p:cxnSp>
        <p:nvCxnSpPr>
          <p:cNvPr id="4" name="Straight Connector 3"/>
          <p:cNvCxnSpPr/>
          <p:nvPr/>
        </p:nvCxnSpPr>
        <p:spPr>
          <a:xfrm>
            <a:off x="942408" y="1062202"/>
            <a:ext cx="220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694758" y="757402"/>
            <a:ext cx="524957" cy="467247"/>
          </a:xfrm>
          <a:custGeom>
            <a:avLst/>
            <a:gdLst>
              <a:gd name="connsiteX0" fmla="*/ 228600 w 524957"/>
              <a:gd name="connsiteY0" fmla="*/ 279679 h 467247"/>
              <a:gd name="connsiteX1" fmla="*/ 190500 w 524957"/>
              <a:gd name="connsiteY1" fmla="*/ 232054 h 467247"/>
              <a:gd name="connsiteX2" fmla="*/ 238125 w 524957"/>
              <a:gd name="connsiteY2" fmla="*/ 165379 h 467247"/>
              <a:gd name="connsiteX3" fmla="*/ 295275 w 524957"/>
              <a:gd name="connsiteY3" fmla="*/ 174904 h 467247"/>
              <a:gd name="connsiteX4" fmla="*/ 314325 w 524957"/>
              <a:gd name="connsiteY4" fmla="*/ 308254 h 467247"/>
              <a:gd name="connsiteX5" fmla="*/ 285750 w 524957"/>
              <a:gd name="connsiteY5" fmla="*/ 327304 h 467247"/>
              <a:gd name="connsiteX6" fmla="*/ 228600 w 524957"/>
              <a:gd name="connsiteY6" fmla="*/ 355879 h 467247"/>
              <a:gd name="connsiteX7" fmla="*/ 171450 w 524957"/>
              <a:gd name="connsiteY7" fmla="*/ 346354 h 467247"/>
              <a:gd name="connsiteX8" fmla="*/ 152400 w 524957"/>
              <a:gd name="connsiteY8" fmla="*/ 317779 h 467247"/>
              <a:gd name="connsiteX9" fmla="*/ 123825 w 524957"/>
              <a:gd name="connsiteY9" fmla="*/ 289204 h 467247"/>
              <a:gd name="connsiteX10" fmla="*/ 95250 w 524957"/>
              <a:gd name="connsiteY10" fmla="*/ 232054 h 467247"/>
              <a:gd name="connsiteX11" fmla="*/ 114300 w 524957"/>
              <a:gd name="connsiteY11" fmla="*/ 184429 h 467247"/>
              <a:gd name="connsiteX12" fmla="*/ 142875 w 524957"/>
              <a:gd name="connsiteY12" fmla="*/ 155854 h 467247"/>
              <a:gd name="connsiteX13" fmla="*/ 209550 w 524957"/>
              <a:gd name="connsiteY13" fmla="*/ 108229 h 467247"/>
              <a:gd name="connsiteX14" fmla="*/ 333375 w 524957"/>
              <a:gd name="connsiteY14" fmla="*/ 117754 h 467247"/>
              <a:gd name="connsiteX15" fmla="*/ 371475 w 524957"/>
              <a:gd name="connsiteY15" fmla="*/ 174904 h 467247"/>
              <a:gd name="connsiteX16" fmla="*/ 400050 w 524957"/>
              <a:gd name="connsiteY16" fmla="*/ 193954 h 467247"/>
              <a:gd name="connsiteX17" fmla="*/ 419100 w 524957"/>
              <a:gd name="connsiteY17" fmla="*/ 222529 h 467247"/>
              <a:gd name="connsiteX18" fmla="*/ 409575 w 524957"/>
              <a:gd name="connsiteY18" fmla="*/ 308254 h 467247"/>
              <a:gd name="connsiteX19" fmla="*/ 400050 w 524957"/>
              <a:gd name="connsiteY19" fmla="*/ 336829 h 467247"/>
              <a:gd name="connsiteX20" fmla="*/ 371475 w 524957"/>
              <a:gd name="connsiteY20" fmla="*/ 365404 h 467247"/>
              <a:gd name="connsiteX21" fmla="*/ 352425 w 524957"/>
              <a:gd name="connsiteY21" fmla="*/ 393979 h 467247"/>
              <a:gd name="connsiteX22" fmla="*/ 342900 w 524957"/>
              <a:gd name="connsiteY22" fmla="*/ 432079 h 467247"/>
              <a:gd name="connsiteX23" fmla="*/ 161925 w 524957"/>
              <a:gd name="connsiteY23" fmla="*/ 441604 h 467247"/>
              <a:gd name="connsiteX24" fmla="*/ 104775 w 524957"/>
              <a:gd name="connsiteY24" fmla="*/ 413029 h 467247"/>
              <a:gd name="connsiteX25" fmla="*/ 76200 w 524957"/>
              <a:gd name="connsiteY25" fmla="*/ 384454 h 467247"/>
              <a:gd name="connsiteX26" fmla="*/ 47625 w 524957"/>
              <a:gd name="connsiteY26" fmla="*/ 365404 h 467247"/>
              <a:gd name="connsiteX27" fmla="*/ 0 w 524957"/>
              <a:gd name="connsiteY27" fmla="*/ 308254 h 467247"/>
              <a:gd name="connsiteX28" fmla="*/ 9525 w 524957"/>
              <a:gd name="connsiteY28" fmla="*/ 155854 h 467247"/>
              <a:gd name="connsiteX29" fmla="*/ 28575 w 524957"/>
              <a:gd name="connsiteY29" fmla="*/ 127279 h 467247"/>
              <a:gd name="connsiteX30" fmla="*/ 38100 w 524957"/>
              <a:gd name="connsiteY30" fmla="*/ 98704 h 467247"/>
              <a:gd name="connsiteX31" fmla="*/ 95250 w 524957"/>
              <a:gd name="connsiteY31" fmla="*/ 51079 h 467247"/>
              <a:gd name="connsiteX32" fmla="*/ 123825 w 524957"/>
              <a:gd name="connsiteY32" fmla="*/ 41554 h 467247"/>
              <a:gd name="connsiteX33" fmla="*/ 152400 w 524957"/>
              <a:gd name="connsiteY33" fmla="*/ 12979 h 467247"/>
              <a:gd name="connsiteX34" fmla="*/ 447675 w 524957"/>
              <a:gd name="connsiteY34" fmla="*/ 41554 h 467247"/>
              <a:gd name="connsiteX35" fmla="*/ 476250 w 524957"/>
              <a:gd name="connsiteY35" fmla="*/ 70129 h 467247"/>
              <a:gd name="connsiteX36" fmla="*/ 495300 w 524957"/>
              <a:gd name="connsiteY36" fmla="*/ 127279 h 467247"/>
              <a:gd name="connsiteX37" fmla="*/ 523875 w 524957"/>
              <a:gd name="connsiteY37" fmla="*/ 184429 h 467247"/>
              <a:gd name="connsiteX38" fmla="*/ 523875 w 524957"/>
              <a:gd name="connsiteY38" fmla="*/ 279679 h 46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4957" h="467247">
                <a:moveTo>
                  <a:pt x="228600" y="279679"/>
                </a:moveTo>
                <a:cubicBezTo>
                  <a:pt x="215900" y="263804"/>
                  <a:pt x="194487" y="251989"/>
                  <a:pt x="190500" y="232054"/>
                </a:cubicBezTo>
                <a:cubicBezTo>
                  <a:pt x="182961" y="194360"/>
                  <a:pt x="215972" y="180147"/>
                  <a:pt x="238125" y="165379"/>
                </a:cubicBezTo>
                <a:cubicBezTo>
                  <a:pt x="257175" y="168554"/>
                  <a:pt x="276953" y="168797"/>
                  <a:pt x="295275" y="174904"/>
                </a:cubicBezTo>
                <a:cubicBezTo>
                  <a:pt x="353957" y="194465"/>
                  <a:pt x="330493" y="251668"/>
                  <a:pt x="314325" y="308254"/>
                </a:cubicBezTo>
                <a:cubicBezTo>
                  <a:pt x="311180" y="319261"/>
                  <a:pt x="295989" y="322184"/>
                  <a:pt x="285750" y="327304"/>
                </a:cubicBezTo>
                <a:cubicBezTo>
                  <a:pt x="206880" y="366739"/>
                  <a:pt x="310492" y="301284"/>
                  <a:pt x="228600" y="355879"/>
                </a:cubicBezTo>
                <a:cubicBezTo>
                  <a:pt x="209550" y="352704"/>
                  <a:pt x="188724" y="354991"/>
                  <a:pt x="171450" y="346354"/>
                </a:cubicBezTo>
                <a:cubicBezTo>
                  <a:pt x="161211" y="341234"/>
                  <a:pt x="159729" y="326573"/>
                  <a:pt x="152400" y="317779"/>
                </a:cubicBezTo>
                <a:cubicBezTo>
                  <a:pt x="143776" y="307431"/>
                  <a:pt x="132449" y="299552"/>
                  <a:pt x="123825" y="289204"/>
                </a:cubicBezTo>
                <a:cubicBezTo>
                  <a:pt x="103309" y="264585"/>
                  <a:pt x="104796" y="260693"/>
                  <a:pt x="95250" y="232054"/>
                </a:cubicBezTo>
                <a:cubicBezTo>
                  <a:pt x="101600" y="216179"/>
                  <a:pt x="105238" y="198928"/>
                  <a:pt x="114300" y="184429"/>
                </a:cubicBezTo>
                <a:cubicBezTo>
                  <a:pt x="121439" y="173006"/>
                  <a:pt x="132648" y="164620"/>
                  <a:pt x="142875" y="155854"/>
                </a:cubicBezTo>
                <a:cubicBezTo>
                  <a:pt x="163550" y="138132"/>
                  <a:pt x="186935" y="123306"/>
                  <a:pt x="209550" y="108229"/>
                </a:cubicBezTo>
                <a:cubicBezTo>
                  <a:pt x="250825" y="111404"/>
                  <a:pt x="293214" y="107714"/>
                  <a:pt x="333375" y="117754"/>
                </a:cubicBezTo>
                <a:cubicBezTo>
                  <a:pt x="374658" y="128075"/>
                  <a:pt x="353510" y="152447"/>
                  <a:pt x="371475" y="174904"/>
                </a:cubicBezTo>
                <a:cubicBezTo>
                  <a:pt x="378626" y="183843"/>
                  <a:pt x="390525" y="187604"/>
                  <a:pt x="400050" y="193954"/>
                </a:cubicBezTo>
                <a:cubicBezTo>
                  <a:pt x="406400" y="203479"/>
                  <a:pt x="418149" y="211121"/>
                  <a:pt x="419100" y="222529"/>
                </a:cubicBezTo>
                <a:cubicBezTo>
                  <a:pt x="421488" y="251181"/>
                  <a:pt x="414302" y="279894"/>
                  <a:pt x="409575" y="308254"/>
                </a:cubicBezTo>
                <a:cubicBezTo>
                  <a:pt x="407924" y="318158"/>
                  <a:pt x="405619" y="328475"/>
                  <a:pt x="400050" y="336829"/>
                </a:cubicBezTo>
                <a:cubicBezTo>
                  <a:pt x="392578" y="348037"/>
                  <a:pt x="380099" y="355056"/>
                  <a:pt x="371475" y="365404"/>
                </a:cubicBezTo>
                <a:cubicBezTo>
                  <a:pt x="364146" y="374198"/>
                  <a:pt x="358775" y="384454"/>
                  <a:pt x="352425" y="393979"/>
                </a:cubicBezTo>
                <a:cubicBezTo>
                  <a:pt x="349250" y="406679"/>
                  <a:pt x="349395" y="420713"/>
                  <a:pt x="342900" y="432079"/>
                </a:cubicBezTo>
                <a:cubicBezTo>
                  <a:pt x="304035" y="500093"/>
                  <a:pt x="229217" y="450016"/>
                  <a:pt x="161925" y="441604"/>
                </a:cubicBezTo>
                <a:cubicBezTo>
                  <a:pt x="133286" y="432058"/>
                  <a:pt x="129394" y="433545"/>
                  <a:pt x="104775" y="413029"/>
                </a:cubicBezTo>
                <a:cubicBezTo>
                  <a:pt x="94427" y="404405"/>
                  <a:pt x="86548" y="393078"/>
                  <a:pt x="76200" y="384454"/>
                </a:cubicBezTo>
                <a:cubicBezTo>
                  <a:pt x="67406" y="377125"/>
                  <a:pt x="56419" y="372733"/>
                  <a:pt x="47625" y="365404"/>
                </a:cubicBezTo>
                <a:cubicBezTo>
                  <a:pt x="20123" y="342485"/>
                  <a:pt x="18731" y="336351"/>
                  <a:pt x="0" y="308254"/>
                </a:cubicBezTo>
                <a:cubicBezTo>
                  <a:pt x="3175" y="257454"/>
                  <a:pt x="1587" y="206130"/>
                  <a:pt x="9525" y="155854"/>
                </a:cubicBezTo>
                <a:cubicBezTo>
                  <a:pt x="11310" y="144546"/>
                  <a:pt x="23455" y="137518"/>
                  <a:pt x="28575" y="127279"/>
                </a:cubicBezTo>
                <a:cubicBezTo>
                  <a:pt x="33065" y="118299"/>
                  <a:pt x="32531" y="107058"/>
                  <a:pt x="38100" y="98704"/>
                </a:cubicBezTo>
                <a:cubicBezTo>
                  <a:pt x="48633" y="82905"/>
                  <a:pt x="77679" y="59864"/>
                  <a:pt x="95250" y="51079"/>
                </a:cubicBezTo>
                <a:cubicBezTo>
                  <a:pt x="104230" y="46589"/>
                  <a:pt x="114300" y="44729"/>
                  <a:pt x="123825" y="41554"/>
                </a:cubicBezTo>
                <a:cubicBezTo>
                  <a:pt x="133350" y="32029"/>
                  <a:pt x="138958" y="13846"/>
                  <a:pt x="152400" y="12979"/>
                </a:cubicBezTo>
                <a:cubicBezTo>
                  <a:pt x="251505" y="6585"/>
                  <a:pt x="368123" y="-24739"/>
                  <a:pt x="447675" y="41554"/>
                </a:cubicBezTo>
                <a:cubicBezTo>
                  <a:pt x="458023" y="50178"/>
                  <a:pt x="466725" y="60604"/>
                  <a:pt x="476250" y="70129"/>
                </a:cubicBezTo>
                <a:cubicBezTo>
                  <a:pt x="482600" y="89179"/>
                  <a:pt x="484161" y="110571"/>
                  <a:pt x="495300" y="127279"/>
                </a:cubicBezTo>
                <a:cubicBezTo>
                  <a:pt x="506887" y="144659"/>
                  <a:pt x="522160" y="162140"/>
                  <a:pt x="523875" y="184429"/>
                </a:cubicBezTo>
                <a:cubicBezTo>
                  <a:pt x="526310" y="216085"/>
                  <a:pt x="523875" y="247929"/>
                  <a:pt x="523875" y="27967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961458" y="1081252"/>
            <a:ext cx="1962150" cy="97155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2249102">
            <a:off x="2010589" y="1036855"/>
            <a:ext cx="338137" cy="3383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3396994">
            <a:off x="1182063" y="946814"/>
            <a:ext cx="558916" cy="555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 name="TextBox 8"/>
              <p:cNvSpPr txBox="1"/>
              <p:nvPr/>
            </p:nvSpPr>
            <p:spPr>
              <a:xfrm>
                <a:off x="2388207" y="1023569"/>
                <a:ext cx="566117"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a-IR" i="1">
                              <a:latin typeface="Cambria Math"/>
                            </a:rPr>
                          </m:ctrlPr>
                        </m:sSupPr>
                        <m:e>
                          <m:r>
                            <a:rPr lang="fa-IR" i="1">
                              <a:latin typeface="Cambria Math"/>
                            </a:rPr>
                            <m:t>10</m:t>
                          </m:r>
                        </m:e>
                        <m:sup>
                          <m:r>
                            <a:rPr lang="fa-IR" i="1">
                              <a:latin typeface="Cambria Math"/>
                            </a:rPr>
                            <m:t>°</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388207" y="1023569"/>
                <a:ext cx="566117" cy="37555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1679214" y="1224648"/>
                <a:ext cx="566117"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a-IR" i="1">
                              <a:latin typeface="Cambria Math"/>
                            </a:rPr>
                          </m:ctrlPr>
                        </m:sSupPr>
                        <m:e>
                          <m:r>
                            <a:rPr lang="fa-IR" i="1">
                              <a:latin typeface="Cambria Math"/>
                            </a:rPr>
                            <m:t>30</m:t>
                          </m:r>
                        </m:e>
                        <m:sup>
                          <m:r>
                            <a:rPr lang="fa-IR" i="1">
                              <a:latin typeface="Cambria Math"/>
                            </a:rPr>
                            <m:t>°</m:t>
                          </m:r>
                        </m:sup>
                      </m:sSup>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679214" y="1224648"/>
                <a:ext cx="566117" cy="37555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1" name="Straight Connector 10"/>
          <p:cNvCxnSpPr/>
          <p:nvPr/>
        </p:nvCxnSpPr>
        <p:spPr>
          <a:xfrm>
            <a:off x="942408" y="1062202"/>
            <a:ext cx="2209800" cy="381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4186695">
            <a:off x="515450" y="450694"/>
            <a:ext cx="914400"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380558" y="738352"/>
            <a:ext cx="104811" cy="38869"/>
          </a:xfrm>
          <a:custGeom>
            <a:avLst/>
            <a:gdLst>
              <a:gd name="connsiteX0" fmla="*/ 0 w 104811"/>
              <a:gd name="connsiteY0" fmla="*/ 0 h 38869"/>
              <a:gd name="connsiteX1" fmla="*/ 76200 w 104811"/>
              <a:gd name="connsiteY1" fmla="*/ 9525 h 38869"/>
              <a:gd name="connsiteX2" fmla="*/ 104775 w 104811"/>
              <a:gd name="connsiteY2" fmla="*/ 28575 h 38869"/>
            </a:gdLst>
            <a:ahLst/>
            <a:cxnLst>
              <a:cxn ang="0">
                <a:pos x="connsiteX0" y="connsiteY0"/>
              </a:cxn>
              <a:cxn ang="0">
                <a:pos x="connsiteX1" y="connsiteY1"/>
              </a:cxn>
              <a:cxn ang="0">
                <a:pos x="connsiteX2" y="connsiteY2"/>
              </a:cxn>
            </a:cxnLst>
            <a:rect l="l" t="t" r="r" b="b"/>
            <a:pathLst>
              <a:path w="104811" h="38869">
                <a:moveTo>
                  <a:pt x="0" y="0"/>
                </a:moveTo>
                <a:cubicBezTo>
                  <a:pt x="25400" y="3175"/>
                  <a:pt x="52143" y="777"/>
                  <a:pt x="76200" y="9525"/>
                </a:cubicBezTo>
                <a:cubicBezTo>
                  <a:pt x="107020" y="20732"/>
                  <a:pt x="104775" y="56193"/>
                  <a:pt x="104775" y="285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380557" y="757401"/>
            <a:ext cx="45719" cy="81021"/>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313883" y="757402"/>
            <a:ext cx="76200" cy="66675"/>
          </a:xfrm>
          <a:custGeom>
            <a:avLst/>
            <a:gdLst>
              <a:gd name="connsiteX0" fmla="*/ 76200 w 76200"/>
              <a:gd name="connsiteY0" fmla="*/ 0 h 66675"/>
              <a:gd name="connsiteX1" fmla="*/ 28575 w 76200"/>
              <a:gd name="connsiteY1" fmla="*/ 28575 h 66675"/>
              <a:gd name="connsiteX2" fmla="*/ 0 w 76200"/>
              <a:gd name="connsiteY2" fmla="*/ 66675 h 66675"/>
            </a:gdLst>
            <a:ahLst/>
            <a:cxnLst>
              <a:cxn ang="0">
                <a:pos x="connsiteX0" y="connsiteY0"/>
              </a:cxn>
              <a:cxn ang="0">
                <a:pos x="connsiteX1" y="connsiteY1"/>
              </a:cxn>
              <a:cxn ang="0">
                <a:pos x="connsiteX2" y="connsiteY2"/>
              </a:cxn>
            </a:cxnLst>
            <a:rect l="l" t="t" r="r" b="b"/>
            <a:pathLst>
              <a:path w="76200" h="66675">
                <a:moveTo>
                  <a:pt x="76200" y="0"/>
                </a:moveTo>
                <a:cubicBezTo>
                  <a:pt x="60325" y="9525"/>
                  <a:pt x="41666" y="15484"/>
                  <a:pt x="28575" y="28575"/>
                </a:cubicBezTo>
                <a:cubicBezTo>
                  <a:pt x="-30275" y="87425"/>
                  <a:pt x="61321" y="36014"/>
                  <a:pt x="0" y="666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4186695">
            <a:off x="688174" y="516791"/>
            <a:ext cx="875794" cy="1013554"/>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591046" y="836515"/>
            <a:ext cx="116176" cy="45719"/>
          </a:xfrm>
          <a:custGeom>
            <a:avLst/>
            <a:gdLst>
              <a:gd name="connsiteX0" fmla="*/ 0 w 104811"/>
              <a:gd name="connsiteY0" fmla="*/ 0 h 38869"/>
              <a:gd name="connsiteX1" fmla="*/ 76200 w 104811"/>
              <a:gd name="connsiteY1" fmla="*/ 9525 h 38869"/>
              <a:gd name="connsiteX2" fmla="*/ 104775 w 104811"/>
              <a:gd name="connsiteY2" fmla="*/ 28575 h 38869"/>
            </a:gdLst>
            <a:ahLst/>
            <a:cxnLst>
              <a:cxn ang="0">
                <a:pos x="connsiteX0" y="connsiteY0"/>
              </a:cxn>
              <a:cxn ang="0">
                <a:pos x="connsiteX1" y="connsiteY1"/>
              </a:cxn>
              <a:cxn ang="0">
                <a:pos x="connsiteX2" y="connsiteY2"/>
              </a:cxn>
            </a:cxnLst>
            <a:rect l="l" t="t" r="r" b="b"/>
            <a:pathLst>
              <a:path w="104811" h="38869">
                <a:moveTo>
                  <a:pt x="0" y="0"/>
                </a:moveTo>
                <a:cubicBezTo>
                  <a:pt x="25400" y="3175"/>
                  <a:pt x="52143" y="777"/>
                  <a:pt x="76200" y="9525"/>
                </a:cubicBezTo>
                <a:cubicBezTo>
                  <a:pt x="107020" y="20732"/>
                  <a:pt x="104775" y="56193"/>
                  <a:pt x="104775" y="285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508513" y="844035"/>
            <a:ext cx="84463" cy="63860"/>
          </a:xfrm>
          <a:custGeom>
            <a:avLst/>
            <a:gdLst>
              <a:gd name="connsiteX0" fmla="*/ 76200 w 76200"/>
              <a:gd name="connsiteY0" fmla="*/ 0 h 66675"/>
              <a:gd name="connsiteX1" fmla="*/ 28575 w 76200"/>
              <a:gd name="connsiteY1" fmla="*/ 28575 h 66675"/>
              <a:gd name="connsiteX2" fmla="*/ 0 w 76200"/>
              <a:gd name="connsiteY2" fmla="*/ 66675 h 66675"/>
            </a:gdLst>
            <a:ahLst/>
            <a:cxnLst>
              <a:cxn ang="0">
                <a:pos x="connsiteX0" y="connsiteY0"/>
              </a:cxn>
              <a:cxn ang="0">
                <a:pos x="connsiteX1" y="connsiteY1"/>
              </a:cxn>
              <a:cxn ang="0">
                <a:pos x="connsiteX2" y="connsiteY2"/>
              </a:cxn>
            </a:cxnLst>
            <a:rect l="l" t="t" r="r" b="b"/>
            <a:pathLst>
              <a:path w="76200" h="66675">
                <a:moveTo>
                  <a:pt x="76200" y="0"/>
                </a:moveTo>
                <a:cubicBezTo>
                  <a:pt x="60325" y="9525"/>
                  <a:pt x="41666" y="15484"/>
                  <a:pt x="28575" y="28575"/>
                </a:cubicBezTo>
                <a:cubicBezTo>
                  <a:pt x="-30275" y="87425"/>
                  <a:pt x="61321" y="36014"/>
                  <a:pt x="0" y="666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0" name="TextBox 19"/>
              <p:cNvSpPr txBox="1"/>
              <p:nvPr/>
            </p:nvSpPr>
            <p:spPr>
              <a:xfrm>
                <a:off x="972650" y="362171"/>
                <a:ext cx="5007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ea typeface="Cambria Math"/>
                        </a:rPr>
                        <m:t>𝜃</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972650" y="362171"/>
                <a:ext cx="500778"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1509348" y="566323"/>
                <a:ext cx="487249"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acc>
                        <m:accPr>
                          <m:chr m:val="̇"/>
                          <m:ctrlPr>
                            <a:rPr lang="en-US" b="0" i="1" smtClean="0">
                              <a:latin typeface="Cambria Math"/>
                            </a:rPr>
                          </m:ctrlPr>
                        </m:accPr>
                        <m:e>
                          <m:r>
                            <a:rPr lang="en-US" b="0" i="1" smtClean="0">
                              <a:latin typeface="Cambria Math"/>
                              <a:ea typeface="Cambria Math"/>
                            </a:rPr>
                            <m:t>𝜃</m:t>
                          </m:r>
                        </m:e>
                      </m:acc>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1509348" y="566323"/>
                <a:ext cx="487249" cy="382156"/>
              </a:xfrm>
              <a:prstGeom prst="rect">
                <a:avLst/>
              </a:prstGeom>
              <a:blipFill rotWithShape="1">
                <a:blip r:embed="rId6" cstate="print"/>
                <a:stretch>
                  <a:fillRect r="-1250"/>
                </a:stretch>
              </a:blipFill>
            </p:spPr>
            <p:txBody>
              <a:bodyPr/>
              <a:lstStyle/>
              <a:p>
                <a:r>
                  <a:rPr lang="en-US">
                    <a:noFill/>
                  </a:rPr>
                  <a:t> </a:t>
                </a:r>
              </a:p>
            </p:txBody>
          </p:sp>
        </mc:Fallback>
      </mc:AlternateContent>
      <p:sp>
        <p:nvSpPr>
          <p:cNvPr id="22" name="TextBox 21"/>
          <p:cNvSpPr txBox="1"/>
          <p:nvPr/>
        </p:nvSpPr>
        <p:spPr>
          <a:xfrm>
            <a:off x="694758" y="1073870"/>
            <a:ext cx="306494" cy="369332"/>
          </a:xfrm>
          <a:prstGeom prst="rect">
            <a:avLst/>
          </a:prstGeom>
          <a:noFill/>
        </p:spPr>
        <p:txBody>
          <a:bodyPr wrap="none" rtlCol="0">
            <a:spAutoFit/>
          </a:bodyPr>
          <a:lstStyle/>
          <a:p>
            <a:r>
              <a:rPr lang="en-US" dirty="0" smtClean="0"/>
              <a:t>o</a:t>
            </a:r>
            <a:endParaRPr lang="en-US" dirty="0"/>
          </a:p>
        </p:txBody>
      </p:sp>
      <p:sp>
        <p:nvSpPr>
          <p:cNvPr id="27" name="Freeform 26"/>
          <p:cNvSpPr/>
          <p:nvPr/>
        </p:nvSpPr>
        <p:spPr>
          <a:xfrm>
            <a:off x="4991100" y="3790950"/>
            <a:ext cx="466725" cy="486993"/>
          </a:xfrm>
          <a:custGeom>
            <a:avLst/>
            <a:gdLst>
              <a:gd name="connsiteX0" fmla="*/ 0 w 466725"/>
              <a:gd name="connsiteY0" fmla="*/ 285750 h 486993"/>
              <a:gd name="connsiteX1" fmla="*/ 9525 w 466725"/>
              <a:gd name="connsiteY1" fmla="*/ 333375 h 486993"/>
              <a:gd name="connsiteX2" fmla="*/ 38100 w 466725"/>
              <a:gd name="connsiteY2" fmla="*/ 361950 h 486993"/>
              <a:gd name="connsiteX3" fmla="*/ 57150 w 466725"/>
              <a:gd name="connsiteY3" fmla="*/ 390525 h 486993"/>
              <a:gd name="connsiteX4" fmla="*/ 66675 w 466725"/>
              <a:gd name="connsiteY4" fmla="*/ 447675 h 486993"/>
              <a:gd name="connsiteX5" fmla="*/ 85725 w 466725"/>
              <a:gd name="connsiteY5" fmla="*/ 485775 h 486993"/>
              <a:gd name="connsiteX6" fmla="*/ 95250 w 466725"/>
              <a:gd name="connsiteY6" fmla="*/ 428625 h 486993"/>
              <a:gd name="connsiteX7" fmla="*/ 104775 w 466725"/>
              <a:gd name="connsiteY7" fmla="*/ 390525 h 486993"/>
              <a:gd name="connsiteX8" fmla="*/ 123825 w 466725"/>
              <a:gd name="connsiteY8" fmla="*/ 361950 h 486993"/>
              <a:gd name="connsiteX9" fmla="*/ 133350 w 466725"/>
              <a:gd name="connsiteY9" fmla="*/ 333375 h 486993"/>
              <a:gd name="connsiteX10" fmla="*/ 152400 w 466725"/>
              <a:gd name="connsiteY10" fmla="*/ 304800 h 486993"/>
              <a:gd name="connsiteX11" fmla="*/ 161925 w 466725"/>
              <a:gd name="connsiteY11" fmla="*/ 276225 h 486993"/>
              <a:gd name="connsiteX12" fmla="*/ 209550 w 466725"/>
              <a:gd name="connsiteY12" fmla="*/ 219075 h 486993"/>
              <a:gd name="connsiteX13" fmla="*/ 247650 w 466725"/>
              <a:gd name="connsiteY13" fmla="*/ 180975 h 486993"/>
              <a:gd name="connsiteX14" fmla="*/ 304800 w 466725"/>
              <a:gd name="connsiteY14" fmla="*/ 142875 h 486993"/>
              <a:gd name="connsiteX15" fmla="*/ 361950 w 466725"/>
              <a:gd name="connsiteY15" fmla="*/ 95250 h 486993"/>
              <a:gd name="connsiteX16" fmla="*/ 390525 w 466725"/>
              <a:gd name="connsiteY16" fmla="*/ 66675 h 486993"/>
              <a:gd name="connsiteX17" fmla="*/ 428625 w 466725"/>
              <a:gd name="connsiteY17" fmla="*/ 38100 h 486993"/>
              <a:gd name="connsiteX18" fmla="*/ 466725 w 466725"/>
              <a:gd name="connsiteY18" fmla="*/ 0 h 48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486993">
                <a:moveTo>
                  <a:pt x="0" y="285750"/>
                </a:moveTo>
                <a:cubicBezTo>
                  <a:pt x="3175" y="301625"/>
                  <a:pt x="2285" y="318895"/>
                  <a:pt x="9525" y="333375"/>
                </a:cubicBezTo>
                <a:cubicBezTo>
                  <a:pt x="15549" y="345423"/>
                  <a:pt x="29476" y="351602"/>
                  <a:pt x="38100" y="361950"/>
                </a:cubicBezTo>
                <a:cubicBezTo>
                  <a:pt x="45429" y="370744"/>
                  <a:pt x="50800" y="381000"/>
                  <a:pt x="57150" y="390525"/>
                </a:cubicBezTo>
                <a:cubicBezTo>
                  <a:pt x="60325" y="409575"/>
                  <a:pt x="61126" y="429177"/>
                  <a:pt x="66675" y="447675"/>
                </a:cubicBezTo>
                <a:cubicBezTo>
                  <a:pt x="70755" y="461275"/>
                  <a:pt x="73911" y="493651"/>
                  <a:pt x="85725" y="485775"/>
                </a:cubicBezTo>
                <a:cubicBezTo>
                  <a:pt x="101794" y="475062"/>
                  <a:pt x="91462" y="447563"/>
                  <a:pt x="95250" y="428625"/>
                </a:cubicBezTo>
                <a:cubicBezTo>
                  <a:pt x="97817" y="415788"/>
                  <a:pt x="99618" y="402557"/>
                  <a:pt x="104775" y="390525"/>
                </a:cubicBezTo>
                <a:cubicBezTo>
                  <a:pt x="109284" y="380003"/>
                  <a:pt x="118705" y="372189"/>
                  <a:pt x="123825" y="361950"/>
                </a:cubicBezTo>
                <a:cubicBezTo>
                  <a:pt x="128315" y="352970"/>
                  <a:pt x="128860" y="342355"/>
                  <a:pt x="133350" y="333375"/>
                </a:cubicBezTo>
                <a:cubicBezTo>
                  <a:pt x="138470" y="323136"/>
                  <a:pt x="147280" y="315039"/>
                  <a:pt x="152400" y="304800"/>
                </a:cubicBezTo>
                <a:cubicBezTo>
                  <a:pt x="156890" y="295820"/>
                  <a:pt x="157435" y="285205"/>
                  <a:pt x="161925" y="276225"/>
                </a:cubicBezTo>
                <a:cubicBezTo>
                  <a:pt x="175186" y="249703"/>
                  <a:pt x="188484" y="240141"/>
                  <a:pt x="209550" y="219075"/>
                </a:cubicBezTo>
                <a:cubicBezTo>
                  <a:pt x="227693" y="164646"/>
                  <a:pt x="204107" y="210004"/>
                  <a:pt x="247650" y="180975"/>
                </a:cubicBezTo>
                <a:cubicBezTo>
                  <a:pt x="318999" y="133409"/>
                  <a:pt x="236856" y="165523"/>
                  <a:pt x="304800" y="142875"/>
                </a:cubicBezTo>
                <a:cubicBezTo>
                  <a:pt x="388282" y="59393"/>
                  <a:pt x="282384" y="161555"/>
                  <a:pt x="361950" y="95250"/>
                </a:cubicBezTo>
                <a:cubicBezTo>
                  <a:pt x="372298" y="86626"/>
                  <a:pt x="380298" y="75441"/>
                  <a:pt x="390525" y="66675"/>
                </a:cubicBezTo>
                <a:cubicBezTo>
                  <a:pt x="402578" y="56344"/>
                  <a:pt x="416572" y="48431"/>
                  <a:pt x="428625" y="38100"/>
                </a:cubicBezTo>
                <a:lnTo>
                  <a:pt x="4667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334000" y="4724400"/>
            <a:ext cx="466725" cy="486993"/>
          </a:xfrm>
          <a:custGeom>
            <a:avLst/>
            <a:gdLst>
              <a:gd name="connsiteX0" fmla="*/ 0 w 466725"/>
              <a:gd name="connsiteY0" fmla="*/ 285750 h 486993"/>
              <a:gd name="connsiteX1" fmla="*/ 9525 w 466725"/>
              <a:gd name="connsiteY1" fmla="*/ 333375 h 486993"/>
              <a:gd name="connsiteX2" fmla="*/ 38100 w 466725"/>
              <a:gd name="connsiteY2" fmla="*/ 361950 h 486993"/>
              <a:gd name="connsiteX3" fmla="*/ 57150 w 466725"/>
              <a:gd name="connsiteY3" fmla="*/ 390525 h 486993"/>
              <a:gd name="connsiteX4" fmla="*/ 66675 w 466725"/>
              <a:gd name="connsiteY4" fmla="*/ 447675 h 486993"/>
              <a:gd name="connsiteX5" fmla="*/ 85725 w 466725"/>
              <a:gd name="connsiteY5" fmla="*/ 485775 h 486993"/>
              <a:gd name="connsiteX6" fmla="*/ 95250 w 466725"/>
              <a:gd name="connsiteY6" fmla="*/ 428625 h 486993"/>
              <a:gd name="connsiteX7" fmla="*/ 104775 w 466725"/>
              <a:gd name="connsiteY7" fmla="*/ 390525 h 486993"/>
              <a:gd name="connsiteX8" fmla="*/ 123825 w 466725"/>
              <a:gd name="connsiteY8" fmla="*/ 361950 h 486993"/>
              <a:gd name="connsiteX9" fmla="*/ 133350 w 466725"/>
              <a:gd name="connsiteY9" fmla="*/ 333375 h 486993"/>
              <a:gd name="connsiteX10" fmla="*/ 152400 w 466725"/>
              <a:gd name="connsiteY10" fmla="*/ 304800 h 486993"/>
              <a:gd name="connsiteX11" fmla="*/ 161925 w 466725"/>
              <a:gd name="connsiteY11" fmla="*/ 276225 h 486993"/>
              <a:gd name="connsiteX12" fmla="*/ 209550 w 466725"/>
              <a:gd name="connsiteY12" fmla="*/ 219075 h 486993"/>
              <a:gd name="connsiteX13" fmla="*/ 247650 w 466725"/>
              <a:gd name="connsiteY13" fmla="*/ 180975 h 486993"/>
              <a:gd name="connsiteX14" fmla="*/ 304800 w 466725"/>
              <a:gd name="connsiteY14" fmla="*/ 142875 h 486993"/>
              <a:gd name="connsiteX15" fmla="*/ 361950 w 466725"/>
              <a:gd name="connsiteY15" fmla="*/ 95250 h 486993"/>
              <a:gd name="connsiteX16" fmla="*/ 390525 w 466725"/>
              <a:gd name="connsiteY16" fmla="*/ 66675 h 486993"/>
              <a:gd name="connsiteX17" fmla="*/ 428625 w 466725"/>
              <a:gd name="connsiteY17" fmla="*/ 38100 h 486993"/>
              <a:gd name="connsiteX18" fmla="*/ 466725 w 466725"/>
              <a:gd name="connsiteY18" fmla="*/ 0 h 48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486993">
                <a:moveTo>
                  <a:pt x="0" y="285750"/>
                </a:moveTo>
                <a:cubicBezTo>
                  <a:pt x="3175" y="301625"/>
                  <a:pt x="2285" y="318895"/>
                  <a:pt x="9525" y="333375"/>
                </a:cubicBezTo>
                <a:cubicBezTo>
                  <a:pt x="15549" y="345423"/>
                  <a:pt x="29476" y="351602"/>
                  <a:pt x="38100" y="361950"/>
                </a:cubicBezTo>
                <a:cubicBezTo>
                  <a:pt x="45429" y="370744"/>
                  <a:pt x="50800" y="381000"/>
                  <a:pt x="57150" y="390525"/>
                </a:cubicBezTo>
                <a:cubicBezTo>
                  <a:pt x="60325" y="409575"/>
                  <a:pt x="61126" y="429177"/>
                  <a:pt x="66675" y="447675"/>
                </a:cubicBezTo>
                <a:cubicBezTo>
                  <a:pt x="70755" y="461275"/>
                  <a:pt x="73911" y="493651"/>
                  <a:pt x="85725" y="485775"/>
                </a:cubicBezTo>
                <a:cubicBezTo>
                  <a:pt x="101794" y="475062"/>
                  <a:pt x="91462" y="447563"/>
                  <a:pt x="95250" y="428625"/>
                </a:cubicBezTo>
                <a:cubicBezTo>
                  <a:pt x="97817" y="415788"/>
                  <a:pt x="99618" y="402557"/>
                  <a:pt x="104775" y="390525"/>
                </a:cubicBezTo>
                <a:cubicBezTo>
                  <a:pt x="109284" y="380003"/>
                  <a:pt x="118705" y="372189"/>
                  <a:pt x="123825" y="361950"/>
                </a:cubicBezTo>
                <a:cubicBezTo>
                  <a:pt x="128315" y="352970"/>
                  <a:pt x="128860" y="342355"/>
                  <a:pt x="133350" y="333375"/>
                </a:cubicBezTo>
                <a:cubicBezTo>
                  <a:pt x="138470" y="323136"/>
                  <a:pt x="147280" y="315039"/>
                  <a:pt x="152400" y="304800"/>
                </a:cubicBezTo>
                <a:cubicBezTo>
                  <a:pt x="156890" y="295820"/>
                  <a:pt x="157435" y="285205"/>
                  <a:pt x="161925" y="276225"/>
                </a:cubicBezTo>
                <a:cubicBezTo>
                  <a:pt x="175186" y="249703"/>
                  <a:pt x="188484" y="240141"/>
                  <a:pt x="209550" y="219075"/>
                </a:cubicBezTo>
                <a:cubicBezTo>
                  <a:pt x="227693" y="164646"/>
                  <a:pt x="204107" y="210004"/>
                  <a:pt x="247650" y="180975"/>
                </a:cubicBezTo>
                <a:cubicBezTo>
                  <a:pt x="318999" y="133409"/>
                  <a:pt x="236856" y="165523"/>
                  <a:pt x="304800" y="142875"/>
                </a:cubicBezTo>
                <a:cubicBezTo>
                  <a:pt x="388282" y="59393"/>
                  <a:pt x="282384" y="161555"/>
                  <a:pt x="361950" y="95250"/>
                </a:cubicBezTo>
                <a:cubicBezTo>
                  <a:pt x="372298" y="86626"/>
                  <a:pt x="380298" y="75441"/>
                  <a:pt x="390525" y="66675"/>
                </a:cubicBezTo>
                <a:cubicBezTo>
                  <a:pt x="402578" y="56344"/>
                  <a:pt x="416572" y="48431"/>
                  <a:pt x="428625" y="38100"/>
                </a:cubicBezTo>
                <a:lnTo>
                  <a:pt x="4667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267200" y="5686425"/>
            <a:ext cx="361950" cy="247650"/>
          </a:xfrm>
          <a:custGeom>
            <a:avLst/>
            <a:gdLst>
              <a:gd name="connsiteX0" fmla="*/ 0 w 361950"/>
              <a:gd name="connsiteY0" fmla="*/ 85725 h 247650"/>
              <a:gd name="connsiteX1" fmla="*/ 47625 w 361950"/>
              <a:gd name="connsiteY1" fmla="*/ 123825 h 247650"/>
              <a:gd name="connsiteX2" fmla="*/ 57150 w 361950"/>
              <a:gd name="connsiteY2" fmla="*/ 152400 h 247650"/>
              <a:gd name="connsiteX3" fmla="*/ 66675 w 361950"/>
              <a:gd name="connsiteY3" fmla="*/ 247650 h 247650"/>
              <a:gd name="connsiteX4" fmla="*/ 95250 w 361950"/>
              <a:gd name="connsiteY4" fmla="*/ 161925 h 247650"/>
              <a:gd name="connsiteX5" fmla="*/ 114300 w 361950"/>
              <a:gd name="connsiteY5" fmla="*/ 133350 h 247650"/>
              <a:gd name="connsiteX6" fmla="*/ 123825 w 361950"/>
              <a:gd name="connsiteY6" fmla="*/ 104775 h 247650"/>
              <a:gd name="connsiteX7" fmla="*/ 209550 w 361950"/>
              <a:gd name="connsiteY7" fmla="*/ 57150 h 247650"/>
              <a:gd name="connsiteX8" fmla="*/ 276225 w 361950"/>
              <a:gd name="connsiteY8" fmla="*/ 28575 h 247650"/>
              <a:gd name="connsiteX9" fmla="*/ 304800 w 361950"/>
              <a:gd name="connsiteY9" fmla="*/ 9525 h 247650"/>
              <a:gd name="connsiteX10" fmla="*/ 361950 w 361950"/>
              <a:gd name="connsiteY10"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 h="247650">
                <a:moveTo>
                  <a:pt x="0" y="85725"/>
                </a:moveTo>
                <a:cubicBezTo>
                  <a:pt x="15875" y="98425"/>
                  <a:pt x="34394" y="108389"/>
                  <a:pt x="47625" y="123825"/>
                </a:cubicBezTo>
                <a:cubicBezTo>
                  <a:pt x="54159" y="131448"/>
                  <a:pt x="55623" y="142477"/>
                  <a:pt x="57150" y="152400"/>
                </a:cubicBezTo>
                <a:cubicBezTo>
                  <a:pt x="62002" y="183937"/>
                  <a:pt x="63500" y="215900"/>
                  <a:pt x="66675" y="247650"/>
                </a:cubicBezTo>
                <a:cubicBezTo>
                  <a:pt x="130752" y="119496"/>
                  <a:pt x="39857" y="309641"/>
                  <a:pt x="95250" y="161925"/>
                </a:cubicBezTo>
                <a:cubicBezTo>
                  <a:pt x="99270" y="151206"/>
                  <a:pt x="109180" y="143589"/>
                  <a:pt x="114300" y="133350"/>
                </a:cubicBezTo>
                <a:cubicBezTo>
                  <a:pt x="118790" y="124370"/>
                  <a:pt x="116725" y="111875"/>
                  <a:pt x="123825" y="104775"/>
                </a:cubicBezTo>
                <a:cubicBezTo>
                  <a:pt x="183890" y="44710"/>
                  <a:pt x="161640" y="81105"/>
                  <a:pt x="209550" y="57150"/>
                </a:cubicBezTo>
                <a:cubicBezTo>
                  <a:pt x="275329" y="24261"/>
                  <a:pt x="196931" y="48399"/>
                  <a:pt x="276225" y="28575"/>
                </a:cubicBezTo>
                <a:cubicBezTo>
                  <a:pt x="285750" y="22225"/>
                  <a:pt x="293940" y="13145"/>
                  <a:pt x="304800" y="9525"/>
                </a:cubicBezTo>
                <a:cubicBezTo>
                  <a:pt x="323122" y="3418"/>
                  <a:pt x="361950" y="0"/>
                  <a:pt x="36195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047050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r>
                  <a:rPr lang="en-US" sz="2000" dirty="0" smtClean="0"/>
                  <a:t> </a:t>
                </a:r>
              </a:p>
              <a:p>
                <a:pPr>
                  <a:lnSpc>
                    <a:spcPct val="150000"/>
                  </a:lnSpc>
                </a:pPr>
                <a:r>
                  <a:rPr lang="en-US" sz="2000" dirty="0"/>
                  <a:t> </a:t>
                </a:r>
                <a14:m>
                  <m:oMath xmlns:m="http://schemas.openxmlformats.org/officeDocument/2006/math">
                    <m:r>
                      <a:rPr lang="en-US" sz="2000" b="0" i="1" smtClean="0">
                        <a:latin typeface="Cambria Math"/>
                      </a:rPr>
                      <m:t>𝑗</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r>
                      <a:rPr lang="en-US" sz="2000" b="0" i="1" smtClean="0">
                        <a:latin typeface="Cambria Math"/>
                      </a:rPr>
                      <m:t>𝐶</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r>
                      <a:rPr lang="en-US" sz="2000" b="0" i="1" smtClean="0">
                        <a:latin typeface="Cambria Math"/>
                      </a:rPr>
                      <m:t>𝑘</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nSpc>
                    <a:spcPct val="150000"/>
                  </a:lnSpc>
                </a:pPr>
                <a14:m>
                  <m:oMath xmlns:m="http://schemas.openxmlformats.org/officeDocument/2006/math">
                    <m:acc>
                      <m:accPr>
                        <m:chr m:val="̈"/>
                        <m:ctrlPr>
                          <a:rPr lang="en-US" sz="2000" i="1" smtClean="0">
                            <a:latin typeface="Cambria Math"/>
                          </a:rPr>
                        </m:ctrlPr>
                      </m:accPr>
                      <m:e>
                        <m:r>
                          <a:rPr lang="en-US" sz="2000" i="1" smtClean="0">
                            <a:latin typeface="Cambria Math"/>
                            <a:ea typeface="Cambria Math"/>
                          </a:rPr>
                          <m:t>𝜃</m:t>
                        </m:r>
                      </m:e>
                    </m:acc>
                    <m:r>
                      <a:rPr lang="en-US" sz="2000" b="0" i="1" smtClean="0">
                        <a:latin typeface="Cambria Math"/>
                      </a:rPr>
                      <m:t>+</m:t>
                    </m:r>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acc>
                      <m:accPr>
                        <m:chr m:val="̇"/>
                        <m:ctrlPr>
                          <a:rPr lang="en-US" sz="2000" b="0" i="1" smtClean="0">
                            <a:latin typeface="Cambria Math"/>
                            <a:ea typeface="Cambria Math"/>
                          </a:rPr>
                        </m:ctrlPr>
                      </m:accPr>
                      <m:e>
                        <m:r>
                          <a:rPr lang="en-US" sz="2000" b="0" i="1" smtClean="0">
                            <a:latin typeface="Cambria Math"/>
                            <a:ea typeface="Cambria Math"/>
                          </a:rPr>
                          <m:t>𝜃</m:t>
                        </m:r>
                      </m:e>
                    </m:acc>
                    <m:r>
                      <a:rPr lang="en-US" sz="2000" b="0" i="1" smtClean="0">
                        <a:latin typeface="Cambria Math"/>
                        <a:ea typeface="Cambria Math"/>
                      </a:rPr>
                      <m:t>+</m:t>
                    </m:r>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p>
                        <m:r>
                          <a:rPr lang="en-US" sz="2000" b="0" i="1" smtClean="0">
                            <a:latin typeface="Cambria Math"/>
                            <a:ea typeface="Cambria Math"/>
                          </a:rPr>
                          <m:t>2</m:t>
                        </m:r>
                      </m:sup>
                    </m:sSup>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nSpc>
                    <a:spcPct val="150000"/>
                  </a:lnSpc>
                </a:pPr>
                <a14:m>
                  <m:oMath xmlns:m="http://schemas.openxmlformats.org/officeDocument/2006/math">
                    <m:f>
                      <m:fPr>
                        <m:ctrlPr>
                          <a:rPr lang="en-US" sz="2000" b="0" i="1" smtClean="0">
                            <a:latin typeface="Cambria Math"/>
                          </a:rPr>
                        </m:ctrlPr>
                      </m:fPr>
                      <m:num>
                        <m:r>
                          <a:rPr lang="en-US" sz="2000" b="0" i="1" smtClean="0">
                            <a:latin typeface="Cambria Math"/>
                          </a:rPr>
                          <m:t>𝐶</m:t>
                        </m:r>
                      </m:num>
                      <m:den>
                        <m:r>
                          <a:rPr lang="en-US" sz="2000" b="0" i="1" smtClean="0">
                            <a:latin typeface="Cambria Math"/>
                          </a:rPr>
                          <m:t>𝑗</m:t>
                        </m:r>
                      </m:den>
                    </m:f>
                    <m:r>
                      <a:rPr lang="en-US" sz="2000" b="0" i="1" smtClean="0">
                        <a:latin typeface="Cambria Math"/>
                      </a:rPr>
                      <m:t>=</m:t>
                    </m:r>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oMath>
                </a14:m>
                <a:r>
                  <a:rPr lang="en-US" sz="2000" dirty="0" smtClean="0"/>
                  <a:t>                                                C</a:t>
                </a:r>
              </a:p>
              <a:p>
                <a:pPr>
                  <a:lnSpc>
                    <a:spcPct val="150000"/>
                  </a:lnSpc>
                </a:pPr>
                <a:endParaRPr lang="en-US" sz="2000" dirty="0"/>
              </a:p>
              <a:p>
                <a:pPr>
                  <a:lnSpc>
                    <a:spcPct val="150000"/>
                  </a:lnSpc>
                </a:pPr>
                <a:r>
                  <a:rPr lang="en-US" sz="2000" dirty="0" smtClean="0"/>
                  <a:t>C=10.489</a:t>
                </a:r>
              </a:p>
              <a:p>
                <a:pPr algn="r" rtl="1">
                  <a:lnSpc>
                    <a:spcPct val="150000"/>
                  </a:lnSpc>
                </a:pPr>
                <a:r>
                  <a:rPr lang="fa-IR" sz="2000" dirty="0"/>
                  <a:t> </a:t>
                </a:r>
                <a:r>
                  <a:rPr lang="fa-IR" sz="2000" dirty="0" smtClean="0"/>
                  <a:t>         تمرین (فصل 2) :</a:t>
                </a:r>
              </a:p>
              <a:p>
                <a:pPr algn="r" rtl="1">
                  <a:lnSpc>
                    <a:spcPct val="150000"/>
                  </a:lnSpc>
                </a:pPr>
                <a:r>
                  <a:rPr lang="fa-IR" sz="2000" dirty="0" smtClean="0"/>
                  <a:t>5- 6 – 10 -11 -14 -16 -21 -24 -25 -32 -41 -42 -44 -50 -53 -55</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cxnSp>
        <p:nvCxnSpPr>
          <p:cNvPr id="5" name="Straight Arrow Connector 4"/>
          <p:cNvCxnSpPr/>
          <p:nvPr/>
        </p:nvCxnSpPr>
        <p:spPr>
          <a:xfrm>
            <a:off x="2209800" y="1828800"/>
            <a:ext cx="1066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495800" y="1622724"/>
            <a:ext cx="333375" cy="206076"/>
          </a:xfrm>
          <a:custGeom>
            <a:avLst/>
            <a:gdLst>
              <a:gd name="connsiteX0" fmla="*/ 0 w 457200"/>
              <a:gd name="connsiteY0" fmla="*/ 200124 h 412151"/>
              <a:gd name="connsiteX1" fmla="*/ 28575 w 457200"/>
              <a:gd name="connsiteY1" fmla="*/ 247749 h 412151"/>
              <a:gd name="connsiteX2" fmla="*/ 66675 w 457200"/>
              <a:gd name="connsiteY2" fmla="*/ 323949 h 412151"/>
              <a:gd name="connsiteX3" fmla="*/ 76200 w 457200"/>
              <a:gd name="connsiteY3" fmla="*/ 409674 h 412151"/>
              <a:gd name="connsiteX4" fmla="*/ 104775 w 457200"/>
              <a:gd name="connsiteY4" fmla="*/ 371574 h 412151"/>
              <a:gd name="connsiteX5" fmla="*/ 180975 w 457200"/>
              <a:gd name="connsiteY5" fmla="*/ 238224 h 412151"/>
              <a:gd name="connsiteX6" fmla="*/ 276225 w 457200"/>
              <a:gd name="connsiteY6" fmla="*/ 133449 h 412151"/>
              <a:gd name="connsiteX7" fmla="*/ 390525 w 457200"/>
              <a:gd name="connsiteY7" fmla="*/ 38199 h 412151"/>
              <a:gd name="connsiteX8" fmla="*/ 457200 w 457200"/>
              <a:gd name="connsiteY8" fmla="*/ 99 h 4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412151">
                <a:moveTo>
                  <a:pt x="0" y="200124"/>
                </a:moveTo>
                <a:cubicBezTo>
                  <a:pt x="9525" y="215999"/>
                  <a:pt x="19798" y="231449"/>
                  <a:pt x="28575" y="247749"/>
                </a:cubicBezTo>
                <a:cubicBezTo>
                  <a:pt x="42039" y="272753"/>
                  <a:pt x="66675" y="323949"/>
                  <a:pt x="66675" y="323949"/>
                </a:cubicBezTo>
                <a:cubicBezTo>
                  <a:pt x="69850" y="352524"/>
                  <a:pt x="58239" y="387223"/>
                  <a:pt x="76200" y="409674"/>
                </a:cubicBezTo>
                <a:cubicBezTo>
                  <a:pt x="86117" y="422070"/>
                  <a:pt x="95671" y="384579"/>
                  <a:pt x="104775" y="371574"/>
                </a:cubicBezTo>
                <a:cubicBezTo>
                  <a:pt x="176972" y="268436"/>
                  <a:pt x="109882" y="362636"/>
                  <a:pt x="180975" y="238224"/>
                </a:cubicBezTo>
                <a:cubicBezTo>
                  <a:pt x="224174" y="162625"/>
                  <a:pt x="210862" y="193365"/>
                  <a:pt x="276225" y="133449"/>
                </a:cubicBezTo>
                <a:cubicBezTo>
                  <a:pt x="411794" y="9178"/>
                  <a:pt x="258074" y="134527"/>
                  <a:pt x="390525" y="38199"/>
                </a:cubicBezTo>
                <a:cubicBezTo>
                  <a:pt x="448367" y="-3868"/>
                  <a:pt x="416178" y="99"/>
                  <a:pt x="457200" y="9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837788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a:t> </a:t>
                </a:r>
                <a:r>
                  <a:rPr lang="fa-IR" sz="2000" dirty="0" smtClean="0"/>
                  <a:t>    </a:t>
                </a:r>
                <a:endParaRPr lang="fa-IR" sz="2000" dirty="0"/>
              </a:p>
              <a:p>
                <a:pPr algn="r" rtl="1"/>
                <a:r>
                  <a:rPr lang="fa-IR" sz="2000" dirty="0" smtClean="0"/>
                  <a:t>                </a:t>
                </a:r>
                <a:r>
                  <a:rPr lang="fa-IR" sz="2000" dirty="0" smtClean="0">
                    <a:cs typeface="B Titr" pitchFamily="2" charset="-78"/>
                  </a:rPr>
                  <a:t>معادل کردن یک سیستم؛</a:t>
                </a:r>
              </a:p>
              <a:p>
                <a:pPr algn="r" rtl="1"/>
                <a:endParaRPr lang="fa-IR" sz="2000" dirty="0" smtClean="0">
                  <a:cs typeface="B Titr" pitchFamily="2" charset="-78"/>
                </a:endParaRPr>
              </a:p>
              <a:p>
                <a:pPr algn="l"/>
                <a:r>
                  <a:rPr lang="en-US" sz="2000" dirty="0">
                    <a:cs typeface="B Titr" pitchFamily="2" charset="-78"/>
                  </a:rPr>
                  <a:t> </a:t>
                </a:r>
                <a:r>
                  <a:rPr lang="en-US" sz="2000" dirty="0" smtClean="0">
                    <a:cs typeface="B Titr" pitchFamily="2" charset="-78"/>
                  </a:rPr>
                  <a:t>                                           </a:t>
                </a:r>
              </a:p>
              <a:p>
                <a:pPr algn="l"/>
                <a:r>
                  <a:rPr lang="en-US" sz="2000" dirty="0">
                    <a:cs typeface="B Titr" pitchFamily="2" charset="-78"/>
                  </a:rPr>
                  <a:t> </a:t>
                </a:r>
                <a:r>
                  <a:rPr lang="en-US" sz="2000" dirty="0" smtClean="0">
                    <a:cs typeface="B Titr" pitchFamily="2" charset="-78"/>
                  </a:rPr>
                  <a:t>                                           </a:t>
                </a:r>
                <a14:m>
                  <m:oMath xmlns:m="http://schemas.openxmlformats.org/officeDocument/2006/math">
                    <m:r>
                      <a:rPr lang="en-US" sz="2000" b="0" i="1" smtClean="0">
                        <a:latin typeface="Cambria Math"/>
                        <a:cs typeface="B Titr" pitchFamily="2" charset="-78"/>
                      </a:rPr>
                      <m:t>𝑇</m:t>
                    </m:r>
                    <m:r>
                      <a:rPr lang="en-US" sz="2000" b="0" i="1" smtClean="0">
                        <a:latin typeface="Cambria Math"/>
                        <a:cs typeface="B Titr" pitchFamily="2" charset="-78"/>
                      </a:rPr>
                      <m:t>=</m:t>
                    </m:r>
                    <m:f>
                      <m:fPr>
                        <m:ctrlPr>
                          <a:rPr lang="en-US" sz="2000" b="0" i="1" smtClean="0">
                            <a:latin typeface="Cambria Math"/>
                            <a:cs typeface="B Titr" pitchFamily="2" charset="-78"/>
                          </a:rPr>
                        </m:ctrlPr>
                      </m:fPr>
                      <m:num>
                        <m:r>
                          <a:rPr lang="en-US" sz="2000" b="0" i="1" smtClean="0">
                            <a:latin typeface="Cambria Math"/>
                            <a:cs typeface="B Titr" pitchFamily="2" charset="-78"/>
                          </a:rPr>
                          <m:t>1</m:t>
                        </m:r>
                      </m:num>
                      <m:den>
                        <m:r>
                          <a:rPr lang="en-US" sz="2000" b="0" i="1" smtClean="0">
                            <a:latin typeface="Cambria Math"/>
                            <a:cs typeface="B Titr" pitchFamily="2" charset="-78"/>
                          </a:rPr>
                          <m:t>2</m:t>
                        </m:r>
                      </m:den>
                    </m:f>
                    <m:r>
                      <a:rPr lang="en-US" sz="2000" b="0" i="1" smtClean="0">
                        <a:latin typeface="Cambria Math"/>
                        <a:cs typeface="B Titr" pitchFamily="2" charset="-78"/>
                      </a:rPr>
                      <m:t>𝑚</m:t>
                    </m:r>
                    <m:sSup>
                      <m:sSupPr>
                        <m:ctrlPr>
                          <a:rPr lang="en-US" sz="2000" b="0" i="1" smtClean="0">
                            <a:latin typeface="Cambria Math"/>
                            <a:cs typeface="B Titr" pitchFamily="2" charset="-78"/>
                          </a:rPr>
                        </m:ctrlPr>
                      </m:sSupPr>
                      <m:e>
                        <m:acc>
                          <m:accPr>
                            <m:chr m:val="̇"/>
                            <m:ctrlPr>
                              <a:rPr lang="en-US" sz="2000" b="0" i="1" smtClean="0">
                                <a:latin typeface="Cambria Math"/>
                                <a:cs typeface="B Titr" pitchFamily="2" charset="-78"/>
                              </a:rPr>
                            </m:ctrlPr>
                          </m:accPr>
                          <m:e>
                            <m:r>
                              <a:rPr lang="en-US" sz="2000" b="0" i="1" smtClean="0">
                                <a:latin typeface="Cambria Math"/>
                                <a:cs typeface="B Titr" pitchFamily="2" charset="-78"/>
                              </a:rPr>
                              <m:t>𝑥</m:t>
                            </m:r>
                          </m:e>
                        </m:acc>
                      </m:e>
                      <m:sup>
                        <m:r>
                          <a:rPr lang="en-US" sz="2000" b="0" i="1" smtClean="0">
                            <a:latin typeface="Cambria Math"/>
                            <a:cs typeface="B Titr" pitchFamily="2" charset="-78"/>
                          </a:rPr>
                          <m:t>2</m:t>
                        </m:r>
                      </m:sup>
                    </m:sSup>
                  </m:oMath>
                </a14:m>
                <a:r>
                  <a:rPr lang="en-US" sz="2000" dirty="0" smtClean="0">
                    <a:cs typeface="B Titr" pitchFamily="2" charset="-78"/>
                  </a:rPr>
                  <a:t>                      </a:t>
                </a:r>
                <a14:m>
                  <m:oMath xmlns:m="http://schemas.openxmlformats.org/officeDocument/2006/math">
                    <m:r>
                      <a:rPr lang="en-US" sz="2000" b="0" i="1" dirty="0" smtClean="0">
                        <a:latin typeface="Cambria Math"/>
                        <a:cs typeface="B Titr" pitchFamily="2" charset="-78"/>
                      </a:rPr>
                      <m:t>𝑈</m:t>
                    </m:r>
                    <m:r>
                      <a:rPr lang="en-US" sz="2000" b="0" i="1" dirty="0" smtClean="0">
                        <a:latin typeface="Cambria Math"/>
                        <a:cs typeface="B Titr" pitchFamily="2" charset="-78"/>
                      </a:rPr>
                      <m:t>=</m:t>
                    </m:r>
                    <m:f>
                      <m:fPr>
                        <m:ctrlPr>
                          <a:rPr lang="en-US" sz="2000" b="0" i="1" dirty="0" smtClean="0">
                            <a:latin typeface="Cambria Math"/>
                            <a:cs typeface="B Titr" pitchFamily="2" charset="-78"/>
                          </a:rPr>
                        </m:ctrlPr>
                      </m:fPr>
                      <m:num>
                        <m:r>
                          <a:rPr lang="en-US" sz="2000" b="0" i="1" dirty="0" smtClean="0">
                            <a:latin typeface="Cambria Math"/>
                            <a:cs typeface="B Titr" pitchFamily="2" charset="-78"/>
                          </a:rPr>
                          <m:t>1</m:t>
                        </m:r>
                      </m:num>
                      <m:den>
                        <m:r>
                          <a:rPr lang="en-US" sz="2000" b="0" i="1" dirty="0" smtClean="0">
                            <a:latin typeface="Cambria Math"/>
                            <a:cs typeface="B Titr" pitchFamily="2" charset="-78"/>
                          </a:rPr>
                          <m:t>2</m:t>
                        </m:r>
                      </m:den>
                    </m:f>
                    <m:r>
                      <a:rPr lang="en-US" sz="2000" b="0" i="1" dirty="0" smtClean="0">
                        <a:latin typeface="Cambria Math"/>
                        <a:cs typeface="B Titr" pitchFamily="2" charset="-78"/>
                      </a:rPr>
                      <m:t>𝑘</m:t>
                    </m:r>
                    <m:r>
                      <a:rPr lang="en-US" sz="2000" b="0" i="1" dirty="0" smtClean="0">
                        <a:latin typeface="Cambria Math"/>
                        <a:cs typeface="B Titr" pitchFamily="2" charset="-78"/>
                      </a:rPr>
                      <m:t>(</m:t>
                    </m:r>
                    <m:sSup>
                      <m:sSupPr>
                        <m:ctrlPr>
                          <a:rPr lang="en-US" sz="2000" b="0" i="1" dirty="0" smtClean="0">
                            <a:latin typeface="Cambria Math"/>
                            <a:cs typeface="B Titr" pitchFamily="2" charset="-78"/>
                          </a:rPr>
                        </m:ctrlPr>
                      </m:sSupPr>
                      <m:e>
                        <m:f>
                          <m:fPr>
                            <m:ctrlPr>
                              <a:rPr lang="en-US" sz="2000" b="0" i="1" dirty="0" smtClean="0">
                                <a:latin typeface="Cambria Math"/>
                                <a:cs typeface="B Titr" pitchFamily="2" charset="-78"/>
                              </a:rPr>
                            </m:ctrlPr>
                          </m:fPr>
                          <m:num>
                            <m:r>
                              <a:rPr lang="en-US" sz="2000" b="0" i="1" dirty="0" smtClean="0">
                                <a:latin typeface="Cambria Math"/>
                                <a:cs typeface="B Titr" pitchFamily="2" charset="-78"/>
                              </a:rPr>
                              <m:t>𝑥</m:t>
                            </m:r>
                          </m:num>
                          <m:den>
                            <m:r>
                              <a:rPr lang="en-US" sz="2000" b="0" i="1" dirty="0" smtClean="0">
                                <a:latin typeface="Cambria Math"/>
                                <a:cs typeface="B Titr" pitchFamily="2" charset="-78"/>
                              </a:rPr>
                              <m:t>2</m:t>
                            </m:r>
                          </m:den>
                        </m:f>
                        <m:r>
                          <a:rPr lang="en-US" sz="2000" b="0" i="1" dirty="0" smtClean="0">
                            <a:latin typeface="Cambria Math"/>
                            <a:cs typeface="B Titr" pitchFamily="2" charset="-78"/>
                          </a:rPr>
                          <m:t>)</m:t>
                        </m:r>
                      </m:e>
                      <m:sup>
                        <m:r>
                          <a:rPr lang="en-US" sz="2000" b="0" i="1" dirty="0" smtClean="0">
                            <a:latin typeface="Cambria Math"/>
                            <a:cs typeface="B Titr" pitchFamily="2" charset="-78"/>
                          </a:rPr>
                          <m:t>2</m:t>
                        </m:r>
                      </m:sup>
                    </m:sSup>
                  </m:oMath>
                </a14:m>
                <a:endParaRPr lang="en-US" sz="2000" dirty="0" smtClean="0">
                  <a:cs typeface="B Titr" pitchFamily="2" charset="-78"/>
                </a:endParaRPr>
              </a:p>
              <a:p>
                <a:pPr algn="l"/>
                <a:endParaRPr lang="en-US" sz="2000" dirty="0">
                  <a:cs typeface="B Titr" pitchFamily="2" charset="-78"/>
                </a:endParaRPr>
              </a:p>
              <a:p>
                <a:pPr algn="l"/>
                <a:r>
                  <a:rPr lang="en-US" sz="2000" dirty="0" smtClean="0">
                    <a:cs typeface="B Titr" pitchFamily="2" charset="-78"/>
                  </a:rPr>
                  <a:t>                                             </a:t>
                </a:r>
                <a14:m>
                  <m:oMath xmlns:m="http://schemas.openxmlformats.org/officeDocument/2006/math">
                    <m:f>
                      <m:fPr>
                        <m:ctrlPr>
                          <a:rPr lang="en-US" sz="2000" i="1" smtClean="0">
                            <a:latin typeface="Cambria Math"/>
                            <a:cs typeface="B Titr" pitchFamily="2" charset="-78"/>
                          </a:rPr>
                        </m:ctrlPr>
                      </m:fPr>
                      <m:num>
                        <m:r>
                          <a:rPr lang="en-US" sz="2000" b="0" i="1" smtClean="0">
                            <a:latin typeface="Cambria Math"/>
                            <a:cs typeface="B Titr" pitchFamily="2" charset="-78"/>
                          </a:rPr>
                          <m:t>𝑑</m:t>
                        </m:r>
                      </m:num>
                      <m:den>
                        <m:r>
                          <a:rPr lang="en-US" sz="2000" b="0" i="1" smtClean="0">
                            <a:latin typeface="Cambria Math"/>
                            <a:cs typeface="B Titr" pitchFamily="2" charset="-78"/>
                          </a:rPr>
                          <m:t>𝑑𝑡</m:t>
                        </m:r>
                      </m:den>
                    </m:f>
                    <m:d>
                      <m:dPr>
                        <m:ctrlPr>
                          <a:rPr lang="en-US" sz="2000" b="0" i="1" smtClean="0">
                            <a:latin typeface="Cambria Math"/>
                            <a:cs typeface="B Titr" pitchFamily="2" charset="-78"/>
                          </a:rPr>
                        </m:ctrlPr>
                      </m:dPr>
                      <m:e>
                        <m:r>
                          <a:rPr lang="en-US" sz="2000" b="0" i="1" smtClean="0">
                            <a:latin typeface="Cambria Math"/>
                            <a:cs typeface="B Titr" pitchFamily="2" charset="-78"/>
                          </a:rPr>
                          <m:t>𝑇</m:t>
                        </m:r>
                        <m:r>
                          <a:rPr lang="en-US" sz="2000" b="0" i="1" smtClean="0">
                            <a:latin typeface="Cambria Math"/>
                            <a:cs typeface="B Titr" pitchFamily="2" charset="-78"/>
                          </a:rPr>
                          <m:t>+</m:t>
                        </m:r>
                        <m:r>
                          <a:rPr lang="en-US" sz="2000" b="0" i="1" smtClean="0">
                            <a:latin typeface="Cambria Math"/>
                            <a:cs typeface="B Titr" pitchFamily="2" charset="-78"/>
                          </a:rPr>
                          <m:t>𝑈</m:t>
                        </m:r>
                      </m:e>
                    </m:d>
                    <m:r>
                      <a:rPr lang="en-US" sz="2000" b="0" i="1" smtClean="0">
                        <a:latin typeface="Cambria Math"/>
                        <a:cs typeface="B Titr" pitchFamily="2" charset="-78"/>
                      </a:rPr>
                      <m:t>=</m:t>
                    </m:r>
                    <m:r>
                      <a:rPr lang="en-US" sz="2000" b="0" i="1" smtClean="0">
                        <a:latin typeface="Cambria Math"/>
                        <a:cs typeface="B Titr" pitchFamily="2" charset="-78"/>
                      </a:rPr>
                      <m:t>0</m:t>
                    </m:r>
                  </m:oMath>
                </a14:m>
                <a:r>
                  <a:rPr lang="en-US" sz="2000" dirty="0" smtClean="0">
                    <a:cs typeface="B Titr" pitchFamily="2" charset="-78"/>
                  </a:rPr>
                  <a:t>             </a:t>
                </a:r>
                <a14:m>
                  <m:oMath xmlns:m="http://schemas.openxmlformats.org/officeDocument/2006/math">
                    <m:acc>
                      <m:accPr>
                        <m:chr m:val="̈"/>
                        <m:ctrlPr>
                          <a:rPr lang="en-US" sz="2000" i="1" dirty="0" smtClean="0">
                            <a:latin typeface="Cambria Math"/>
                            <a:cs typeface="B Titr" pitchFamily="2" charset="-78"/>
                          </a:rPr>
                        </m:ctrlPr>
                      </m:accPr>
                      <m:e>
                        <m:r>
                          <a:rPr lang="en-US" sz="2000" b="0" i="1" dirty="0" smtClean="0">
                            <a:latin typeface="Cambria Math"/>
                            <a:cs typeface="B Titr" pitchFamily="2" charset="-78"/>
                          </a:rPr>
                          <m:t>𝑥</m:t>
                        </m:r>
                      </m:e>
                    </m:acc>
                    <m:r>
                      <a:rPr lang="en-US" sz="2000" b="0" i="1" dirty="0" smtClean="0">
                        <a:latin typeface="Cambria Math"/>
                        <a:cs typeface="B Titr" pitchFamily="2" charset="-78"/>
                      </a:rPr>
                      <m:t>+</m:t>
                    </m:r>
                    <m:f>
                      <m:fPr>
                        <m:ctrlPr>
                          <a:rPr lang="en-US" sz="2000" b="0" i="1" dirty="0" smtClean="0">
                            <a:latin typeface="Cambria Math"/>
                            <a:cs typeface="B Titr" pitchFamily="2" charset="-78"/>
                          </a:rPr>
                        </m:ctrlPr>
                      </m:fPr>
                      <m:num>
                        <m:r>
                          <a:rPr lang="en-US" sz="2000" b="0" i="1" dirty="0" smtClean="0">
                            <a:latin typeface="Cambria Math"/>
                            <a:cs typeface="B Titr" pitchFamily="2" charset="-78"/>
                          </a:rPr>
                          <m:t>𝑘</m:t>
                        </m:r>
                      </m:num>
                      <m:den>
                        <m:r>
                          <a:rPr lang="en-US" sz="2000" b="0" i="1" dirty="0" smtClean="0">
                            <a:latin typeface="Cambria Math"/>
                            <a:cs typeface="B Titr" pitchFamily="2" charset="-78"/>
                          </a:rPr>
                          <m:t>4</m:t>
                        </m:r>
                        <m:r>
                          <a:rPr lang="en-US" sz="2000" b="0" i="1" dirty="0" smtClean="0">
                            <a:latin typeface="Cambria Math"/>
                            <a:cs typeface="B Titr" pitchFamily="2" charset="-78"/>
                          </a:rPr>
                          <m:t>𝑚</m:t>
                        </m:r>
                      </m:den>
                    </m:f>
                    <m:r>
                      <a:rPr lang="en-US" sz="2000" b="0" i="1" dirty="0" smtClean="0">
                        <a:latin typeface="Cambria Math"/>
                        <a:cs typeface="B Titr" pitchFamily="2" charset="-78"/>
                      </a:rPr>
                      <m:t>𝑥</m:t>
                    </m:r>
                    <m:r>
                      <a:rPr lang="en-US" sz="2000" b="0" i="1" dirty="0" smtClean="0">
                        <a:latin typeface="Cambria Math"/>
                        <a:cs typeface="B Titr" pitchFamily="2" charset="-78"/>
                      </a:rPr>
                      <m:t>=</m:t>
                    </m:r>
                    <m:r>
                      <a:rPr lang="en-US" sz="2000" b="0" i="1" dirty="0" smtClean="0">
                        <a:latin typeface="Cambria Math"/>
                        <a:cs typeface="B Titr" pitchFamily="2" charset="-78"/>
                      </a:rPr>
                      <m:t>0</m:t>
                    </m:r>
                  </m:oMath>
                </a14:m>
                <a:endParaRPr lang="fa-IR" sz="2000" dirty="0">
                  <a:cs typeface="B Titr" pitchFamily="2" charset="-78"/>
                </a:endParaRPr>
              </a:p>
              <a:p>
                <a:pPr algn="r" rtl="1"/>
                <a:endParaRPr lang="en-US" sz="2000" dirty="0" smtClean="0"/>
              </a:p>
              <a:p>
                <a:pPr algn="r" rtl="1"/>
                <a:endParaRPr lang="en-US" sz="2000" dirty="0"/>
              </a:p>
              <a:p>
                <a:pPr algn="r" rtl="1"/>
                <a:endParaRPr lang="en-US" sz="2000" dirty="0" smtClean="0"/>
              </a:p>
              <a:p>
                <a:pPr algn="r" rtl="1"/>
                <a:r>
                  <a:rPr lang="fa-IR" sz="2000" dirty="0"/>
                  <a:t> </a:t>
                </a:r>
                <a:r>
                  <a:rPr lang="fa-IR"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2281" y="1600200"/>
            <a:ext cx="822325"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52281" y="2352674"/>
            <a:ext cx="748763" cy="652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852076" y="2657474"/>
            <a:ext cx="9525" cy="1000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23476" y="36576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70196" y="3657600"/>
            <a:ext cx="6126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685210" y="3657600"/>
            <a:ext cx="6126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95573" y="3657600"/>
            <a:ext cx="6126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901044" y="3657600"/>
            <a:ext cx="6126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007114" y="3667125"/>
            <a:ext cx="6126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6" idx="0"/>
          </p:cNvCxnSpPr>
          <p:nvPr/>
        </p:nvCxnSpPr>
        <p:spPr>
          <a:xfrm flipH="1">
            <a:off x="1152281" y="2657474"/>
            <a:ext cx="9527" cy="886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48483" y="3544294"/>
            <a:ext cx="407596" cy="398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48483" y="3549134"/>
            <a:ext cx="369012" cy="369332"/>
          </a:xfrm>
          <a:prstGeom prst="rect">
            <a:avLst/>
          </a:prstGeom>
          <a:noFill/>
        </p:spPr>
        <p:txBody>
          <a:bodyPr wrap="none" rtlCol="0">
            <a:spAutoFit/>
          </a:bodyPr>
          <a:lstStyle/>
          <a:p>
            <a:r>
              <a:rPr lang="en-US" dirty="0"/>
              <a:t>m</a:t>
            </a:r>
          </a:p>
        </p:txBody>
      </p:sp>
      <p:cxnSp>
        <p:nvCxnSpPr>
          <p:cNvPr id="30" name="Straight Connector 29"/>
          <p:cNvCxnSpPr/>
          <p:nvPr/>
        </p:nvCxnSpPr>
        <p:spPr>
          <a:xfrm>
            <a:off x="1152281" y="2678802"/>
            <a:ext cx="3743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3" name="TextBox 32"/>
              <p:cNvSpPr txBox="1"/>
              <p:nvPr/>
            </p:nvSpPr>
            <p:spPr>
              <a:xfrm>
                <a:off x="1202911" y="2406134"/>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1202911" y="2406134"/>
                <a:ext cx="351635"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4" name="TextBox 33"/>
              <p:cNvSpPr txBox="1"/>
              <p:nvPr/>
            </p:nvSpPr>
            <p:spPr>
              <a:xfrm>
                <a:off x="1132028" y="1796534"/>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1132028" y="1796534"/>
                <a:ext cx="370934" cy="369332"/>
              </a:xfrm>
              <a:prstGeom prst="rect">
                <a:avLst/>
              </a:prstGeom>
              <a:blipFill rotWithShape="1">
                <a:blip r:embed="rId7" cstate="print"/>
                <a:stretch>
                  <a:fillRect/>
                </a:stretch>
              </a:blipFill>
            </p:spPr>
            <p:txBody>
              <a:bodyPr/>
              <a:lstStyle/>
              <a:p>
                <a:r>
                  <a:rPr lang="en-US">
                    <a:noFill/>
                  </a:rPr>
                  <a:t> </a:t>
                </a:r>
              </a:p>
            </p:txBody>
          </p:sp>
        </mc:Fallback>
      </mc:AlternateContent>
      <p:pic>
        <p:nvPicPr>
          <p:cNvPr id="35"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96200" y="2035691"/>
            <a:ext cx="824304"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818437" y="3308866"/>
            <a:ext cx="544513"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37" name="TextBox 36"/>
              <p:cNvSpPr txBox="1"/>
              <p:nvPr/>
            </p:nvSpPr>
            <p:spPr>
              <a:xfrm>
                <a:off x="7321778" y="2339673"/>
                <a:ext cx="119872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r>
                        <a:rPr lang="en-US" b="0" i="1" smtClean="0">
                          <a:latin typeface="Cambria Math"/>
                        </a:rPr>
                        <m:t>=</m:t>
                      </m:r>
                      <m:f>
                        <m:fPr>
                          <m:ctrlPr>
                            <a:rPr lang="en-US" b="0" i="1" smtClean="0">
                              <a:latin typeface="Cambria Math"/>
                            </a:rPr>
                          </m:ctrlPr>
                        </m:fPr>
                        <m:num>
                          <m:r>
                            <a:rPr lang="en-US" b="0" i="1" smtClean="0">
                              <a:latin typeface="Cambria Math"/>
                            </a:rPr>
                            <m:t>𝑘</m:t>
                          </m:r>
                        </m:num>
                        <m:den>
                          <m:r>
                            <a:rPr lang="en-US" b="0" i="1" smtClean="0">
                              <a:latin typeface="Cambria Math"/>
                            </a:rPr>
                            <m:t>4</m:t>
                          </m:r>
                          <m:r>
                            <a:rPr lang="en-US" b="0" i="1" smtClean="0">
                              <a:latin typeface="Cambria Math"/>
                            </a:rPr>
                            <m:t>𝑚</m:t>
                          </m:r>
                        </m:den>
                      </m:f>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7321778" y="2339673"/>
                <a:ext cx="1198726" cy="618246"/>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8" name="TextBox 37"/>
              <p:cNvSpPr txBox="1"/>
              <p:nvPr/>
            </p:nvSpPr>
            <p:spPr>
              <a:xfrm>
                <a:off x="7481411" y="3667125"/>
                <a:ext cx="1068113"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𝑒𝑞</m:t>
                          </m:r>
                        </m:sub>
                      </m:sSub>
                      <m:r>
                        <a:rPr lang="en-US" b="0" i="1" smtClean="0">
                          <a:latin typeface="Cambria Math"/>
                        </a:rPr>
                        <m:t>=</m:t>
                      </m:r>
                      <m:r>
                        <a:rPr lang="en-US" b="0" i="1" smtClean="0">
                          <a:latin typeface="Cambria Math"/>
                        </a:rPr>
                        <m:t>1</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7481411" y="3667125"/>
                <a:ext cx="1068113" cy="390748"/>
              </a:xfrm>
              <a:prstGeom prst="rect">
                <a:avLst/>
              </a:prstGeom>
              <a:blipFill rotWithShape="1">
                <a:blip r:embed="rId11" cstate="print"/>
                <a:stretch>
                  <a:fillRect b="-3125"/>
                </a:stretch>
              </a:blipFill>
            </p:spPr>
            <p:txBody>
              <a:bodyPr/>
              <a:lstStyle/>
              <a:p>
                <a:r>
                  <a:rPr lang="en-US">
                    <a:noFill/>
                  </a:rPr>
                  <a:t> </a:t>
                </a:r>
              </a:p>
            </p:txBody>
          </p:sp>
        </mc:Fallback>
      </mc:AlternateContent>
    </p:spTree>
    <p:extLst>
      <p:ext uri="{BB962C8B-B14F-4D97-AF65-F5344CB8AC3E}">
        <p14:creationId xmlns="" xmlns:p14="http://schemas.microsoft.com/office/powerpoint/2010/main" val="5827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fontScale="77500" lnSpcReduction="20000"/>
          </a:bodyPr>
          <a:lstStyle/>
          <a:p>
            <a:pPr algn="r" rtl="1"/>
            <a:endParaRPr lang="fa-IR" sz="2800" dirty="0" smtClean="0"/>
          </a:p>
          <a:p>
            <a:pPr algn="r" rtl="1"/>
            <a:r>
              <a:rPr lang="fa-IR" sz="2800" dirty="0"/>
              <a:t> </a:t>
            </a:r>
            <a:r>
              <a:rPr lang="fa-IR" sz="2800" dirty="0" smtClean="0"/>
              <a:t>               </a:t>
            </a:r>
            <a:r>
              <a:rPr lang="fa-IR" sz="2800" dirty="0"/>
              <a:t>سرفصل ها </a:t>
            </a:r>
            <a:r>
              <a:rPr lang="fa-IR" sz="2800" dirty="0" smtClean="0"/>
              <a:t>؛</a:t>
            </a:r>
          </a:p>
          <a:p>
            <a:pPr algn="r" rtl="1"/>
            <a:r>
              <a:rPr lang="fa-IR" sz="1600" dirty="0" smtClean="0"/>
              <a:t>                                                                                                                                                </a:t>
            </a:r>
          </a:p>
          <a:p>
            <a:pPr algn="r" rtl="1"/>
            <a:r>
              <a:rPr lang="fa-IR" sz="1600" dirty="0" smtClean="0"/>
              <a:t>                                                                      </a:t>
            </a:r>
            <a:r>
              <a:rPr lang="en-US" sz="1600" dirty="0"/>
              <a:t>(-</a:t>
            </a:r>
            <a:r>
              <a:rPr lang="en-US" sz="1600" dirty="0" smtClean="0"/>
              <a:t>a</a:t>
            </a:r>
            <a:r>
              <a:rPr lang="fa-IR" sz="1600" dirty="0" smtClean="0"/>
              <a:t> </a:t>
            </a:r>
            <a:r>
              <a:rPr lang="en-US" sz="1600" dirty="0" smtClean="0"/>
              <a:t>  </a:t>
            </a:r>
            <a:r>
              <a:rPr lang="fa-IR" sz="1600" dirty="0"/>
              <a:t>معادله حرکت به روش انرژی و فرکانس طبیعی</a:t>
            </a:r>
            <a:r>
              <a:rPr lang="fa-IR" sz="1600" dirty="0" smtClean="0"/>
              <a:t>                                </a:t>
            </a:r>
          </a:p>
          <a:p>
            <a:pPr algn="r" rtl="1"/>
            <a:r>
              <a:rPr lang="fa-IR" sz="1600" dirty="0"/>
              <a:t> </a:t>
            </a:r>
            <a:r>
              <a:rPr lang="fa-IR" sz="1600" dirty="0" smtClean="0"/>
              <a:t>                                                                                                                                                   </a:t>
            </a:r>
          </a:p>
          <a:p>
            <a:pPr algn="r" rtl="1"/>
            <a:r>
              <a:rPr lang="fa-IR" sz="1600" dirty="0" smtClean="0"/>
              <a:t>                                                                      </a:t>
            </a:r>
            <a:r>
              <a:rPr lang="en-US" sz="1600" dirty="0"/>
              <a:t>(-</a:t>
            </a:r>
            <a:r>
              <a:rPr lang="en-US" sz="1600" dirty="0" smtClean="0"/>
              <a:t>b</a:t>
            </a:r>
            <a:r>
              <a:rPr lang="fa-IR" sz="1600" dirty="0" smtClean="0"/>
              <a:t> </a:t>
            </a:r>
            <a:r>
              <a:rPr lang="en-US" sz="1600" dirty="0" smtClean="0"/>
              <a:t> </a:t>
            </a:r>
            <a:r>
              <a:rPr lang="fa-IR" sz="1600" dirty="0"/>
              <a:t>معادله حرکت به روش نیوتن</a:t>
            </a:r>
            <a:r>
              <a:rPr lang="fa-IR" sz="1600" dirty="0" smtClean="0"/>
              <a:t>                                                                                                           </a:t>
            </a:r>
          </a:p>
          <a:p>
            <a:pPr algn="r" rtl="1"/>
            <a:r>
              <a:rPr lang="fa-IR" sz="1600" dirty="0" smtClean="0"/>
              <a:t>                                                                                                                                                          </a:t>
            </a:r>
          </a:p>
          <a:p>
            <a:pPr algn="r" rtl="1"/>
            <a:r>
              <a:rPr lang="fa-IR" sz="1600" dirty="0" smtClean="0"/>
              <a:t>                                                                                                  </a:t>
            </a:r>
            <a:r>
              <a:rPr lang="fa-IR" sz="1400" dirty="0" smtClean="0"/>
              <a:t>1</a:t>
            </a:r>
            <a:r>
              <a:rPr lang="fa-IR" sz="1600" dirty="0" smtClean="0"/>
              <a:t>) </a:t>
            </a:r>
            <a:r>
              <a:rPr lang="fa-IR" sz="1600" dirty="0"/>
              <a:t>کند </a:t>
            </a:r>
            <a:r>
              <a:rPr lang="fa-IR" sz="1600" dirty="0" smtClean="0"/>
              <a:t>میرا</a:t>
            </a:r>
          </a:p>
          <a:p>
            <a:pPr algn="r" rtl="1"/>
            <a:endParaRPr lang="fa-IR" sz="1600" dirty="0"/>
          </a:p>
          <a:p>
            <a:pPr algn="r" rtl="1"/>
            <a:r>
              <a:rPr lang="fa-IR" sz="1600" dirty="0" smtClean="0"/>
              <a:t>                                                                                                  2 ) تند میرا</a:t>
            </a:r>
          </a:p>
          <a:p>
            <a:pPr algn="r" rtl="1"/>
            <a:endParaRPr lang="fa-IR" sz="1600" dirty="0"/>
          </a:p>
          <a:p>
            <a:pPr algn="r" rtl="1"/>
            <a:r>
              <a:rPr lang="fa-IR" sz="1600" dirty="0" smtClean="0"/>
              <a:t>1-)</a:t>
            </a:r>
            <a:r>
              <a:rPr lang="fa-IR" sz="1600" dirty="0"/>
              <a:t>ارتعاشات سیستم های </a:t>
            </a:r>
            <a:r>
              <a:rPr lang="en-US" sz="1600" dirty="0"/>
              <a:t>1</a:t>
            </a:r>
            <a:r>
              <a:rPr lang="fa-IR" sz="1600" dirty="0"/>
              <a:t> درجه </a:t>
            </a:r>
            <a:r>
              <a:rPr lang="fa-IR" sz="1600" dirty="0" smtClean="0"/>
              <a:t>آزادی                       </a:t>
            </a:r>
            <a:r>
              <a:rPr lang="en-US" sz="1600" dirty="0"/>
              <a:t>(-c</a:t>
            </a:r>
            <a:r>
              <a:rPr lang="fa-IR" sz="1600" dirty="0"/>
              <a:t>  پاسخ </a:t>
            </a:r>
            <a:r>
              <a:rPr lang="fa-IR" sz="1600" dirty="0" smtClean="0"/>
              <a:t>ها               </a:t>
            </a:r>
            <a:r>
              <a:rPr lang="fa-IR" sz="1600" dirty="0"/>
              <a:t>3) نوسانی</a:t>
            </a:r>
            <a:r>
              <a:rPr lang="fa-IR" sz="1600" dirty="0" smtClean="0"/>
              <a:t>           </a:t>
            </a:r>
          </a:p>
          <a:p>
            <a:pPr algn="r" rtl="1"/>
            <a:r>
              <a:rPr lang="fa-IR" sz="1600" dirty="0" smtClean="0"/>
              <a:t>                                                                                                                                                                                                        </a:t>
            </a:r>
          </a:p>
          <a:p>
            <a:pPr algn="r" rtl="1"/>
            <a:r>
              <a:rPr lang="fa-IR" sz="1600" dirty="0" smtClean="0"/>
              <a:t>                                                                                                    </a:t>
            </a:r>
            <a:r>
              <a:rPr lang="fa-IR" sz="1600" dirty="0"/>
              <a:t>4) بحرانی</a:t>
            </a:r>
            <a:r>
              <a:rPr lang="fa-IR" sz="1600" dirty="0" smtClean="0"/>
              <a:t>                                               </a:t>
            </a:r>
          </a:p>
          <a:p>
            <a:pPr algn="r" rtl="1"/>
            <a:r>
              <a:rPr lang="fa-IR" sz="1600" dirty="0" smtClean="0"/>
              <a:t>                                                                                                              </a:t>
            </a:r>
          </a:p>
          <a:p>
            <a:pPr algn="r" rtl="1"/>
            <a:r>
              <a:rPr lang="fa-IR" sz="1600" dirty="0"/>
              <a:t> </a:t>
            </a:r>
            <a:r>
              <a:rPr lang="fa-IR" sz="1600" dirty="0" smtClean="0"/>
              <a:t>                                                                                                                                                                                 </a:t>
            </a:r>
          </a:p>
          <a:p>
            <a:pPr algn="r" rtl="1"/>
            <a:r>
              <a:rPr lang="fa-IR" sz="1600" dirty="0" smtClean="0"/>
              <a:t>                                                                                                                 </a:t>
            </a:r>
            <a:r>
              <a:rPr lang="fa-IR" sz="1400" dirty="0"/>
              <a:t>1) </a:t>
            </a:r>
            <a:r>
              <a:rPr lang="fa-IR" sz="1400" dirty="0" smtClean="0"/>
              <a:t> </a:t>
            </a:r>
            <a:r>
              <a:rPr lang="fa-IR" sz="1400" dirty="0"/>
              <a:t>بالانسی</a:t>
            </a:r>
            <a:r>
              <a:rPr lang="fa-IR" sz="1600" dirty="0" smtClean="0"/>
              <a:t>                                                                                                                  </a:t>
            </a:r>
          </a:p>
          <a:p>
            <a:pPr algn="r" rtl="1"/>
            <a:r>
              <a:rPr lang="fa-IR" sz="1600" dirty="0" smtClean="0"/>
              <a:t>                                                                                                                                                   </a:t>
            </a:r>
          </a:p>
          <a:p>
            <a:pPr algn="r" rtl="1"/>
            <a:r>
              <a:rPr lang="fa-IR" sz="1600" dirty="0" smtClean="0"/>
              <a:t>                                                                   </a:t>
            </a:r>
            <a:r>
              <a:rPr lang="en-US" sz="1400" dirty="0"/>
              <a:t>(-d</a:t>
            </a:r>
            <a:r>
              <a:rPr lang="fa-IR" sz="1400" dirty="0"/>
              <a:t>ارتعاشات تحت تحریک اجباری</a:t>
            </a:r>
            <a:r>
              <a:rPr lang="fa-IR" sz="1600" dirty="0" smtClean="0"/>
              <a:t>                                                                                    </a:t>
            </a:r>
          </a:p>
          <a:p>
            <a:pPr algn="r" rtl="1"/>
            <a:r>
              <a:rPr lang="fa-IR" sz="1600" dirty="0"/>
              <a:t> </a:t>
            </a:r>
            <a:r>
              <a:rPr lang="fa-IR" sz="1600" dirty="0" smtClean="0"/>
              <a:t>                                                                                                                                                                                </a:t>
            </a:r>
          </a:p>
          <a:p>
            <a:pPr algn="r" rtl="1"/>
            <a:r>
              <a:rPr lang="fa-IR" sz="1600" dirty="0" smtClean="0"/>
              <a:t>                                                                                                                 </a:t>
            </a:r>
            <a:r>
              <a:rPr lang="fa-IR" sz="1400" dirty="0"/>
              <a:t>2) تحریک پایه</a:t>
            </a:r>
            <a:r>
              <a:rPr lang="fa-IR" sz="1600" dirty="0" smtClean="0"/>
              <a:t>                             </a:t>
            </a:r>
          </a:p>
          <a:p>
            <a:pPr algn="r" rtl="1"/>
            <a:r>
              <a:rPr lang="fa-IR" sz="1600" dirty="0"/>
              <a:t> </a:t>
            </a:r>
            <a:r>
              <a:rPr lang="fa-IR" sz="1600" dirty="0" smtClean="0"/>
              <a:t>                                                                                                                                                          </a:t>
            </a:r>
          </a:p>
          <a:p>
            <a:pPr algn="r" rtl="1"/>
            <a:r>
              <a:rPr lang="fa-IR" sz="1600" dirty="0"/>
              <a:t> </a:t>
            </a:r>
            <a:r>
              <a:rPr lang="fa-IR" sz="1600" dirty="0" smtClean="0"/>
              <a:t>                                                                                                                                                       </a:t>
            </a:r>
          </a:p>
          <a:p>
            <a:pPr algn="r" rtl="1"/>
            <a:r>
              <a:rPr lang="fa-IR" sz="1600" dirty="0"/>
              <a:t> </a:t>
            </a:r>
            <a:r>
              <a:rPr lang="fa-IR" sz="1600" dirty="0" smtClean="0"/>
              <a:t>                                                                                                                                                                      </a:t>
            </a:r>
          </a:p>
          <a:p>
            <a:pPr algn="r" rtl="1"/>
            <a:r>
              <a:rPr lang="fa-IR" sz="1600" dirty="0" smtClean="0"/>
              <a:t>                                                                      </a:t>
            </a:r>
            <a:r>
              <a:rPr lang="en-US" sz="1400" b="1" dirty="0"/>
              <a:t>(-</a:t>
            </a:r>
            <a:r>
              <a:rPr lang="en-US" sz="1400" dirty="0" smtClean="0"/>
              <a:t>e</a:t>
            </a:r>
            <a:r>
              <a:rPr lang="fa-IR" sz="1400" dirty="0" smtClean="0"/>
              <a:t> </a:t>
            </a:r>
            <a:r>
              <a:rPr lang="en-US" sz="1400" dirty="0" smtClean="0"/>
              <a:t> </a:t>
            </a:r>
            <a:r>
              <a:rPr lang="fa-IR" sz="1400" dirty="0" smtClean="0"/>
              <a:t> ارتعاشات </a:t>
            </a:r>
            <a:r>
              <a:rPr lang="fa-IR" sz="1400" dirty="0"/>
              <a:t>گ</a:t>
            </a:r>
            <a:r>
              <a:rPr lang="fa-IR" sz="1400" dirty="0" smtClean="0"/>
              <a:t>ذرا</a:t>
            </a:r>
            <a:r>
              <a:rPr lang="fa-IR" sz="1600" dirty="0" smtClean="0"/>
              <a:t>                                                                                                                                                                                                    </a:t>
            </a:r>
          </a:p>
          <a:p>
            <a:pPr algn="r" rtl="1"/>
            <a:r>
              <a:rPr lang="fa-IR" sz="1600" dirty="0"/>
              <a:t> </a:t>
            </a:r>
            <a:r>
              <a:rPr lang="fa-IR" sz="1600" dirty="0" smtClean="0"/>
              <a:t>                                                                                                                                                                    </a:t>
            </a:r>
          </a:p>
          <a:p>
            <a:pPr algn="r" rtl="1"/>
            <a:r>
              <a:rPr lang="fa-IR" sz="1600" dirty="0"/>
              <a:t> </a:t>
            </a:r>
            <a:r>
              <a:rPr lang="fa-IR" sz="1600" dirty="0" smtClean="0"/>
              <a:t>                                                                                                                                                                               </a:t>
            </a:r>
          </a:p>
          <a:p>
            <a:pPr algn="r" rtl="1"/>
            <a:r>
              <a:rPr lang="fa-IR" sz="1600" dirty="0"/>
              <a:t> </a:t>
            </a:r>
            <a:r>
              <a:rPr lang="fa-IR" sz="1600" dirty="0" smtClean="0"/>
              <a:t>                                                                                                                                                                                                               </a:t>
            </a:r>
          </a:p>
          <a:p>
            <a:pPr algn="r" rtl="1"/>
            <a:r>
              <a:rPr lang="fa-IR" sz="1600" dirty="0" smtClean="0"/>
              <a:t>                                                                          </a:t>
            </a:r>
            <a:r>
              <a:rPr lang="en-US" sz="1400" dirty="0"/>
              <a:t>(-a</a:t>
            </a:r>
            <a:r>
              <a:rPr lang="fa-IR" sz="1400" dirty="0"/>
              <a:t>  معادلات حرکت</a:t>
            </a:r>
            <a:r>
              <a:rPr lang="fa-IR" sz="1600" dirty="0" smtClean="0"/>
              <a:t>                       </a:t>
            </a:r>
            <a:endParaRPr lang="fa-IR" sz="1600" dirty="0"/>
          </a:p>
          <a:p>
            <a:pPr algn="r" rtl="1"/>
            <a:r>
              <a:rPr lang="fa-IR" sz="2800" dirty="0" smtClean="0"/>
              <a:t> </a:t>
            </a:r>
            <a:r>
              <a:rPr lang="fa-IR" sz="2100" dirty="0"/>
              <a:t>2-)ارتعاشات سیستم های </a:t>
            </a:r>
            <a:r>
              <a:rPr lang="en-US" sz="2100" dirty="0"/>
              <a:t>2</a:t>
            </a:r>
            <a:r>
              <a:rPr lang="fa-IR" sz="2100" dirty="0"/>
              <a:t> درجه </a:t>
            </a:r>
            <a:r>
              <a:rPr lang="fa-IR" sz="2100" dirty="0" smtClean="0"/>
              <a:t>آزادی       </a:t>
            </a:r>
            <a:r>
              <a:rPr lang="fa-IR" sz="2800" dirty="0" smtClean="0"/>
              <a:t> </a:t>
            </a:r>
            <a:r>
              <a:rPr lang="en-US" sz="1400" dirty="0"/>
              <a:t>(-b</a:t>
            </a:r>
            <a:r>
              <a:rPr lang="fa-IR" sz="1400" dirty="0"/>
              <a:t>  فرکانس طبیعی</a:t>
            </a:r>
            <a:r>
              <a:rPr lang="fa-IR" sz="1400" dirty="0" smtClean="0"/>
              <a:t>                                                   </a:t>
            </a:r>
          </a:p>
          <a:p>
            <a:pPr algn="r" rtl="1"/>
            <a:r>
              <a:rPr lang="fa-IR" sz="1500" dirty="0" smtClean="0"/>
              <a:t>                                                                                 </a:t>
            </a:r>
          </a:p>
          <a:p>
            <a:pPr algn="r" rtl="1"/>
            <a:r>
              <a:rPr lang="fa-IR" sz="1500" dirty="0"/>
              <a:t> </a:t>
            </a:r>
            <a:r>
              <a:rPr lang="fa-IR" sz="1500" dirty="0" smtClean="0"/>
              <a:t>                                                                         </a:t>
            </a:r>
            <a:r>
              <a:rPr lang="en-US" sz="1500" dirty="0">
                <a:cs typeface="B Compset" pitchFamily="2" charset="-78"/>
              </a:rPr>
              <a:t>(-c</a:t>
            </a:r>
            <a:r>
              <a:rPr lang="fa-IR" sz="1500" dirty="0">
                <a:cs typeface="B Compset" pitchFamily="2" charset="-78"/>
              </a:rPr>
              <a:t>  تحریک اجباری</a:t>
            </a:r>
            <a:r>
              <a:rPr lang="fa-IR" sz="1500" dirty="0" smtClean="0">
                <a:cs typeface="B Compset" pitchFamily="2" charset="-78"/>
              </a:rPr>
              <a:t>                                                        </a:t>
            </a:r>
            <a:endParaRPr lang="fa-IR" sz="1500" dirty="0">
              <a:cs typeface="B Compset" pitchFamily="2" charset="-78"/>
            </a:endParaRPr>
          </a:p>
          <a:p>
            <a:pPr marL="0" indent="0" algn="r" rtl="1">
              <a:buNone/>
            </a:pPr>
            <a:r>
              <a:rPr lang="fa-IR" sz="1800" dirty="0" smtClean="0"/>
              <a:t> </a:t>
            </a:r>
            <a:endParaRPr lang="en-US" sz="1800" dirty="0"/>
          </a:p>
        </p:txBody>
      </p:sp>
      <p:sp>
        <p:nvSpPr>
          <p:cNvPr id="4" name="Right Brace 3"/>
          <p:cNvSpPr>
            <a:spLocks/>
          </p:cNvSpPr>
          <p:nvPr/>
        </p:nvSpPr>
        <p:spPr bwMode="auto">
          <a:xfrm>
            <a:off x="5993713" y="762000"/>
            <a:ext cx="354913" cy="4099249"/>
          </a:xfrm>
          <a:prstGeom prst="rightBrace">
            <a:avLst>
              <a:gd name="adj1" fmla="val 99650"/>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Right Brace 4"/>
          <p:cNvSpPr>
            <a:spLocks/>
          </p:cNvSpPr>
          <p:nvPr/>
        </p:nvSpPr>
        <p:spPr bwMode="auto">
          <a:xfrm>
            <a:off x="4641216" y="1676400"/>
            <a:ext cx="145416" cy="1371600"/>
          </a:xfrm>
          <a:prstGeom prst="rightBrace">
            <a:avLst>
              <a:gd name="adj1" fmla="val 99650"/>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Right Brace 5"/>
          <p:cNvSpPr>
            <a:spLocks/>
          </p:cNvSpPr>
          <p:nvPr/>
        </p:nvSpPr>
        <p:spPr bwMode="auto">
          <a:xfrm>
            <a:off x="3962400" y="3276600"/>
            <a:ext cx="83185" cy="888365"/>
          </a:xfrm>
          <a:prstGeom prst="rightBrace">
            <a:avLst>
              <a:gd name="adj1" fmla="val 99650"/>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Right Brace 6"/>
          <p:cNvSpPr>
            <a:spLocks/>
          </p:cNvSpPr>
          <p:nvPr/>
        </p:nvSpPr>
        <p:spPr bwMode="auto">
          <a:xfrm>
            <a:off x="5638800" y="5334000"/>
            <a:ext cx="166370" cy="990600"/>
          </a:xfrm>
          <a:prstGeom prst="rightBrace">
            <a:avLst>
              <a:gd name="adj1" fmla="val 99650"/>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 xmlns:p14="http://schemas.microsoft.com/office/powerpoint/2010/main" val="2730743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a:t> </a:t>
                </a:r>
                <a:r>
                  <a:rPr lang="fa-IR" sz="2000" dirty="0" smtClean="0"/>
                  <a:t>         </a:t>
                </a:r>
                <a:r>
                  <a:rPr lang="fa-IR" sz="2000" dirty="0" smtClean="0">
                    <a:cs typeface="B Titr" pitchFamily="2" charset="-78"/>
                  </a:rPr>
                  <a:t>معادل سازی ؛</a:t>
                </a:r>
              </a:p>
              <a:p>
                <a:pPr algn="r" rtl="1"/>
                <a:endParaRPr lang="fa-IR" sz="2000" dirty="0">
                  <a:cs typeface="B Titr" pitchFamily="2" charset="-78"/>
                </a:endParaRPr>
              </a:p>
              <a:p>
                <a:pPr algn="r" rtl="1"/>
                <a:r>
                  <a:rPr lang="fa-IR" sz="2000" dirty="0" smtClean="0">
                    <a:cs typeface="B Koodak" pitchFamily="2" charset="-78"/>
                  </a:rPr>
                  <a:t>روش اول : مساوی قرار دادن جابجایی ها ( </a:t>
                </a:r>
                <a:r>
                  <a:rPr lang="fa-IR" sz="2000" dirty="0" smtClean="0"/>
                  <a:t>تعیین </a:t>
                </a:r>
                <a14:m>
                  <m:oMath xmlns:m="http://schemas.openxmlformats.org/officeDocument/2006/math">
                    <m:sSub>
                      <m:sSubPr>
                        <m:ctrlPr>
                          <a:rPr lang="fa-IR" sz="2000" i="1" smtClean="0">
                            <a:latin typeface="Cambria Math"/>
                          </a:rPr>
                        </m:ctrlPr>
                      </m:sSubPr>
                      <m:e>
                        <m:r>
                          <a:rPr lang="en-US" sz="2000" b="0" i="1" smtClean="0">
                            <a:latin typeface="Cambria Math"/>
                          </a:rPr>
                          <m:t>𝐾</m:t>
                        </m:r>
                      </m:e>
                      <m:sub>
                        <m:r>
                          <a:rPr lang="en-US" sz="2000" b="0" i="1" smtClean="0">
                            <a:latin typeface="Cambria Math"/>
                          </a:rPr>
                          <m:t>𝑒𝑞</m:t>
                        </m:r>
                      </m:sub>
                    </m:sSub>
                  </m:oMath>
                </a14:m>
                <a:r>
                  <a:rPr lang="fa-IR" sz="2000" dirty="0" smtClean="0">
                    <a:cs typeface="B Koodak" pitchFamily="2" charset="-78"/>
                  </a:rPr>
                  <a:t> ) </a:t>
                </a:r>
                <a:endParaRPr lang="en-US" sz="2000" dirty="0" smtClean="0">
                  <a:cs typeface="B Koodak" pitchFamily="2" charset="-78"/>
                </a:endParaRPr>
              </a:p>
              <a:p>
                <a:pPr algn="r" rtl="1"/>
                <a:endParaRPr lang="en-US" sz="2000" dirty="0">
                  <a:cs typeface="B Koodak" pitchFamily="2" charset="-78"/>
                </a:endParaRPr>
              </a:p>
              <a:p>
                <a:pPr algn="r" rtl="1"/>
                <a:endParaRPr lang="en-US" sz="2000" dirty="0" smtClean="0">
                  <a:cs typeface="B Koodak" pitchFamily="2" charset="-78"/>
                </a:endParaRPr>
              </a:p>
              <a:p>
                <a:pPr algn="r" rtl="1"/>
                <a:endParaRPr lang="en-US" sz="2000" dirty="0">
                  <a:cs typeface="B Koodak" pitchFamily="2" charset="-78"/>
                </a:endParaRPr>
              </a:p>
              <a:p>
                <a:pPr algn="r" rtl="1"/>
                <a:endParaRPr lang="en-US" sz="2000" dirty="0" smtClean="0">
                  <a:cs typeface="B Koodak" pitchFamily="2" charset="-78"/>
                </a:endParaRPr>
              </a:p>
              <a:p>
                <a14:m>
                  <m:oMath xmlns:m="http://schemas.openxmlformats.org/officeDocument/2006/math">
                    <m:sSub>
                      <m:sSubPr>
                        <m:ctrlPr>
                          <a:rPr lang="fa-IR" sz="2000" i="1" smtClean="0">
                            <a:latin typeface="Cambria Math"/>
                            <a:cs typeface="B Koodak" pitchFamily="2" charset="-78"/>
                          </a:rPr>
                        </m:ctrlPr>
                      </m:sSubPr>
                      <m:e>
                        <m:r>
                          <a:rPr lang="fa-IR" sz="2000" i="1">
                            <a:latin typeface="Cambria Math"/>
                            <a:ea typeface="Cambria Math"/>
                            <a:cs typeface="B Koodak" pitchFamily="2" charset="-78"/>
                          </a:rPr>
                          <m:t>𝛿</m:t>
                        </m:r>
                      </m:e>
                      <m:sub>
                        <m:r>
                          <a:rPr lang="en-US" sz="2000" b="0" i="1" smtClean="0">
                            <a:latin typeface="Cambria Math"/>
                            <a:cs typeface="B Koodak" pitchFamily="2" charset="-78"/>
                          </a:rPr>
                          <m:t>𝑠𝑡</m:t>
                        </m:r>
                      </m:sub>
                    </m:sSub>
                    <m:r>
                      <a:rPr lang="en-US" sz="2000" b="0" i="1" smtClean="0">
                        <a:latin typeface="Cambria Math"/>
                        <a:cs typeface="B Koodak" pitchFamily="2" charset="-78"/>
                      </a:rPr>
                      <m:t>=</m:t>
                    </m:r>
                    <m:f>
                      <m:fPr>
                        <m:ctrlPr>
                          <a:rPr lang="en-US" sz="2000" b="0" i="1" smtClean="0">
                            <a:latin typeface="Cambria Math"/>
                            <a:cs typeface="B Koodak" pitchFamily="2" charset="-78"/>
                          </a:rPr>
                        </m:ctrlPr>
                      </m:fPr>
                      <m:num>
                        <m:r>
                          <a:rPr lang="en-US" sz="2000" b="0" i="1" smtClean="0">
                            <a:latin typeface="Cambria Math"/>
                            <a:cs typeface="B Koodak" pitchFamily="2" charset="-78"/>
                          </a:rPr>
                          <m:t>𝑃</m:t>
                        </m:r>
                        <m:sSup>
                          <m:sSupPr>
                            <m:ctrlPr>
                              <a:rPr lang="en-US" sz="2000" b="0" i="1" smtClean="0">
                                <a:latin typeface="Cambria Math"/>
                                <a:cs typeface="B Koodak" pitchFamily="2" charset="-78"/>
                              </a:rPr>
                            </m:ctrlPr>
                          </m:sSupPr>
                          <m:e>
                            <m:r>
                              <a:rPr lang="en-US" sz="2000" b="0" i="1" smtClean="0">
                                <a:latin typeface="Cambria Math"/>
                                <a:cs typeface="B Koodak" pitchFamily="2" charset="-78"/>
                              </a:rPr>
                              <m:t>𝑙</m:t>
                            </m:r>
                          </m:e>
                          <m:sup>
                            <m:r>
                              <a:rPr lang="en-US" sz="2000" b="0" i="1" smtClean="0">
                                <a:latin typeface="Cambria Math"/>
                                <a:cs typeface="B Koodak" pitchFamily="2" charset="-78"/>
                              </a:rPr>
                              <m:t>3</m:t>
                            </m:r>
                          </m:sup>
                        </m:sSup>
                      </m:num>
                      <m:den>
                        <m:r>
                          <a:rPr lang="en-US" sz="2000" b="0" i="1" smtClean="0">
                            <a:latin typeface="Cambria Math"/>
                            <a:cs typeface="B Koodak" pitchFamily="2" charset="-78"/>
                          </a:rPr>
                          <m:t>3</m:t>
                        </m:r>
                        <m:r>
                          <a:rPr lang="en-US" sz="2000" b="0" i="1" smtClean="0">
                            <a:latin typeface="Cambria Math"/>
                            <a:cs typeface="B Koodak" pitchFamily="2" charset="-78"/>
                          </a:rPr>
                          <m:t>𝐸𝐼</m:t>
                        </m:r>
                      </m:den>
                    </m:f>
                    <m:r>
                      <a:rPr lang="en-US" sz="2000" b="0" i="1" smtClean="0">
                        <a:solidFill>
                          <a:srgbClr val="FF0000"/>
                        </a:solidFill>
                        <a:latin typeface="Cambria Math"/>
                        <a:cs typeface="B Koodak" pitchFamily="2" charset="-78"/>
                      </a:rPr>
                      <m:t>=</m:t>
                    </m:r>
                    <m:f>
                      <m:fPr>
                        <m:ctrlPr>
                          <a:rPr lang="en-US" sz="2000" b="0" i="1" smtClean="0">
                            <a:latin typeface="Cambria Math"/>
                            <a:cs typeface="B Koodak" pitchFamily="2" charset="-78"/>
                          </a:rPr>
                        </m:ctrlPr>
                      </m:fPr>
                      <m:num>
                        <m:r>
                          <a:rPr lang="en-US" sz="2000" b="0" i="1" smtClean="0">
                            <a:latin typeface="Cambria Math"/>
                            <a:cs typeface="B Koodak" pitchFamily="2" charset="-78"/>
                          </a:rPr>
                          <m:t>𝑃</m:t>
                        </m:r>
                      </m:num>
                      <m:den>
                        <m:sSub>
                          <m:sSubPr>
                            <m:ctrlPr>
                              <a:rPr lang="en-US" sz="2000" b="0" i="1" smtClean="0">
                                <a:latin typeface="Cambria Math"/>
                                <a:cs typeface="B Koodak" pitchFamily="2" charset="-78"/>
                              </a:rPr>
                            </m:ctrlPr>
                          </m:sSubPr>
                          <m:e>
                            <m:r>
                              <a:rPr lang="en-US" sz="2000" b="0" i="1" smtClean="0">
                                <a:latin typeface="Cambria Math"/>
                                <a:cs typeface="B Koodak" pitchFamily="2" charset="-78"/>
                              </a:rPr>
                              <m:t>𝑘</m:t>
                            </m:r>
                          </m:e>
                          <m:sub>
                            <m:r>
                              <a:rPr lang="en-US" sz="2000" b="0" i="1" smtClean="0">
                                <a:latin typeface="Cambria Math"/>
                                <a:cs typeface="B Koodak" pitchFamily="2" charset="-78"/>
                              </a:rPr>
                              <m:t>𝑒𝑞</m:t>
                            </m:r>
                          </m:sub>
                        </m:sSub>
                      </m:den>
                    </m:f>
                  </m:oMath>
                </a14:m>
                <a:r>
                  <a:rPr lang="en-US" sz="2000" dirty="0" smtClean="0">
                    <a:cs typeface="B Koodak" pitchFamily="2" charset="-78"/>
                  </a:rPr>
                  <a:t>                           </a:t>
                </a:r>
                <a14:m>
                  <m:oMath xmlns:m="http://schemas.openxmlformats.org/officeDocument/2006/math">
                    <m:sSub>
                      <m:sSubPr>
                        <m:ctrlPr>
                          <a:rPr lang="en-US" sz="2000" i="1" dirty="0" smtClean="0">
                            <a:latin typeface="Cambria Math"/>
                            <a:cs typeface="B Koodak" pitchFamily="2" charset="-78"/>
                          </a:rPr>
                        </m:ctrlPr>
                      </m:sSubPr>
                      <m:e>
                        <m:r>
                          <a:rPr lang="en-US" sz="2000" b="0" i="1" dirty="0" smtClean="0">
                            <a:latin typeface="Cambria Math"/>
                            <a:cs typeface="B Koodak" pitchFamily="2" charset="-78"/>
                          </a:rPr>
                          <m:t>𝑘</m:t>
                        </m:r>
                      </m:e>
                      <m:sub>
                        <m:r>
                          <a:rPr lang="en-US" sz="2000" b="0" i="1" dirty="0" smtClean="0">
                            <a:latin typeface="Cambria Math"/>
                            <a:cs typeface="B Koodak" pitchFamily="2" charset="-78"/>
                          </a:rPr>
                          <m:t>𝑒𝑞</m:t>
                        </m:r>
                      </m:sub>
                    </m:sSub>
                    <m:r>
                      <a:rPr lang="en-US" sz="2000" b="0" i="1" dirty="0" smtClean="0">
                        <a:latin typeface="Cambria Math"/>
                        <a:cs typeface="B Koodak" pitchFamily="2" charset="-78"/>
                      </a:rPr>
                      <m:t>=</m:t>
                    </m:r>
                    <m:f>
                      <m:fPr>
                        <m:ctrlPr>
                          <a:rPr lang="en-US" sz="2000" b="0" i="1" dirty="0" smtClean="0">
                            <a:latin typeface="Cambria Math"/>
                            <a:cs typeface="B Koodak" pitchFamily="2" charset="-78"/>
                          </a:rPr>
                        </m:ctrlPr>
                      </m:fPr>
                      <m:num>
                        <m:r>
                          <a:rPr lang="en-US" sz="2000" i="1">
                            <a:latin typeface="Cambria Math"/>
                            <a:cs typeface="B Koodak" pitchFamily="2" charset="-78"/>
                          </a:rPr>
                          <m:t>3</m:t>
                        </m:r>
                        <m:r>
                          <a:rPr lang="en-US" sz="2000" i="1">
                            <a:latin typeface="Cambria Math"/>
                            <a:cs typeface="B Koodak" pitchFamily="2" charset="-78"/>
                          </a:rPr>
                          <m:t>𝐸𝐼</m:t>
                        </m:r>
                      </m:num>
                      <m:den>
                        <m:sSup>
                          <m:sSupPr>
                            <m:ctrlPr>
                              <a:rPr lang="en-US" sz="2000" i="1">
                                <a:latin typeface="Cambria Math"/>
                                <a:cs typeface="B Koodak" pitchFamily="2" charset="-78"/>
                              </a:rPr>
                            </m:ctrlPr>
                          </m:sSupPr>
                          <m:e>
                            <m:r>
                              <a:rPr lang="en-US" sz="2000" i="1">
                                <a:latin typeface="Cambria Math"/>
                                <a:cs typeface="B Koodak" pitchFamily="2" charset="-78"/>
                              </a:rPr>
                              <m:t>𝑙</m:t>
                            </m:r>
                          </m:e>
                          <m:sup>
                            <m:r>
                              <a:rPr lang="en-US" sz="2000" i="1">
                                <a:latin typeface="Cambria Math"/>
                                <a:cs typeface="B Koodak" pitchFamily="2" charset="-78"/>
                              </a:rPr>
                              <m:t>3</m:t>
                            </m:r>
                          </m:sup>
                        </m:sSup>
                      </m:den>
                    </m:f>
                  </m:oMath>
                </a14:m>
                <a:endParaRPr lang="en-US" sz="2000" dirty="0" smtClean="0">
                  <a:cs typeface="B Koodak" pitchFamily="2" charset="-78"/>
                </a:endParaRPr>
              </a:p>
              <a:p>
                <a:endParaRPr lang="en-US" sz="2000" dirty="0" smtClean="0">
                  <a:cs typeface="B Koodak" pitchFamily="2" charset="-78"/>
                </a:endParaRPr>
              </a:p>
              <a:p>
                <a:endParaRPr lang="en-US" sz="2000" dirty="0">
                  <a:cs typeface="B Koodak" pitchFamily="2" charset="-78"/>
                </a:endParaRPr>
              </a:p>
              <a:p>
                <a:endParaRPr lang="en-US" sz="2000" dirty="0" smtClean="0">
                  <a:cs typeface="B Koodak" pitchFamily="2" charset="-78"/>
                </a:endParaRPr>
              </a:p>
              <a:p>
                <a:endParaRPr lang="en-US" sz="2000" dirty="0">
                  <a:cs typeface="B Koodak" pitchFamily="2" charset="-78"/>
                </a:endParaRPr>
              </a:p>
              <a:p>
                <a:endParaRPr lang="en-US" sz="2000" dirty="0" smtClean="0">
                  <a:cs typeface="B Koodak" pitchFamily="2" charset="-78"/>
                </a:endParaRPr>
              </a:p>
              <a:p>
                <a:endParaRPr lang="en-US" sz="2000" dirty="0">
                  <a:cs typeface="B Koodak" pitchFamily="2" charset="-78"/>
                </a:endParaRPr>
              </a:p>
              <a:p>
                <a14:m>
                  <m:oMath xmlns:m="http://schemas.openxmlformats.org/officeDocument/2006/math">
                    <m:r>
                      <a:rPr lang="en-US" sz="2000" i="1" smtClean="0">
                        <a:latin typeface="Cambria Math"/>
                        <a:ea typeface="Cambria Math"/>
                        <a:cs typeface="B Koodak" pitchFamily="2" charset="-78"/>
                      </a:rPr>
                      <m:t>𝜃</m:t>
                    </m:r>
                    <m:r>
                      <a:rPr lang="en-US" sz="2000" b="0" i="1" smtClean="0">
                        <a:latin typeface="Cambria Math"/>
                        <a:ea typeface="Cambria Math"/>
                        <a:cs typeface="B Koodak" pitchFamily="2" charset="-78"/>
                      </a:rPr>
                      <m:t>=</m:t>
                    </m:r>
                    <m:f>
                      <m:fPr>
                        <m:ctrlPr>
                          <a:rPr lang="en-US" sz="2000" b="0" i="1" smtClean="0">
                            <a:latin typeface="Cambria Math"/>
                            <a:ea typeface="Cambria Math"/>
                            <a:cs typeface="B Koodak" pitchFamily="2" charset="-78"/>
                          </a:rPr>
                        </m:ctrlPr>
                      </m:fPr>
                      <m:num>
                        <m:r>
                          <a:rPr lang="en-US" sz="2000" b="0" i="1" smtClean="0">
                            <a:latin typeface="Cambria Math"/>
                            <a:ea typeface="Cambria Math"/>
                            <a:cs typeface="B Koodak" pitchFamily="2" charset="-78"/>
                          </a:rPr>
                          <m:t>𝑇𝑙</m:t>
                        </m:r>
                      </m:num>
                      <m:den>
                        <m:r>
                          <a:rPr lang="en-US" sz="2000" b="0" i="1" smtClean="0">
                            <a:latin typeface="Cambria Math"/>
                            <a:ea typeface="Cambria Math"/>
                            <a:cs typeface="B Koodak" pitchFamily="2" charset="-78"/>
                          </a:rPr>
                          <m:t>𝐺𝐽</m:t>
                        </m:r>
                      </m:den>
                    </m:f>
                  </m:oMath>
                </a14:m>
                <a:r>
                  <a:rPr lang="en-US" sz="2000" dirty="0" smtClean="0">
                    <a:cs typeface="B Koodak" pitchFamily="2" charset="-78"/>
                  </a:rPr>
                  <a:t>               </a:t>
                </a:r>
                <a14:m>
                  <m:oMath xmlns:m="http://schemas.openxmlformats.org/officeDocument/2006/math">
                    <m:r>
                      <a:rPr lang="en-US" sz="2000" i="1" dirty="0" smtClean="0">
                        <a:latin typeface="Cambria Math"/>
                        <a:ea typeface="Cambria Math"/>
                        <a:cs typeface="B Koodak" pitchFamily="2" charset="-78"/>
                      </a:rPr>
                      <m:t>𝜃</m:t>
                    </m:r>
                    <m:r>
                      <a:rPr lang="en-US" sz="2000" b="0" i="1" dirty="0" smtClean="0">
                        <a:latin typeface="Cambria Math"/>
                        <a:ea typeface="Cambria Math"/>
                        <a:cs typeface="B Koodak" pitchFamily="2" charset="-78"/>
                      </a:rPr>
                      <m:t>=</m:t>
                    </m:r>
                    <m:f>
                      <m:fPr>
                        <m:ctrlPr>
                          <a:rPr lang="en-US" sz="2000" b="0" i="1" dirty="0" smtClean="0">
                            <a:latin typeface="Cambria Math"/>
                            <a:ea typeface="Cambria Math"/>
                            <a:cs typeface="B Koodak" pitchFamily="2" charset="-78"/>
                          </a:rPr>
                        </m:ctrlPr>
                      </m:fPr>
                      <m:num>
                        <m:r>
                          <a:rPr lang="en-US" sz="2000" b="0" i="1" dirty="0" smtClean="0">
                            <a:latin typeface="Cambria Math"/>
                            <a:ea typeface="Cambria Math"/>
                            <a:cs typeface="B Koodak" pitchFamily="2" charset="-78"/>
                          </a:rPr>
                          <m:t>𝑇</m:t>
                        </m:r>
                      </m:num>
                      <m:den>
                        <m:sSub>
                          <m:sSubPr>
                            <m:ctrlPr>
                              <a:rPr lang="en-US" sz="2000" b="0" i="1" dirty="0" smtClean="0">
                                <a:latin typeface="Cambria Math"/>
                                <a:ea typeface="Cambria Math"/>
                                <a:cs typeface="B Koodak" pitchFamily="2" charset="-78"/>
                              </a:rPr>
                            </m:ctrlPr>
                          </m:sSubPr>
                          <m:e>
                            <m:r>
                              <a:rPr lang="en-US" sz="2000" b="0" i="1" dirty="0" smtClean="0">
                                <a:latin typeface="Cambria Math"/>
                                <a:ea typeface="Cambria Math"/>
                                <a:cs typeface="B Koodak" pitchFamily="2" charset="-78"/>
                              </a:rPr>
                              <m:t>𝑘</m:t>
                            </m:r>
                          </m:e>
                          <m:sub>
                            <m:r>
                              <a:rPr lang="en-US" sz="2000" b="0" i="1" dirty="0" smtClean="0">
                                <a:latin typeface="Cambria Math"/>
                                <a:ea typeface="Cambria Math"/>
                                <a:cs typeface="B Koodak" pitchFamily="2" charset="-78"/>
                              </a:rPr>
                              <m:t>𝑒𝑞</m:t>
                            </m:r>
                          </m:sub>
                        </m:sSub>
                      </m:den>
                    </m:f>
                  </m:oMath>
                </a14:m>
                <a:r>
                  <a:rPr lang="en-US" sz="2000" dirty="0" smtClean="0">
                    <a:cs typeface="B Koodak" pitchFamily="2" charset="-78"/>
                  </a:rPr>
                  <a:t>             </a:t>
                </a:r>
                <a14:m>
                  <m:oMath xmlns:m="http://schemas.openxmlformats.org/officeDocument/2006/math">
                    <m:sSub>
                      <m:sSubPr>
                        <m:ctrlPr>
                          <a:rPr lang="en-US" sz="2000" i="1" dirty="0" smtClean="0">
                            <a:latin typeface="Cambria Math"/>
                            <a:cs typeface="B Koodak" pitchFamily="2" charset="-78"/>
                          </a:rPr>
                        </m:ctrlPr>
                      </m:sSubPr>
                      <m:e>
                        <m:r>
                          <a:rPr lang="en-US" sz="2000" b="0" i="1" dirty="0" smtClean="0">
                            <a:latin typeface="Cambria Math"/>
                            <a:cs typeface="B Koodak" pitchFamily="2" charset="-78"/>
                          </a:rPr>
                          <m:t>𝑘</m:t>
                        </m:r>
                      </m:e>
                      <m:sub>
                        <m:r>
                          <a:rPr lang="en-US" sz="2000" b="0" i="1" dirty="0" smtClean="0">
                            <a:latin typeface="Cambria Math"/>
                            <a:cs typeface="B Koodak" pitchFamily="2" charset="-78"/>
                          </a:rPr>
                          <m:t>𝑒𝑞</m:t>
                        </m:r>
                      </m:sub>
                    </m:sSub>
                    <m:r>
                      <a:rPr lang="en-US" sz="2000" b="0" i="1" dirty="0" smtClean="0">
                        <a:latin typeface="Cambria Math"/>
                        <a:cs typeface="B Koodak" pitchFamily="2" charset="-78"/>
                      </a:rPr>
                      <m:t>=</m:t>
                    </m:r>
                    <m:f>
                      <m:fPr>
                        <m:ctrlPr>
                          <a:rPr lang="en-US" sz="2000" b="0" i="1" dirty="0" smtClean="0">
                            <a:latin typeface="Cambria Math"/>
                            <a:cs typeface="B Koodak" pitchFamily="2" charset="-78"/>
                          </a:rPr>
                        </m:ctrlPr>
                      </m:fPr>
                      <m:num>
                        <m:r>
                          <a:rPr lang="en-US" sz="2000" b="0" i="1" dirty="0" smtClean="0">
                            <a:latin typeface="Cambria Math"/>
                            <a:cs typeface="B Koodak" pitchFamily="2" charset="-78"/>
                          </a:rPr>
                          <m:t>𝐺𝐽</m:t>
                        </m:r>
                      </m:num>
                      <m:den>
                        <m:r>
                          <a:rPr lang="en-US" sz="2000" b="0" i="1" dirty="0" smtClean="0">
                            <a:latin typeface="Cambria Math"/>
                            <a:cs typeface="B Koodak" pitchFamily="2" charset="-78"/>
                          </a:rPr>
                          <m:t>𝑙</m:t>
                        </m:r>
                      </m:den>
                    </m:f>
                  </m:oMath>
                </a14:m>
                <a:endParaRPr lang="en-US" sz="2000" dirty="0" smtClean="0">
                  <a:cs typeface="B Koodak"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pic>
        <p:nvPicPr>
          <p:cNvPr id="4"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86532" y="1785937"/>
            <a:ext cx="838200"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5800" y="2019299"/>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47925" y="1729580"/>
            <a:ext cx="6699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4" name="TextBox 13"/>
              <p:cNvSpPr txBox="1"/>
              <p:nvPr/>
            </p:nvSpPr>
            <p:spPr>
              <a:xfrm>
                <a:off x="2565135" y="1834633"/>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565135" y="1834633"/>
                <a:ext cx="435504"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1233644" y="1600199"/>
                <a:ext cx="757195" cy="369332"/>
              </a:xfrm>
              <a:prstGeom prst="rect">
                <a:avLst/>
              </a:prstGeom>
              <a:noFill/>
            </p:spPr>
            <p:txBody>
              <a:bodyPr wrap="none" rtlCol="0">
                <a:spAutoFit/>
              </a:bodyPr>
              <a:lstStyle/>
              <a:p>
                <a14:m>
                  <m:oMath xmlns:m="http://schemas.openxmlformats.org/officeDocument/2006/math">
                    <m:r>
                      <a:rPr lang="en-US" b="0" i="1" smtClean="0">
                        <a:latin typeface="Cambria Math"/>
                      </a:rPr>
                      <m:t>𝐿</m:t>
                    </m:r>
                    <m:r>
                      <a:rPr lang="en-US" b="0" i="1" smtClean="0">
                        <a:latin typeface="Cambria Math"/>
                      </a:rPr>
                      <m:t> , </m:t>
                    </m:r>
                    <m:r>
                      <a:rPr lang="en-US" b="0" i="1" smtClean="0">
                        <a:latin typeface="Cambria Math"/>
                      </a:rPr>
                      <m:t>𝐸</m:t>
                    </m:r>
                  </m:oMath>
                </a14:m>
                <a:r>
                  <a:rPr lang="en-US" dirty="0" smtClean="0"/>
                  <a:t>,</a:t>
                </a:r>
                <a14:m>
                  <m:oMath xmlns:m="http://schemas.openxmlformats.org/officeDocument/2006/math">
                    <m:r>
                      <a:rPr lang="en-US" b="0" i="1" smtClean="0">
                        <a:latin typeface="Cambria Math"/>
                      </a:rPr>
                      <m:t>𝐼</m:t>
                    </m:r>
                  </m:oMath>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233644" y="1600199"/>
                <a:ext cx="757195" cy="369332"/>
              </a:xfrm>
              <a:prstGeom prst="rect">
                <a:avLst/>
              </a:prstGeom>
              <a:blipFill rotWithShape="1">
                <a:blip r:embed="rId6" cstate="print"/>
                <a:stretch>
                  <a:fillRect t="-6557" b="-24590"/>
                </a:stretch>
              </a:blipFill>
            </p:spPr>
            <p:txBody>
              <a:bodyPr/>
              <a:lstStyle/>
              <a:p>
                <a:r>
                  <a:rPr lang="en-US">
                    <a:noFill/>
                  </a:rPr>
                  <a:t> </a:t>
                </a:r>
              </a:p>
            </p:txBody>
          </p:sp>
        </mc:Fallback>
      </mc:AlternateContent>
      <p:sp>
        <p:nvSpPr>
          <p:cNvPr id="16" name="TextBox 15"/>
          <p:cNvSpPr txBox="1"/>
          <p:nvPr/>
        </p:nvSpPr>
        <p:spPr>
          <a:xfrm>
            <a:off x="930356" y="2070892"/>
            <a:ext cx="1263487" cy="369332"/>
          </a:xfrm>
          <a:prstGeom prst="rect">
            <a:avLst/>
          </a:prstGeom>
          <a:noFill/>
        </p:spPr>
        <p:txBody>
          <a:bodyPr wrap="none" rtlCol="0">
            <a:spAutoFit/>
          </a:bodyPr>
          <a:lstStyle/>
          <a:p>
            <a:r>
              <a:rPr lang="fa-IR" dirty="0" smtClean="0"/>
              <a:t>میله بدون جرم</a:t>
            </a:r>
            <a:endParaRPr lang="en-US" dirty="0"/>
          </a:p>
        </p:txBody>
      </p:sp>
      <mc:AlternateContent xmlns:mc="http://schemas.openxmlformats.org/markup-compatibility/2006">
        <mc:Choice xmlns="" xmlns:a14="http://schemas.microsoft.com/office/drawing/2010/main" Requires="a14">
          <p:sp>
            <p:nvSpPr>
              <p:cNvPr id="18" name="TextBox 17"/>
              <p:cNvSpPr txBox="1"/>
              <p:nvPr/>
            </p:nvSpPr>
            <p:spPr>
              <a:xfrm>
                <a:off x="3810000" y="1784865"/>
                <a:ext cx="73449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a:ea typeface="Cambria Math"/>
                        </a:rPr>
                        <m:t>≡</m:t>
                      </m:r>
                    </m:oMath>
                  </m:oMathPara>
                </a14:m>
                <a:endParaRPr lang="en-US" sz="4400" dirty="0"/>
              </a:p>
            </p:txBody>
          </p:sp>
        </mc:Choice>
        <mc:Fallback>
          <p:sp>
            <p:nvSpPr>
              <p:cNvPr id="18" name="TextBox 17"/>
              <p:cNvSpPr txBox="1">
                <a:spLocks noRot="1" noChangeAspect="1" noMove="1" noResize="1" noEditPoints="1" noAdjustHandles="1" noChangeArrowheads="1" noChangeShapeType="1" noTextEdit="1"/>
              </p:cNvSpPr>
              <p:nvPr/>
            </p:nvSpPr>
            <p:spPr>
              <a:xfrm>
                <a:off x="3810000" y="1784865"/>
                <a:ext cx="734495" cy="769441"/>
              </a:xfrm>
              <a:prstGeom prst="rect">
                <a:avLst/>
              </a:prstGeom>
              <a:blipFill rotWithShape="1">
                <a:blip r:embed="rId7" cstate="print"/>
                <a:stretch>
                  <a:fillRect/>
                </a:stretch>
              </a:blipFill>
            </p:spPr>
            <p:txBody>
              <a:bodyPr/>
              <a:lstStyle/>
              <a:p>
                <a:r>
                  <a:rPr lang="en-US">
                    <a:noFill/>
                  </a:rPr>
                  <a:t> </a:t>
                </a:r>
              </a:p>
            </p:txBody>
          </p:sp>
        </mc:Fallback>
      </mc:AlternateContent>
      <p:pic>
        <p:nvPicPr>
          <p:cNvPr id="22"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81600" y="1534695"/>
            <a:ext cx="685803" cy="905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1600" y="2394743"/>
            <a:ext cx="579075" cy="500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21" name="TextBox 20"/>
              <p:cNvSpPr txBox="1"/>
              <p:nvPr/>
            </p:nvSpPr>
            <p:spPr>
              <a:xfrm>
                <a:off x="5181600" y="2438400"/>
                <a:ext cx="638508"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𝑒𝑞</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5181600" y="2438400"/>
                <a:ext cx="638508" cy="390748"/>
              </a:xfrm>
              <a:prstGeom prst="rect">
                <a:avLst/>
              </a:prstGeom>
              <a:blipFill rotWithShape="1">
                <a:blip r:embed="rId9" cstate="print"/>
                <a:stretch>
                  <a:fillRect b="-312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5" name="TextBox 24"/>
              <p:cNvSpPr txBox="1"/>
              <p:nvPr/>
            </p:nvSpPr>
            <p:spPr>
              <a:xfrm>
                <a:off x="5524501" y="1842014"/>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5524501" y="1842014"/>
                <a:ext cx="571182" cy="390748"/>
              </a:xfrm>
              <a:prstGeom prst="rect">
                <a:avLst/>
              </a:prstGeom>
              <a:blipFill rotWithShape="1">
                <a:blip r:embed="rId10" cstate="print"/>
                <a:stretch>
                  <a:fillRect b="-3125"/>
                </a:stretch>
              </a:blipFill>
            </p:spPr>
            <p:txBody>
              <a:bodyPr/>
              <a:lstStyle/>
              <a:p>
                <a:r>
                  <a:rPr lang="en-US">
                    <a:noFill/>
                  </a:rPr>
                  <a:t> </a:t>
                </a:r>
              </a:p>
            </p:txBody>
          </p:sp>
        </mc:Fallback>
      </mc:AlternateContent>
      <p:pic>
        <p:nvPicPr>
          <p:cNvPr id="27"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62720" y="4648200"/>
            <a:ext cx="1230313"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533400" y="4881562"/>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20566" y="4481704"/>
            <a:ext cx="856034" cy="799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Arc 30"/>
          <p:cNvSpPr/>
          <p:nvPr/>
        </p:nvSpPr>
        <p:spPr>
          <a:xfrm rot="18519588">
            <a:off x="2391383" y="4300224"/>
            <a:ext cx="914400" cy="9144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Arrow Connector 33"/>
          <p:cNvCxnSpPr/>
          <p:nvPr/>
        </p:nvCxnSpPr>
        <p:spPr>
          <a:xfrm flipH="1">
            <a:off x="2438400" y="4452972"/>
            <a:ext cx="40394" cy="57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2" name="TextBox 41"/>
              <p:cNvSpPr txBox="1"/>
              <p:nvPr/>
            </p:nvSpPr>
            <p:spPr>
              <a:xfrm>
                <a:off x="2098305" y="4383329"/>
                <a:ext cx="380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2098305" y="4383329"/>
                <a:ext cx="380489"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3" name="TextBox 42"/>
              <p:cNvSpPr txBox="1"/>
              <p:nvPr/>
            </p:nvSpPr>
            <p:spPr>
              <a:xfrm>
                <a:off x="1281533" y="4434455"/>
                <a:ext cx="5727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𝐽</m:t>
                      </m:r>
                    </m:oMath>
                  </m:oMathPara>
                </a14:m>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1281533" y="4434455"/>
                <a:ext cx="572786" cy="369332"/>
              </a:xfrm>
              <a:prstGeom prst="rect">
                <a:avLst/>
              </a:prstGeom>
              <a:blipFill rotWithShape="1">
                <a:blip r:embed="rId13" cstate="print"/>
                <a:stretch>
                  <a:fillRect b="-819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3643848" y="4496840"/>
                <a:ext cx="73449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a:ea typeface="Cambria Math"/>
                        </a:rPr>
                        <m:t>≡</m:t>
                      </m:r>
                    </m:oMath>
                  </m:oMathPara>
                </a14:m>
                <a:endParaRPr lang="en-US" sz="4400" dirty="0"/>
              </a:p>
            </p:txBody>
          </p:sp>
        </mc:Choice>
        <mc:Fallback>
          <p:sp>
            <p:nvSpPr>
              <p:cNvPr id="45" name="TextBox 44"/>
              <p:cNvSpPr txBox="1">
                <a:spLocks noRot="1" noChangeAspect="1" noMove="1" noResize="1" noEditPoints="1" noAdjustHandles="1" noChangeArrowheads="1" noChangeShapeType="1" noTextEdit="1"/>
              </p:cNvSpPr>
              <p:nvPr/>
            </p:nvSpPr>
            <p:spPr>
              <a:xfrm>
                <a:off x="3643848" y="4496840"/>
                <a:ext cx="734496" cy="769441"/>
              </a:xfrm>
              <a:prstGeom prst="rect">
                <a:avLst/>
              </a:prstGeom>
              <a:blipFill rotWithShape="1">
                <a:blip r:embed="rId14" cstate="print"/>
                <a:stretch>
                  <a:fillRect/>
                </a:stretch>
              </a:blipFill>
            </p:spPr>
            <p:txBody>
              <a:bodyPr/>
              <a:lstStyle/>
              <a:p>
                <a:r>
                  <a:rPr lang="en-US">
                    <a:noFill/>
                  </a:rPr>
                  <a:t> </a:t>
                </a:r>
              </a:p>
            </p:txBody>
          </p:sp>
        </mc:Fallback>
      </mc:AlternateContent>
      <p:pic>
        <p:nvPicPr>
          <p:cNvPr id="47"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4837722" y="4621266"/>
            <a:ext cx="838200"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 name="Picture 1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5353050" y="4752660"/>
            <a:ext cx="1151783" cy="318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504833" y="4574222"/>
            <a:ext cx="657967" cy="614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50" name="TextBox 49"/>
              <p:cNvSpPr txBox="1"/>
              <p:nvPr/>
            </p:nvSpPr>
            <p:spPr>
              <a:xfrm>
                <a:off x="5581812" y="4366676"/>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50" name="TextBox 49"/>
              <p:cNvSpPr txBox="1">
                <a:spLocks noRot="1" noChangeAspect="1" noMove="1" noResize="1" noEditPoints="1" noAdjustHandles="1" noChangeArrowheads="1" noChangeShapeType="1" noTextEdit="1"/>
              </p:cNvSpPr>
              <p:nvPr/>
            </p:nvSpPr>
            <p:spPr>
              <a:xfrm>
                <a:off x="5581812" y="4366676"/>
                <a:ext cx="571182" cy="390748"/>
              </a:xfrm>
              <a:prstGeom prst="rect">
                <a:avLst/>
              </a:prstGeom>
              <a:blipFill rotWithShape="1">
                <a:blip r:embed="rId16" cstate="print"/>
                <a:stretch>
                  <a:fillRect b="-312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1" name="TextBox 50"/>
              <p:cNvSpPr txBox="1"/>
              <p:nvPr/>
            </p:nvSpPr>
            <p:spPr>
              <a:xfrm>
                <a:off x="6671367" y="4674222"/>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𝑗</m:t>
                      </m:r>
                    </m:oMath>
                  </m:oMathPara>
                </a14:m>
                <a:endParaRPr lang="en-US" dirty="0"/>
              </a:p>
            </p:txBody>
          </p:sp>
        </mc:Choice>
        <mc:Fallback>
          <p:sp>
            <p:nvSpPr>
              <p:cNvPr id="51" name="TextBox 50"/>
              <p:cNvSpPr txBox="1">
                <a:spLocks noRot="1" noChangeAspect="1" noMove="1" noResize="1" noEditPoints="1" noAdjustHandles="1" noChangeArrowheads="1" noChangeShapeType="1" noTextEdit="1"/>
              </p:cNvSpPr>
              <p:nvPr/>
            </p:nvSpPr>
            <p:spPr>
              <a:xfrm>
                <a:off x="6671367" y="4674222"/>
                <a:ext cx="324897" cy="369332"/>
              </a:xfrm>
              <a:prstGeom prst="rect">
                <a:avLst/>
              </a:prstGeom>
              <a:blipFill rotWithShape="1">
                <a:blip r:embed="rId17" cstate="print"/>
                <a:stretch>
                  <a:fillRect b="-13333"/>
                </a:stretch>
              </a:blipFill>
            </p:spPr>
            <p:txBody>
              <a:bodyPr/>
              <a:lstStyle/>
              <a:p>
                <a:r>
                  <a:rPr lang="en-US">
                    <a:noFill/>
                  </a:rPr>
                  <a:t> </a:t>
                </a:r>
              </a:p>
            </p:txBody>
          </p:sp>
        </mc:Fallback>
      </mc:AlternateContent>
    </p:spTree>
    <p:extLst>
      <p:ext uri="{BB962C8B-B14F-4D97-AF65-F5344CB8AC3E}">
        <p14:creationId xmlns="" xmlns:p14="http://schemas.microsoft.com/office/powerpoint/2010/main" val="1066068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a:t> </a:t>
                </a:r>
                <a:endParaRPr lang="en-US" sz="2000" dirty="0" smtClean="0"/>
              </a:p>
              <a:p>
                <a:endParaRPr lang="en-US" sz="2000" dirty="0"/>
              </a:p>
              <a:p>
                <a:endParaRPr lang="en-US" sz="2000" dirty="0" smtClean="0"/>
              </a:p>
              <a:p>
                <a14:m>
                  <m:oMath xmlns:m="http://schemas.openxmlformats.org/officeDocument/2006/math">
                    <m:r>
                      <a:rPr lang="en-US" sz="2000" i="1" smtClean="0">
                        <a:latin typeface="Cambria Math"/>
                        <a:ea typeface="Cambria Math"/>
                      </a:rPr>
                      <m:t>𝛿</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𝑃𝑙</m:t>
                        </m:r>
                      </m:num>
                      <m:den>
                        <m:r>
                          <a:rPr lang="en-US" sz="2000" b="0" i="1" smtClean="0">
                            <a:latin typeface="Cambria Math"/>
                            <a:ea typeface="Cambria Math"/>
                          </a:rPr>
                          <m:t>𝐴𝐸</m:t>
                        </m:r>
                      </m:den>
                    </m:f>
                  </m:oMath>
                </a14:m>
                <a:r>
                  <a:rPr lang="en-US" sz="2000" dirty="0" smtClean="0"/>
                  <a:t>             </a:t>
                </a:r>
                <a14:m>
                  <m:oMath xmlns:m="http://schemas.openxmlformats.org/officeDocument/2006/math">
                    <m:r>
                      <a:rPr lang="en-US" sz="2000" i="1">
                        <a:latin typeface="Cambria Math"/>
                        <a:ea typeface="Cambria Math"/>
                      </a:rPr>
                      <m:t>𝛿</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𝑃</m:t>
                        </m:r>
                      </m:num>
                      <m:den>
                        <m:sSub>
                          <m:sSubPr>
                            <m:ctrlPr>
                              <a:rPr lang="en-US" sz="2000" b="0" i="1" smtClean="0">
                                <a:latin typeface="Cambria Math"/>
                                <a:ea typeface="Cambria Math"/>
                              </a:rPr>
                            </m:ctrlPr>
                          </m:sSubPr>
                          <m:e>
                            <m:r>
                              <a:rPr lang="en-US" sz="2000" b="0" i="1" smtClean="0">
                                <a:latin typeface="Cambria Math"/>
                                <a:ea typeface="Cambria Math"/>
                              </a:rPr>
                              <m:t>𝑘</m:t>
                            </m:r>
                          </m:e>
                          <m:sub>
                            <m:r>
                              <a:rPr lang="en-US" sz="2000" b="0" i="1" smtClean="0">
                                <a:latin typeface="Cambria Math"/>
                                <a:ea typeface="Cambria Math"/>
                              </a:rPr>
                              <m:t>𝑒𝑞</m:t>
                            </m:r>
                          </m:sub>
                        </m:sSub>
                      </m:den>
                    </m:f>
                  </m:oMath>
                </a14:m>
                <a:r>
                  <a:rPr lang="en-US" sz="2000" dirty="0" smtClean="0"/>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𝑒𝑞</m:t>
                        </m:r>
                      </m:sub>
                    </m:sSub>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𝐴𝐸</m:t>
                        </m:r>
                      </m:num>
                      <m:den>
                        <m:r>
                          <a:rPr lang="en-US" sz="2000" b="0" i="1" smtClean="0">
                            <a:latin typeface="Cambria Math"/>
                            <a:ea typeface="Cambria Math"/>
                          </a:rPr>
                          <m:t>𝑙</m:t>
                        </m:r>
                      </m:den>
                    </m:f>
                  </m:oMath>
                </a14:m>
                <a:endParaRPr lang="en-US" sz="2000" dirty="0" smtClean="0"/>
              </a:p>
              <a:p>
                <a:pPr algn="r" rtl="1"/>
                <a:endParaRPr lang="en-US" sz="2000" dirty="0"/>
              </a:p>
              <a:p>
                <a:pPr algn="r" rtl="1"/>
                <a:r>
                  <a:rPr lang="fa-IR" sz="2000" dirty="0" smtClean="0"/>
                  <a:t>    </a:t>
                </a:r>
                <a:r>
                  <a:rPr lang="fa-IR" sz="2000" dirty="0" smtClean="0">
                    <a:cs typeface="B Koodak" pitchFamily="2" charset="-78"/>
                  </a:rPr>
                  <a:t>روش دوم : برابر قرار دادن انرژی ها</a:t>
                </a:r>
              </a:p>
              <a:p>
                <a:pPr algn="l">
                  <a:lnSpc>
                    <a:spcPct val="150000"/>
                  </a:lnSpc>
                </a:pP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i="1" smtClean="0">
                            <a:latin typeface="Cambria Math"/>
                          </a:rPr>
                        </m:ctrlPr>
                      </m:sSubPr>
                      <m:e>
                        <m:r>
                          <a:rPr lang="en-US" sz="2000" b="0" i="1" smtClean="0">
                            <a:latin typeface="Cambria Math"/>
                          </a:rPr>
                          <m:t>𝑘</m:t>
                        </m:r>
                      </m:e>
                      <m:sub>
                        <m:r>
                          <a:rPr lang="en-US" sz="2000" b="0" i="1" smtClean="0">
                            <a:latin typeface="Cambria Math"/>
                          </a:rPr>
                          <m:t>𝑒𝑞</m:t>
                        </m:r>
                      </m:sub>
                    </m:sSub>
                    <m:sSup>
                      <m:sSupPr>
                        <m:ctrlPr>
                          <a:rPr lang="en-US" sz="200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nary>
                      <m:naryPr>
                        <m:chr m:val="∑"/>
                        <m:ctrlPr>
                          <a:rPr lang="en-US" sz="2000" b="0" i="1" smtClean="0">
                            <a:latin typeface="Cambria Math"/>
                          </a:rPr>
                        </m:ctrlPr>
                      </m:naryPr>
                      <m:sub>
                        <m:r>
                          <m:rPr>
                            <m:brk m:alnAt="23"/>
                          </m:rPr>
                          <a:rPr lang="en-US" sz="2000" b="0" i="1" smtClean="0">
                            <a:latin typeface="Cambria Math"/>
                          </a:rPr>
                          <m:t>𝑖</m:t>
                        </m:r>
                        <m:r>
                          <m:rPr>
                            <m:brk m:alnAt="23"/>
                          </m:rPr>
                          <a:rPr lang="en-US" sz="2000" b="0" i="1" smtClean="0">
                            <a:latin typeface="Cambria Math"/>
                          </a:rPr>
                          <m:t>=</m:t>
                        </m:r>
                        <m:r>
                          <m:rPr>
                            <m:brk m:alnAt="23"/>
                          </m:rPr>
                          <a:rPr lang="en-US" sz="2000" b="0" i="1" smtClean="0">
                            <a:latin typeface="Cambria Math"/>
                          </a:rPr>
                          <m:t>1</m:t>
                        </m:r>
                      </m:sub>
                      <m:sup>
                        <m:r>
                          <a:rPr lang="en-US" sz="2000" b="0" i="1" smtClean="0">
                            <a:latin typeface="Cambria Math"/>
                          </a:rPr>
                          <m:t>𝑛</m:t>
                        </m:r>
                      </m:sup>
                      <m:e>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e>
                    </m:nary>
                    <m:sSub>
                      <m:sSubPr>
                        <m:ctrlPr>
                          <a:rPr lang="en-US" sz="2000" b="0" i="1" smtClean="0">
                            <a:latin typeface="Cambria Math"/>
                          </a:rPr>
                        </m:ctrlPr>
                      </m:sSubPr>
                      <m:e>
                        <m:r>
                          <a:rPr lang="en-US" sz="2000" b="0" i="1" smtClean="0">
                            <a:latin typeface="Cambria Math"/>
                          </a:rPr>
                          <m:t>𝑘</m:t>
                        </m:r>
                      </m:e>
                      <m:sub>
                        <m:r>
                          <m:rPr>
                            <m:sty m:val="p"/>
                          </m:rPr>
                          <a:rPr lang="en-US" sz="2000" b="0" i="0" smtClean="0">
                            <a:latin typeface="Cambria Math"/>
                          </a:rPr>
                          <m:t>i</m:t>
                        </m:r>
                      </m:sub>
                    </m:sSub>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𝑖</m:t>
                            </m:r>
                          </m:sub>
                        </m:sSub>
                      </m:e>
                      <m:sup>
                        <m:r>
                          <a:rPr lang="en-US" sz="2000" b="0" i="1" smtClean="0">
                            <a:latin typeface="Cambria Math"/>
                          </a:rPr>
                          <m:t>2</m:t>
                        </m:r>
                      </m:sup>
                    </m:sSup>
                  </m:oMath>
                </a14:m>
                <a:endParaRPr lang="en-US" sz="2000" dirty="0" smtClean="0"/>
              </a:p>
              <a:p>
                <a:pPr>
                  <a:lnSpc>
                    <a:spcPct val="150000"/>
                  </a:lnSpc>
                </a:pP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b="0" i="1" smtClean="0">
                            <a:latin typeface="Cambria Math"/>
                          </a:rPr>
                          <m:t>𝑀</m:t>
                        </m:r>
                      </m:e>
                      <m:sub>
                        <m:r>
                          <a:rPr lang="en-US" sz="2000" i="1">
                            <a:latin typeface="Cambria Math"/>
                          </a:rPr>
                          <m:t>𝑒𝑞</m:t>
                        </m:r>
                      </m:sub>
                    </m:sSub>
                    <m:sSup>
                      <m:sSupPr>
                        <m:ctrlPr>
                          <a:rPr lang="en-US" sz="2000" i="1">
                            <a:latin typeface="Cambria Math"/>
                          </a:rPr>
                        </m:ctrlPr>
                      </m:sSupPr>
                      <m:e>
                        <m:acc>
                          <m:accPr>
                            <m:chr m:val="̇"/>
                            <m:ctrlPr>
                              <a:rPr lang="en-US" sz="2000" i="1" smtClean="0">
                                <a:latin typeface="Cambria Math"/>
                              </a:rPr>
                            </m:ctrlPr>
                          </m:accPr>
                          <m:e>
                            <m:r>
                              <a:rPr lang="en-US" sz="2000" b="0" i="1" smtClean="0">
                                <a:latin typeface="Cambria Math"/>
                              </a:rPr>
                              <m:t>𝑥</m:t>
                            </m:r>
                          </m:e>
                        </m:acc>
                      </m:e>
                      <m:sup>
                        <m:r>
                          <a:rPr lang="en-US" sz="2000" i="1">
                            <a:latin typeface="Cambria Math"/>
                          </a:rPr>
                          <m:t>2</m:t>
                        </m:r>
                      </m:sup>
                    </m:sSup>
                    <m:r>
                      <a:rPr lang="en-US" sz="2000" i="1">
                        <a:latin typeface="Cambria Math"/>
                      </a:rPr>
                      <m:t>=</m:t>
                    </m:r>
                    <m:nary>
                      <m:naryPr>
                        <m:chr m:val="∑"/>
                        <m:ctrlPr>
                          <a:rPr lang="en-US" sz="2000" i="1">
                            <a:latin typeface="Cambria Math"/>
                          </a:rPr>
                        </m:ctrlPr>
                      </m:naryPr>
                      <m:sub>
                        <m:r>
                          <m:rPr>
                            <m:brk m:alnAt="23"/>
                          </m:rPr>
                          <a:rPr lang="en-US" sz="2000" i="1">
                            <a:latin typeface="Cambria Math"/>
                          </a:rPr>
                          <m:t>𝑖</m:t>
                        </m:r>
                        <m:r>
                          <m:rPr>
                            <m:brk m:alnAt="23"/>
                          </m:rPr>
                          <a:rPr lang="en-US" sz="2000" i="1">
                            <a:latin typeface="Cambria Math"/>
                          </a:rPr>
                          <m:t>=</m:t>
                        </m:r>
                        <m:r>
                          <m:rPr>
                            <m:brk m:alnAt="23"/>
                          </m:rPr>
                          <a:rPr lang="en-US" sz="2000" i="1">
                            <a:latin typeface="Cambria Math"/>
                          </a:rPr>
                          <m:t>1</m:t>
                        </m:r>
                      </m:sub>
                      <m:sup>
                        <m:r>
                          <a:rPr lang="en-US" sz="2000" i="1">
                            <a:latin typeface="Cambria Math"/>
                          </a:rPr>
                          <m:t>𝑛</m:t>
                        </m:r>
                      </m:sup>
                      <m:e>
                        <m:r>
                          <a:rPr lang="en-US" sz="2000" i="1">
                            <a:latin typeface="Cambria Math"/>
                          </a:rPr>
                          <m:t> </m:t>
                        </m:r>
                        <m:f>
                          <m:fPr>
                            <m:ctrlPr>
                              <a:rPr lang="en-US" sz="2000" i="1">
                                <a:latin typeface="Cambria Math"/>
                              </a:rPr>
                            </m:ctrlPr>
                          </m:fPr>
                          <m:num>
                            <m:r>
                              <a:rPr lang="en-US" sz="2000" i="1">
                                <a:latin typeface="Cambria Math"/>
                              </a:rPr>
                              <m:t>1</m:t>
                            </m:r>
                          </m:num>
                          <m:den>
                            <m:r>
                              <a:rPr lang="en-US" sz="2000" i="1">
                                <a:latin typeface="Cambria Math"/>
                              </a:rPr>
                              <m:t>2</m:t>
                            </m:r>
                          </m:den>
                        </m:f>
                      </m:e>
                    </m:nary>
                    <m:sSub>
                      <m:sSubPr>
                        <m:ctrlPr>
                          <a:rPr lang="en-US" sz="2000" i="1">
                            <a:latin typeface="Cambria Math"/>
                          </a:rPr>
                        </m:ctrlPr>
                      </m:sSubPr>
                      <m:e>
                        <m:r>
                          <a:rPr lang="en-US" sz="2000" b="0" i="1" smtClean="0">
                            <a:latin typeface="Cambria Math"/>
                          </a:rPr>
                          <m:t>𝑚</m:t>
                        </m:r>
                      </m:e>
                      <m:sub>
                        <m:r>
                          <m:rPr>
                            <m:sty m:val="p"/>
                          </m:rPr>
                          <a:rPr lang="en-US" sz="2000">
                            <a:latin typeface="Cambria Math"/>
                          </a:rPr>
                          <m:t>i</m:t>
                        </m:r>
                      </m:sub>
                    </m:sSub>
                    <m:sSup>
                      <m:sSupPr>
                        <m:ctrlPr>
                          <a:rPr lang="en-US" sz="2000" i="1">
                            <a:latin typeface="Cambria Math"/>
                          </a:rPr>
                        </m:ctrlPr>
                      </m:sSupPr>
                      <m:e>
                        <m:sSub>
                          <m:sSubPr>
                            <m:ctrlPr>
                              <a:rPr lang="en-US" sz="2000" i="1">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i="1">
                                <a:latin typeface="Cambria Math"/>
                              </a:rPr>
                              <m:t>𝑖</m:t>
                            </m:r>
                          </m:sub>
                        </m:sSub>
                      </m:e>
                      <m:sup>
                        <m:r>
                          <a:rPr lang="en-US" sz="2000" i="1">
                            <a:latin typeface="Cambria Math"/>
                          </a:rPr>
                          <m:t>2</m:t>
                        </m:r>
                      </m:sup>
                    </m:sSup>
                  </m:oMath>
                </a14:m>
                <a:endParaRPr lang="en-US" sz="2000" dirty="0" smtClean="0"/>
              </a:p>
              <a:p>
                <a:pPr>
                  <a:lnSpc>
                    <a:spcPct val="150000"/>
                  </a:lnSpc>
                </a:pP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b="0" i="1" smtClean="0">
                            <a:latin typeface="Cambria Math"/>
                          </a:rPr>
                          <m:t>𝐶</m:t>
                        </m:r>
                      </m:e>
                      <m:sub>
                        <m:r>
                          <a:rPr lang="en-US" sz="2000" i="1">
                            <a:latin typeface="Cambria Math"/>
                          </a:rPr>
                          <m:t>𝑒𝑞</m:t>
                        </m:r>
                      </m:sub>
                    </m:sSub>
                    <m:sSup>
                      <m:sSupPr>
                        <m:ctrlPr>
                          <a:rPr lang="en-US" sz="2000" i="1">
                            <a:latin typeface="Cambria Math"/>
                          </a:rPr>
                        </m:ctrlPr>
                      </m:sSupPr>
                      <m:e>
                        <m:acc>
                          <m:accPr>
                            <m:chr m:val="̇"/>
                            <m:ctrlPr>
                              <a:rPr lang="en-US" sz="2000" i="1" smtClean="0">
                                <a:latin typeface="Cambria Math"/>
                              </a:rPr>
                            </m:ctrlPr>
                          </m:accPr>
                          <m:e>
                            <m:r>
                              <a:rPr lang="en-US" sz="2000" b="0" i="1" smtClean="0">
                                <a:latin typeface="Cambria Math"/>
                              </a:rPr>
                              <m:t>𝑥</m:t>
                            </m:r>
                          </m:e>
                        </m:acc>
                      </m:e>
                      <m:sup>
                        <m:r>
                          <a:rPr lang="en-US" sz="2000" i="1">
                            <a:latin typeface="Cambria Math"/>
                          </a:rPr>
                          <m:t>2</m:t>
                        </m:r>
                      </m:sup>
                    </m:sSup>
                    <m:r>
                      <a:rPr lang="en-US" sz="2000" i="1">
                        <a:latin typeface="Cambria Math"/>
                      </a:rPr>
                      <m:t>=</m:t>
                    </m:r>
                    <m:nary>
                      <m:naryPr>
                        <m:chr m:val="∑"/>
                        <m:ctrlPr>
                          <a:rPr lang="en-US" sz="2000" i="1">
                            <a:latin typeface="Cambria Math"/>
                          </a:rPr>
                        </m:ctrlPr>
                      </m:naryPr>
                      <m:sub>
                        <m:r>
                          <m:rPr>
                            <m:brk m:alnAt="23"/>
                          </m:rPr>
                          <a:rPr lang="en-US" sz="2000" i="1">
                            <a:latin typeface="Cambria Math"/>
                          </a:rPr>
                          <m:t>𝑖</m:t>
                        </m:r>
                        <m:r>
                          <m:rPr>
                            <m:brk m:alnAt="23"/>
                          </m:rPr>
                          <a:rPr lang="en-US" sz="2000" i="1">
                            <a:latin typeface="Cambria Math"/>
                          </a:rPr>
                          <m:t>=</m:t>
                        </m:r>
                        <m:r>
                          <m:rPr>
                            <m:brk m:alnAt="23"/>
                          </m:rPr>
                          <a:rPr lang="en-US" sz="2000" i="1">
                            <a:latin typeface="Cambria Math"/>
                          </a:rPr>
                          <m:t>1</m:t>
                        </m:r>
                      </m:sub>
                      <m:sup>
                        <m:r>
                          <a:rPr lang="en-US" sz="2000" i="1">
                            <a:latin typeface="Cambria Math"/>
                          </a:rPr>
                          <m:t>𝑛</m:t>
                        </m:r>
                      </m:sup>
                      <m:e>
                        <m:r>
                          <a:rPr lang="en-US" sz="2000" i="1">
                            <a:latin typeface="Cambria Math"/>
                          </a:rPr>
                          <m:t> </m:t>
                        </m:r>
                        <m:f>
                          <m:fPr>
                            <m:ctrlPr>
                              <a:rPr lang="en-US" sz="2000" i="1">
                                <a:latin typeface="Cambria Math"/>
                              </a:rPr>
                            </m:ctrlPr>
                          </m:fPr>
                          <m:num>
                            <m:r>
                              <a:rPr lang="en-US" sz="2000" i="1">
                                <a:latin typeface="Cambria Math"/>
                              </a:rPr>
                              <m:t>1</m:t>
                            </m:r>
                          </m:num>
                          <m:den>
                            <m:r>
                              <a:rPr lang="en-US" sz="2000" i="1">
                                <a:latin typeface="Cambria Math"/>
                              </a:rPr>
                              <m:t>2</m:t>
                            </m:r>
                          </m:den>
                        </m:f>
                      </m:e>
                    </m:nary>
                    <m:sSub>
                      <m:sSubPr>
                        <m:ctrlPr>
                          <a:rPr lang="en-US" sz="2000" i="1">
                            <a:latin typeface="Cambria Math"/>
                          </a:rPr>
                        </m:ctrlPr>
                      </m:sSubPr>
                      <m:e>
                        <m:r>
                          <a:rPr lang="en-US" sz="2000" b="0" i="1" smtClean="0">
                            <a:latin typeface="Cambria Math"/>
                          </a:rPr>
                          <m:t>𝑐</m:t>
                        </m:r>
                      </m:e>
                      <m:sub>
                        <m:r>
                          <m:rPr>
                            <m:sty m:val="p"/>
                          </m:rPr>
                          <a:rPr lang="en-US" sz="2000">
                            <a:latin typeface="Cambria Math"/>
                          </a:rPr>
                          <m:t>i</m:t>
                        </m:r>
                      </m:sub>
                    </m:sSub>
                    <m:sSup>
                      <m:sSupPr>
                        <m:ctrlPr>
                          <a:rPr lang="en-US" sz="2000" i="1">
                            <a:latin typeface="Cambria Math"/>
                          </a:rPr>
                        </m:ctrlPr>
                      </m:sSupPr>
                      <m:e>
                        <m:sSub>
                          <m:sSubPr>
                            <m:ctrlPr>
                              <a:rPr lang="en-US" sz="2000" i="1">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i="1">
                                <a:latin typeface="Cambria Math"/>
                              </a:rPr>
                              <m:t>𝑖</m:t>
                            </m:r>
                          </m:sub>
                        </m:sSub>
                      </m:e>
                      <m:sup>
                        <m:r>
                          <a:rPr lang="en-US" sz="2000" i="1">
                            <a:latin typeface="Cambria Math"/>
                          </a:rPr>
                          <m:t>2</m:t>
                        </m:r>
                      </m:sup>
                    </m:sSup>
                  </m:oMath>
                </a14:m>
                <a:endParaRPr lang="en-US" sz="2000" dirty="0" smtClean="0"/>
              </a:p>
              <a:p>
                <a:pPr>
                  <a:lnSpc>
                    <a:spcPct val="150000"/>
                  </a:lnSpc>
                </a:pPr>
                <a:endParaRPr lang="en-US" sz="2000" dirty="0" smtClean="0"/>
              </a:p>
              <a:p>
                <a:pPr algn="r" rtl="1">
                  <a:lnSpc>
                    <a:spcPct val="150000"/>
                  </a:lnSpc>
                </a:pPr>
                <a:r>
                  <a:rPr lang="fa-IR" sz="2000" dirty="0" smtClean="0"/>
                  <a:t> مثال : معادل سیستم زیر را در محل جرم </a:t>
                </a:r>
                <a14:m>
                  <m:oMath xmlns:m="http://schemas.openxmlformats.org/officeDocument/2006/math">
                    <m:sSub>
                      <m:sSubPr>
                        <m:ctrlPr>
                          <a:rPr lang="fa-IR" sz="2000" i="1" smtClean="0">
                            <a:latin typeface="Cambria Math"/>
                          </a:rPr>
                        </m:ctrlPr>
                      </m:sSubPr>
                      <m:e>
                        <m:r>
                          <a:rPr lang="en-US" sz="2000" b="0" i="1" smtClean="0">
                            <a:latin typeface="Cambria Math"/>
                          </a:rPr>
                          <m:t>𝑚</m:t>
                        </m:r>
                      </m:e>
                      <m:sub>
                        <m:r>
                          <a:rPr lang="en-US" sz="2000" b="0" i="1" smtClean="0">
                            <a:latin typeface="Cambria Math"/>
                          </a:rPr>
                          <m:t>1</m:t>
                        </m:r>
                      </m:sub>
                    </m:sSub>
                  </m:oMath>
                </a14:m>
                <a:r>
                  <a:rPr lang="fa-IR" sz="2000" dirty="0" smtClean="0"/>
                  <a:t> بدست آورید.</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99615" y="581421"/>
            <a:ext cx="962819"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5800" y="781843"/>
            <a:ext cx="2133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19400" y="492885"/>
            <a:ext cx="668337" cy="577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9" name="TextBox 8"/>
              <p:cNvSpPr txBox="1"/>
              <p:nvPr/>
            </p:nvSpPr>
            <p:spPr>
              <a:xfrm>
                <a:off x="2935816" y="597177"/>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935816" y="597177"/>
                <a:ext cx="435504"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1" name="Straight Arrow Connector 10"/>
          <p:cNvCxnSpPr>
            <a:stCxn id="8" idx="3"/>
          </p:cNvCxnSpPr>
          <p:nvPr/>
        </p:nvCxnSpPr>
        <p:spPr>
          <a:xfrm>
            <a:off x="3487737" y="781843"/>
            <a:ext cx="6270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597177"/>
            <a:ext cx="306494" cy="369332"/>
          </a:xfrm>
          <a:prstGeom prst="rect">
            <a:avLst/>
          </a:prstGeom>
          <a:noFill/>
        </p:spPr>
        <p:txBody>
          <a:bodyPr wrap="none" rtlCol="0">
            <a:spAutoFit/>
          </a:bodyPr>
          <a:lstStyle/>
          <a:p>
            <a:r>
              <a:rPr lang="en-US" dirty="0" smtClean="0"/>
              <a:t>p</a:t>
            </a:r>
            <a:endParaRPr lang="en-US" dirty="0"/>
          </a:p>
        </p:txBody>
      </p:sp>
      <mc:AlternateContent xmlns:mc="http://schemas.openxmlformats.org/markup-compatibility/2006">
        <mc:Choice xmlns="" xmlns:a14="http://schemas.microsoft.com/office/drawing/2010/main" Requires="a14">
          <p:sp>
            <p:nvSpPr>
              <p:cNvPr id="14" name="TextBox 13"/>
              <p:cNvSpPr txBox="1"/>
              <p:nvPr/>
            </p:nvSpPr>
            <p:spPr>
              <a:xfrm>
                <a:off x="4724400" y="333373"/>
                <a:ext cx="73449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a:ea typeface="Cambria Math"/>
                        </a:rPr>
                        <m:t>≡</m:t>
                      </m:r>
                    </m:oMath>
                  </m:oMathPara>
                </a14:m>
                <a:endParaRPr lang="en-US" sz="4400" dirty="0"/>
              </a:p>
            </p:txBody>
          </p:sp>
        </mc:Choice>
        <mc:Fallback>
          <p:sp>
            <p:nvSpPr>
              <p:cNvPr id="14" name="TextBox 13"/>
              <p:cNvSpPr txBox="1">
                <a:spLocks noRot="1" noChangeAspect="1" noMove="1" noResize="1" noEditPoints="1" noAdjustHandles="1" noChangeArrowheads="1" noChangeShapeType="1" noTextEdit="1"/>
              </p:cNvSpPr>
              <p:nvPr/>
            </p:nvSpPr>
            <p:spPr>
              <a:xfrm>
                <a:off x="4724400" y="333373"/>
                <a:ext cx="734495" cy="769441"/>
              </a:xfrm>
              <a:prstGeom prst="rect">
                <a:avLst/>
              </a:prstGeom>
              <a:blipFill rotWithShape="1">
                <a:blip r:embed="rId6" cstate="print"/>
                <a:stretch>
                  <a:fillRect/>
                </a:stretch>
              </a:blipFill>
            </p:spPr>
            <p:txBody>
              <a:bodyPr/>
              <a:lstStyle/>
              <a:p>
                <a:r>
                  <a:rPr lang="en-US">
                    <a:noFill/>
                  </a:rPr>
                  <a:t> </a:t>
                </a:r>
              </a:p>
            </p:txBody>
          </p:sp>
        </mc:Fallback>
      </mc:AlternateContent>
      <p:pic>
        <p:nvPicPr>
          <p:cNvPr id="15"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5714628" y="586699"/>
            <a:ext cx="838200"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29956" y="718093"/>
            <a:ext cx="1151783" cy="318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73801" y="566999"/>
            <a:ext cx="668337" cy="577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8" name="TextBox 17"/>
              <p:cNvSpPr txBox="1"/>
              <p:nvPr/>
            </p:nvSpPr>
            <p:spPr>
              <a:xfrm>
                <a:off x="7490217" y="671291"/>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7490217" y="671291"/>
                <a:ext cx="435504"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9" name="TextBox 18"/>
              <p:cNvSpPr txBox="1"/>
              <p:nvPr/>
            </p:nvSpPr>
            <p:spPr>
              <a:xfrm>
                <a:off x="6553200" y="400961"/>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6553200" y="400961"/>
                <a:ext cx="571182" cy="390748"/>
              </a:xfrm>
              <a:prstGeom prst="rect">
                <a:avLst/>
              </a:prstGeom>
              <a:blipFill rotWithShape="1">
                <a:blip r:embed="rId9" cstate="print"/>
                <a:stretch>
                  <a:fillRect b="-312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0" name="TextBox 19"/>
              <p:cNvSpPr txBox="1"/>
              <p:nvPr/>
            </p:nvSpPr>
            <p:spPr>
              <a:xfrm>
                <a:off x="1295400" y="301959"/>
                <a:ext cx="7915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𝐴</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1295400" y="301959"/>
                <a:ext cx="791563"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22" name="Straight Connector 21"/>
          <p:cNvCxnSpPr/>
          <p:nvPr/>
        </p:nvCxnSpPr>
        <p:spPr>
          <a:xfrm>
            <a:off x="1334347" y="5486400"/>
            <a:ext cx="5867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75094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a:ln w="19050">
                <a:solidFill>
                  <a:srgbClr val="002060"/>
                </a:solidFill>
              </a:ln>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a:p>
                <a:pPr algn="r" rtl="1"/>
                <a:r>
                  <a:rPr lang="fa-IR" sz="2000" dirty="0"/>
                  <a:t> </a:t>
                </a:r>
                <a:r>
                  <a:rPr lang="fa-IR" sz="2000" dirty="0" smtClean="0"/>
                  <a:t>  حل )</a:t>
                </a:r>
                <a:endParaRPr lang="en-US" sz="2000" dirty="0" smtClean="0"/>
              </a:p>
              <a:p>
                <a:pPr algn="l"/>
                <a:endParaRPr lang="en-US" sz="2000" dirty="0"/>
              </a:p>
              <a:p>
                <a:pPr algn="l"/>
                <a:r>
                  <a:rPr lang="en-US" sz="2000" dirty="0" smtClean="0"/>
                  <a:t>                                                                                                                </a:t>
                </a:r>
                <a14:m>
                  <m:oMath xmlns:m="http://schemas.openxmlformats.org/officeDocument/2006/math">
                    <m:r>
                      <a:rPr lang="en-US" sz="2000" i="1" smtClean="0">
                        <a:latin typeface="Cambria Math"/>
                        <a:ea typeface="Cambria Math"/>
                      </a:rPr>
                      <m:t>𝜃</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𝑥</m:t>
                        </m:r>
                      </m:num>
                      <m:den>
                        <m:r>
                          <a:rPr lang="en-US" sz="2000" b="0" i="1" smtClean="0">
                            <a:latin typeface="Cambria Math"/>
                            <a:ea typeface="Cambria Math"/>
                          </a:rPr>
                          <m:t>𝑟</m:t>
                        </m:r>
                      </m:den>
                    </m:f>
                  </m:oMath>
                </a14:m>
                <a:endParaRPr lang="en-US" sz="2000" dirty="0" smtClean="0"/>
              </a:p>
              <a:p>
                <a:pPr algn="l"/>
                <a:endParaRPr lang="en-US" sz="2000" dirty="0"/>
              </a:p>
              <a:p>
                <a:pPr algn="l"/>
                <a:endParaRPr lang="en-US" sz="2000" dirty="0" smtClean="0"/>
              </a:p>
              <a:p>
                <a:pPr algn="l"/>
                <a:endParaRPr lang="en-US" sz="2000" dirty="0"/>
              </a:p>
              <a:p>
                <a:pPr algn="l"/>
                <a14:m>
                  <m:oMath xmlns:m="http://schemas.openxmlformats.org/officeDocument/2006/math">
                    <m:sSub>
                      <m:sSubPr>
                        <m:ctrlPr>
                          <a:rPr lang="en-US" sz="2000" i="1" smtClean="0">
                            <a:latin typeface="Cambria Math"/>
                          </a:rPr>
                        </m:ctrlPr>
                      </m:sSubPr>
                      <m:e>
                        <m:r>
                          <a:rPr lang="en-US" sz="2000" b="0" i="1" smtClean="0">
                            <a:latin typeface="Cambria Math"/>
                          </a:rPr>
                          <m:t>𝑇</m:t>
                        </m:r>
                      </m:e>
                      <m:sub>
                        <m:r>
                          <a:rPr lang="en-US" sz="2000" b="0" i="1" smtClean="0">
                            <a:latin typeface="Cambria Math"/>
                          </a:rPr>
                          <m:t>𝑒𝑞</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𝑇</m:t>
                        </m:r>
                      </m:e>
                      <m:sub>
                        <m:r>
                          <a:rPr lang="fa-IR" sz="2000" b="0" i="1" smtClean="0">
                            <a:latin typeface="Cambria Math"/>
                          </a:rPr>
                          <m:t>کل</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1</m:t>
                        </m:r>
                      </m:sub>
                    </m:sSub>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m:t>
                        </m:r>
                        <m:r>
                          <a:rPr lang="en-US" sz="2000" b="0" i="1" smtClean="0">
                            <a:latin typeface="Cambria Math"/>
                          </a:rPr>
                          <m:t>𝑟</m:t>
                        </m:r>
                        <m:acc>
                          <m:accPr>
                            <m:chr m:val="̇"/>
                            <m:ctrlPr>
                              <a:rPr lang="en-US" sz="2000" b="0" i="1" smtClean="0">
                                <a:latin typeface="Cambria Math"/>
                              </a:rPr>
                            </m:ctrlPr>
                          </m:accPr>
                          <m:e>
                            <m:r>
                              <a:rPr lang="en-US" sz="2000" b="0" i="1" smtClean="0">
                                <a:latin typeface="Cambria Math"/>
                                <a:ea typeface="Cambria Math"/>
                              </a:rPr>
                              <m:t>𝜃</m:t>
                            </m:r>
                          </m:e>
                        </m:acc>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ea typeface="Cambria Math"/>
                              </a:rPr>
                              <m:t>𝜃</m:t>
                            </m:r>
                          </m:e>
                        </m:acc>
                      </m:e>
                      <m:sup>
                        <m:r>
                          <a:rPr lang="en-US" sz="2000" b="0" i="1" smtClean="0">
                            <a:latin typeface="Cambria Math"/>
                          </a:rPr>
                          <m:t>2</m:t>
                        </m:r>
                      </m:sup>
                    </m:sSup>
                  </m:oMath>
                </a14:m>
                <a:endParaRPr lang="en-US" sz="2000" dirty="0" smtClean="0"/>
              </a:p>
              <a:p>
                <a:pPr algn="l"/>
                <a:endParaRPr lang="en-US" sz="2000" dirty="0"/>
              </a:p>
              <a:p>
                <a14:m>
                  <m:oMath xmlns:m="http://schemas.openxmlformats.org/officeDocument/2006/math">
                    <m:sSub>
                      <m:sSubPr>
                        <m:ctrlPr>
                          <a:rPr lang="en-US" sz="2000" i="1">
                            <a:latin typeface="Cambria Math"/>
                          </a:rPr>
                        </m:ctrlPr>
                      </m:sSubPr>
                      <m:e>
                        <m:r>
                          <a:rPr lang="en-US" sz="2000" i="1">
                            <a:latin typeface="Cambria Math"/>
                          </a:rPr>
                          <m:t>𝑇</m:t>
                        </m:r>
                      </m:e>
                      <m:sub>
                        <m:r>
                          <a:rPr lang="en-US" sz="2000" i="1">
                            <a:latin typeface="Cambria Math"/>
                          </a:rPr>
                          <m:t>𝑒𝑞</m:t>
                        </m:r>
                      </m:sub>
                    </m:sSub>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𝑚</m:t>
                        </m:r>
                      </m:e>
                      <m:sub>
                        <m:r>
                          <a:rPr lang="en-US" sz="2000" i="1">
                            <a:latin typeface="Cambria Math"/>
                          </a:rPr>
                          <m:t>1</m:t>
                        </m:r>
                      </m:sub>
                    </m:sSub>
                    <m:sSup>
                      <m:sSupPr>
                        <m:ctrlPr>
                          <a:rPr lang="en-US" sz="2000" i="1">
                            <a:latin typeface="Cambria Math"/>
                          </a:rPr>
                        </m:ctrlPr>
                      </m:sSupPr>
                      <m:e>
                        <m:acc>
                          <m:accPr>
                            <m:chr m:val="̇"/>
                            <m:ctrlPr>
                              <a:rPr lang="en-US" sz="2000" i="1">
                                <a:latin typeface="Cambria Math"/>
                              </a:rPr>
                            </m:ctrlPr>
                          </m:accPr>
                          <m:e>
                            <m:r>
                              <a:rPr lang="en-US" sz="2000" i="1">
                                <a:latin typeface="Cambria Math"/>
                              </a:rPr>
                              <m:t>𝑥</m:t>
                            </m:r>
                          </m:e>
                        </m:acc>
                      </m:e>
                      <m:sup>
                        <m:r>
                          <a:rPr lang="en-US" sz="2000" i="1">
                            <a:latin typeface="Cambria Math"/>
                          </a:rPr>
                          <m:t>2</m:t>
                        </m:r>
                      </m:sup>
                    </m:sSup>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𝑚</m:t>
                        </m:r>
                      </m:e>
                      <m:sub>
                        <m:r>
                          <a:rPr lang="en-US" sz="2000" i="1">
                            <a:latin typeface="Cambria Math"/>
                          </a:rPr>
                          <m:t>2</m:t>
                        </m:r>
                      </m:sub>
                    </m:sSub>
                    <m:sSup>
                      <m:sSupPr>
                        <m:ctrlPr>
                          <a:rPr lang="en-US" sz="2000" i="1" smtClean="0">
                            <a:latin typeface="Cambria Math"/>
                          </a:rPr>
                        </m:ctrlPr>
                      </m:sSupPr>
                      <m:e>
                        <m:r>
                          <a:rPr lang="en-US" sz="2000" b="0" i="1" smtClean="0">
                            <a:latin typeface="Cambria Math"/>
                          </a:rPr>
                          <m:t>𝑟</m:t>
                        </m:r>
                      </m:e>
                      <m:sup>
                        <m:r>
                          <a:rPr lang="en-US" sz="2000" b="0" i="1" smtClean="0">
                            <a:latin typeface="Cambria Math"/>
                          </a:rPr>
                          <m:t>2</m:t>
                        </m:r>
                      </m:sup>
                    </m:sSup>
                    <m:sSup>
                      <m:sSupPr>
                        <m:ctrlPr>
                          <a:rPr lang="en-US" sz="2000" i="1" smtClean="0">
                            <a:latin typeface="Cambria Math"/>
                          </a:rPr>
                        </m:ctrlPr>
                      </m:sSupPr>
                      <m:e>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𝑟</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𝑟</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𝑒𝑞</m:t>
                        </m:r>
                      </m:sub>
                    </m:sSub>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466" r="-532"/>
                </a:stretch>
              </a:blipFill>
              <a:ln w="19050">
                <a:solidFill>
                  <a:srgbClr val="002060"/>
                </a:solidFill>
              </a:ln>
            </p:spPr>
            <p:txBody>
              <a:bodyPr/>
              <a:lstStyle/>
              <a:p>
                <a:r>
                  <a:rPr lang="en-US">
                    <a:noFill/>
                  </a:rPr>
                  <a:t> </a:t>
                </a:r>
              </a:p>
            </p:txBody>
          </p:sp>
        </mc:Fallback>
      </mc:AlternateContent>
      <p:sp>
        <p:nvSpPr>
          <p:cNvPr id="4" name="Oval 3"/>
          <p:cNvSpPr/>
          <p:nvPr/>
        </p:nvSpPr>
        <p:spPr>
          <a:xfrm>
            <a:off x="1676400" y="533400"/>
            <a:ext cx="1752600" cy="17526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114550" y="971550"/>
            <a:ext cx="876300" cy="8763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361950"/>
            <a:ext cx="0" cy="704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04800" y="36195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04800" y="51435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4800" y="6381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4800" y="7905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04800" y="9429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04800" y="10668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52700" y="714376"/>
            <a:ext cx="0" cy="69532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19200" y="1847850"/>
            <a:ext cx="586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2954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4305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8288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105025"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409825"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76525"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000375"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333750" y="187642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657600"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943350"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29100"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05325"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791075"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0292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3340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626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791200" y="18288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019800"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48400" y="186690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477000" y="185737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705600" y="18478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934200" y="183832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171700" y="1409700"/>
            <a:ext cx="381000" cy="1143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52700" y="1409700"/>
            <a:ext cx="2476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6891" y="1104900"/>
            <a:ext cx="542925" cy="530226"/>
          </a:xfrm>
          <a:prstGeom prst="rect">
            <a:avLst/>
          </a:prstGeom>
          <a:solidFill>
            <a:schemeClr val="accent3">
              <a:lumMod val="60000"/>
              <a:lumOff val="40000"/>
            </a:schemeClr>
          </a:solidFill>
          <a:ln>
            <a:noFill/>
          </a:ln>
          <a:effectLst/>
          <a:extLst/>
        </p:spPr>
      </p:pic>
      <p:sp>
        <p:nvSpPr>
          <p:cNvPr id="73" name="Oval 72"/>
          <p:cNvSpPr/>
          <p:nvPr/>
        </p:nvSpPr>
        <p:spPr>
          <a:xfrm>
            <a:off x="5041876" y="1628775"/>
            <a:ext cx="196068" cy="2095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0" y="1628775"/>
            <a:ext cx="196068" cy="2095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885058" y="655833"/>
            <a:ext cx="381000" cy="1069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 name="Picture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53075" y="1359694"/>
            <a:ext cx="1057275" cy="379413"/>
          </a:xfrm>
          <a:prstGeom prst="rect">
            <a:avLst/>
          </a:prstGeom>
          <a:solidFill>
            <a:schemeClr val="accent3">
              <a:lumMod val="60000"/>
              <a:lumOff val="40000"/>
            </a:schemeClr>
          </a:solidFill>
          <a:ln>
            <a:noFill/>
          </a:ln>
          <a:effectLst/>
          <a:extLst/>
        </p:spPr>
      </p:pic>
      <p:pic>
        <p:nvPicPr>
          <p:cNvPr id="77" name="Picture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250" y="563562"/>
            <a:ext cx="952500" cy="37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9" name="Straight Connector 78"/>
          <p:cNvCxnSpPr/>
          <p:nvPr/>
        </p:nvCxnSpPr>
        <p:spPr>
          <a:xfrm>
            <a:off x="1381125" y="744536"/>
            <a:ext cx="1162050" cy="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10350" y="942975"/>
            <a:ext cx="0" cy="895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619875" y="847725"/>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629400" y="990600"/>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629400" y="1143000"/>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610350" y="1314450"/>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619875" y="1466850"/>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629400" y="1600200"/>
            <a:ext cx="161925"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4" name="TextBox 93"/>
              <p:cNvSpPr txBox="1"/>
              <p:nvPr/>
            </p:nvSpPr>
            <p:spPr>
              <a:xfrm>
                <a:off x="745834" y="253484"/>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94" name="TextBox 93"/>
              <p:cNvSpPr txBox="1">
                <a:spLocks noRot="1" noChangeAspect="1" noMove="1" noResize="1" noEditPoints="1" noAdjustHandles="1" noChangeArrowheads="1" noChangeShapeType="1" noTextEdit="1"/>
              </p:cNvSpPr>
              <p:nvPr/>
            </p:nvSpPr>
            <p:spPr>
              <a:xfrm>
                <a:off x="745834" y="253484"/>
                <a:ext cx="471539"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5" name="TextBox 94"/>
              <p:cNvSpPr txBox="1"/>
              <p:nvPr/>
            </p:nvSpPr>
            <p:spPr>
              <a:xfrm>
                <a:off x="5050595" y="1129784"/>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95" name="TextBox 94"/>
              <p:cNvSpPr txBox="1">
                <a:spLocks noRot="1" noChangeAspect="1" noMove="1" noResize="1" noEditPoints="1" noAdjustHandles="1" noChangeArrowheads="1" noChangeShapeType="1" noTextEdit="1"/>
              </p:cNvSpPr>
              <p:nvPr/>
            </p:nvSpPr>
            <p:spPr>
              <a:xfrm>
                <a:off x="5050595" y="1129784"/>
                <a:ext cx="533543"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6" name="TextBox 95"/>
              <p:cNvSpPr txBox="1"/>
              <p:nvPr/>
            </p:nvSpPr>
            <p:spPr>
              <a:xfrm>
                <a:off x="5977814" y="666750"/>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96" name="TextBox 95"/>
              <p:cNvSpPr txBox="1">
                <a:spLocks noRot="1" noChangeAspect="1" noMove="1" noResize="1" noEditPoints="1" noAdjustHandles="1" noChangeArrowheads="1" noChangeShapeType="1" noTextEdit="1"/>
              </p:cNvSpPr>
              <p:nvPr/>
            </p:nvSpPr>
            <p:spPr>
              <a:xfrm>
                <a:off x="5977814" y="666750"/>
                <a:ext cx="350672"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7" name="TextBox 96"/>
              <p:cNvSpPr txBox="1"/>
              <p:nvPr/>
            </p:nvSpPr>
            <p:spPr>
              <a:xfrm>
                <a:off x="5782182" y="1488043"/>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97" name="TextBox 96"/>
              <p:cNvSpPr txBox="1">
                <a:spLocks noRot="1" noChangeAspect="1" noMove="1" noResize="1" noEditPoints="1" noAdjustHandles="1" noChangeArrowheads="1" noChangeShapeType="1" noTextEdit="1"/>
              </p:cNvSpPr>
              <p:nvPr/>
            </p:nvSpPr>
            <p:spPr>
              <a:xfrm>
                <a:off x="5782182" y="1488043"/>
                <a:ext cx="466218"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99" name="Straight Connector 98"/>
          <p:cNvCxnSpPr/>
          <p:nvPr/>
        </p:nvCxnSpPr>
        <p:spPr>
          <a:xfrm>
            <a:off x="5237944" y="838200"/>
            <a:ext cx="0" cy="1978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237944" y="933450"/>
            <a:ext cx="346194"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4" name="TextBox 103"/>
              <p:cNvSpPr txBox="1"/>
              <p:nvPr/>
            </p:nvSpPr>
            <p:spPr>
              <a:xfrm>
                <a:off x="5216152" y="51435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04" name="TextBox 103"/>
              <p:cNvSpPr txBox="1">
                <a:spLocks noRot="1" noChangeAspect="1" noMove="1" noResize="1" noEditPoints="1" noAdjustHandles="1" noChangeArrowheads="1" noChangeShapeType="1" noTextEdit="1"/>
              </p:cNvSpPr>
              <p:nvPr/>
            </p:nvSpPr>
            <p:spPr>
              <a:xfrm>
                <a:off x="5216152" y="514350"/>
                <a:ext cx="367986"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5" name="TextBox 104"/>
              <p:cNvSpPr txBox="1"/>
              <p:nvPr/>
            </p:nvSpPr>
            <p:spPr>
              <a:xfrm>
                <a:off x="2047151" y="1937266"/>
                <a:ext cx="864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r>
                        <a:rPr lang="en-US" b="0" i="1" smtClean="0">
                          <a:latin typeface="Cambria Math"/>
                        </a:rPr>
                        <m:t> , </m:t>
                      </m:r>
                      <m:sSub>
                        <m:sSubPr>
                          <m:ctrlPr>
                            <a:rPr lang="en-US" b="0" i="1" smtClean="0">
                              <a:latin typeface="Cambria Math"/>
                            </a:rPr>
                          </m:ctrlPr>
                        </m:sSubPr>
                        <m:e>
                          <m:r>
                            <a:rPr lang="en-US" b="0" i="1" smtClean="0">
                              <a:latin typeface="Cambria Math"/>
                            </a:rPr>
                            <m:t>𝐼</m:t>
                          </m:r>
                        </m:e>
                        <m:sub>
                          <m:r>
                            <a:rPr lang="en-US" b="0" i="1" smtClean="0">
                              <a:latin typeface="Cambria Math"/>
                            </a:rPr>
                            <m:t>𝑜</m:t>
                          </m:r>
                        </m:sub>
                      </m:sSub>
                    </m:oMath>
                  </m:oMathPara>
                </a14:m>
                <a:endParaRPr lang="en-US" dirty="0"/>
              </a:p>
            </p:txBody>
          </p:sp>
        </mc:Choice>
        <mc:Fallback>
          <p:sp>
            <p:nvSpPr>
              <p:cNvPr id="105" name="TextBox 104"/>
              <p:cNvSpPr txBox="1">
                <a:spLocks noRot="1" noChangeAspect="1" noMove="1" noResize="1" noEditPoints="1" noAdjustHandles="1" noChangeArrowheads="1" noChangeShapeType="1" noTextEdit="1"/>
              </p:cNvSpPr>
              <p:nvPr/>
            </p:nvSpPr>
            <p:spPr>
              <a:xfrm>
                <a:off x="2047151" y="1937266"/>
                <a:ext cx="864019"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6" name="TextBox 105"/>
              <p:cNvSpPr txBox="1"/>
              <p:nvPr/>
            </p:nvSpPr>
            <p:spPr>
              <a:xfrm>
                <a:off x="2124865" y="119062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oMath>
                  </m:oMathPara>
                </a14:m>
                <a:endParaRPr lang="en-US" dirty="0"/>
              </a:p>
            </p:txBody>
          </p:sp>
        </mc:Choice>
        <mc:Fallback>
          <p:sp>
            <p:nvSpPr>
              <p:cNvPr id="106" name="TextBox 105"/>
              <p:cNvSpPr txBox="1">
                <a:spLocks noRot="1" noChangeAspect="1" noMove="1" noResize="1" noEditPoints="1" noAdjustHandles="1" noChangeArrowheads="1" noChangeShapeType="1" noTextEdit="1"/>
              </p:cNvSpPr>
              <p:nvPr/>
            </p:nvSpPr>
            <p:spPr>
              <a:xfrm>
                <a:off x="2124865" y="1190625"/>
                <a:ext cx="351635"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7" name="TextBox 106"/>
              <p:cNvSpPr txBox="1"/>
              <p:nvPr/>
            </p:nvSpPr>
            <p:spPr>
              <a:xfrm>
                <a:off x="2443814" y="682109"/>
                <a:ext cx="3660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𝑜</m:t>
                      </m:r>
                    </m:oMath>
                  </m:oMathPara>
                </a14:m>
                <a:endParaRPr lang="en-US" dirty="0"/>
              </a:p>
            </p:txBody>
          </p:sp>
        </mc:Choice>
        <mc:Fallback>
          <p:sp>
            <p:nvSpPr>
              <p:cNvPr id="107" name="TextBox 106"/>
              <p:cNvSpPr txBox="1">
                <a:spLocks noRot="1" noChangeAspect="1" noMove="1" noResize="1" noEditPoints="1" noAdjustHandles="1" noChangeArrowheads="1" noChangeShapeType="1" noTextEdit="1"/>
              </p:cNvSpPr>
              <p:nvPr/>
            </p:nvSpPr>
            <p:spPr>
              <a:xfrm>
                <a:off x="2443814" y="682109"/>
                <a:ext cx="366061" cy="369332"/>
              </a:xfrm>
              <a:prstGeom prst="rect">
                <a:avLst/>
              </a:prstGeom>
              <a:blipFill rotWithShape="1">
                <a:blip r:embed="rId13" cstate="print"/>
                <a:stretch>
                  <a:fillRect/>
                </a:stretch>
              </a:blipFill>
            </p:spPr>
            <p:txBody>
              <a:bodyPr/>
              <a:lstStyle/>
              <a:p>
                <a:r>
                  <a:rPr lang="en-US">
                    <a:noFill/>
                  </a:rPr>
                  <a:t> </a:t>
                </a:r>
              </a:p>
            </p:txBody>
          </p:sp>
        </mc:Fallback>
      </mc:AlternateContent>
      <p:cxnSp>
        <p:nvCxnSpPr>
          <p:cNvPr id="112" name="Straight Connector 111"/>
          <p:cNvCxnSpPr/>
          <p:nvPr/>
        </p:nvCxnSpPr>
        <p:spPr>
          <a:xfrm>
            <a:off x="676275" y="3228975"/>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95300" y="3228975"/>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85775" y="3381375"/>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495300" y="3533775"/>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04825" y="3686175"/>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485775" y="3886200"/>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76250" y="4067175"/>
            <a:ext cx="1905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6275" y="3228975"/>
            <a:ext cx="952500" cy="37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4"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5956" y="3192462"/>
            <a:ext cx="542925" cy="530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25" name="TextBox 124"/>
              <p:cNvSpPr txBox="1"/>
              <p:nvPr/>
            </p:nvSpPr>
            <p:spPr>
              <a:xfrm>
                <a:off x="1571625" y="3217346"/>
                <a:ext cx="638508"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𝑒𝑞</m:t>
                          </m:r>
                        </m:sub>
                      </m:sSub>
                    </m:oMath>
                  </m:oMathPara>
                </a14:m>
                <a:endParaRPr lang="en-US" dirty="0"/>
              </a:p>
            </p:txBody>
          </p:sp>
        </mc:Choice>
        <mc:Fallback>
          <p:sp>
            <p:nvSpPr>
              <p:cNvPr id="125" name="TextBox 124"/>
              <p:cNvSpPr txBox="1">
                <a:spLocks noRot="1" noChangeAspect="1" noMove="1" noResize="1" noEditPoints="1" noAdjustHandles="1" noChangeArrowheads="1" noChangeShapeType="1" noTextEdit="1"/>
              </p:cNvSpPr>
              <p:nvPr/>
            </p:nvSpPr>
            <p:spPr>
              <a:xfrm>
                <a:off x="1571625" y="3217346"/>
                <a:ext cx="638508" cy="390748"/>
              </a:xfrm>
              <a:prstGeom prst="rect">
                <a:avLst/>
              </a:prstGeom>
              <a:blipFill rotWithShape="1">
                <a:blip r:embed="rId14" cstate="print"/>
                <a:stretch>
                  <a:fillRect b="-3125"/>
                </a:stretch>
              </a:blipFill>
            </p:spPr>
            <p:txBody>
              <a:bodyPr/>
              <a:lstStyle/>
              <a:p>
                <a:r>
                  <a:rPr lang="en-US">
                    <a:noFill/>
                  </a:rPr>
                  <a:t> </a:t>
                </a:r>
              </a:p>
            </p:txBody>
          </p:sp>
        </mc:Fallback>
      </mc:AlternateContent>
      <p:pic>
        <p:nvPicPr>
          <p:cNvPr id="1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1026873" y="3427608"/>
            <a:ext cx="381000" cy="1069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27" name="TextBox 126"/>
              <p:cNvSpPr txBox="1"/>
              <p:nvPr/>
            </p:nvSpPr>
            <p:spPr>
              <a:xfrm>
                <a:off x="822034" y="2906489"/>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127" name="TextBox 126"/>
              <p:cNvSpPr txBox="1">
                <a:spLocks noRot="1" noChangeAspect="1" noMove="1" noResize="1" noEditPoints="1" noAdjustHandles="1" noChangeArrowheads="1" noChangeShapeType="1" noTextEdit="1"/>
              </p:cNvSpPr>
              <p:nvPr/>
            </p:nvSpPr>
            <p:spPr>
              <a:xfrm>
                <a:off x="822034" y="2906489"/>
                <a:ext cx="571182" cy="390748"/>
              </a:xfrm>
              <a:prstGeom prst="rect">
                <a:avLst/>
              </a:prstGeom>
              <a:blipFill rotWithShape="1">
                <a:blip r:embed="rId15" cstate="print"/>
                <a:stretch>
                  <a:fillRect b="-312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8" name="TextBox 127"/>
              <p:cNvSpPr txBox="1"/>
              <p:nvPr/>
            </p:nvSpPr>
            <p:spPr>
              <a:xfrm>
                <a:off x="858040" y="4038600"/>
                <a:ext cx="544701"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𝑐</m:t>
                          </m:r>
                        </m:e>
                        <m:sub>
                          <m:r>
                            <a:rPr lang="en-US" b="0" i="1" smtClean="0">
                              <a:latin typeface="Cambria Math"/>
                            </a:rPr>
                            <m:t>𝑒𝑞</m:t>
                          </m:r>
                        </m:sub>
                      </m:sSub>
                    </m:oMath>
                  </m:oMathPara>
                </a14:m>
                <a:endParaRPr lang="en-US" dirty="0"/>
              </a:p>
            </p:txBody>
          </p:sp>
        </mc:Choice>
        <mc:Fallback>
          <p:sp>
            <p:nvSpPr>
              <p:cNvPr id="128" name="TextBox 127"/>
              <p:cNvSpPr txBox="1">
                <a:spLocks noRot="1" noChangeAspect="1" noMove="1" noResize="1" noEditPoints="1" noAdjustHandles="1" noChangeArrowheads="1" noChangeShapeType="1" noTextEdit="1"/>
              </p:cNvSpPr>
              <p:nvPr/>
            </p:nvSpPr>
            <p:spPr>
              <a:xfrm>
                <a:off x="858040" y="4038600"/>
                <a:ext cx="544701" cy="390748"/>
              </a:xfrm>
              <a:prstGeom prst="rect">
                <a:avLst/>
              </a:prstGeom>
              <a:blipFill rotWithShape="1">
                <a:blip r:embed="rId16" cstate="print"/>
                <a:stretch>
                  <a:fillRect b="-1563"/>
                </a:stretch>
              </a:blipFill>
            </p:spPr>
            <p:txBody>
              <a:bodyPr/>
              <a:lstStyle/>
              <a:p>
                <a:r>
                  <a:rPr lang="en-US">
                    <a:noFill/>
                  </a:rPr>
                  <a:t> </a:t>
                </a:r>
              </a:p>
            </p:txBody>
          </p:sp>
        </mc:Fallback>
      </mc:AlternateContent>
      <p:cxnSp>
        <p:nvCxnSpPr>
          <p:cNvPr id="129" name="Straight Connector 128"/>
          <p:cNvCxnSpPr/>
          <p:nvPr/>
        </p:nvCxnSpPr>
        <p:spPr>
          <a:xfrm>
            <a:off x="1843555" y="2990850"/>
            <a:ext cx="0" cy="1978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1843555" y="3086100"/>
            <a:ext cx="346194"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31" name="TextBox 130"/>
              <p:cNvSpPr txBox="1"/>
              <p:nvPr/>
            </p:nvSpPr>
            <p:spPr>
              <a:xfrm>
                <a:off x="1821763" y="266700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31" name="TextBox 130"/>
              <p:cNvSpPr txBox="1">
                <a:spLocks noRot="1" noChangeAspect="1" noMove="1" noResize="1" noEditPoints="1" noAdjustHandles="1" noChangeArrowheads="1" noChangeShapeType="1" noTextEdit="1"/>
              </p:cNvSpPr>
              <p:nvPr/>
            </p:nvSpPr>
            <p:spPr>
              <a:xfrm>
                <a:off x="1821763" y="2667000"/>
                <a:ext cx="367986" cy="369332"/>
              </a:xfrm>
              <a:prstGeom prst="rect">
                <a:avLst/>
              </a:prstGeom>
              <a:blipFill rotWithShape="1">
                <a:blip r:embed="rId17" cstate="print"/>
                <a:stretch>
                  <a:fillRect/>
                </a:stretch>
              </a:blipFill>
            </p:spPr>
            <p:txBody>
              <a:bodyPr/>
              <a:lstStyle/>
              <a:p>
                <a:r>
                  <a:rPr lang="en-US">
                    <a:noFill/>
                  </a:rPr>
                  <a:t> </a:t>
                </a:r>
              </a:p>
            </p:txBody>
          </p:sp>
        </mc:Fallback>
      </mc:AlternateContent>
      <p:sp>
        <p:nvSpPr>
          <p:cNvPr id="132" name="Oval 131"/>
          <p:cNvSpPr/>
          <p:nvPr/>
        </p:nvSpPr>
        <p:spPr>
          <a:xfrm>
            <a:off x="4476750" y="2581275"/>
            <a:ext cx="1752600" cy="17526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a:off x="4914900" y="3019425"/>
            <a:ext cx="876300" cy="8763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5" name="Straight Connector 134"/>
          <p:cNvCxnSpPr/>
          <p:nvPr/>
        </p:nvCxnSpPr>
        <p:spPr>
          <a:xfrm>
            <a:off x="4886325" y="3914775"/>
            <a:ext cx="1028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19650" y="391477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983920" y="391477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139910" y="391477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5298684" y="39052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5448300" y="3914775"/>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639307" y="39052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791200" y="3905250"/>
            <a:ext cx="13335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133" idx="6"/>
          </p:cNvCxnSpPr>
          <p:nvPr/>
        </p:nvCxnSpPr>
        <p:spPr>
          <a:xfrm>
            <a:off x="5365359" y="3457575"/>
            <a:ext cx="42584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133" idx="4"/>
          </p:cNvCxnSpPr>
          <p:nvPr/>
        </p:nvCxnSpPr>
        <p:spPr>
          <a:xfrm>
            <a:off x="5353050" y="3457575"/>
            <a:ext cx="0" cy="4381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3" idx="4"/>
            <a:endCxn id="133" idx="6"/>
          </p:cNvCxnSpPr>
          <p:nvPr/>
        </p:nvCxnSpPr>
        <p:spPr>
          <a:xfrm flipV="1">
            <a:off x="5353050" y="3457575"/>
            <a:ext cx="438150" cy="4381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56" name="TextBox 155"/>
              <p:cNvSpPr txBox="1"/>
              <p:nvPr/>
            </p:nvSpPr>
            <p:spPr>
              <a:xfrm>
                <a:off x="5346075" y="317396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56" name="TextBox 155"/>
              <p:cNvSpPr txBox="1">
                <a:spLocks noRot="1" noChangeAspect="1" noMove="1" noResize="1" noEditPoints="1" noAdjustHandles="1" noChangeArrowheads="1" noChangeShapeType="1" noTextEdit="1"/>
              </p:cNvSpPr>
              <p:nvPr/>
            </p:nvSpPr>
            <p:spPr>
              <a:xfrm>
                <a:off x="5346075" y="3173968"/>
                <a:ext cx="367986" cy="369332"/>
              </a:xfrm>
              <a:prstGeom prst="rect">
                <a:avLst/>
              </a:prstGeom>
              <a:blipFill rotWithShape="1">
                <a:blip r:embed="rId18" cstate="print"/>
                <a:stretch>
                  <a:fillRect/>
                </a:stretch>
              </a:blipFill>
            </p:spPr>
            <p:txBody>
              <a:bodyPr/>
              <a:lstStyle/>
              <a:p>
                <a:r>
                  <a:rPr lang="en-US">
                    <a:noFill/>
                  </a:rPr>
                  <a:t> </a:t>
                </a:r>
              </a:p>
            </p:txBody>
          </p:sp>
        </mc:Fallback>
      </mc:AlternateContent>
      <p:sp>
        <p:nvSpPr>
          <p:cNvPr id="157" name="Arc 156"/>
          <p:cNvSpPr/>
          <p:nvPr/>
        </p:nvSpPr>
        <p:spPr>
          <a:xfrm rot="20964986">
            <a:off x="5238382" y="3677696"/>
            <a:ext cx="243326" cy="264610"/>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59" name="TextBox 158"/>
              <p:cNvSpPr txBox="1"/>
              <p:nvPr/>
            </p:nvSpPr>
            <p:spPr>
              <a:xfrm>
                <a:off x="5321809" y="3410506"/>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159" name="TextBox 158"/>
              <p:cNvSpPr txBox="1">
                <a:spLocks noRot="1" noChangeAspect="1" noMove="1" noResize="1" noEditPoints="1" noAdjustHandles="1" noChangeArrowheads="1" noChangeShapeType="1" noTextEdit="1"/>
              </p:cNvSpPr>
              <p:nvPr/>
            </p:nvSpPr>
            <p:spPr>
              <a:xfrm>
                <a:off x="5321809" y="3410506"/>
                <a:ext cx="374141" cy="369332"/>
              </a:xfrm>
              <a:prstGeom prst="rect">
                <a:avLst/>
              </a:prstGeom>
              <a:blipFill rotWithShape="1">
                <a:blip r:embed="rId19" cstate="print"/>
                <a:stretch>
                  <a:fillRect/>
                </a:stretch>
              </a:blipFill>
            </p:spPr>
            <p:txBody>
              <a:bodyPr/>
              <a:lstStyle/>
              <a:p>
                <a:r>
                  <a:rPr lang="en-US">
                    <a:noFill/>
                  </a:rPr>
                  <a:t> </a:t>
                </a:r>
              </a:p>
            </p:txBody>
          </p:sp>
        </mc:Fallback>
      </mc:AlternateContent>
      <p:cxnSp>
        <p:nvCxnSpPr>
          <p:cNvPr id="6" name="Straight Arrow Connector 5"/>
          <p:cNvCxnSpPr/>
          <p:nvPr/>
        </p:nvCxnSpPr>
        <p:spPr>
          <a:xfrm>
            <a:off x="2409825" y="742950"/>
            <a:ext cx="0" cy="2762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 name="TextBox 8"/>
              <p:cNvSpPr txBox="1"/>
              <p:nvPr/>
            </p:nvSpPr>
            <p:spPr>
              <a:xfrm>
                <a:off x="2115057" y="695325"/>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115057" y="695325"/>
                <a:ext cx="371447" cy="369332"/>
              </a:xfrm>
              <a:prstGeom prst="rect">
                <a:avLst/>
              </a:prstGeom>
              <a:blipFill rotWithShape="1">
                <a:blip r:embed="rId20"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555940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r>
                  <a:rPr lang="en-US" sz="2000" dirty="0" smtClean="0"/>
                  <a:t> </a:t>
                </a:r>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𝑒𝑞</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2</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𝑜</m:t>
                            </m:r>
                          </m:sub>
                        </m:sSub>
                      </m:num>
                      <m:den>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den>
                    </m:f>
                  </m:oMath>
                </a14:m>
                <a:endParaRPr lang="en-US" sz="2000" dirty="0" smtClean="0"/>
              </a:p>
              <a:p>
                <a:endParaRPr lang="en-US" sz="2000" dirty="0"/>
              </a:p>
              <a:p>
                <a:endParaRPr lang="en-US" sz="2000" dirty="0" smtClean="0"/>
              </a:p>
              <a:p>
                <a14:m>
                  <m:oMath xmlns:m="http://schemas.openxmlformats.org/officeDocument/2006/math">
                    <m:r>
                      <a:rPr lang="en-US" sz="2000" b="0" i="1" smtClean="0">
                        <a:latin typeface="Cambria Math"/>
                      </a:rPr>
                      <m:t>𝑈</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m:t>
                        </m:r>
                        <m:d>
                          <m:dPr>
                            <m:ctrlPr>
                              <a:rPr lang="en-US" sz="2000" b="0" i="1" smtClean="0">
                                <a:latin typeface="Cambria Math"/>
                              </a:rPr>
                            </m:ctrlPr>
                          </m:dPr>
                          <m:e>
                            <m:r>
                              <a:rPr lang="en-US" sz="2000" b="0" i="1" smtClean="0">
                                <a:latin typeface="Cambria Math"/>
                              </a:rPr>
                              <m:t>𝑟</m:t>
                            </m:r>
                            <m:r>
                              <a:rPr lang="en-US" sz="2000" b="0" i="1" smtClean="0">
                                <a:latin typeface="Cambria Math"/>
                              </a:rPr>
                              <m:t>+</m:t>
                            </m:r>
                            <m:r>
                              <a:rPr lang="en-US" sz="2000" b="0" i="1" smtClean="0">
                                <a:latin typeface="Cambria Math"/>
                              </a:rPr>
                              <m:t>𝑎</m:t>
                            </m:r>
                          </m:e>
                        </m:d>
                        <m:r>
                          <a:rPr lang="en-US" sz="2000" b="0" i="1" smtClean="0">
                            <a:latin typeface="Cambria Math"/>
                            <a:ea typeface="Cambria Math"/>
                          </a:rPr>
                          <m:t>𝜃</m:t>
                        </m:r>
                        <m:r>
                          <a:rPr lang="en-US" sz="2000" b="0" i="1" smtClean="0">
                            <a:latin typeface="Cambria Math"/>
                            <a:ea typeface="Cambria Math"/>
                          </a:rPr>
                          <m:t>]</m:t>
                        </m:r>
                      </m:e>
                      <m:sup>
                        <m:r>
                          <a:rPr lang="en-US" sz="2000" b="0" i="1" smtClean="0">
                            <a:latin typeface="Cambria Math"/>
                          </a:rPr>
                          <m:t>2</m:t>
                        </m:r>
                      </m:sup>
                    </m:sSup>
                    <m:r>
                      <a:rPr lang="en-US" sz="2000" b="0" i="1" smtClean="0">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𝑘</m:t>
                        </m:r>
                      </m:e>
                      <m:sub>
                        <m:r>
                          <a:rPr lang="en-US" sz="2000" i="1">
                            <a:latin typeface="Cambria Math"/>
                          </a:rPr>
                          <m:t>1</m:t>
                        </m:r>
                      </m:sub>
                    </m:sSub>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𝑘</m:t>
                        </m:r>
                      </m:e>
                      <m:sub>
                        <m:r>
                          <a:rPr lang="en-US" sz="2000" i="1">
                            <a:latin typeface="Cambria Math"/>
                          </a:rPr>
                          <m:t>2</m:t>
                        </m:r>
                      </m:sub>
                    </m:sSub>
                    <m:sSup>
                      <m:sSupPr>
                        <m:ctrlPr>
                          <a:rPr lang="en-US" sz="2000" i="1">
                            <a:latin typeface="Cambria Math"/>
                          </a:rPr>
                        </m:ctrlPr>
                      </m:sSupPr>
                      <m:e>
                        <m:d>
                          <m:dPr>
                            <m:ctrlPr>
                              <a:rPr lang="en-US" sz="2000" i="1">
                                <a:latin typeface="Cambria Math"/>
                              </a:rPr>
                            </m:ctrlPr>
                          </m:dPr>
                          <m:e>
                            <m:r>
                              <a:rPr lang="en-US" sz="2000" i="1">
                                <a:latin typeface="Cambria Math"/>
                              </a:rPr>
                              <m:t>𝑟</m:t>
                            </m:r>
                            <m:r>
                              <a:rPr lang="en-US" sz="2000" i="1">
                                <a:latin typeface="Cambria Math"/>
                              </a:rPr>
                              <m:t>+</m:t>
                            </m:r>
                            <m:r>
                              <a:rPr lang="en-US" sz="2000" i="1">
                                <a:latin typeface="Cambria Math"/>
                              </a:rPr>
                              <m:t>𝑎</m:t>
                            </m:r>
                          </m:e>
                        </m:d>
                      </m:e>
                      <m:sup>
                        <m:r>
                          <a:rPr lang="en-US" sz="2000" i="1">
                            <a:latin typeface="Cambria Math"/>
                          </a:rPr>
                          <m:t>2</m:t>
                        </m:r>
                      </m:sup>
                    </m:sSup>
                    <m:d>
                      <m:dPr>
                        <m:ctrlPr>
                          <a:rPr lang="en-US" sz="2000" b="0" i="1" smtClean="0">
                            <a:latin typeface="Cambria Math"/>
                          </a:rPr>
                        </m:ctrlPr>
                      </m:dPr>
                      <m:e>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num>
                          <m:den>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den>
                        </m:f>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𝑒𝑞</m:t>
                        </m:r>
                      </m:sub>
                    </m:sSub>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oMath>
                </a14:m>
                <a:endParaRPr lang="en-US" sz="2000" dirty="0" smtClean="0"/>
              </a:p>
              <a:p>
                <a:endParaRPr lang="en-US" sz="2000" dirty="0"/>
              </a:p>
              <a:p>
                <a:endParaRPr lang="en-US" sz="2000" dirty="0" smtClean="0"/>
              </a:p>
              <a:p>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𝑘</m:t>
                        </m:r>
                      </m:e>
                      <m:sub>
                        <m:r>
                          <a:rPr lang="en-US" sz="2000" b="0" i="1" smtClean="0">
                            <a:latin typeface="Cambria Math"/>
                          </a:rPr>
                          <m:t>𝑒𝑞</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b="0" i="1" smtClean="0">
                                <a:latin typeface="Cambria Math"/>
                              </a:rPr>
                              <m:t>𝑟</m:t>
                            </m:r>
                            <m:r>
                              <a:rPr lang="en-US" sz="2000" b="0" i="1" smtClean="0">
                                <a:latin typeface="Cambria Math"/>
                              </a:rPr>
                              <m:t>+</m:t>
                            </m:r>
                            <m:r>
                              <a:rPr lang="en-US" sz="2000" b="0" i="1" smtClean="0">
                                <a:latin typeface="Cambria Math"/>
                              </a:rPr>
                              <m:t>𝑎</m:t>
                            </m:r>
                            <m:r>
                              <a:rPr lang="en-US" sz="2000" b="0" i="1" smtClean="0">
                                <a:latin typeface="Cambria Math"/>
                              </a:rPr>
                              <m:t>)</m:t>
                            </m:r>
                          </m:e>
                          <m:sup>
                            <m:r>
                              <a:rPr lang="en-US" sz="2000" b="0" i="1" smtClean="0">
                                <a:latin typeface="Cambria Math"/>
                              </a:rPr>
                              <m:t>2</m:t>
                            </m:r>
                          </m:sup>
                        </m:sSup>
                      </m:num>
                      <m:den>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den>
                    </m:f>
                  </m:oMath>
                </a14:m>
                <a:endParaRPr lang="en-US" sz="2000" dirty="0" smtClean="0"/>
              </a:p>
              <a:p>
                <a:endParaRPr lang="en-US" sz="2000" dirty="0"/>
              </a:p>
              <a:p>
                <a:endParaRPr lang="en-US" sz="2000" dirty="0" smtClean="0"/>
              </a:p>
              <a:p>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i="1" smtClean="0">
                            <a:latin typeface="Cambria Math"/>
                          </a:rPr>
                        </m:ctrlPr>
                      </m:sSubPr>
                      <m:e>
                        <m:r>
                          <a:rPr lang="en-US" sz="2000" b="0" i="1" smtClean="0">
                            <a:latin typeface="Cambria Math"/>
                          </a:rPr>
                          <m:t>𝐶</m:t>
                        </m:r>
                      </m:e>
                      <m:sub>
                        <m:r>
                          <a:rPr lang="en-US" sz="2000" b="0" i="1" smtClean="0">
                            <a:latin typeface="Cambria Math"/>
                          </a:rPr>
                          <m:t>𝑒𝑞</m:t>
                        </m:r>
                      </m:sub>
                    </m:sSub>
                    <m:sSup>
                      <m:sSupPr>
                        <m:ctrlPr>
                          <a:rPr lang="en-US" sz="2000" i="1" smtClean="0">
                            <a:latin typeface="Cambria Math"/>
                          </a:rPr>
                        </m:ctrlPr>
                      </m:sSupPr>
                      <m:e>
                        <m:acc>
                          <m:accPr>
                            <m:chr m:val="̇"/>
                            <m:ctrlPr>
                              <a:rPr lang="en-US" sz="2000" i="1" smtClean="0">
                                <a:latin typeface="Cambria Math"/>
                              </a:rPr>
                            </m:ctrlPr>
                          </m:accPr>
                          <m:e>
                            <m:r>
                              <a:rPr lang="en-US" sz="2000" b="0" i="1" smtClean="0">
                                <a:latin typeface="Cambria Math"/>
                              </a:rPr>
                              <m:t>𝑥</m:t>
                            </m:r>
                          </m:e>
                        </m:acc>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𝐶</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𝐶</m:t>
                        </m:r>
                      </m:e>
                      <m:sub>
                        <m:r>
                          <a:rPr lang="en-US" sz="2000" b="0" i="1" dirty="0" smtClean="0">
                            <a:latin typeface="Cambria Math"/>
                          </a:rPr>
                          <m:t>𝑒𝑞</m:t>
                        </m:r>
                      </m:sub>
                    </m:sSub>
                    <m:r>
                      <a:rPr lang="en-US" sz="2000" b="0" i="1" dirty="0" smtClean="0">
                        <a:latin typeface="Cambria Math"/>
                      </a:rPr>
                      <m:t>=</m:t>
                    </m:r>
                    <m:r>
                      <a:rPr lang="en-US" sz="2000" b="0" i="1" dirty="0" smtClean="0">
                        <a:latin typeface="Cambria Math"/>
                      </a:rPr>
                      <m:t>𝐶</m:t>
                    </m:r>
                  </m:oMath>
                </a14:m>
                <a:r>
                  <a:rPr lang="en-US" sz="2000" dirty="0" smtClean="0"/>
                  <a:t>  </a:t>
                </a:r>
              </a:p>
              <a:p>
                <a:endParaRPr lang="en-US" sz="2000" dirty="0"/>
              </a:p>
              <a:p>
                <a:pPr marL="0" indent="0" algn="r" rtl="1">
                  <a:buNone/>
                </a:pPr>
                <a:r>
                  <a:rPr lang="fa-IR" sz="2000" dirty="0"/>
                  <a:t> </a:t>
                </a:r>
                <a:r>
                  <a:rPr lang="fa-IR" sz="2000" dirty="0" smtClean="0"/>
                  <a:t>  تمرین : معادل سیستم زیر را در محل </a:t>
                </a:r>
                <a:r>
                  <a:rPr lang="en-US" sz="2000" dirty="0" smtClean="0"/>
                  <a:t>A</a:t>
                </a:r>
                <a:r>
                  <a:rPr lang="fa-IR" sz="2000" dirty="0" smtClean="0"/>
                  <a:t> بدست آورید.</a:t>
                </a: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
        <p:nvSpPr>
          <p:cNvPr id="6" name="Freeform 5"/>
          <p:cNvSpPr/>
          <p:nvPr/>
        </p:nvSpPr>
        <p:spPr>
          <a:xfrm>
            <a:off x="2514600" y="152400"/>
            <a:ext cx="2491873" cy="1096161"/>
          </a:xfrm>
          <a:custGeom>
            <a:avLst/>
            <a:gdLst>
              <a:gd name="connsiteX0" fmla="*/ 76236 w 2491873"/>
              <a:gd name="connsiteY0" fmla="*/ 210336 h 1096161"/>
              <a:gd name="connsiteX1" fmla="*/ 85761 w 2491873"/>
              <a:gd name="connsiteY1" fmla="*/ 162711 h 1096161"/>
              <a:gd name="connsiteX2" fmla="*/ 114336 w 2491873"/>
              <a:gd name="connsiteY2" fmla="*/ 143661 h 1096161"/>
              <a:gd name="connsiteX3" fmla="*/ 142911 w 2491873"/>
              <a:gd name="connsiteY3" fmla="*/ 115086 h 1096161"/>
              <a:gd name="connsiteX4" fmla="*/ 171486 w 2491873"/>
              <a:gd name="connsiteY4" fmla="*/ 96036 h 1096161"/>
              <a:gd name="connsiteX5" fmla="*/ 209586 w 2491873"/>
              <a:gd name="connsiteY5" fmla="*/ 67461 h 1096161"/>
              <a:gd name="connsiteX6" fmla="*/ 400086 w 2491873"/>
              <a:gd name="connsiteY6" fmla="*/ 105561 h 1096161"/>
              <a:gd name="connsiteX7" fmla="*/ 419136 w 2491873"/>
              <a:gd name="connsiteY7" fmla="*/ 134136 h 1096161"/>
              <a:gd name="connsiteX8" fmla="*/ 457236 w 2491873"/>
              <a:gd name="connsiteY8" fmla="*/ 181761 h 1096161"/>
              <a:gd name="connsiteX9" fmla="*/ 514386 w 2491873"/>
              <a:gd name="connsiteY9" fmla="*/ 124611 h 1096161"/>
              <a:gd name="connsiteX10" fmla="*/ 542961 w 2491873"/>
              <a:gd name="connsiteY10" fmla="*/ 96036 h 1096161"/>
              <a:gd name="connsiteX11" fmla="*/ 600111 w 2491873"/>
              <a:gd name="connsiteY11" fmla="*/ 67461 h 1096161"/>
              <a:gd name="connsiteX12" fmla="*/ 628686 w 2491873"/>
              <a:gd name="connsiteY12" fmla="*/ 57936 h 1096161"/>
              <a:gd name="connsiteX13" fmla="*/ 809661 w 2491873"/>
              <a:gd name="connsiteY13" fmla="*/ 76986 h 1096161"/>
              <a:gd name="connsiteX14" fmla="*/ 828711 w 2491873"/>
              <a:gd name="connsiteY14" fmla="*/ 105561 h 1096161"/>
              <a:gd name="connsiteX15" fmla="*/ 857286 w 2491873"/>
              <a:gd name="connsiteY15" fmla="*/ 115086 h 1096161"/>
              <a:gd name="connsiteX16" fmla="*/ 876336 w 2491873"/>
              <a:gd name="connsiteY16" fmla="*/ 143661 h 1096161"/>
              <a:gd name="connsiteX17" fmla="*/ 904911 w 2491873"/>
              <a:gd name="connsiteY17" fmla="*/ 172236 h 1096161"/>
              <a:gd name="connsiteX18" fmla="*/ 914436 w 2491873"/>
              <a:gd name="connsiteY18" fmla="*/ 200811 h 1096161"/>
              <a:gd name="connsiteX19" fmla="*/ 1000161 w 2491873"/>
              <a:gd name="connsiteY19" fmla="*/ 96036 h 1096161"/>
              <a:gd name="connsiteX20" fmla="*/ 1009686 w 2491873"/>
              <a:gd name="connsiteY20" fmla="*/ 57936 h 1096161"/>
              <a:gd name="connsiteX21" fmla="*/ 1038261 w 2491873"/>
              <a:gd name="connsiteY21" fmla="*/ 29361 h 1096161"/>
              <a:gd name="connsiteX22" fmla="*/ 1095411 w 2491873"/>
              <a:gd name="connsiteY22" fmla="*/ 786 h 1096161"/>
              <a:gd name="connsiteX23" fmla="*/ 1333536 w 2491873"/>
              <a:gd name="connsiteY23" fmla="*/ 19836 h 1096161"/>
              <a:gd name="connsiteX24" fmla="*/ 1362111 w 2491873"/>
              <a:gd name="connsiteY24" fmla="*/ 29361 h 1096161"/>
              <a:gd name="connsiteX25" fmla="*/ 1371636 w 2491873"/>
              <a:gd name="connsiteY25" fmla="*/ 57936 h 1096161"/>
              <a:gd name="connsiteX26" fmla="*/ 1390686 w 2491873"/>
              <a:gd name="connsiteY26" fmla="*/ 86511 h 1096161"/>
              <a:gd name="connsiteX27" fmla="*/ 1400211 w 2491873"/>
              <a:gd name="connsiteY27" fmla="*/ 134136 h 1096161"/>
              <a:gd name="connsiteX28" fmla="*/ 1428786 w 2491873"/>
              <a:gd name="connsiteY28" fmla="*/ 124611 h 1096161"/>
              <a:gd name="connsiteX29" fmla="*/ 1447836 w 2491873"/>
              <a:gd name="connsiteY29" fmla="*/ 86511 h 1096161"/>
              <a:gd name="connsiteX30" fmla="*/ 1504986 w 2491873"/>
              <a:gd name="connsiteY30" fmla="*/ 38886 h 1096161"/>
              <a:gd name="connsiteX31" fmla="*/ 1524036 w 2491873"/>
              <a:gd name="connsiteY31" fmla="*/ 10311 h 1096161"/>
              <a:gd name="connsiteX32" fmla="*/ 1847886 w 2491873"/>
              <a:gd name="connsiteY32" fmla="*/ 19836 h 1096161"/>
              <a:gd name="connsiteX33" fmla="*/ 1857411 w 2491873"/>
              <a:gd name="connsiteY33" fmla="*/ 48411 h 1096161"/>
              <a:gd name="connsiteX34" fmla="*/ 1905036 w 2491873"/>
              <a:gd name="connsiteY34" fmla="*/ 105561 h 1096161"/>
              <a:gd name="connsiteX35" fmla="*/ 1914561 w 2491873"/>
              <a:gd name="connsiteY35" fmla="*/ 134136 h 1096161"/>
              <a:gd name="connsiteX36" fmla="*/ 1943136 w 2491873"/>
              <a:gd name="connsiteY36" fmla="*/ 124611 h 1096161"/>
              <a:gd name="connsiteX37" fmla="*/ 1971711 w 2491873"/>
              <a:gd name="connsiteY37" fmla="*/ 96036 h 1096161"/>
              <a:gd name="connsiteX38" fmla="*/ 2000286 w 2491873"/>
              <a:gd name="connsiteY38" fmla="*/ 86511 h 1096161"/>
              <a:gd name="connsiteX39" fmla="*/ 2047911 w 2491873"/>
              <a:gd name="connsiteY39" fmla="*/ 67461 h 1096161"/>
              <a:gd name="connsiteX40" fmla="*/ 2352711 w 2491873"/>
              <a:gd name="connsiteY40" fmla="*/ 76986 h 1096161"/>
              <a:gd name="connsiteX41" fmla="*/ 2381286 w 2491873"/>
              <a:gd name="connsiteY41" fmla="*/ 96036 h 1096161"/>
              <a:gd name="connsiteX42" fmla="*/ 2438436 w 2491873"/>
              <a:gd name="connsiteY42" fmla="*/ 105561 h 1096161"/>
              <a:gd name="connsiteX43" fmla="*/ 2447961 w 2491873"/>
              <a:gd name="connsiteY43" fmla="*/ 305586 h 1096161"/>
              <a:gd name="connsiteX44" fmla="*/ 2419386 w 2491873"/>
              <a:gd name="connsiteY44" fmla="*/ 334161 h 1096161"/>
              <a:gd name="connsiteX45" fmla="*/ 2400336 w 2491873"/>
              <a:gd name="connsiteY45" fmla="*/ 372261 h 1096161"/>
              <a:gd name="connsiteX46" fmla="*/ 2371761 w 2491873"/>
              <a:gd name="connsiteY46" fmla="*/ 381786 h 1096161"/>
              <a:gd name="connsiteX47" fmla="*/ 2343186 w 2491873"/>
              <a:gd name="connsiteY47" fmla="*/ 400836 h 1096161"/>
              <a:gd name="connsiteX48" fmla="*/ 2333661 w 2491873"/>
              <a:gd name="connsiteY48" fmla="*/ 429411 h 1096161"/>
              <a:gd name="connsiteX49" fmla="*/ 2362236 w 2491873"/>
              <a:gd name="connsiteY49" fmla="*/ 438936 h 1096161"/>
              <a:gd name="connsiteX50" fmla="*/ 2390811 w 2491873"/>
              <a:gd name="connsiteY50" fmla="*/ 457986 h 1096161"/>
              <a:gd name="connsiteX51" fmla="*/ 2409861 w 2491873"/>
              <a:gd name="connsiteY51" fmla="*/ 486561 h 1096161"/>
              <a:gd name="connsiteX52" fmla="*/ 2467011 w 2491873"/>
              <a:gd name="connsiteY52" fmla="*/ 524661 h 1096161"/>
              <a:gd name="connsiteX53" fmla="*/ 2486061 w 2491873"/>
              <a:gd name="connsiteY53" fmla="*/ 553236 h 1096161"/>
              <a:gd name="connsiteX54" fmla="*/ 2447961 w 2491873"/>
              <a:gd name="connsiteY54" fmla="*/ 734211 h 1096161"/>
              <a:gd name="connsiteX55" fmla="*/ 2419386 w 2491873"/>
              <a:gd name="connsiteY55" fmla="*/ 743736 h 1096161"/>
              <a:gd name="connsiteX56" fmla="*/ 2381286 w 2491873"/>
              <a:gd name="connsiteY56" fmla="*/ 772311 h 1096161"/>
              <a:gd name="connsiteX57" fmla="*/ 2295561 w 2491873"/>
              <a:gd name="connsiteY57" fmla="*/ 848511 h 1096161"/>
              <a:gd name="connsiteX58" fmla="*/ 2266986 w 2491873"/>
              <a:gd name="connsiteY58" fmla="*/ 858036 h 1096161"/>
              <a:gd name="connsiteX59" fmla="*/ 2209836 w 2491873"/>
              <a:gd name="connsiteY59" fmla="*/ 905661 h 1096161"/>
              <a:gd name="connsiteX60" fmla="*/ 2181261 w 2491873"/>
              <a:gd name="connsiteY60" fmla="*/ 896136 h 1096161"/>
              <a:gd name="connsiteX61" fmla="*/ 2162211 w 2491873"/>
              <a:gd name="connsiteY61" fmla="*/ 867561 h 1096161"/>
              <a:gd name="connsiteX62" fmla="*/ 2152686 w 2491873"/>
              <a:gd name="connsiteY62" fmla="*/ 915186 h 1096161"/>
              <a:gd name="connsiteX63" fmla="*/ 2095536 w 2491873"/>
              <a:gd name="connsiteY63" fmla="*/ 953286 h 1096161"/>
              <a:gd name="connsiteX64" fmla="*/ 2066961 w 2491873"/>
              <a:gd name="connsiteY64" fmla="*/ 981861 h 1096161"/>
              <a:gd name="connsiteX65" fmla="*/ 2000286 w 2491873"/>
              <a:gd name="connsiteY65" fmla="*/ 1000911 h 1096161"/>
              <a:gd name="connsiteX66" fmla="*/ 1971711 w 2491873"/>
              <a:gd name="connsiteY66" fmla="*/ 1010436 h 1096161"/>
              <a:gd name="connsiteX67" fmla="*/ 1828836 w 2491873"/>
              <a:gd name="connsiteY67" fmla="*/ 981861 h 1096161"/>
              <a:gd name="connsiteX68" fmla="*/ 1800261 w 2491873"/>
              <a:gd name="connsiteY68" fmla="*/ 934236 h 1096161"/>
              <a:gd name="connsiteX69" fmla="*/ 1743111 w 2491873"/>
              <a:gd name="connsiteY69" fmla="*/ 915186 h 1096161"/>
              <a:gd name="connsiteX70" fmla="*/ 1685961 w 2491873"/>
              <a:gd name="connsiteY70" fmla="*/ 886611 h 1096161"/>
              <a:gd name="connsiteX71" fmla="*/ 1666911 w 2491873"/>
              <a:gd name="connsiteY71" fmla="*/ 858036 h 1096161"/>
              <a:gd name="connsiteX72" fmla="*/ 1657386 w 2491873"/>
              <a:gd name="connsiteY72" fmla="*/ 905661 h 1096161"/>
              <a:gd name="connsiteX73" fmla="*/ 1590711 w 2491873"/>
              <a:gd name="connsiteY73" fmla="*/ 943761 h 1096161"/>
              <a:gd name="connsiteX74" fmla="*/ 1533561 w 2491873"/>
              <a:gd name="connsiteY74" fmla="*/ 972336 h 1096161"/>
              <a:gd name="connsiteX75" fmla="*/ 1504986 w 2491873"/>
              <a:gd name="connsiteY75" fmla="*/ 991386 h 1096161"/>
              <a:gd name="connsiteX76" fmla="*/ 1438311 w 2491873"/>
              <a:gd name="connsiteY76" fmla="*/ 1000911 h 1096161"/>
              <a:gd name="connsiteX77" fmla="*/ 1409736 w 2491873"/>
              <a:gd name="connsiteY77" fmla="*/ 1019961 h 1096161"/>
              <a:gd name="connsiteX78" fmla="*/ 1324011 w 2491873"/>
              <a:gd name="connsiteY78" fmla="*/ 1058061 h 1096161"/>
              <a:gd name="connsiteX79" fmla="*/ 1247811 w 2491873"/>
              <a:gd name="connsiteY79" fmla="*/ 1077111 h 1096161"/>
              <a:gd name="connsiteX80" fmla="*/ 1190661 w 2491873"/>
              <a:gd name="connsiteY80" fmla="*/ 1096161 h 1096161"/>
              <a:gd name="connsiteX81" fmla="*/ 1009686 w 2491873"/>
              <a:gd name="connsiteY81" fmla="*/ 1086636 h 1096161"/>
              <a:gd name="connsiteX82" fmla="*/ 981111 w 2491873"/>
              <a:gd name="connsiteY82" fmla="*/ 1077111 h 1096161"/>
              <a:gd name="connsiteX83" fmla="*/ 952536 w 2491873"/>
              <a:gd name="connsiteY83" fmla="*/ 1058061 h 1096161"/>
              <a:gd name="connsiteX84" fmla="*/ 923961 w 2491873"/>
              <a:gd name="connsiteY84" fmla="*/ 1029486 h 1096161"/>
              <a:gd name="connsiteX85" fmla="*/ 885861 w 2491873"/>
              <a:gd name="connsiteY85" fmla="*/ 972336 h 1096161"/>
              <a:gd name="connsiteX86" fmla="*/ 857286 w 2491873"/>
              <a:gd name="connsiteY86" fmla="*/ 991386 h 1096161"/>
              <a:gd name="connsiteX87" fmla="*/ 638211 w 2491873"/>
              <a:gd name="connsiteY87" fmla="*/ 972336 h 1096161"/>
              <a:gd name="connsiteX88" fmla="*/ 609636 w 2491873"/>
              <a:gd name="connsiteY88" fmla="*/ 934236 h 1096161"/>
              <a:gd name="connsiteX89" fmla="*/ 542961 w 2491873"/>
              <a:gd name="connsiteY89" fmla="*/ 896136 h 1096161"/>
              <a:gd name="connsiteX90" fmla="*/ 523911 w 2491873"/>
              <a:gd name="connsiteY90" fmla="*/ 867561 h 1096161"/>
              <a:gd name="connsiteX91" fmla="*/ 485811 w 2491873"/>
              <a:gd name="connsiteY91" fmla="*/ 924711 h 1096161"/>
              <a:gd name="connsiteX92" fmla="*/ 428661 w 2491873"/>
              <a:gd name="connsiteY92" fmla="*/ 962811 h 1096161"/>
              <a:gd name="connsiteX93" fmla="*/ 381036 w 2491873"/>
              <a:gd name="connsiteY93" fmla="*/ 981861 h 1096161"/>
              <a:gd name="connsiteX94" fmla="*/ 352461 w 2491873"/>
              <a:gd name="connsiteY94" fmla="*/ 1010436 h 1096161"/>
              <a:gd name="connsiteX95" fmla="*/ 219111 w 2491873"/>
              <a:gd name="connsiteY95" fmla="*/ 991386 h 1096161"/>
              <a:gd name="connsiteX96" fmla="*/ 190536 w 2491873"/>
              <a:gd name="connsiteY96" fmla="*/ 972336 h 1096161"/>
              <a:gd name="connsiteX97" fmla="*/ 171486 w 2491873"/>
              <a:gd name="connsiteY97" fmla="*/ 943761 h 1096161"/>
              <a:gd name="connsiteX98" fmla="*/ 85761 w 2491873"/>
              <a:gd name="connsiteY98" fmla="*/ 915186 h 1096161"/>
              <a:gd name="connsiteX99" fmla="*/ 57186 w 2491873"/>
              <a:gd name="connsiteY99" fmla="*/ 905661 h 1096161"/>
              <a:gd name="connsiteX100" fmla="*/ 28611 w 2491873"/>
              <a:gd name="connsiteY100" fmla="*/ 886611 h 1096161"/>
              <a:gd name="connsiteX101" fmla="*/ 36 w 2491873"/>
              <a:gd name="connsiteY101" fmla="*/ 848511 h 109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91873" h="1096161">
                <a:moveTo>
                  <a:pt x="76236" y="210336"/>
                </a:moveTo>
                <a:cubicBezTo>
                  <a:pt x="79411" y="194461"/>
                  <a:pt x="77729" y="176767"/>
                  <a:pt x="85761" y="162711"/>
                </a:cubicBezTo>
                <a:cubicBezTo>
                  <a:pt x="91441" y="152772"/>
                  <a:pt x="105542" y="150990"/>
                  <a:pt x="114336" y="143661"/>
                </a:cubicBezTo>
                <a:cubicBezTo>
                  <a:pt x="124684" y="135037"/>
                  <a:pt x="132563" y="123710"/>
                  <a:pt x="142911" y="115086"/>
                </a:cubicBezTo>
                <a:cubicBezTo>
                  <a:pt x="151705" y="107757"/>
                  <a:pt x="162171" y="102690"/>
                  <a:pt x="171486" y="96036"/>
                </a:cubicBezTo>
                <a:cubicBezTo>
                  <a:pt x="184404" y="86809"/>
                  <a:pt x="196886" y="76986"/>
                  <a:pt x="209586" y="67461"/>
                </a:cubicBezTo>
                <a:cubicBezTo>
                  <a:pt x="489037" y="82169"/>
                  <a:pt x="356757" y="18904"/>
                  <a:pt x="400086" y="105561"/>
                </a:cubicBezTo>
                <a:cubicBezTo>
                  <a:pt x="405206" y="115800"/>
                  <a:pt x="412786" y="124611"/>
                  <a:pt x="419136" y="134136"/>
                </a:cubicBezTo>
                <a:cubicBezTo>
                  <a:pt x="420667" y="140260"/>
                  <a:pt x="424241" y="200092"/>
                  <a:pt x="457236" y="181761"/>
                </a:cubicBezTo>
                <a:cubicBezTo>
                  <a:pt x="480786" y="168677"/>
                  <a:pt x="495336" y="143661"/>
                  <a:pt x="514386" y="124611"/>
                </a:cubicBezTo>
                <a:cubicBezTo>
                  <a:pt x="523911" y="115086"/>
                  <a:pt x="530182" y="100296"/>
                  <a:pt x="542961" y="96036"/>
                </a:cubicBezTo>
                <a:cubicBezTo>
                  <a:pt x="614785" y="72095"/>
                  <a:pt x="526253" y="104390"/>
                  <a:pt x="600111" y="67461"/>
                </a:cubicBezTo>
                <a:cubicBezTo>
                  <a:pt x="609091" y="62971"/>
                  <a:pt x="619161" y="61111"/>
                  <a:pt x="628686" y="57936"/>
                </a:cubicBezTo>
                <a:cubicBezTo>
                  <a:pt x="689011" y="64286"/>
                  <a:pt x="750652" y="62936"/>
                  <a:pt x="809661" y="76986"/>
                </a:cubicBezTo>
                <a:cubicBezTo>
                  <a:pt x="820797" y="79638"/>
                  <a:pt x="819772" y="98410"/>
                  <a:pt x="828711" y="105561"/>
                </a:cubicBezTo>
                <a:cubicBezTo>
                  <a:pt x="836551" y="111833"/>
                  <a:pt x="847761" y="111911"/>
                  <a:pt x="857286" y="115086"/>
                </a:cubicBezTo>
                <a:cubicBezTo>
                  <a:pt x="863636" y="124611"/>
                  <a:pt x="869007" y="134867"/>
                  <a:pt x="876336" y="143661"/>
                </a:cubicBezTo>
                <a:cubicBezTo>
                  <a:pt x="884960" y="154009"/>
                  <a:pt x="897439" y="161028"/>
                  <a:pt x="904911" y="172236"/>
                </a:cubicBezTo>
                <a:cubicBezTo>
                  <a:pt x="910480" y="180590"/>
                  <a:pt x="911261" y="191286"/>
                  <a:pt x="914436" y="200811"/>
                </a:cubicBezTo>
                <a:cubicBezTo>
                  <a:pt x="979668" y="113835"/>
                  <a:pt x="949135" y="147062"/>
                  <a:pt x="1000161" y="96036"/>
                </a:cubicBezTo>
                <a:cubicBezTo>
                  <a:pt x="1003336" y="83336"/>
                  <a:pt x="1003191" y="69302"/>
                  <a:pt x="1009686" y="57936"/>
                </a:cubicBezTo>
                <a:cubicBezTo>
                  <a:pt x="1016369" y="46240"/>
                  <a:pt x="1027913" y="37985"/>
                  <a:pt x="1038261" y="29361"/>
                </a:cubicBezTo>
                <a:cubicBezTo>
                  <a:pt x="1062880" y="8845"/>
                  <a:pt x="1066772" y="10332"/>
                  <a:pt x="1095411" y="786"/>
                </a:cubicBezTo>
                <a:cubicBezTo>
                  <a:pt x="1174786" y="7136"/>
                  <a:pt x="1254361" y="11353"/>
                  <a:pt x="1333536" y="19836"/>
                </a:cubicBezTo>
                <a:cubicBezTo>
                  <a:pt x="1343519" y="20906"/>
                  <a:pt x="1355011" y="22261"/>
                  <a:pt x="1362111" y="29361"/>
                </a:cubicBezTo>
                <a:cubicBezTo>
                  <a:pt x="1369211" y="36461"/>
                  <a:pt x="1367146" y="48956"/>
                  <a:pt x="1371636" y="57936"/>
                </a:cubicBezTo>
                <a:cubicBezTo>
                  <a:pt x="1376756" y="68175"/>
                  <a:pt x="1384336" y="76986"/>
                  <a:pt x="1390686" y="86511"/>
                </a:cubicBezTo>
                <a:cubicBezTo>
                  <a:pt x="1393861" y="102386"/>
                  <a:pt x="1388763" y="122688"/>
                  <a:pt x="1400211" y="134136"/>
                </a:cubicBezTo>
                <a:cubicBezTo>
                  <a:pt x="1407311" y="141236"/>
                  <a:pt x="1421686" y="131711"/>
                  <a:pt x="1428786" y="124611"/>
                </a:cubicBezTo>
                <a:cubicBezTo>
                  <a:pt x="1438826" y="114571"/>
                  <a:pt x="1439583" y="98065"/>
                  <a:pt x="1447836" y="86511"/>
                </a:cubicBezTo>
                <a:cubicBezTo>
                  <a:pt x="1464504" y="63176"/>
                  <a:pt x="1482201" y="54076"/>
                  <a:pt x="1504986" y="38886"/>
                </a:cubicBezTo>
                <a:cubicBezTo>
                  <a:pt x="1511336" y="29361"/>
                  <a:pt x="1512930" y="13087"/>
                  <a:pt x="1524036" y="10311"/>
                </a:cubicBezTo>
                <a:cubicBezTo>
                  <a:pt x="1620528" y="-13812"/>
                  <a:pt x="1756983" y="10746"/>
                  <a:pt x="1847886" y="19836"/>
                </a:cubicBezTo>
                <a:cubicBezTo>
                  <a:pt x="1851061" y="29361"/>
                  <a:pt x="1852921" y="39431"/>
                  <a:pt x="1857411" y="48411"/>
                </a:cubicBezTo>
                <a:cubicBezTo>
                  <a:pt x="1870672" y="74933"/>
                  <a:pt x="1883970" y="84495"/>
                  <a:pt x="1905036" y="105561"/>
                </a:cubicBezTo>
                <a:cubicBezTo>
                  <a:pt x="1908211" y="115086"/>
                  <a:pt x="1905581" y="129646"/>
                  <a:pt x="1914561" y="134136"/>
                </a:cubicBezTo>
                <a:cubicBezTo>
                  <a:pt x="1923541" y="138626"/>
                  <a:pt x="1934782" y="130180"/>
                  <a:pt x="1943136" y="124611"/>
                </a:cubicBezTo>
                <a:cubicBezTo>
                  <a:pt x="1954344" y="117139"/>
                  <a:pt x="1960503" y="103508"/>
                  <a:pt x="1971711" y="96036"/>
                </a:cubicBezTo>
                <a:cubicBezTo>
                  <a:pt x="1980065" y="90467"/>
                  <a:pt x="1990885" y="90036"/>
                  <a:pt x="2000286" y="86511"/>
                </a:cubicBezTo>
                <a:cubicBezTo>
                  <a:pt x="2016295" y="80508"/>
                  <a:pt x="2032036" y="73811"/>
                  <a:pt x="2047911" y="67461"/>
                </a:cubicBezTo>
                <a:cubicBezTo>
                  <a:pt x="2149511" y="70636"/>
                  <a:pt x="2251433" y="68305"/>
                  <a:pt x="2352711" y="76986"/>
                </a:cubicBezTo>
                <a:cubicBezTo>
                  <a:pt x="2364117" y="77964"/>
                  <a:pt x="2370426" y="92416"/>
                  <a:pt x="2381286" y="96036"/>
                </a:cubicBezTo>
                <a:cubicBezTo>
                  <a:pt x="2399608" y="102143"/>
                  <a:pt x="2419386" y="102386"/>
                  <a:pt x="2438436" y="105561"/>
                </a:cubicBezTo>
                <a:cubicBezTo>
                  <a:pt x="2503230" y="170355"/>
                  <a:pt x="2487456" y="139706"/>
                  <a:pt x="2447961" y="305586"/>
                </a:cubicBezTo>
                <a:cubicBezTo>
                  <a:pt x="2444841" y="318690"/>
                  <a:pt x="2427216" y="323200"/>
                  <a:pt x="2419386" y="334161"/>
                </a:cubicBezTo>
                <a:cubicBezTo>
                  <a:pt x="2411133" y="345715"/>
                  <a:pt x="2410376" y="362221"/>
                  <a:pt x="2400336" y="372261"/>
                </a:cubicBezTo>
                <a:cubicBezTo>
                  <a:pt x="2393236" y="379361"/>
                  <a:pt x="2380741" y="377296"/>
                  <a:pt x="2371761" y="381786"/>
                </a:cubicBezTo>
                <a:cubicBezTo>
                  <a:pt x="2361522" y="386906"/>
                  <a:pt x="2352711" y="394486"/>
                  <a:pt x="2343186" y="400836"/>
                </a:cubicBezTo>
                <a:cubicBezTo>
                  <a:pt x="2340011" y="410361"/>
                  <a:pt x="2329171" y="420431"/>
                  <a:pt x="2333661" y="429411"/>
                </a:cubicBezTo>
                <a:cubicBezTo>
                  <a:pt x="2338151" y="438391"/>
                  <a:pt x="2353256" y="434446"/>
                  <a:pt x="2362236" y="438936"/>
                </a:cubicBezTo>
                <a:cubicBezTo>
                  <a:pt x="2372475" y="444056"/>
                  <a:pt x="2381286" y="451636"/>
                  <a:pt x="2390811" y="457986"/>
                </a:cubicBezTo>
                <a:cubicBezTo>
                  <a:pt x="2397161" y="467511"/>
                  <a:pt x="2401246" y="479023"/>
                  <a:pt x="2409861" y="486561"/>
                </a:cubicBezTo>
                <a:cubicBezTo>
                  <a:pt x="2427091" y="501638"/>
                  <a:pt x="2467011" y="524661"/>
                  <a:pt x="2467011" y="524661"/>
                </a:cubicBezTo>
                <a:cubicBezTo>
                  <a:pt x="2473361" y="534186"/>
                  <a:pt x="2485459" y="541804"/>
                  <a:pt x="2486061" y="553236"/>
                </a:cubicBezTo>
                <a:cubicBezTo>
                  <a:pt x="2490007" y="628216"/>
                  <a:pt x="2508740" y="693692"/>
                  <a:pt x="2447961" y="734211"/>
                </a:cubicBezTo>
                <a:cubicBezTo>
                  <a:pt x="2439607" y="739780"/>
                  <a:pt x="2428911" y="740561"/>
                  <a:pt x="2419386" y="743736"/>
                </a:cubicBezTo>
                <a:cubicBezTo>
                  <a:pt x="2406686" y="753261"/>
                  <a:pt x="2393086" y="761691"/>
                  <a:pt x="2381286" y="772311"/>
                </a:cubicBezTo>
                <a:cubicBezTo>
                  <a:pt x="2349731" y="800711"/>
                  <a:pt x="2332237" y="830173"/>
                  <a:pt x="2295561" y="848511"/>
                </a:cubicBezTo>
                <a:cubicBezTo>
                  <a:pt x="2286581" y="853001"/>
                  <a:pt x="2276511" y="854861"/>
                  <a:pt x="2266986" y="858036"/>
                </a:cubicBezTo>
                <a:cubicBezTo>
                  <a:pt x="2258404" y="866618"/>
                  <a:pt x="2225749" y="903009"/>
                  <a:pt x="2209836" y="905661"/>
                </a:cubicBezTo>
                <a:cubicBezTo>
                  <a:pt x="2199932" y="907312"/>
                  <a:pt x="2190786" y="899311"/>
                  <a:pt x="2181261" y="896136"/>
                </a:cubicBezTo>
                <a:cubicBezTo>
                  <a:pt x="2174911" y="886611"/>
                  <a:pt x="2171736" y="861211"/>
                  <a:pt x="2162211" y="867561"/>
                </a:cubicBezTo>
                <a:cubicBezTo>
                  <a:pt x="2148741" y="876541"/>
                  <a:pt x="2162625" y="902407"/>
                  <a:pt x="2152686" y="915186"/>
                </a:cubicBezTo>
                <a:cubicBezTo>
                  <a:pt x="2138630" y="933258"/>
                  <a:pt x="2111725" y="937097"/>
                  <a:pt x="2095536" y="953286"/>
                </a:cubicBezTo>
                <a:cubicBezTo>
                  <a:pt x="2086011" y="962811"/>
                  <a:pt x="2079009" y="975837"/>
                  <a:pt x="2066961" y="981861"/>
                </a:cubicBezTo>
                <a:cubicBezTo>
                  <a:pt x="2046287" y="992198"/>
                  <a:pt x="2022426" y="994269"/>
                  <a:pt x="2000286" y="1000911"/>
                </a:cubicBezTo>
                <a:cubicBezTo>
                  <a:pt x="1990669" y="1003796"/>
                  <a:pt x="1981236" y="1007261"/>
                  <a:pt x="1971711" y="1010436"/>
                </a:cubicBezTo>
                <a:cubicBezTo>
                  <a:pt x="1924086" y="1000911"/>
                  <a:pt x="1853824" y="1023508"/>
                  <a:pt x="1828836" y="981861"/>
                </a:cubicBezTo>
                <a:cubicBezTo>
                  <a:pt x="1819311" y="965986"/>
                  <a:pt x="1814874" y="945602"/>
                  <a:pt x="1800261" y="934236"/>
                </a:cubicBezTo>
                <a:cubicBezTo>
                  <a:pt x="1784410" y="921908"/>
                  <a:pt x="1761461" y="923341"/>
                  <a:pt x="1743111" y="915186"/>
                </a:cubicBezTo>
                <a:cubicBezTo>
                  <a:pt x="1632324" y="865947"/>
                  <a:pt x="1790174" y="921349"/>
                  <a:pt x="1685961" y="886611"/>
                </a:cubicBezTo>
                <a:cubicBezTo>
                  <a:pt x="1679611" y="877086"/>
                  <a:pt x="1676436" y="851686"/>
                  <a:pt x="1666911" y="858036"/>
                </a:cubicBezTo>
                <a:cubicBezTo>
                  <a:pt x="1653441" y="867016"/>
                  <a:pt x="1664626" y="891181"/>
                  <a:pt x="1657386" y="905661"/>
                </a:cubicBezTo>
                <a:cubicBezTo>
                  <a:pt x="1641172" y="938088"/>
                  <a:pt x="1620870" y="936221"/>
                  <a:pt x="1590711" y="943761"/>
                </a:cubicBezTo>
                <a:cubicBezTo>
                  <a:pt x="1508819" y="998356"/>
                  <a:pt x="1612431" y="932901"/>
                  <a:pt x="1533561" y="972336"/>
                </a:cubicBezTo>
                <a:cubicBezTo>
                  <a:pt x="1523322" y="977456"/>
                  <a:pt x="1515951" y="988097"/>
                  <a:pt x="1504986" y="991386"/>
                </a:cubicBezTo>
                <a:cubicBezTo>
                  <a:pt x="1483482" y="997837"/>
                  <a:pt x="1460536" y="997736"/>
                  <a:pt x="1438311" y="1000911"/>
                </a:cubicBezTo>
                <a:cubicBezTo>
                  <a:pt x="1428786" y="1007261"/>
                  <a:pt x="1419675" y="1014281"/>
                  <a:pt x="1409736" y="1019961"/>
                </a:cubicBezTo>
                <a:cubicBezTo>
                  <a:pt x="1388478" y="1032108"/>
                  <a:pt x="1346124" y="1051257"/>
                  <a:pt x="1324011" y="1058061"/>
                </a:cubicBezTo>
                <a:cubicBezTo>
                  <a:pt x="1298987" y="1065761"/>
                  <a:pt x="1272985" y="1069918"/>
                  <a:pt x="1247811" y="1077111"/>
                </a:cubicBezTo>
                <a:cubicBezTo>
                  <a:pt x="1228503" y="1082628"/>
                  <a:pt x="1209711" y="1089811"/>
                  <a:pt x="1190661" y="1096161"/>
                </a:cubicBezTo>
                <a:cubicBezTo>
                  <a:pt x="1130336" y="1092986"/>
                  <a:pt x="1069846" y="1092105"/>
                  <a:pt x="1009686" y="1086636"/>
                </a:cubicBezTo>
                <a:cubicBezTo>
                  <a:pt x="999687" y="1085727"/>
                  <a:pt x="990091" y="1081601"/>
                  <a:pt x="981111" y="1077111"/>
                </a:cubicBezTo>
                <a:cubicBezTo>
                  <a:pt x="970872" y="1071991"/>
                  <a:pt x="961330" y="1065390"/>
                  <a:pt x="952536" y="1058061"/>
                </a:cubicBezTo>
                <a:cubicBezTo>
                  <a:pt x="942188" y="1049437"/>
                  <a:pt x="933486" y="1039011"/>
                  <a:pt x="923961" y="1029486"/>
                </a:cubicBezTo>
                <a:cubicBezTo>
                  <a:pt x="919182" y="1010369"/>
                  <a:pt x="918750" y="972336"/>
                  <a:pt x="885861" y="972336"/>
                </a:cubicBezTo>
                <a:cubicBezTo>
                  <a:pt x="874413" y="972336"/>
                  <a:pt x="866811" y="985036"/>
                  <a:pt x="857286" y="991386"/>
                </a:cubicBezTo>
                <a:cubicBezTo>
                  <a:pt x="784261" y="985036"/>
                  <a:pt x="709634" y="988818"/>
                  <a:pt x="638211" y="972336"/>
                </a:cubicBezTo>
                <a:cubicBezTo>
                  <a:pt x="622743" y="968766"/>
                  <a:pt x="619967" y="946289"/>
                  <a:pt x="609636" y="934236"/>
                </a:cubicBezTo>
                <a:cubicBezTo>
                  <a:pt x="578683" y="898124"/>
                  <a:pt x="587445" y="907257"/>
                  <a:pt x="542961" y="896136"/>
                </a:cubicBezTo>
                <a:cubicBezTo>
                  <a:pt x="536611" y="886611"/>
                  <a:pt x="535359" y="867561"/>
                  <a:pt x="523911" y="867561"/>
                </a:cubicBezTo>
                <a:cubicBezTo>
                  <a:pt x="493525" y="867561"/>
                  <a:pt x="495654" y="909947"/>
                  <a:pt x="485811" y="924711"/>
                </a:cubicBezTo>
                <a:cubicBezTo>
                  <a:pt x="463937" y="957522"/>
                  <a:pt x="459729" y="951161"/>
                  <a:pt x="428661" y="962811"/>
                </a:cubicBezTo>
                <a:cubicBezTo>
                  <a:pt x="412652" y="968814"/>
                  <a:pt x="396911" y="975511"/>
                  <a:pt x="381036" y="981861"/>
                </a:cubicBezTo>
                <a:cubicBezTo>
                  <a:pt x="371511" y="991386"/>
                  <a:pt x="365796" y="1008531"/>
                  <a:pt x="352461" y="1010436"/>
                </a:cubicBezTo>
                <a:cubicBezTo>
                  <a:pt x="335426" y="1012870"/>
                  <a:pt x="252973" y="1008317"/>
                  <a:pt x="219111" y="991386"/>
                </a:cubicBezTo>
                <a:cubicBezTo>
                  <a:pt x="208872" y="986266"/>
                  <a:pt x="200061" y="978686"/>
                  <a:pt x="190536" y="972336"/>
                </a:cubicBezTo>
                <a:cubicBezTo>
                  <a:pt x="184186" y="962811"/>
                  <a:pt x="181536" y="949243"/>
                  <a:pt x="171486" y="943761"/>
                </a:cubicBezTo>
                <a:cubicBezTo>
                  <a:pt x="145043" y="929338"/>
                  <a:pt x="114336" y="924711"/>
                  <a:pt x="85761" y="915186"/>
                </a:cubicBezTo>
                <a:cubicBezTo>
                  <a:pt x="76236" y="912011"/>
                  <a:pt x="65540" y="911230"/>
                  <a:pt x="57186" y="905661"/>
                </a:cubicBezTo>
                <a:cubicBezTo>
                  <a:pt x="47661" y="899311"/>
                  <a:pt x="37405" y="893940"/>
                  <a:pt x="28611" y="886611"/>
                </a:cubicBezTo>
                <a:cubicBezTo>
                  <a:pt x="-2209" y="860928"/>
                  <a:pt x="36" y="870296"/>
                  <a:pt x="36" y="848511"/>
                </a:cubicBezTo>
              </a:path>
            </a:pathLst>
          </a:cu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Arrow 6"/>
          <p:cNvSpPr/>
          <p:nvPr/>
        </p:nvSpPr>
        <p:spPr>
          <a:xfrm>
            <a:off x="914400" y="592836"/>
            <a:ext cx="978408" cy="121158"/>
          </a:xfrm>
          <a:prstGeom prst="rightArrow">
            <a:avLst>
              <a:gd name="adj1" fmla="val 50000"/>
              <a:gd name="adj2" fmla="val 136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914400" y="3230701"/>
            <a:ext cx="978408" cy="121158"/>
          </a:xfrm>
          <a:prstGeom prst="rightArrow">
            <a:avLst>
              <a:gd name="adj1" fmla="val 50000"/>
              <a:gd name="adj2" fmla="val 136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438400" y="2743200"/>
            <a:ext cx="2491873" cy="1096161"/>
          </a:xfrm>
          <a:custGeom>
            <a:avLst/>
            <a:gdLst>
              <a:gd name="connsiteX0" fmla="*/ 76236 w 2491873"/>
              <a:gd name="connsiteY0" fmla="*/ 210336 h 1096161"/>
              <a:gd name="connsiteX1" fmla="*/ 85761 w 2491873"/>
              <a:gd name="connsiteY1" fmla="*/ 162711 h 1096161"/>
              <a:gd name="connsiteX2" fmla="*/ 114336 w 2491873"/>
              <a:gd name="connsiteY2" fmla="*/ 143661 h 1096161"/>
              <a:gd name="connsiteX3" fmla="*/ 142911 w 2491873"/>
              <a:gd name="connsiteY3" fmla="*/ 115086 h 1096161"/>
              <a:gd name="connsiteX4" fmla="*/ 171486 w 2491873"/>
              <a:gd name="connsiteY4" fmla="*/ 96036 h 1096161"/>
              <a:gd name="connsiteX5" fmla="*/ 209586 w 2491873"/>
              <a:gd name="connsiteY5" fmla="*/ 67461 h 1096161"/>
              <a:gd name="connsiteX6" fmla="*/ 400086 w 2491873"/>
              <a:gd name="connsiteY6" fmla="*/ 105561 h 1096161"/>
              <a:gd name="connsiteX7" fmla="*/ 419136 w 2491873"/>
              <a:gd name="connsiteY7" fmla="*/ 134136 h 1096161"/>
              <a:gd name="connsiteX8" fmla="*/ 457236 w 2491873"/>
              <a:gd name="connsiteY8" fmla="*/ 181761 h 1096161"/>
              <a:gd name="connsiteX9" fmla="*/ 514386 w 2491873"/>
              <a:gd name="connsiteY9" fmla="*/ 124611 h 1096161"/>
              <a:gd name="connsiteX10" fmla="*/ 542961 w 2491873"/>
              <a:gd name="connsiteY10" fmla="*/ 96036 h 1096161"/>
              <a:gd name="connsiteX11" fmla="*/ 600111 w 2491873"/>
              <a:gd name="connsiteY11" fmla="*/ 67461 h 1096161"/>
              <a:gd name="connsiteX12" fmla="*/ 628686 w 2491873"/>
              <a:gd name="connsiteY12" fmla="*/ 57936 h 1096161"/>
              <a:gd name="connsiteX13" fmla="*/ 809661 w 2491873"/>
              <a:gd name="connsiteY13" fmla="*/ 76986 h 1096161"/>
              <a:gd name="connsiteX14" fmla="*/ 828711 w 2491873"/>
              <a:gd name="connsiteY14" fmla="*/ 105561 h 1096161"/>
              <a:gd name="connsiteX15" fmla="*/ 857286 w 2491873"/>
              <a:gd name="connsiteY15" fmla="*/ 115086 h 1096161"/>
              <a:gd name="connsiteX16" fmla="*/ 876336 w 2491873"/>
              <a:gd name="connsiteY16" fmla="*/ 143661 h 1096161"/>
              <a:gd name="connsiteX17" fmla="*/ 904911 w 2491873"/>
              <a:gd name="connsiteY17" fmla="*/ 172236 h 1096161"/>
              <a:gd name="connsiteX18" fmla="*/ 914436 w 2491873"/>
              <a:gd name="connsiteY18" fmla="*/ 200811 h 1096161"/>
              <a:gd name="connsiteX19" fmla="*/ 1000161 w 2491873"/>
              <a:gd name="connsiteY19" fmla="*/ 96036 h 1096161"/>
              <a:gd name="connsiteX20" fmla="*/ 1009686 w 2491873"/>
              <a:gd name="connsiteY20" fmla="*/ 57936 h 1096161"/>
              <a:gd name="connsiteX21" fmla="*/ 1038261 w 2491873"/>
              <a:gd name="connsiteY21" fmla="*/ 29361 h 1096161"/>
              <a:gd name="connsiteX22" fmla="*/ 1095411 w 2491873"/>
              <a:gd name="connsiteY22" fmla="*/ 786 h 1096161"/>
              <a:gd name="connsiteX23" fmla="*/ 1333536 w 2491873"/>
              <a:gd name="connsiteY23" fmla="*/ 19836 h 1096161"/>
              <a:gd name="connsiteX24" fmla="*/ 1362111 w 2491873"/>
              <a:gd name="connsiteY24" fmla="*/ 29361 h 1096161"/>
              <a:gd name="connsiteX25" fmla="*/ 1371636 w 2491873"/>
              <a:gd name="connsiteY25" fmla="*/ 57936 h 1096161"/>
              <a:gd name="connsiteX26" fmla="*/ 1390686 w 2491873"/>
              <a:gd name="connsiteY26" fmla="*/ 86511 h 1096161"/>
              <a:gd name="connsiteX27" fmla="*/ 1400211 w 2491873"/>
              <a:gd name="connsiteY27" fmla="*/ 134136 h 1096161"/>
              <a:gd name="connsiteX28" fmla="*/ 1428786 w 2491873"/>
              <a:gd name="connsiteY28" fmla="*/ 124611 h 1096161"/>
              <a:gd name="connsiteX29" fmla="*/ 1447836 w 2491873"/>
              <a:gd name="connsiteY29" fmla="*/ 86511 h 1096161"/>
              <a:gd name="connsiteX30" fmla="*/ 1504986 w 2491873"/>
              <a:gd name="connsiteY30" fmla="*/ 38886 h 1096161"/>
              <a:gd name="connsiteX31" fmla="*/ 1524036 w 2491873"/>
              <a:gd name="connsiteY31" fmla="*/ 10311 h 1096161"/>
              <a:gd name="connsiteX32" fmla="*/ 1847886 w 2491873"/>
              <a:gd name="connsiteY32" fmla="*/ 19836 h 1096161"/>
              <a:gd name="connsiteX33" fmla="*/ 1857411 w 2491873"/>
              <a:gd name="connsiteY33" fmla="*/ 48411 h 1096161"/>
              <a:gd name="connsiteX34" fmla="*/ 1905036 w 2491873"/>
              <a:gd name="connsiteY34" fmla="*/ 105561 h 1096161"/>
              <a:gd name="connsiteX35" fmla="*/ 1914561 w 2491873"/>
              <a:gd name="connsiteY35" fmla="*/ 134136 h 1096161"/>
              <a:gd name="connsiteX36" fmla="*/ 1943136 w 2491873"/>
              <a:gd name="connsiteY36" fmla="*/ 124611 h 1096161"/>
              <a:gd name="connsiteX37" fmla="*/ 1971711 w 2491873"/>
              <a:gd name="connsiteY37" fmla="*/ 96036 h 1096161"/>
              <a:gd name="connsiteX38" fmla="*/ 2000286 w 2491873"/>
              <a:gd name="connsiteY38" fmla="*/ 86511 h 1096161"/>
              <a:gd name="connsiteX39" fmla="*/ 2047911 w 2491873"/>
              <a:gd name="connsiteY39" fmla="*/ 67461 h 1096161"/>
              <a:gd name="connsiteX40" fmla="*/ 2352711 w 2491873"/>
              <a:gd name="connsiteY40" fmla="*/ 76986 h 1096161"/>
              <a:gd name="connsiteX41" fmla="*/ 2381286 w 2491873"/>
              <a:gd name="connsiteY41" fmla="*/ 96036 h 1096161"/>
              <a:gd name="connsiteX42" fmla="*/ 2438436 w 2491873"/>
              <a:gd name="connsiteY42" fmla="*/ 105561 h 1096161"/>
              <a:gd name="connsiteX43" fmla="*/ 2447961 w 2491873"/>
              <a:gd name="connsiteY43" fmla="*/ 305586 h 1096161"/>
              <a:gd name="connsiteX44" fmla="*/ 2419386 w 2491873"/>
              <a:gd name="connsiteY44" fmla="*/ 334161 h 1096161"/>
              <a:gd name="connsiteX45" fmla="*/ 2400336 w 2491873"/>
              <a:gd name="connsiteY45" fmla="*/ 372261 h 1096161"/>
              <a:gd name="connsiteX46" fmla="*/ 2371761 w 2491873"/>
              <a:gd name="connsiteY46" fmla="*/ 381786 h 1096161"/>
              <a:gd name="connsiteX47" fmla="*/ 2343186 w 2491873"/>
              <a:gd name="connsiteY47" fmla="*/ 400836 h 1096161"/>
              <a:gd name="connsiteX48" fmla="*/ 2333661 w 2491873"/>
              <a:gd name="connsiteY48" fmla="*/ 429411 h 1096161"/>
              <a:gd name="connsiteX49" fmla="*/ 2362236 w 2491873"/>
              <a:gd name="connsiteY49" fmla="*/ 438936 h 1096161"/>
              <a:gd name="connsiteX50" fmla="*/ 2390811 w 2491873"/>
              <a:gd name="connsiteY50" fmla="*/ 457986 h 1096161"/>
              <a:gd name="connsiteX51" fmla="*/ 2409861 w 2491873"/>
              <a:gd name="connsiteY51" fmla="*/ 486561 h 1096161"/>
              <a:gd name="connsiteX52" fmla="*/ 2467011 w 2491873"/>
              <a:gd name="connsiteY52" fmla="*/ 524661 h 1096161"/>
              <a:gd name="connsiteX53" fmla="*/ 2486061 w 2491873"/>
              <a:gd name="connsiteY53" fmla="*/ 553236 h 1096161"/>
              <a:gd name="connsiteX54" fmla="*/ 2447961 w 2491873"/>
              <a:gd name="connsiteY54" fmla="*/ 734211 h 1096161"/>
              <a:gd name="connsiteX55" fmla="*/ 2419386 w 2491873"/>
              <a:gd name="connsiteY55" fmla="*/ 743736 h 1096161"/>
              <a:gd name="connsiteX56" fmla="*/ 2381286 w 2491873"/>
              <a:gd name="connsiteY56" fmla="*/ 772311 h 1096161"/>
              <a:gd name="connsiteX57" fmla="*/ 2295561 w 2491873"/>
              <a:gd name="connsiteY57" fmla="*/ 848511 h 1096161"/>
              <a:gd name="connsiteX58" fmla="*/ 2266986 w 2491873"/>
              <a:gd name="connsiteY58" fmla="*/ 858036 h 1096161"/>
              <a:gd name="connsiteX59" fmla="*/ 2209836 w 2491873"/>
              <a:gd name="connsiteY59" fmla="*/ 905661 h 1096161"/>
              <a:gd name="connsiteX60" fmla="*/ 2181261 w 2491873"/>
              <a:gd name="connsiteY60" fmla="*/ 896136 h 1096161"/>
              <a:gd name="connsiteX61" fmla="*/ 2162211 w 2491873"/>
              <a:gd name="connsiteY61" fmla="*/ 867561 h 1096161"/>
              <a:gd name="connsiteX62" fmla="*/ 2152686 w 2491873"/>
              <a:gd name="connsiteY62" fmla="*/ 915186 h 1096161"/>
              <a:gd name="connsiteX63" fmla="*/ 2095536 w 2491873"/>
              <a:gd name="connsiteY63" fmla="*/ 953286 h 1096161"/>
              <a:gd name="connsiteX64" fmla="*/ 2066961 w 2491873"/>
              <a:gd name="connsiteY64" fmla="*/ 981861 h 1096161"/>
              <a:gd name="connsiteX65" fmla="*/ 2000286 w 2491873"/>
              <a:gd name="connsiteY65" fmla="*/ 1000911 h 1096161"/>
              <a:gd name="connsiteX66" fmla="*/ 1971711 w 2491873"/>
              <a:gd name="connsiteY66" fmla="*/ 1010436 h 1096161"/>
              <a:gd name="connsiteX67" fmla="*/ 1828836 w 2491873"/>
              <a:gd name="connsiteY67" fmla="*/ 981861 h 1096161"/>
              <a:gd name="connsiteX68" fmla="*/ 1800261 w 2491873"/>
              <a:gd name="connsiteY68" fmla="*/ 934236 h 1096161"/>
              <a:gd name="connsiteX69" fmla="*/ 1743111 w 2491873"/>
              <a:gd name="connsiteY69" fmla="*/ 915186 h 1096161"/>
              <a:gd name="connsiteX70" fmla="*/ 1685961 w 2491873"/>
              <a:gd name="connsiteY70" fmla="*/ 886611 h 1096161"/>
              <a:gd name="connsiteX71" fmla="*/ 1666911 w 2491873"/>
              <a:gd name="connsiteY71" fmla="*/ 858036 h 1096161"/>
              <a:gd name="connsiteX72" fmla="*/ 1657386 w 2491873"/>
              <a:gd name="connsiteY72" fmla="*/ 905661 h 1096161"/>
              <a:gd name="connsiteX73" fmla="*/ 1590711 w 2491873"/>
              <a:gd name="connsiteY73" fmla="*/ 943761 h 1096161"/>
              <a:gd name="connsiteX74" fmla="*/ 1533561 w 2491873"/>
              <a:gd name="connsiteY74" fmla="*/ 972336 h 1096161"/>
              <a:gd name="connsiteX75" fmla="*/ 1504986 w 2491873"/>
              <a:gd name="connsiteY75" fmla="*/ 991386 h 1096161"/>
              <a:gd name="connsiteX76" fmla="*/ 1438311 w 2491873"/>
              <a:gd name="connsiteY76" fmla="*/ 1000911 h 1096161"/>
              <a:gd name="connsiteX77" fmla="*/ 1409736 w 2491873"/>
              <a:gd name="connsiteY77" fmla="*/ 1019961 h 1096161"/>
              <a:gd name="connsiteX78" fmla="*/ 1324011 w 2491873"/>
              <a:gd name="connsiteY78" fmla="*/ 1058061 h 1096161"/>
              <a:gd name="connsiteX79" fmla="*/ 1247811 w 2491873"/>
              <a:gd name="connsiteY79" fmla="*/ 1077111 h 1096161"/>
              <a:gd name="connsiteX80" fmla="*/ 1190661 w 2491873"/>
              <a:gd name="connsiteY80" fmla="*/ 1096161 h 1096161"/>
              <a:gd name="connsiteX81" fmla="*/ 1009686 w 2491873"/>
              <a:gd name="connsiteY81" fmla="*/ 1086636 h 1096161"/>
              <a:gd name="connsiteX82" fmla="*/ 981111 w 2491873"/>
              <a:gd name="connsiteY82" fmla="*/ 1077111 h 1096161"/>
              <a:gd name="connsiteX83" fmla="*/ 952536 w 2491873"/>
              <a:gd name="connsiteY83" fmla="*/ 1058061 h 1096161"/>
              <a:gd name="connsiteX84" fmla="*/ 923961 w 2491873"/>
              <a:gd name="connsiteY84" fmla="*/ 1029486 h 1096161"/>
              <a:gd name="connsiteX85" fmla="*/ 885861 w 2491873"/>
              <a:gd name="connsiteY85" fmla="*/ 972336 h 1096161"/>
              <a:gd name="connsiteX86" fmla="*/ 857286 w 2491873"/>
              <a:gd name="connsiteY86" fmla="*/ 991386 h 1096161"/>
              <a:gd name="connsiteX87" fmla="*/ 638211 w 2491873"/>
              <a:gd name="connsiteY87" fmla="*/ 972336 h 1096161"/>
              <a:gd name="connsiteX88" fmla="*/ 609636 w 2491873"/>
              <a:gd name="connsiteY88" fmla="*/ 934236 h 1096161"/>
              <a:gd name="connsiteX89" fmla="*/ 542961 w 2491873"/>
              <a:gd name="connsiteY89" fmla="*/ 896136 h 1096161"/>
              <a:gd name="connsiteX90" fmla="*/ 523911 w 2491873"/>
              <a:gd name="connsiteY90" fmla="*/ 867561 h 1096161"/>
              <a:gd name="connsiteX91" fmla="*/ 485811 w 2491873"/>
              <a:gd name="connsiteY91" fmla="*/ 924711 h 1096161"/>
              <a:gd name="connsiteX92" fmla="*/ 428661 w 2491873"/>
              <a:gd name="connsiteY92" fmla="*/ 962811 h 1096161"/>
              <a:gd name="connsiteX93" fmla="*/ 381036 w 2491873"/>
              <a:gd name="connsiteY93" fmla="*/ 981861 h 1096161"/>
              <a:gd name="connsiteX94" fmla="*/ 352461 w 2491873"/>
              <a:gd name="connsiteY94" fmla="*/ 1010436 h 1096161"/>
              <a:gd name="connsiteX95" fmla="*/ 219111 w 2491873"/>
              <a:gd name="connsiteY95" fmla="*/ 991386 h 1096161"/>
              <a:gd name="connsiteX96" fmla="*/ 190536 w 2491873"/>
              <a:gd name="connsiteY96" fmla="*/ 972336 h 1096161"/>
              <a:gd name="connsiteX97" fmla="*/ 171486 w 2491873"/>
              <a:gd name="connsiteY97" fmla="*/ 943761 h 1096161"/>
              <a:gd name="connsiteX98" fmla="*/ 85761 w 2491873"/>
              <a:gd name="connsiteY98" fmla="*/ 915186 h 1096161"/>
              <a:gd name="connsiteX99" fmla="*/ 57186 w 2491873"/>
              <a:gd name="connsiteY99" fmla="*/ 905661 h 1096161"/>
              <a:gd name="connsiteX100" fmla="*/ 28611 w 2491873"/>
              <a:gd name="connsiteY100" fmla="*/ 886611 h 1096161"/>
              <a:gd name="connsiteX101" fmla="*/ 36 w 2491873"/>
              <a:gd name="connsiteY101" fmla="*/ 848511 h 109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91873" h="1096161">
                <a:moveTo>
                  <a:pt x="76236" y="210336"/>
                </a:moveTo>
                <a:cubicBezTo>
                  <a:pt x="79411" y="194461"/>
                  <a:pt x="77729" y="176767"/>
                  <a:pt x="85761" y="162711"/>
                </a:cubicBezTo>
                <a:cubicBezTo>
                  <a:pt x="91441" y="152772"/>
                  <a:pt x="105542" y="150990"/>
                  <a:pt x="114336" y="143661"/>
                </a:cubicBezTo>
                <a:cubicBezTo>
                  <a:pt x="124684" y="135037"/>
                  <a:pt x="132563" y="123710"/>
                  <a:pt x="142911" y="115086"/>
                </a:cubicBezTo>
                <a:cubicBezTo>
                  <a:pt x="151705" y="107757"/>
                  <a:pt x="162171" y="102690"/>
                  <a:pt x="171486" y="96036"/>
                </a:cubicBezTo>
                <a:cubicBezTo>
                  <a:pt x="184404" y="86809"/>
                  <a:pt x="196886" y="76986"/>
                  <a:pt x="209586" y="67461"/>
                </a:cubicBezTo>
                <a:cubicBezTo>
                  <a:pt x="489037" y="82169"/>
                  <a:pt x="356757" y="18904"/>
                  <a:pt x="400086" y="105561"/>
                </a:cubicBezTo>
                <a:cubicBezTo>
                  <a:pt x="405206" y="115800"/>
                  <a:pt x="412786" y="124611"/>
                  <a:pt x="419136" y="134136"/>
                </a:cubicBezTo>
                <a:cubicBezTo>
                  <a:pt x="420667" y="140260"/>
                  <a:pt x="424241" y="200092"/>
                  <a:pt x="457236" y="181761"/>
                </a:cubicBezTo>
                <a:cubicBezTo>
                  <a:pt x="480786" y="168677"/>
                  <a:pt x="495336" y="143661"/>
                  <a:pt x="514386" y="124611"/>
                </a:cubicBezTo>
                <a:cubicBezTo>
                  <a:pt x="523911" y="115086"/>
                  <a:pt x="530182" y="100296"/>
                  <a:pt x="542961" y="96036"/>
                </a:cubicBezTo>
                <a:cubicBezTo>
                  <a:pt x="614785" y="72095"/>
                  <a:pt x="526253" y="104390"/>
                  <a:pt x="600111" y="67461"/>
                </a:cubicBezTo>
                <a:cubicBezTo>
                  <a:pt x="609091" y="62971"/>
                  <a:pt x="619161" y="61111"/>
                  <a:pt x="628686" y="57936"/>
                </a:cubicBezTo>
                <a:cubicBezTo>
                  <a:pt x="689011" y="64286"/>
                  <a:pt x="750652" y="62936"/>
                  <a:pt x="809661" y="76986"/>
                </a:cubicBezTo>
                <a:cubicBezTo>
                  <a:pt x="820797" y="79638"/>
                  <a:pt x="819772" y="98410"/>
                  <a:pt x="828711" y="105561"/>
                </a:cubicBezTo>
                <a:cubicBezTo>
                  <a:pt x="836551" y="111833"/>
                  <a:pt x="847761" y="111911"/>
                  <a:pt x="857286" y="115086"/>
                </a:cubicBezTo>
                <a:cubicBezTo>
                  <a:pt x="863636" y="124611"/>
                  <a:pt x="869007" y="134867"/>
                  <a:pt x="876336" y="143661"/>
                </a:cubicBezTo>
                <a:cubicBezTo>
                  <a:pt x="884960" y="154009"/>
                  <a:pt x="897439" y="161028"/>
                  <a:pt x="904911" y="172236"/>
                </a:cubicBezTo>
                <a:cubicBezTo>
                  <a:pt x="910480" y="180590"/>
                  <a:pt x="911261" y="191286"/>
                  <a:pt x="914436" y="200811"/>
                </a:cubicBezTo>
                <a:cubicBezTo>
                  <a:pt x="979668" y="113835"/>
                  <a:pt x="949135" y="147062"/>
                  <a:pt x="1000161" y="96036"/>
                </a:cubicBezTo>
                <a:cubicBezTo>
                  <a:pt x="1003336" y="83336"/>
                  <a:pt x="1003191" y="69302"/>
                  <a:pt x="1009686" y="57936"/>
                </a:cubicBezTo>
                <a:cubicBezTo>
                  <a:pt x="1016369" y="46240"/>
                  <a:pt x="1027913" y="37985"/>
                  <a:pt x="1038261" y="29361"/>
                </a:cubicBezTo>
                <a:cubicBezTo>
                  <a:pt x="1062880" y="8845"/>
                  <a:pt x="1066772" y="10332"/>
                  <a:pt x="1095411" y="786"/>
                </a:cubicBezTo>
                <a:cubicBezTo>
                  <a:pt x="1174786" y="7136"/>
                  <a:pt x="1254361" y="11353"/>
                  <a:pt x="1333536" y="19836"/>
                </a:cubicBezTo>
                <a:cubicBezTo>
                  <a:pt x="1343519" y="20906"/>
                  <a:pt x="1355011" y="22261"/>
                  <a:pt x="1362111" y="29361"/>
                </a:cubicBezTo>
                <a:cubicBezTo>
                  <a:pt x="1369211" y="36461"/>
                  <a:pt x="1367146" y="48956"/>
                  <a:pt x="1371636" y="57936"/>
                </a:cubicBezTo>
                <a:cubicBezTo>
                  <a:pt x="1376756" y="68175"/>
                  <a:pt x="1384336" y="76986"/>
                  <a:pt x="1390686" y="86511"/>
                </a:cubicBezTo>
                <a:cubicBezTo>
                  <a:pt x="1393861" y="102386"/>
                  <a:pt x="1388763" y="122688"/>
                  <a:pt x="1400211" y="134136"/>
                </a:cubicBezTo>
                <a:cubicBezTo>
                  <a:pt x="1407311" y="141236"/>
                  <a:pt x="1421686" y="131711"/>
                  <a:pt x="1428786" y="124611"/>
                </a:cubicBezTo>
                <a:cubicBezTo>
                  <a:pt x="1438826" y="114571"/>
                  <a:pt x="1439583" y="98065"/>
                  <a:pt x="1447836" y="86511"/>
                </a:cubicBezTo>
                <a:cubicBezTo>
                  <a:pt x="1464504" y="63176"/>
                  <a:pt x="1482201" y="54076"/>
                  <a:pt x="1504986" y="38886"/>
                </a:cubicBezTo>
                <a:cubicBezTo>
                  <a:pt x="1511336" y="29361"/>
                  <a:pt x="1512930" y="13087"/>
                  <a:pt x="1524036" y="10311"/>
                </a:cubicBezTo>
                <a:cubicBezTo>
                  <a:pt x="1620528" y="-13812"/>
                  <a:pt x="1756983" y="10746"/>
                  <a:pt x="1847886" y="19836"/>
                </a:cubicBezTo>
                <a:cubicBezTo>
                  <a:pt x="1851061" y="29361"/>
                  <a:pt x="1852921" y="39431"/>
                  <a:pt x="1857411" y="48411"/>
                </a:cubicBezTo>
                <a:cubicBezTo>
                  <a:pt x="1870672" y="74933"/>
                  <a:pt x="1883970" y="84495"/>
                  <a:pt x="1905036" y="105561"/>
                </a:cubicBezTo>
                <a:cubicBezTo>
                  <a:pt x="1908211" y="115086"/>
                  <a:pt x="1905581" y="129646"/>
                  <a:pt x="1914561" y="134136"/>
                </a:cubicBezTo>
                <a:cubicBezTo>
                  <a:pt x="1923541" y="138626"/>
                  <a:pt x="1934782" y="130180"/>
                  <a:pt x="1943136" y="124611"/>
                </a:cubicBezTo>
                <a:cubicBezTo>
                  <a:pt x="1954344" y="117139"/>
                  <a:pt x="1960503" y="103508"/>
                  <a:pt x="1971711" y="96036"/>
                </a:cubicBezTo>
                <a:cubicBezTo>
                  <a:pt x="1980065" y="90467"/>
                  <a:pt x="1990885" y="90036"/>
                  <a:pt x="2000286" y="86511"/>
                </a:cubicBezTo>
                <a:cubicBezTo>
                  <a:pt x="2016295" y="80508"/>
                  <a:pt x="2032036" y="73811"/>
                  <a:pt x="2047911" y="67461"/>
                </a:cubicBezTo>
                <a:cubicBezTo>
                  <a:pt x="2149511" y="70636"/>
                  <a:pt x="2251433" y="68305"/>
                  <a:pt x="2352711" y="76986"/>
                </a:cubicBezTo>
                <a:cubicBezTo>
                  <a:pt x="2364117" y="77964"/>
                  <a:pt x="2370426" y="92416"/>
                  <a:pt x="2381286" y="96036"/>
                </a:cubicBezTo>
                <a:cubicBezTo>
                  <a:pt x="2399608" y="102143"/>
                  <a:pt x="2419386" y="102386"/>
                  <a:pt x="2438436" y="105561"/>
                </a:cubicBezTo>
                <a:cubicBezTo>
                  <a:pt x="2503230" y="170355"/>
                  <a:pt x="2487456" y="139706"/>
                  <a:pt x="2447961" y="305586"/>
                </a:cubicBezTo>
                <a:cubicBezTo>
                  <a:pt x="2444841" y="318690"/>
                  <a:pt x="2427216" y="323200"/>
                  <a:pt x="2419386" y="334161"/>
                </a:cubicBezTo>
                <a:cubicBezTo>
                  <a:pt x="2411133" y="345715"/>
                  <a:pt x="2410376" y="362221"/>
                  <a:pt x="2400336" y="372261"/>
                </a:cubicBezTo>
                <a:cubicBezTo>
                  <a:pt x="2393236" y="379361"/>
                  <a:pt x="2380741" y="377296"/>
                  <a:pt x="2371761" y="381786"/>
                </a:cubicBezTo>
                <a:cubicBezTo>
                  <a:pt x="2361522" y="386906"/>
                  <a:pt x="2352711" y="394486"/>
                  <a:pt x="2343186" y="400836"/>
                </a:cubicBezTo>
                <a:cubicBezTo>
                  <a:pt x="2340011" y="410361"/>
                  <a:pt x="2329171" y="420431"/>
                  <a:pt x="2333661" y="429411"/>
                </a:cubicBezTo>
                <a:cubicBezTo>
                  <a:pt x="2338151" y="438391"/>
                  <a:pt x="2353256" y="434446"/>
                  <a:pt x="2362236" y="438936"/>
                </a:cubicBezTo>
                <a:cubicBezTo>
                  <a:pt x="2372475" y="444056"/>
                  <a:pt x="2381286" y="451636"/>
                  <a:pt x="2390811" y="457986"/>
                </a:cubicBezTo>
                <a:cubicBezTo>
                  <a:pt x="2397161" y="467511"/>
                  <a:pt x="2401246" y="479023"/>
                  <a:pt x="2409861" y="486561"/>
                </a:cubicBezTo>
                <a:cubicBezTo>
                  <a:pt x="2427091" y="501638"/>
                  <a:pt x="2467011" y="524661"/>
                  <a:pt x="2467011" y="524661"/>
                </a:cubicBezTo>
                <a:cubicBezTo>
                  <a:pt x="2473361" y="534186"/>
                  <a:pt x="2485459" y="541804"/>
                  <a:pt x="2486061" y="553236"/>
                </a:cubicBezTo>
                <a:cubicBezTo>
                  <a:pt x="2490007" y="628216"/>
                  <a:pt x="2508740" y="693692"/>
                  <a:pt x="2447961" y="734211"/>
                </a:cubicBezTo>
                <a:cubicBezTo>
                  <a:pt x="2439607" y="739780"/>
                  <a:pt x="2428911" y="740561"/>
                  <a:pt x="2419386" y="743736"/>
                </a:cubicBezTo>
                <a:cubicBezTo>
                  <a:pt x="2406686" y="753261"/>
                  <a:pt x="2393086" y="761691"/>
                  <a:pt x="2381286" y="772311"/>
                </a:cubicBezTo>
                <a:cubicBezTo>
                  <a:pt x="2349731" y="800711"/>
                  <a:pt x="2332237" y="830173"/>
                  <a:pt x="2295561" y="848511"/>
                </a:cubicBezTo>
                <a:cubicBezTo>
                  <a:pt x="2286581" y="853001"/>
                  <a:pt x="2276511" y="854861"/>
                  <a:pt x="2266986" y="858036"/>
                </a:cubicBezTo>
                <a:cubicBezTo>
                  <a:pt x="2258404" y="866618"/>
                  <a:pt x="2225749" y="903009"/>
                  <a:pt x="2209836" y="905661"/>
                </a:cubicBezTo>
                <a:cubicBezTo>
                  <a:pt x="2199932" y="907312"/>
                  <a:pt x="2190786" y="899311"/>
                  <a:pt x="2181261" y="896136"/>
                </a:cubicBezTo>
                <a:cubicBezTo>
                  <a:pt x="2174911" y="886611"/>
                  <a:pt x="2171736" y="861211"/>
                  <a:pt x="2162211" y="867561"/>
                </a:cubicBezTo>
                <a:cubicBezTo>
                  <a:pt x="2148741" y="876541"/>
                  <a:pt x="2162625" y="902407"/>
                  <a:pt x="2152686" y="915186"/>
                </a:cubicBezTo>
                <a:cubicBezTo>
                  <a:pt x="2138630" y="933258"/>
                  <a:pt x="2111725" y="937097"/>
                  <a:pt x="2095536" y="953286"/>
                </a:cubicBezTo>
                <a:cubicBezTo>
                  <a:pt x="2086011" y="962811"/>
                  <a:pt x="2079009" y="975837"/>
                  <a:pt x="2066961" y="981861"/>
                </a:cubicBezTo>
                <a:cubicBezTo>
                  <a:pt x="2046287" y="992198"/>
                  <a:pt x="2022426" y="994269"/>
                  <a:pt x="2000286" y="1000911"/>
                </a:cubicBezTo>
                <a:cubicBezTo>
                  <a:pt x="1990669" y="1003796"/>
                  <a:pt x="1981236" y="1007261"/>
                  <a:pt x="1971711" y="1010436"/>
                </a:cubicBezTo>
                <a:cubicBezTo>
                  <a:pt x="1924086" y="1000911"/>
                  <a:pt x="1853824" y="1023508"/>
                  <a:pt x="1828836" y="981861"/>
                </a:cubicBezTo>
                <a:cubicBezTo>
                  <a:pt x="1819311" y="965986"/>
                  <a:pt x="1814874" y="945602"/>
                  <a:pt x="1800261" y="934236"/>
                </a:cubicBezTo>
                <a:cubicBezTo>
                  <a:pt x="1784410" y="921908"/>
                  <a:pt x="1761461" y="923341"/>
                  <a:pt x="1743111" y="915186"/>
                </a:cubicBezTo>
                <a:cubicBezTo>
                  <a:pt x="1632324" y="865947"/>
                  <a:pt x="1790174" y="921349"/>
                  <a:pt x="1685961" y="886611"/>
                </a:cubicBezTo>
                <a:cubicBezTo>
                  <a:pt x="1679611" y="877086"/>
                  <a:pt x="1676436" y="851686"/>
                  <a:pt x="1666911" y="858036"/>
                </a:cubicBezTo>
                <a:cubicBezTo>
                  <a:pt x="1653441" y="867016"/>
                  <a:pt x="1664626" y="891181"/>
                  <a:pt x="1657386" y="905661"/>
                </a:cubicBezTo>
                <a:cubicBezTo>
                  <a:pt x="1641172" y="938088"/>
                  <a:pt x="1620870" y="936221"/>
                  <a:pt x="1590711" y="943761"/>
                </a:cubicBezTo>
                <a:cubicBezTo>
                  <a:pt x="1508819" y="998356"/>
                  <a:pt x="1612431" y="932901"/>
                  <a:pt x="1533561" y="972336"/>
                </a:cubicBezTo>
                <a:cubicBezTo>
                  <a:pt x="1523322" y="977456"/>
                  <a:pt x="1515951" y="988097"/>
                  <a:pt x="1504986" y="991386"/>
                </a:cubicBezTo>
                <a:cubicBezTo>
                  <a:pt x="1483482" y="997837"/>
                  <a:pt x="1460536" y="997736"/>
                  <a:pt x="1438311" y="1000911"/>
                </a:cubicBezTo>
                <a:cubicBezTo>
                  <a:pt x="1428786" y="1007261"/>
                  <a:pt x="1419675" y="1014281"/>
                  <a:pt x="1409736" y="1019961"/>
                </a:cubicBezTo>
                <a:cubicBezTo>
                  <a:pt x="1388478" y="1032108"/>
                  <a:pt x="1346124" y="1051257"/>
                  <a:pt x="1324011" y="1058061"/>
                </a:cubicBezTo>
                <a:cubicBezTo>
                  <a:pt x="1298987" y="1065761"/>
                  <a:pt x="1272985" y="1069918"/>
                  <a:pt x="1247811" y="1077111"/>
                </a:cubicBezTo>
                <a:cubicBezTo>
                  <a:pt x="1228503" y="1082628"/>
                  <a:pt x="1209711" y="1089811"/>
                  <a:pt x="1190661" y="1096161"/>
                </a:cubicBezTo>
                <a:cubicBezTo>
                  <a:pt x="1130336" y="1092986"/>
                  <a:pt x="1069846" y="1092105"/>
                  <a:pt x="1009686" y="1086636"/>
                </a:cubicBezTo>
                <a:cubicBezTo>
                  <a:pt x="999687" y="1085727"/>
                  <a:pt x="990091" y="1081601"/>
                  <a:pt x="981111" y="1077111"/>
                </a:cubicBezTo>
                <a:cubicBezTo>
                  <a:pt x="970872" y="1071991"/>
                  <a:pt x="961330" y="1065390"/>
                  <a:pt x="952536" y="1058061"/>
                </a:cubicBezTo>
                <a:cubicBezTo>
                  <a:pt x="942188" y="1049437"/>
                  <a:pt x="933486" y="1039011"/>
                  <a:pt x="923961" y="1029486"/>
                </a:cubicBezTo>
                <a:cubicBezTo>
                  <a:pt x="919182" y="1010369"/>
                  <a:pt x="918750" y="972336"/>
                  <a:pt x="885861" y="972336"/>
                </a:cubicBezTo>
                <a:cubicBezTo>
                  <a:pt x="874413" y="972336"/>
                  <a:pt x="866811" y="985036"/>
                  <a:pt x="857286" y="991386"/>
                </a:cubicBezTo>
                <a:cubicBezTo>
                  <a:pt x="784261" y="985036"/>
                  <a:pt x="709634" y="988818"/>
                  <a:pt x="638211" y="972336"/>
                </a:cubicBezTo>
                <a:cubicBezTo>
                  <a:pt x="622743" y="968766"/>
                  <a:pt x="619967" y="946289"/>
                  <a:pt x="609636" y="934236"/>
                </a:cubicBezTo>
                <a:cubicBezTo>
                  <a:pt x="578683" y="898124"/>
                  <a:pt x="587445" y="907257"/>
                  <a:pt x="542961" y="896136"/>
                </a:cubicBezTo>
                <a:cubicBezTo>
                  <a:pt x="536611" y="886611"/>
                  <a:pt x="535359" y="867561"/>
                  <a:pt x="523911" y="867561"/>
                </a:cubicBezTo>
                <a:cubicBezTo>
                  <a:pt x="493525" y="867561"/>
                  <a:pt x="495654" y="909947"/>
                  <a:pt x="485811" y="924711"/>
                </a:cubicBezTo>
                <a:cubicBezTo>
                  <a:pt x="463937" y="957522"/>
                  <a:pt x="459729" y="951161"/>
                  <a:pt x="428661" y="962811"/>
                </a:cubicBezTo>
                <a:cubicBezTo>
                  <a:pt x="412652" y="968814"/>
                  <a:pt x="396911" y="975511"/>
                  <a:pt x="381036" y="981861"/>
                </a:cubicBezTo>
                <a:cubicBezTo>
                  <a:pt x="371511" y="991386"/>
                  <a:pt x="365796" y="1008531"/>
                  <a:pt x="352461" y="1010436"/>
                </a:cubicBezTo>
                <a:cubicBezTo>
                  <a:pt x="335426" y="1012870"/>
                  <a:pt x="252973" y="1008317"/>
                  <a:pt x="219111" y="991386"/>
                </a:cubicBezTo>
                <a:cubicBezTo>
                  <a:pt x="208872" y="986266"/>
                  <a:pt x="200061" y="978686"/>
                  <a:pt x="190536" y="972336"/>
                </a:cubicBezTo>
                <a:cubicBezTo>
                  <a:pt x="184186" y="962811"/>
                  <a:pt x="181536" y="949243"/>
                  <a:pt x="171486" y="943761"/>
                </a:cubicBezTo>
                <a:cubicBezTo>
                  <a:pt x="145043" y="929338"/>
                  <a:pt x="114336" y="924711"/>
                  <a:pt x="85761" y="915186"/>
                </a:cubicBezTo>
                <a:cubicBezTo>
                  <a:pt x="76236" y="912011"/>
                  <a:pt x="65540" y="911230"/>
                  <a:pt x="57186" y="905661"/>
                </a:cubicBezTo>
                <a:cubicBezTo>
                  <a:pt x="47661" y="899311"/>
                  <a:pt x="37405" y="893940"/>
                  <a:pt x="28611" y="886611"/>
                </a:cubicBezTo>
                <a:cubicBezTo>
                  <a:pt x="-2209" y="860928"/>
                  <a:pt x="36" y="870296"/>
                  <a:pt x="36" y="848511"/>
                </a:cubicBezTo>
              </a:path>
            </a:pathLst>
          </a:cu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Arrow 9"/>
          <p:cNvSpPr/>
          <p:nvPr/>
        </p:nvSpPr>
        <p:spPr>
          <a:xfrm>
            <a:off x="3195132" y="4495800"/>
            <a:ext cx="978408" cy="121158"/>
          </a:xfrm>
          <a:prstGeom prst="rightArrow">
            <a:avLst>
              <a:gd name="adj1" fmla="val 50000"/>
              <a:gd name="adj2" fmla="val 136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466286" y="4135030"/>
            <a:ext cx="1410919" cy="903695"/>
          </a:xfrm>
          <a:custGeom>
            <a:avLst/>
            <a:gdLst>
              <a:gd name="connsiteX0" fmla="*/ 239064 w 1410919"/>
              <a:gd name="connsiteY0" fmla="*/ 179795 h 903695"/>
              <a:gd name="connsiteX1" fmla="*/ 267639 w 1410919"/>
              <a:gd name="connsiteY1" fmla="*/ 94070 h 903695"/>
              <a:gd name="connsiteX2" fmla="*/ 296214 w 1410919"/>
              <a:gd name="connsiteY2" fmla="*/ 84545 h 903695"/>
              <a:gd name="connsiteX3" fmla="*/ 353364 w 1410919"/>
              <a:gd name="connsiteY3" fmla="*/ 27395 h 903695"/>
              <a:gd name="connsiteX4" fmla="*/ 543864 w 1410919"/>
              <a:gd name="connsiteY4" fmla="*/ 75020 h 903695"/>
              <a:gd name="connsiteX5" fmla="*/ 562914 w 1410919"/>
              <a:gd name="connsiteY5" fmla="*/ 113120 h 903695"/>
              <a:gd name="connsiteX6" fmla="*/ 601014 w 1410919"/>
              <a:gd name="connsiteY6" fmla="*/ 94070 h 903695"/>
              <a:gd name="connsiteX7" fmla="*/ 658164 w 1410919"/>
              <a:gd name="connsiteY7" fmla="*/ 36920 h 903695"/>
              <a:gd name="connsiteX8" fmla="*/ 715314 w 1410919"/>
              <a:gd name="connsiteY8" fmla="*/ 8345 h 903695"/>
              <a:gd name="connsiteX9" fmla="*/ 953439 w 1410919"/>
              <a:gd name="connsiteY9" fmla="*/ 46445 h 903695"/>
              <a:gd name="connsiteX10" fmla="*/ 962964 w 1410919"/>
              <a:gd name="connsiteY10" fmla="*/ 75020 h 903695"/>
              <a:gd name="connsiteX11" fmla="*/ 991539 w 1410919"/>
              <a:gd name="connsiteY11" fmla="*/ 65495 h 903695"/>
              <a:gd name="connsiteX12" fmla="*/ 1048689 w 1410919"/>
              <a:gd name="connsiteY12" fmla="*/ 27395 h 903695"/>
              <a:gd name="connsiteX13" fmla="*/ 1201089 w 1410919"/>
              <a:gd name="connsiteY13" fmla="*/ 46445 h 903695"/>
              <a:gd name="connsiteX14" fmla="*/ 1229664 w 1410919"/>
              <a:gd name="connsiteY14" fmla="*/ 55970 h 903695"/>
              <a:gd name="connsiteX15" fmla="*/ 1286814 w 1410919"/>
              <a:gd name="connsiteY15" fmla="*/ 113120 h 903695"/>
              <a:gd name="connsiteX16" fmla="*/ 1305864 w 1410919"/>
              <a:gd name="connsiteY16" fmla="*/ 170270 h 903695"/>
              <a:gd name="connsiteX17" fmla="*/ 1353489 w 1410919"/>
              <a:gd name="connsiteY17" fmla="*/ 227420 h 903695"/>
              <a:gd name="connsiteX18" fmla="*/ 1363014 w 1410919"/>
              <a:gd name="connsiteY18" fmla="*/ 255995 h 903695"/>
              <a:gd name="connsiteX19" fmla="*/ 1343964 w 1410919"/>
              <a:gd name="connsiteY19" fmla="*/ 351245 h 903695"/>
              <a:gd name="connsiteX20" fmla="*/ 1315389 w 1410919"/>
              <a:gd name="connsiteY20" fmla="*/ 379820 h 903695"/>
              <a:gd name="connsiteX21" fmla="*/ 1305864 w 1410919"/>
              <a:gd name="connsiteY21" fmla="*/ 408395 h 903695"/>
              <a:gd name="connsiteX22" fmla="*/ 1353489 w 1410919"/>
              <a:gd name="connsiteY22" fmla="*/ 475070 h 903695"/>
              <a:gd name="connsiteX23" fmla="*/ 1382064 w 1410919"/>
              <a:gd name="connsiteY23" fmla="*/ 484595 h 903695"/>
              <a:gd name="connsiteX24" fmla="*/ 1391589 w 1410919"/>
              <a:gd name="connsiteY24" fmla="*/ 532220 h 903695"/>
              <a:gd name="connsiteX25" fmla="*/ 1410639 w 1410919"/>
              <a:gd name="connsiteY25" fmla="*/ 560795 h 903695"/>
              <a:gd name="connsiteX26" fmla="*/ 1401114 w 1410919"/>
              <a:gd name="connsiteY26" fmla="*/ 598895 h 903695"/>
              <a:gd name="connsiteX27" fmla="*/ 1372539 w 1410919"/>
              <a:gd name="connsiteY27" fmla="*/ 656045 h 903695"/>
              <a:gd name="connsiteX28" fmla="*/ 1363014 w 1410919"/>
              <a:gd name="connsiteY28" fmla="*/ 684620 h 903695"/>
              <a:gd name="connsiteX29" fmla="*/ 1334439 w 1410919"/>
              <a:gd name="connsiteY29" fmla="*/ 694145 h 903695"/>
              <a:gd name="connsiteX30" fmla="*/ 1277289 w 1410919"/>
              <a:gd name="connsiteY30" fmla="*/ 741770 h 903695"/>
              <a:gd name="connsiteX31" fmla="*/ 1239189 w 1410919"/>
              <a:gd name="connsiteY31" fmla="*/ 751295 h 903695"/>
              <a:gd name="connsiteX32" fmla="*/ 1115364 w 1410919"/>
              <a:gd name="connsiteY32" fmla="*/ 732245 h 903695"/>
              <a:gd name="connsiteX33" fmla="*/ 1058214 w 1410919"/>
              <a:gd name="connsiteY33" fmla="*/ 675095 h 903695"/>
              <a:gd name="connsiteX34" fmla="*/ 1039164 w 1410919"/>
              <a:gd name="connsiteY34" fmla="*/ 713195 h 903695"/>
              <a:gd name="connsiteX35" fmla="*/ 1029639 w 1410919"/>
              <a:gd name="connsiteY35" fmla="*/ 741770 h 903695"/>
              <a:gd name="connsiteX36" fmla="*/ 1010589 w 1410919"/>
              <a:gd name="connsiteY36" fmla="*/ 770345 h 903695"/>
              <a:gd name="connsiteX37" fmla="*/ 991539 w 1410919"/>
              <a:gd name="connsiteY37" fmla="*/ 808445 h 903695"/>
              <a:gd name="connsiteX38" fmla="*/ 943914 w 1410919"/>
              <a:gd name="connsiteY38" fmla="*/ 865595 h 903695"/>
              <a:gd name="connsiteX39" fmla="*/ 915339 w 1410919"/>
              <a:gd name="connsiteY39" fmla="*/ 875120 h 903695"/>
              <a:gd name="connsiteX40" fmla="*/ 848664 w 1410919"/>
              <a:gd name="connsiteY40" fmla="*/ 903695 h 903695"/>
              <a:gd name="connsiteX41" fmla="*/ 677214 w 1410919"/>
              <a:gd name="connsiteY41" fmla="*/ 884645 h 903695"/>
              <a:gd name="connsiteX42" fmla="*/ 639114 w 1410919"/>
              <a:gd name="connsiteY42" fmla="*/ 875120 h 903695"/>
              <a:gd name="connsiteX43" fmla="*/ 610539 w 1410919"/>
              <a:gd name="connsiteY43" fmla="*/ 856070 h 903695"/>
              <a:gd name="connsiteX44" fmla="*/ 562914 w 1410919"/>
              <a:gd name="connsiteY44" fmla="*/ 798920 h 903695"/>
              <a:gd name="connsiteX45" fmla="*/ 543864 w 1410919"/>
              <a:gd name="connsiteY45" fmla="*/ 760820 h 903695"/>
              <a:gd name="connsiteX46" fmla="*/ 515289 w 1410919"/>
              <a:gd name="connsiteY46" fmla="*/ 732245 h 903695"/>
              <a:gd name="connsiteX47" fmla="*/ 496239 w 1410919"/>
              <a:gd name="connsiteY47" fmla="*/ 779870 h 903695"/>
              <a:gd name="connsiteX48" fmla="*/ 467664 w 1410919"/>
              <a:gd name="connsiteY48" fmla="*/ 789395 h 903695"/>
              <a:gd name="connsiteX49" fmla="*/ 410514 w 1410919"/>
              <a:gd name="connsiteY49" fmla="*/ 846545 h 903695"/>
              <a:gd name="connsiteX50" fmla="*/ 372414 w 1410919"/>
              <a:gd name="connsiteY50" fmla="*/ 875120 h 903695"/>
              <a:gd name="connsiteX51" fmla="*/ 191439 w 1410919"/>
              <a:gd name="connsiteY51" fmla="*/ 856070 h 903695"/>
              <a:gd name="connsiteX52" fmla="*/ 134289 w 1410919"/>
              <a:gd name="connsiteY52" fmla="*/ 798920 h 903695"/>
              <a:gd name="connsiteX53" fmla="*/ 105714 w 1410919"/>
              <a:gd name="connsiteY53" fmla="*/ 789395 h 903695"/>
              <a:gd name="connsiteX54" fmla="*/ 58089 w 1410919"/>
              <a:gd name="connsiteY54" fmla="*/ 732245 h 903695"/>
              <a:gd name="connsiteX55" fmla="*/ 29514 w 1410919"/>
              <a:gd name="connsiteY55" fmla="*/ 675095 h 903695"/>
              <a:gd name="connsiteX56" fmla="*/ 939 w 1410919"/>
              <a:gd name="connsiteY56" fmla="*/ 608420 h 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10919" h="903695">
                <a:moveTo>
                  <a:pt x="239064" y="179795"/>
                </a:moveTo>
                <a:cubicBezTo>
                  <a:pt x="248589" y="151220"/>
                  <a:pt x="252142" y="119898"/>
                  <a:pt x="267639" y="94070"/>
                </a:cubicBezTo>
                <a:cubicBezTo>
                  <a:pt x="272805" y="85461"/>
                  <a:pt x="288289" y="90709"/>
                  <a:pt x="296214" y="84545"/>
                </a:cubicBezTo>
                <a:cubicBezTo>
                  <a:pt x="317480" y="68005"/>
                  <a:pt x="353364" y="27395"/>
                  <a:pt x="353364" y="27395"/>
                </a:cubicBezTo>
                <a:cubicBezTo>
                  <a:pt x="444343" y="38098"/>
                  <a:pt x="497760" y="10475"/>
                  <a:pt x="543864" y="75020"/>
                </a:cubicBezTo>
                <a:cubicBezTo>
                  <a:pt x="552117" y="86574"/>
                  <a:pt x="556564" y="100420"/>
                  <a:pt x="562914" y="113120"/>
                </a:cubicBezTo>
                <a:cubicBezTo>
                  <a:pt x="575614" y="106770"/>
                  <a:pt x="589926" y="102940"/>
                  <a:pt x="601014" y="94070"/>
                </a:cubicBezTo>
                <a:cubicBezTo>
                  <a:pt x="622051" y="77240"/>
                  <a:pt x="632606" y="45439"/>
                  <a:pt x="658164" y="36920"/>
                </a:cubicBezTo>
                <a:cubicBezTo>
                  <a:pt x="697599" y="23775"/>
                  <a:pt x="678385" y="32964"/>
                  <a:pt x="715314" y="8345"/>
                </a:cubicBezTo>
                <a:cubicBezTo>
                  <a:pt x="799111" y="12154"/>
                  <a:pt x="902240" y="-30353"/>
                  <a:pt x="953439" y="46445"/>
                </a:cubicBezTo>
                <a:cubicBezTo>
                  <a:pt x="959008" y="54799"/>
                  <a:pt x="959789" y="65495"/>
                  <a:pt x="962964" y="75020"/>
                </a:cubicBezTo>
                <a:cubicBezTo>
                  <a:pt x="972489" y="71845"/>
                  <a:pt x="983185" y="71064"/>
                  <a:pt x="991539" y="65495"/>
                </a:cubicBezTo>
                <a:cubicBezTo>
                  <a:pt x="1062888" y="17929"/>
                  <a:pt x="980745" y="50043"/>
                  <a:pt x="1048689" y="27395"/>
                </a:cubicBezTo>
                <a:cubicBezTo>
                  <a:pt x="1099489" y="33745"/>
                  <a:pt x="1150520" y="38460"/>
                  <a:pt x="1201089" y="46445"/>
                </a:cubicBezTo>
                <a:cubicBezTo>
                  <a:pt x="1211006" y="48011"/>
                  <a:pt x="1221739" y="49806"/>
                  <a:pt x="1229664" y="55970"/>
                </a:cubicBezTo>
                <a:cubicBezTo>
                  <a:pt x="1250930" y="72510"/>
                  <a:pt x="1286814" y="113120"/>
                  <a:pt x="1286814" y="113120"/>
                </a:cubicBezTo>
                <a:cubicBezTo>
                  <a:pt x="1293164" y="132170"/>
                  <a:pt x="1291665" y="156071"/>
                  <a:pt x="1305864" y="170270"/>
                </a:cubicBezTo>
                <a:cubicBezTo>
                  <a:pt x="1326930" y="191336"/>
                  <a:pt x="1340228" y="200898"/>
                  <a:pt x="1353489" y="227420"/>
                </a:cubicBezTo>
                <a:cubicBezTo>
                  <a:pt x="1357979" y="236400"/>
                  <a:pt x="1359839" y="246470"/>
                  <a:pt x="1363014" y="255995"/>
                </a:cubicBezTo>
                <a:cubicBezTo>
                  <a:pt x="1356664" y="287745"/>
                  <a:pt x="1355587" y="321024"/>
                  <a:pt x="1343964" y="351245"/>
                </a:cubicBezTo>
                <a:cubicBezTo>
                  <a:pt x="1339128" y="363818"/>
                  <a:pt x="1322861" y="368612"/>
                  <a:pt x="1315389" y="379820"/>
                </a:cubicBezTo>
                <a:cubicBezTo>
                  <a:pt x="1309820" y="388174"/>
                  <a:pt x="1309039" y="398870"/>
                  <a:pt x="1305864" y="408395"/>
                </a:cubicBezTo>
                <a:cubicBezTo>
                  <a:pt x="1314551" y="421425"/>
                  <a:pt x="1344628" y="467686"/>
                  <a:pt x="1353489" y="475070"/>
                </a:cubicBezTo>
                <a:cubicBezTo>
                  <a:pt x="1361202" y="481498"/>
                  <a:pt x="1372539" y="481420"/>
                  <a:pt x="1382064" y="484595"/>
                </a:cubicBezTo>
                <a:cubicBezTo>
                  <a:pt x="1385239" y="500470"/>
                  <a:pt x="1385905" y="517061"/>
                  <a:pt x="1391589" y="532220"/>
                </a:cubicBezTo>
                <a:cubicBezTo>
                  <a:pt x="1395609" y="542939"/>
                  <a:pt x="1409020" y="549462"/>
                  <a:pt x="1410639" y="560795"/>
                </a:cubicBezTo>
                <a:cubicBezTo>
                  <a:pt x="1412490" y="573754"/>
                  <a:pt x="1404710" y="586308"/>
                  <a:pt x="1401114" y="598895"/>
                </a:cubicBezTo>
                <a:cubicBezTo>
                  <a:pt x="1385153" y="654758"/>
                  <a:pt x="1400369" y="600385"/>
                  <a:pt x="1372539" y="656045"/>
                </a:cubicBezTo>
                <a:cubicBezTo>
                  <a:pt x="1368049" y="665025"/>
                  <a:pt x="1370114" y="677520"/>
                  <a:pt x="1363014" y="684620"/>
                </a:cubicBezTo>
                <a:cubicBezTo>
                  <a:pt x="1355914" y="691720"/>
                  <a:pt x="1343964" y="690970"/>
                  <a:pt x="1334439" y="694145"/>
                </a:cubicBezTo>
                <a:cubicBezTo>
                  <a:pt x="1317275" y="711309"/>
                  <a:pt x="1300496" y="731824"/>
                  <a:pt x="1277289" y="741770"/>
                </a:cubicBezTo>
                <a:cubicBezTo>
                  <a:pt x="1265257" y="746927"/>
                  <a:pt x="1251889" y="748120"/>
                  <a:pt x="1239189" y="751295"/>
                </a:cubicBezTo>
                <a:cubicBezTo>
                  <a:pt x="1197914" y="744945"/>
                  <a:pt x="1153852" y="748450"/>
                  <a:pt x="1115364" y="732245"/>
                </a:cubicBezTo>
                <a:cubicBezTo>
                  <a:pt x="1090534" y="721790"/>
                  <a:pt x="1058214" y="675095"/>
                  <a:pt x="1058214" y="675095"/>
                </a:cubicBezTo>
                <a:cubicBezTo>
                  <a:pt x="1051864" y="687795"/>
                  <a:pt x="1044757" y="700144"/>
                  <a:pt x="1039164" y="713195"/>
                </a:cubicBezTo>
                <a:cubicBezTo>
                  <a:pt x="1035209" y="722423"/>
                  <a:pt x="1034129" y="732790"/>
                  <a:pt x="1029639" y="741770"/>
                </a:cubicBezTo>
                <a:cubicBezTo>
                  <a:pt x="1024519" y="752009"/>
                  <a:pt x="1016269" y="760406"/>
                  <a:pt x="1010589" y="770345"/>
                </a:cubicBezTo>
                <a:cubicBezTo>
                  <a:pt x="1003544" y="782673"/>
                  <a:pt x="998584" y="796117"/>
                  <a:pt x="991539" y="808445"/>
                </a:cubicBezTo>
                <a:cubicBezTo>
                  <a:pt x="980726" y="827368"/>
                  <a:pt x="962099" y="853472"/>
                  <a:pt x="943914" y="865595"/>
                </a:cubicBezTo>
                <a:cubicBezTo>
                  <a:pt x="935560" y="871164"/>
                  <a:pt x="924319" y="870630"/>
                  <a:pt x="915339" y="875120"/>
                </a:cubicBezTo>
                <a:cubicBezTo>
                  <a:pt x="849560" y="908009"/>
                  <a:pt x="927958" y="883871"/>
                  <a:pt x="848664" y="903695"/>
                </a:cubicBezTo>
                <a:cubicBezTo>
                  <a:pt x="791514" y="897345"/>
                  <a:pt x="734188" y="892414"/>
                  <a:pt x="677214" y="884645"/>
                </a:cubicBezTo>
                <a:cubicBezTo>
                  <a:pt x="664243" y="882876"/>
                  <a:pt x="651146" y="880277"/>
                  <a:pt x="639114" y="875120"/>
                </a:cubicBezTo>
                <a:cubicBezTo>
                  <a:pt x="628592" y="870611"/>
                  <a:pt x="619333" y="863399"/>
                  <a:pt x="610539" y="856070"/>
                </a:cubicBezTo>
                <a:cubicBezTo>
                  <a:pt x="589048" y="838161"/>
                  <a:pt x="576537" y="822760"/>
                  <a:pt x="562914" y="798920"/>
                </a:cubicBezTo>
                <a:cubicBezTo>
                  <a:pt x="555869" y="786592"/>
                  <a:pt x="552117" y="772374"/>
                  <a:pt x="543864" y="760820"/>
                </a:cubicBezTo>
                <a:cubicBezTo>
                  <a:pt x="536034" y="749859"/>
                  <a:pt x="524814" y="741770"/>
                  <a:pt x="515289" y="732245"/>
                </a:cubicBezTo>
                <a:cubicBezTo>
                  <a:pt x="508939" y="748120"/>
                  <a:pt x="507185" y="766735"/>
                  <a:pt x="496239" y="779870"/>
                </a:cubicBezTo>
                <a:cubicBezTo>
                  <a:pt x="489811" y="787583"/>
                  <a:pt x="475589" y="783231"/>
                  <a:pt x="467664" y="789395"/>
                </a:cubicBezTo>
                <a:cubicBezTo>
                  <a:pt x="446398" y="805935"/>
                  <a:pt x="429564" y="827495"/>
                  <a:pt x="410514" y="846545"/>
                </a:cubicBezTo>
                <a:cubicBezTo>
                  <a:pt x="399289" y="857770"/>
                  <a:pt x="385114" y="865595"/>
                  <a:pt x="372414" y="875120"/>
                </a:cubicBezTo>
                <a:cubicBezTo>
                  <a:pt x="312089" y="868770"/>
                  <a:pt x="249211" y="874557"/>
                  <a:pt x="191439" y="856070"/>
                </a:cubicBezTo>
                <a:cubicBezTo>
                  <a:pt x="165780" y="847859"/>
                  <a:pt x="159847" y="807439"/>
                  <a:pt x="134289" y="798920"/>
                </a:cubicBezTo>
                <a:lnTo>
                  <a:pt x="105714" y="789395"/>
                </a:lnTo>
                <a:cubicBezTo>
                  <a:pt x="58416" y="718449"/>
                  <a:pt x="119205" y="805584"/>
                  <a:pt x="58089" y="732245"/>
                </a:cubicBezTo>
                <a:cubicBezTo>
                  <a:pt x="-16849" y="642319"/>
                  <a:pt x="86792" y="761012"/>
                  <a:pt x="29514" y="675095"/>
                </a:cubicBezTo>
                <a:cubicBezTo>
                  <a:pt x="-8041" y="618762"/>
                  <a:pt x="939" y="677694"/>
                  <a:pt x="939" y="608420"/>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817010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lnSpcReduction="10000"/>
              </a:bodyPr>
              <a:lstStyle/>
              <a:p>
                <a:r>
                  <a:rPr lang="en-US" sz="2000" dirty="0" smtClean="0"/>
                  <a:t>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                                                        </a:t>
                </a:r>
                <a14:m>
                  <m:oMath xmlns:m="http://schemas.openxmlformats.org/officeDocument/2006/math">
                    <m:r>
                      <a:rPr lang="en-US" sz="2000" b="0" i="1" smtClean="0">
                        <a:latin typeface="Cambria Math"/>
                      </a:rPr>
                      <m:t>𝑥</m:t>
                    </m:r>
                    <m:r>
                      <a:rPr lang="en-US" sz="2000" b="0" i="1" smtClean="0">
                        <a:latin typeface="Cambria Math"/>
                      </a:rPr>
                      <m:t>=</m:t>
                    </m:r>
                    <m:r>
                      <a:rPr lang="en-US" sz="2000" b="0" i="1" smtClean="0">
                        <a:latin typeface="Cambria Math"/>
                      </a:rPr>
                      <m:t>2</m:t>
                    </m:r>
                    <m:r>
                      <a:rPr lang="en-US" sz="2000" b="0" i="1" smtClean="0">
                        <a:latin typeface="Cambria Math"/>
                      </a:rPr>
                      <m:t>𝑟</m:t>
                    </m:r>
                    <m:r>
                      <a:rPr lang="en-US" sz="2000" b="0" i="1" smtClean="0">
                        <a:latin typeface="Cambria Math"/>
                        <a:ea typeface="Cambria Math"/>
                      </a:rPr>
                      <m:t>𝜃</m:t>
                    </m:r>
                  </m:oMath>
                </a14:m>
                <a:r>
                  <a:rPr lang="en-US" sz="2000" dirty="0" smtClean="0"/>
                  <a:t>     </a:t>
                </a:r>
              </a:p>
              <a:p>
                <a:endParaRPr lang="en-US" sz="2000" dirty="0"/>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𝑘</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r>
                              <a:rPr lang="en-US" sz="2000" b="0" i="1" smtClean="0">
                                <a:latin typeface="Cambria Math"/>
                              </a:rPr>
                              <m:t>𝑥</m:t>
                            </m:r>
                          </m:num>
                          <m:den>
                            <m:r>
                              <a:rPr lang="en-US" sz="2000" b="0" i="1" smtClean="0">
                                <a:latin typeface="Cambria Math"/>
                              </a:rPr>
                              <m:t>2</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𝑒𝑞</m:t>
                        </m:r>
                      </m:sub>
                    </m:sSub>
                    <m:r>
                      <a:rPr lang="en-US" sz="2000" b="0" i="1" smtClean="0">
                        <a:latin typeface="Cambria Math"/>
                      </a:rPr>
                      <m:t>]</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oMath>
                </a14:m>
                <a:endParaRPr lang="en-US" sz="2000" dirty="0" smtClean="0"/>
              </a:p>
              <a:p>
                <a:endParaRPr lang="en-US" sz="2000" dirty="0"/>
              </a:p>
              <a:p>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𝑘</m:t>
                        </m:r>
                      </m:e>
                      <m:sub>
                        <m:r>
                          <a:rPr lang="en-US" sz="2000" b="0" i="1" smtClean="0">
                            <a:latin typeface="Cambria Math"/>
                          </a:rPr>
                          <m:t>𝑒𝑞</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num>
                      <m:den>
                        <m:r>
                          <a:rPr lang="en-US" sz="2000" b="0" i="1" smtClean="0">
                            <a:latin typeface="Cambria Math"/>
                          </a:rPr>
                          <m:t>4</m:t>
                        </m:r>
                      </m:den>
                    </m:f>
                  </m:oMath>
                </a14:m>
                <a:endParaRPr lang="en-US" sz="2000" dirty="0" smtClean="0"/>
              </a:p>
              <a:p>
                <a:endParaRPr lang="en-US" sz="2000" dirty="0"/>
              </a:p>
              <a:p>
                <a14:m>
                  <m:oMath xmlns:m="http://schemas.openxmlformats.org/officeDocument/2006/math">
                    <m:r>
                      <a:rPr lang="en-US" sz="2000" b="0" i="1" smtClean="0">
                        <a:latin typeface="Cambria Math"/>
                      </a:rPr>
                      <m:t>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𝑀</m:t>
                    </m:r>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2</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bar>
                      <m:barPr>
                        <m:pos m:val="top"/>
                        <m:ctrlPr>
                          <a:rPr lang="en-US" sz="2000" b="0" i="1" smtClean="0">
                            <a:latin typeface="Cambria Math"/>
                          </a:rPr>
                        </m:ctrlPr>
                      </m:barPr>
                      <m:e>
                        <m:r>
                          <a:rPr lang="en-US" sz="2000" b="0" i="1" smtClean="0">
                            <a:latin typeface="Cambria Math"/>
                          </a:rPr>
                          <m:t>𝐽</m:t>
                        </m:r>
                      </m:e>
                    </m:bar>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2</m:t>
                            </m:r>
                            <m:r>
                              <a:rPr lang="en-US" sz="2000" b="0" i="1" smtClean="0">
                                <a:latin typeface="Cambria Math"/>
                              </a:rPr>
                              <m:t>𝑟</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𝑚</m:t>
                    </m:r>
                    <m:sSup>
                      <m:sSupPr>
                        <m:ctrlPr>
                          <a:rPr lang="en-US" sz="2000" b="0" i="1" smtClean="0">
                            <a:latin typeface="Cambria Math"/>
                          </a:rPr>
                        </m:ctrlPr>
                      </m:sSupPr>
                      <m:e>
                        <m:r>
                          <a:rPr lang="en-US" sz="2000" b="0" i="1" smtClean="0">
                            <a:latin typeface="Cambria Math"/>
                          </a:rPr>
                          <m:t>(</m:t>
                        </m:r>
                        <m:f>
                          <m:fPr>
                            <m:ctrlPr>
                              <a:rPr lang="en-US" sz="2000" b="0" i="1" smtClean="0">
                                <a:latin typeface="Cambria Math"/>
                              </a:rPr>
                            </m:ctrlPr>
                          </m:fPr>
                          <m:num>
                            <m:acc>
                              <m:accPr>
                                <m:chr m:val="̇"/>
                                <m:ctrlPr>
                                  <a:rPr lang="en-US" sz="2000" b="0" i="1" smtClean="0">
                                    <a:latin typeface="Cambria Math"/>
                                  </a:rPr>
                                </m:ctrlPr>
                              </m:accPr>
                              <m:e>
                                <m:r>
                                  <a:rPr lang="en-US" sz="2000" b="0" i="1" smtClean="0">
                                    <a:latin typeface="Cambria Math"/>
                                  </a:rPr>
                                  <m:t>𝑥</m:t>
                                </m:r>
                              </m:e>
                            </m:acc>
                          </m:num>
                          <m:den>
                            <m:r>
                              <a:rPr lang="en-US" sz="2000" b="0" i="1" smtClean="0">
                                <a:latin typeface="Cambria Math"/>
                              </a:rPr>
                              <m:t>2</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 </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𝑒𝑞</m:t>
                            </m:r>
                          </m:sub>
                        </m:sSub>
                      </m:e>
                    </m:d>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r>
                  <a:rPr lang="en-US" sz="2000" dirty="0" smtClean="0"/>
                  <a:t>            </a:t>
                </a:r>
                <a14:m>
                  <m:oMath xmlns:m="http://schemas.openxmlformats.org/officeDocument/2006/math">
                    <m:f>
                      <m:fPr>
                        <m:ctrlPr>
                          <a:rPr lang="en-US" sz="2000" i="1" dirty="0" smtClean="0">
                            <a:latin typeface="Cambria Math"/>
                          </a:rPr>
                        </m:ctrlPr>
                      </m:fPr>
                      <m:num>
                        <m:r>
                          <a:rPr lang="en-US" sz="2000" b="0" i="1" dirty="0" smtClean="0">
                            <a:latin typeface="Cambria Math"/>
                          </a:rPr>
                          <m:t>1</m:t>
                        </m:r>
                      </m:num>
                      <m:den>
                        <m:r>
                          <a:rPr lang="en-US" sz="2000" b="0" i="1" dirty="0" smtClean="0">
                            <a:latin typeface="Cambria Math"/>
                          </a:rPr>
                          <m:t>2</m:t>
                        </m:r>
                      </m:den>
                    </m:f>
                    <m:sSub>
                      <m:sSubPr>
                        <m:ctrlPr>
                          <a:rPr lang="en-US" sz="2000" i="1" dirty="0" smtClean="0">
                            <a:latin typeface="Cambria Math"/>
                          </a:rPr>
                        </m:ctrlPr>
                      </m:sSubPr>
                      <m:e>
                        <m:r>
                          <a:rPr lang="en-US" sz="2000" b="0" i="1" dirty="0" smtClean="0">
                            <a:latin typeface="Cambria Math"/>
                          </a:rPr>
                          <m:t>𝐶</m:t>
                        </m:r>
                      </m:e>
                      <m:sub>
                        <m:r>
                          <a:rPr lang="en-US" sz="2000" b="0" i="1" dirty="0" smtClean="0">
                            <a:latin typeface="Cambria Math"/>
                          </a:rPr>
                          <m:t>𝑒𝑞</m:t>
                        </m:r>
                      </m:sub>
                    </m:sSub>
                    <m:sSup>
                      <m:sSupPr>
                        <m:ctrlPr>
                          <a:rPr lang="en-US" sz="2000" i="1" dirty="0" smtClean="0">
                            <a:latin typeface="Cambria Math"/>
                          </a:rPr>
                        </m:ctrlPr>
                      </m:sSupPr>
                      <m:e>
                        <m:acc>
                          <m:accPr>
                            <m:chr m:val="̇"/>
                            <m:ctrlPr>
                              <a:rPr lang="en-US" sz="2000" i="1" dirty="0" smtClean="0">
                                <a:latin typeface="Cambria Math"/>
                              </a:rPr>
                            </m:ctrlPr>
                          </m:accPr>
                          <m:e>
                            <m:r>
                              <a:rPr lang="en-US" sz="2000" b="0" i="1" dirty="0" smtClean="0">
                                <a:latin typeface="Cambria Math"/>
                              </a:rPr>
                              <m:t>𝑥</m:t>
                            </m:r>
                          </m:e>
                        </m:acc>
                      </m:e>
                      <m:sup>
                        <m:r>
                          <a:rPr lang="en-US" sz="2000" b="0" i="1" dirty="0" smtClean="0">
                            <a:latin typeface="Cambria Math"/>
                          </a:rPr>
                          <m:t>2</m:t>
                        </m:r>
                      </m:sup>
                    </m:sSup>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sSub>
                      <m:sSubPr>
                        <m:ctrlPr>
                          <a:rPr lang="en-US" sz="2000" b="0" i="1" dirty="0" smtClean="0">
                            <a:latin typeface="Cambria Math"/>
                          </a:rPr>
                        </m:ctrlPr>
                      </m:sSubPr>
                      <m:e>
                        <m:r>
                          <a:rPr lang="en-US" sz="2000" b="0" i="1" dirty="0" smtClean="0">
                            <a:latin typeface="Cambria Math"/>
                          </a:rPr>
                          <m:t>𝐶</m:t>
                        </m:r>
                      </m:e>
                      <m:sub>
                        <m:r>
                          <a:rPr lang="en-US" sz="2000" b="0" i="1" dirty="0" smtClean="0">
                            <a:latin typeface="Cambria Math"/>
                          </a:rPr>
                          <m:t>1</m:t>
                        </m:r>
                      </m:sub>
                    </m:sSub>
                    <m:r>
                      <a:rPr lang="en-US" sz="2000" b="0" i="1" dirty="0" smtClean="0">
                        <a:latin typeface="Cambria Math"/>
                      </a:rPr>
                      <m:t>(</m:t>
                    </m:r>
                    <m:sSup>
                      <m:sSupPr>
                        <m:ctrlPr>
                          <a:rPr lang="en-US" sz="2000" b="0" i="1" dirty="0" smtClean="0">
                            <a:latin typeface="Cambria Math"/>
                          </a:rPr>
                        </m:ctrlPr>
                      </m:sSupPr>
                      <m:e>
                        <m:f>
                          <m:fPr>
                            <m:ctrlPr>
                              <a:rPr lang="en-US" sz="2000" b="0" i="1" dirty="0" smtClean="0">
                                <a:latin typeface="Cambria Math"/>
                              </a:rPr>
                            </m:ctrlPr>
                          </m:fPr>
                          <m:num>
                            <m:acc>
                              <m:accPr>
                                <m:chr m:val="̇"/>
                                <m:ctrlPr>
                                  <a:rPr lang="en-US" sz="2000" b="0" i="1" dirty="0" smtClean="0">
                                    <a:latin typeface="Cambria Math"/>
                                  </a:rPr>
                                </m:ctrlPr>
                              </m:accPr>
                              <m:e>
                                <m:r>
                                  <a:rPr lang="en-US" sz="2000" b="0" i="1" dirty="0" smtClean="0">
                                    <a:latin typeface="Cambria Math"/>
                                  </a:rPr>
                                  <m:t>𝑥</m:t>
                                </m:r>
                              </m:e>
                            </m:acc>
                          </m:num>
                          <m:den>
                            <m:r>
                              <a:rPr lang="en-US" sz="2000" b="0" i="1" dirty="0" smtClean="0">
                                <a:latin typeface="Cambria Math"/>
                              </a:rPr>
                              <m:t>2</m:t>
                            </m:r>
                          </m:den>
                        </m:f>
                        <m:r>
                          <a:rPr lang="en-US" sz="2000" b="0" i="1" dirty="0" smtClean="0">
                            <a:latin typeface="Cambria Math"/>
                          </a:rPr>
                          <m:t>)</m:t>
                        </m:r>
                      </m:e>
                      <m:sup>
                        <m:r>
                          <a:rPr lang="en-US" sz="2000" b="0" i="1" dirty="0" smtClean="0">
                            <a:latin typeface="Cambria Math"/>
                          </a:rPr>
                          <m:t>2</m:t>
                        </m:r>
                      </m:sup>
                    </m:sSup>
                  </m:oMath>
                </a14:m>
                <a:endParaRPr lang="en-US" sz="2000" dirty="0" smtClean="0"/>
              </a:p>
              <a:p>
                <a:endParaRPr lang="en-US" sz="2000" dirty="0"/>
              </a:p>
              <a:p>
                <a14:m>
                  <m:oMath xmlns:m="http://schemas.openxmlformats.org/officeDocument/2006/math">
                    <m:sSub>
                      <m:sSubPr>
                        <m:ctrlPr>
                          <a:rPr lang="en-US" sz="2000" i="1" smtClean="0">
                            <a:latin typeface="Cambria Math"/>
                          </a:rPr>
                        </m:ctrlPr>
                      </m:sSubPr>
                      <m:e>
                        <m:r>
                          <a:rPr lang="en-US" sz="2000" b="0" i="1" smtClean="0">
                            <a:latin typeface="Cambria Math"/>
                          </a:rPr>
                          <m:t>𝐶</m:t>
                        </m:r>
                      </m:e>
                      <m:sub>
                        <m:r>
                          <a:rPr lang="en-US" sz="2000" b="0" i="1" smtClean="0">
                            <a:latin typeface="Cambria Math"/>
                          </a:rPr>
                          <m:t>𝑒𝑞</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4</m:t>
                        </m:r>
                      </m:den>
                    </m:f>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1</m:t>
                        </m:r>
                      </m:sub>
                    </m:sSub>
                  </m:oMath>
                </a14:m>
                <a:r>
                  <a:rPr lang="en-US" sz="2000" dirty="0" smtClean="0"/>
                  <a:t>                     </a:t>
                </a:r>
                <a14:m>
                  <m:oMath xmlns:m="http://schemas.openxmlformats.org/officeDocument/2006/math">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𝑛</m:t>
                        </m:r>
                      </m:sub>
                    </m:sSub>
                    <m:r>
                      <a:rPr lang="en-US" sz="2000" b="0" i="1" dirty="0" smtClean="0">
                        <a:latin typeface="Cambria Math"/>
                      </a:rPr>
                      <m:t>=</m:t>
                    </m:r>
                    <m:rad>
                      <m:radPr>
                        <m:degHide m:val="on"/>
                        <m:ctrlPr>
                          <a:rPr lang="en-US" sz="2000" b="0" i="1" dirty="0" smtClean="0">
                            <a:latin typeface="Cambria Math"/>
                          </a:rPr>
                        </m:ctrlPr>
                      </m:radPr>
                      <m:deg/>
                      <m:e>
                        <m:f>
                          <m:fPr>
                            <m:ctrlPr>
                              <a:rPr lang="en-US" sz="2000" b="0" i="1" dirty="0" smtClean="0">
                                <a:latin typeface="Cambria Math"/>
                              </a:rPr>
                            </m:ctrlPr>
                          </m:fPr>
                          <m:num>
                            <m:sSub>
                              <m:sSubPr>
                                <m:ctrlPr>
                                  <a:rPr lang="en-US" sz="2000" b="0" i="1" dirty="0" smtClean="0">
                                    <a:latin typeface="Cambria Math"/>
                                  </a:rPr>
                                </m:ctrlPr>
                              </m:sSubPr>
                              <m:e>
                                <m:r>
                                  <a:rPr lang="en-US" sz="2000" b="0" i="1" dirty="0" smtClean="0">
                                    <a:latin typeface="Cambria Math"/>
                                  </a:rPr>
                                  <m:t>𝐾</m:t>
                                </m:r>
                              </m:e>
                              <m:sub>
                                <m:r>
                                  <a:rPr lang="en-US" sz="2000" b="0" i="1" dirty="0" smtClean="0">
                                    <a:latin typeface="Cambria Math"/>
                                  </a:rPr>
                                  <m:t>𝑒𝑞</m:t>
                                </m:r>
                              </m:sub>
                            </m:sSub>
                          </m:num>
                          <m:den>
                            <m:sSub>
                              <m:sSubPr>
                                <m:ctrlPr>
                                  <a:rPr lang="en-US" sz="2000" b="0" i="1" dirty="0" smtClean="0">
                                    <a:latin typeface="Cambria Math"/>
                                  </a:rPr>
                                </m:ctrlPr>
                              </m:sSubPr>
                              <m:e>
                                <m:r>
                                  <a:rPr lang="en-US" sz="2000" b="0" i="1" dirty="0" smtClean="0">
                                    <a:latin typeface="Cambria Math"/>
                                  </a:rPr>
                                  <m:t>𝑚</m:t>
                                </m:r>
                              </m:e>
                              <m:sub>
                                <m:r>
                                  <a:rPr lang="en-US" sz="2000" b="0" i="1" dirty="0" smtClean="0">
                                    <a:latin typeface="Cambria Math"/>
                                  </a:rPr>
                                  <m:t>𝑒𝑞</m:t>
                                </m:r>
                              </m:sub>
                            </m:sSub>
                          </m:den>
                        </m:f>
                      </m:e>
                    </m:rad>
                    <m:r>
                      <a:rPr lang="en-US" sz="2000" b="0" i="1" dirty="0" smtClean="0">
                        <a:latin typeface="Cambria Math"/>
                      </a:rPr>
                      <m:t> </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711"/>
                </a:stretch>
              </a:blipFill>
            </p:spPr>
            <p:txBody>
              <a:bodyPr/>
              <a:lstStyle/>
              <a:p>
                <a:r>
                  <a:rPr lang="en-US">
                    <a:noFill/>
                  </a:rPr>
                  <a:t> </a:t>
                </a:r>
              </a:p>
            </p:txBody>
          </p:sp>
        </mc:Fallback>
      </mc:AlternateContent>
      <p:cxnSp>
        <p:nvCxnSpPr>
          <p:cNvPr id="5" name="Straight Connector 4"/>
          <p:cNvCxnSpPr/>
          <p:nvPr/>
        </p:nvCxnSpPr>
        <p:spPr>
          <a:xfrm>
            <a:off x="990600" y="3810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38225" y="228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90625" y="228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71600" y="228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562100" y="228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43075" y="238125"/>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238125"/>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133600" y="228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8406" y="1676400"/>
            <a:ext cx="886619" cy="91440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stCxn id="16" idx="6"/>
          </p:cNvCxnSpPr>
          <p:nvPr/>
        </p:nvCxnSpPr>
        <p:spPr>
          <a:xfrm flipV="1">
            <a:off x="2105025" y="390526"/>
            <a:ext cx="0" cy="1743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90625" y="381000"/>
            <a:ext cx="8730" cy="548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199355" y="929880"/>
            <a:ext cx="1524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046955" y="1006080"/>
            <a:ext cx="304800"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056481" y="1089425"/>
            <a:ext cx="295274"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056481" y="1172769"/>
            <a:ext cx="295274"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18406" y="1646635"/>
            <a:ext cx="0" cy="426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061243" y="1266831"/>
            <a:ext cx="295274"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1080291" y="1434706"/>
            <a:ext cx="295274"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080293" y="1599012"/>
            <a:ext cx="147636" cy="44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066006" y="1350175"/>
            <a:ext cx="295274"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80293" y="1518049"/>
            <a:ext cx="295274"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38300" y="2133600"/>
            <a:ext cx="23415" cy="1066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90625" y="3200400"/>
            <a:ext cx="1019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190625" y="3657600"/>
            <a:ext cx="1019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90625" y="3200400"/>
            <a:ext cx="873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09800" y="32004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590254" y="4067597"/>
            <a:ext cx="921695" cy="101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7300" y="3685431"/>
            <a:ext cx="381000" cy="893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1114425" y="4555484"/>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00" name="TextBox 99"/>
              <p:cNvSpPr txBox="1"/>
              <p:nvPr/>
            </p:nvSpPr>
            <p:spPr>
              <a:xfrm>
                <a:off x="841451" y="1948934"/>
                <a:ext cx="3856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oMath>
                  </m:oMathPara>
                </a14:m>
                <a:endParaRPr lang="en-US" dirty="0"/>
              </a:p>
            </p:txBody>
          </p:sp>
        </mc:Choice>
        <mc:Fallback>
          <p:sp>
            <p:nvSpPr>
              <p:cNvPr id="100" name="TextBox 99"/>
              <p:cNvSpPr txBox="1">
                <a:spLocks noRot="1" noChangeAspect="1" noMove="1" noResize="1" noEditPoints="1" noAdjustHandles="1" noChangeArrowheads="1" noChangeShapeType="1" noTextEdit="1"/>
              </p:cNvSpPr>
              <p:nvPr/>
            </p:nvSpPr>
            <p:spPr>
              <a:xfrm>
                <a:off x="841451" y="1948934"/>
                <a:ext cx="385683"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1" name="TextBox 100"/>
              <p:cNvSpPr txBox="1"/>
              <p:nvPr/>
            </p:nvSpPr>
            <p:spPr>
              <a:xfrm>
                <a:off x="1482460" y="3244334"/>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01" name="TextBox 100"/>
              <p:cNvSpPr txBox="1">
                <a:spLocks noRot="1" noChangeAspect="1" noMove="1" noResize="1" noEditPoints="1" noAdjustHandles="1" noChangeArrowheads="1" noChangeShapeType="1" noTextEdit="1"/>
              </p:cNvSpPr>
              <p:nvPr/>
            </p:nvSpPr>
            <p:spPr>
              <a:xfrm>
                <a:off x="1482460" y="3244334"/>
                <a:ext cx="435504"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2" name="TextBox 101"/>
              <p:cNvSpPr txBox="1"/>
              <p:nvPr/>
            </p:nvSpPr>
            <p:spPr>
              <a:xfrm>
                <a:off x="921648" y="3933783"/>
                <a:ext cx="385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oMath>
                  </m:oMathPara>
                </a14:m>
                <a:endParaRPr lang="en-US" dirty="0"/>
              </a:p>
            </p:txBody>
          </p:sp>
        </mc:Choice>
        <mc:Fallback>
          <p:sp>
            <p:nvSpPr>
              <p:cNvPr id="102" name="TextBox 101"/>
              <p:cNvSpPr txBox="1">
                <a:spLocks noRot="1" noChangeAspect="1" noMove="1" noResize="1" noEditPoints="1" noAdjustHandles="1" noChangeArrowheads="1" noChangeShapeType="1" noTextEdit="1"/>
              </p:cNvSpPr>
              <p:nvPr/>
            </p:nvSpPr>
            <p:spPr>
              <a:xfrm>
                <a:off x="921648" y="3933783"/>
                <a:ext cx="385554"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3" name="TextBox 102"/>
              <p:cNvSpPr txBox="1"/>
              <p:nvPr/>
            </p:nvSpPr>
            <p:spPr>
              <a:xfrm>
                <a:off x="686307" y="1087043"/>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103" name="TextBox 102"/>
              <p:cNvSpPr txBox="1">
                <a:spLocks noRot="1" noChangeAspect="1" noMove="1" noResize="1" noEditPoints="1" noAdjustHandles="1" noChangeArrowheads="1" noChangeShapeType="1" noTextEdit="1"/>
              </p:cNvSpPr>
              <p:nvPr/>
            </p:nvSpPr>
            <p:spPr>
              <a:xfrm>
                <a:off x="686307" y="1087043"/>
                <a:ext cx="466218"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4" name="TextBox 103"/>
              <p:cNvSpPr txBox="1"/>
              <p:nvPr/>
            </p:nvSpPr>
            <p:spPr>
              <a:xfrm>
                <a:off x="2051100" y="3886200"/>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104" name="TextBox 103"/>
              <p:cNvSpPr txBox="1">
                <a:spLocks noRot="1" noChangeAspect="1" noMove="1" noResize="1" noEditPoints="1" noAdjustHandles="1" noChangeArrowheads="1" noChangeShapeType="1" noTextEdit="1"/>
              </p:cNvSpPr>
              <p:nvPr/>
            </p:nvSpPr>
            <p:spPr>
              <a:xfrm>
                <a:off x="2051100" y="3886200"/>
                <a:ext cx="471539"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5" name="TextBox 104"/>
              <p:cNvSpPr txBox="1"/>
              <p:nvPr/>
            </p:nvSpPr>
            <p:spPr>
              <a:xfrm>
                <a:off x="1688809" y="2072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oMath>
                  </m:oMathPara>
                </a14:m>
                <a:endParaRPr lang="en-US" dirty="0"/>
              </a:p>
            </p:txBody>
          </p:sp>
        </mc:Choice>
        <mc:Fallback>
          <p:sp>
            <p:nvSpPr>
              <p:cNvPr id="105" name="TextBox 104"/>
              <p:cNvSpPr txBox="1">
                <a:spLocks noRot="1" noChangeAspect="1" noMove="1" noResize="1" noEditPoints="1" noAdjustHandles="1" noChangeArrowheads="1" noChangeShapeType="1" noTextEdit="1"/>
              </p:cNvSpPr>
              <p:nvPr/>
            </p:nvSpPr>
            <p:spPr>
              <a:xfrm>
                <a:off x="1688809" y="2072880"/>
                <a:ext cx="351635" cy="369332"/>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110" name="Straight Arrow Connector 109"/>
          <p:cNvCxnSpPr>
            <a:endCxn id="16" idx="6"/>
          </p:cNvCxnSpPr>
          <p:nvPr/>
        </p:nvCxnSpPr>
        <p:spPr>
          <a:xfrm>
            <a:off x="1638300" y="2133600"/>
            <a:ext cx="4667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12" name="TextBox 111"/>
              <p:cNvSpPr txBox="1"/>
              <p:nvPr/>
            </p:nvSpPr>
            <p:spPr>
              <a:xfrm>
                <a:off x="2921894" y="846838"/>
                <a:ext cx="859531"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a:ea typeface="Cambria Math"/>
                        </a:rPr>
                        <m:t>≡</m:t>
                      </m:r>
                    </m:oMath>
                  </m:oMathPara>
                </a14:m>
                <a:endParaRPr lang="en-US" sz="5400" dirty="0"/>
              </a:p>
            </p:txBody>
          </p:sp>
        </mc:Choice>
        <mc:Fallback>
          <p:sp>
            <p:nvSpPr>
              <p:cNvPr id="112" name="TextBox 111"/>
              <p:cNvSpPr txBox="1">
                <a:spLocks noRot="1" noChangeAspect="1" noMove="1" noResize="1" noEditPoints="1" noAdjustHandles="1" noChangeArrowheads="1" noChangeShapeType="1" noTextEdit="1"/>
              </p:cNvSpPr>
              <p:nvPr/>
            </p:nvSpPr>
            <p:spPr>
              <a:xfrm>
                <a:off x="2921894" y="846838"/>
                <a:ext cx="859531" cy="923330"/>
              </a:xfrm>
              <a:prstGeom prst="rect">
                <a:avLst/>
              </a:prstGeom>
              <a:blipFill rotWithShape="1">
                <a:blip r:embed="rId12" cstate="print"/>
                <a:stretch>
                  <a:fillRect/>
                </a:stretch>
              </a:blipFill>
            </p:spPr>
            <p:txBody>
              <a:bodyPr/>
              <a:lstStyle/>
              <a:p>
                <a:r>
                  <a:rPr lang="en-US">
                    <a:noFill/>
                  </a:rPr>
                  <a:t> </a:t>
                </a:r>
              </a:p>
            </p:txBody>
          </p:sp>
        </mc:Fallback>
      </mc:AlternateContent>
      <p:pic>
        <p:nvPicPr>
          <p:cNvPr id="158"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rot="5400000">
            <a:off x="4551046" y="858036"/>
            <a:ext cx="1022978"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9" name="Picture 4"/>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728368" y="1400778"/>
            <a:ext cx="668337" cy="577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13" name="TextBox 112"/>
              <p:cNvSpPr txBox="1"/>
              <p:nvPr/>
            </p:nvSpPr>
            <p:spPr>
              <a:xfrm>
                <a:off x="4748444" y="1476378"/>
                <a:ext cx="628185"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𝑀</m:t>
                          </m:r>
                        </m:e>
                        <m:sub>
                          <m:r>
                            <a:rPr lang="en-US" b="0" i="1" smtClean="0">
                              <a:latin typeface="Cambria Math"/>
                            </a:rPr>
                            <m:t>𝑒𝑞</m:t>
                          </m:r>
                        </m:sub>
                      </m:sSub>
                    </m:oMath>
                  </m:oMathPara>
                </a14:m>
                <a:endParaRPr lang="en-US" dirty="0"/>
              </a:p>
            </p:txBody>
          </p:sp>
        </mc:Choice>
        <mc:Fallback>
          <p:sp>
            <p:nvSpPr>
              <p:cNvPr id="113" name="TextBox 112"/>
              <p:cNvSpPr txBox="1">
                <a:spLocks noRot="1" noChangeAspect="1" noMove="1" noResize="1" noEditPoints="1" noAdjustHandles="1" noChangeArrowheads="1" noChangeShapeType="1" noTextEdit="1"/>
              </p:cNvSpPr>
              <p:nvPr/>
            </p:nvSpPr>
            <p:spPr>
              <a:xfrm>
                <a:off x="4748444" y="1476378"/>
                <a:ext cx="628185" cy="390748"/>
              </a:xfrm>
              <a:prstGeom prst="rect">
                <a:avLst/>
              </a:prstGeom>
              <a:blipFill rotWithShape="1">
                <a:blip r:embed="rId15" cstate="print"/>
                <a:stretch>
                  <a:fillRect b="-312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5" name="TextBox 114"/>
              <p:cNvSpPr txBox="1"/>
              <p:nvPr/>
            </p:nvSpPr>
            <p:spPr>
              <a:xfrm>
                <a:off x="5102714" y="615332"/>
                <a:ext cx="587981"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𝐾</m:t>
                          </m:r>
                        </m:e>
                        <m:sub>
                          <m:r>
                            <a:rPr lang="en-US" b="0" i="1" smtClean="0">
                              <a:latin typeface="Cambria Math"/>
                            </a:rPr>
                            <m:t>𝑒𝑞</m:t>
                          </m:r>
                        </m:sub>
                      </m:sSub>
                    </m:oMath>
                  </m:oMathPara>
                </a14:m>
                <a:endParaRPr lang="en-US" dirty="0"/>
              </a:p>
            </p:txBody>
          </p:sp>
        </mc:Choice>
        <mc:Fallback>
          <p:sp>
            <p:nvSpPr>
              <p:cNvPr id="115" name="TextBox 114"/>
              <p:cNvSpPr txBox="1">
                <a:spLocks noRot="1" noChangeAspect="1" noMove="1" noResize="1" noEditPoints="1" noAdjustHandles="1" noChangeArrowheads="1" noChangeShapeType="1" noTextEdit="1"/>
              </p:cNvSpPr>
              <p:nvPr/>
            </p:nvSpPr>
            <p:spPr>
              <a:xfrm>
                <a:off x="5102714" y="615332"/>
                <a:ext cx="587981" cy="390748"/>
              </a:xfrm>
              <a:prstGeom prst="rect">
                <a:avLst/>
              </a:prstGeom>
              <a:blipFill rotWithShape="1">
                <a:blip r:embed="rId16" cstate="print"/>
                <a:stretch>
                  <a:fillRect b="-3125"/>
                </a:stretch>
              </a:blipFill>
            </p:spPr>
            <p:txBody>
              <a:bodyPr/>
              <a:lstStyle/>
              <a:p>
                <a:r>
                  <a:rPr lang="en-US">
                    <a:noFill/>
                  </a:rPr>
                  <a:t> </a:t>
                </a:r>
              </a:p>
            </p:txBody>
          </p:sp>
        </mc:Fallback>
      </mc:AlternateContent>
      <p:cxnSp>
        <p:nvCxnSpPr>
          <p:cNvPr id="4" name="Straight Arrow Connector 3"/>
          <p:cNvCxnSpPr/>
          <p:nvPr/>
        </p:nvCxnSpPr>
        <p:spPr>
          <a:xfrm>
            <a:off x="5772150" y="1682460"/>
            <a:ext cx="0"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 name="TextBox 6"/>
              <p:cNvSpPr txBox="1"/>
              <p:nvPr/>
            </p:nvSpPr>
            <p:spPr>
              <a:xfrm>
                <a:off x="5727543" y="155853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727543" y="1558530"/>
                <a:ext cx="367986" cy="369332"/>
              </a:xfrm>
              <a:prstGeom prst="rect">
                <a:avLst/>
              </a:prstGeom>
              <a:blipFill rotWithShape="1">
                <a:blip r:embed="rId1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 name="TextBox 8"/>
              <p:cNvSpPr txBox="1"/>
              <p:nvPr/>
            </p:nvSpPr>
            <p:spPr>
              <a:xfrm>
                <a:off x="1371600" y="2051792"/>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𝑗</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1371600" y="2051792"/>
                <a:ext cx="324897" cy="369332"/>
              </a:xfrm>
              <a:prstGeom prst="rect">
                <a:avLst/>
              </a:prstGeom>
              <a:blipFill rotWithShape="1">
                <a:blip r:embed="rId18"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1438275" y="1781362"/>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1438275" y="1781362"/>
                <a:ext cx="440377" cy="369332"/>
              </a:xfrm>
              <a:prstGeom prst="rect">
                <a:avLst/>
              </a:prstGeom>
              <a:blipFill rotWithShape="1">
                <a:blip r:embed="rId19" cstate="print"/>
                <a:stretch>
                  <a:fillRect/>
                </a:stretch>
              </a:blipFill>
            </p:spPr>
            <p:txBody>
              <a:bodyPr/>
              <a:lstStyle/>
              <a:p>
                <a:r>
                  <a:rPr lang="en-US">
                    <a:noFill/>
                  </a:rPr>
                  <a:t> </a:t>
                </a:r>
              </a:p>
            </p:txBody>
          </p:sp>
        </mc:Fallback>
      </mc:AlternateContent>
      <p:cxnSp>
        <p:nvCxnSpPr>
          <p:cNvPr id="51" name="Straight Arrow Connector 50"/>
          <p:cNvCxnSpPr/>
          <p:nvPr/>
        </p:nvCxnSpPr>
        <p:spPr>
          <a:xfrm>
            <a:off x="1152525" y="2086201"/>
            <a:ext cx="0"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2" name="TextBox 51"/>
              <p:cNvSpPr txBox="1"/>
              <p:nvPr/>
            </p:nvSpPr>
            <p:spPr>
              <a:xfrm>
                <a:off x="836132" y="213360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836132" y="2133600"/>
                <a:ext cx="367986" cy="369332"/>
              </a:xfrm>
              <a:prstGeom prst="rect">
                <a:avLst/>
              </a:prstGeom>
              <a:blipFill rotWithShape="1">
                <a:blip r:embed="rId2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3" name="TextBox 52"/>
              <p:cNvSpPr txBox="1"/>
              <p:nvPr/>
            </p:nvSpPr>
            <p:spPr>
              <a:xfrm>
                <a:off x="2522639" y="394769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3" name="TextBox 52"/>
              <p:cNvSpPr txBox="1">
                <a:spLocks noRot="1" noChangeAspect="1" noMove="1" noResize="1" noEditPoints="1" noAdjustHandles="1" noChangeArrowheads="1" noChangeShapeType="1" noTextEdit="1"/>
              </p:cNvSpPr>
              <p:nvPr/>
            </p:nvSpPr>
            <p:spPr>
              <a:xfrm>
                <a:off x="2522639" y="3947698"/>
                <a:ext cx="367986" cy="369332"/>
              </a:xfrm>
              <a:prstGeom prst="rect">
                <a:avLst/>
              </a:prstGeom>
              <a:blipFill rotWithShape="1">
                <a:blip r:embed="rId21" cstate="print"/>
                <a:stretch>
                  <a:fillRect/>
                </a:stretch>
              </a:blipFill>
            </p:spPr>
            <p:txBody>
              <a:bodyPr/>
              <a:lstStyle/>
              <a:p>
                <a:r>
                  <a:rPr lang="en-US">
                    <a:noFill/>
                  </a:rPr>
                  <a:t> </a:t>
                </a:r>
              </a:p>
            </p:txBody>
          </p:sp>
        </mc:Fallback>
      </mc:AlternateContent>
      <p:cxnSp>
        <p:nvCxnSpPr>
          <p:cNvPr id="54" name="Straight Arrow Connector 53"/>
          <p:cNvCxnSpPr/>
          <p:nvPr/>
        </p:nvCxnSpPr>
        <p:spPr>
          <a:xfrm>
            <a:off x="2522639" y="4004375"/>
            <a:ext cx="0"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705600" y="596717"/>
            <a:ext cx="1091105" cy="1068759"/>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stCxn id="19" idx="2"/>
            <a:endCxn id="19" idx="6"/>
          </p:cNvCxnSpPr>
          <p:nvPr/>
        </p:nvCxnSpPr>
        <p:spPr>
          <a:xfrm>
            <a:off x="6705600" y="1131097"/>
            <a:ext cx="10911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9" idx="4"/>
          </p:cNvCxnSpPr>
          <p:nvPr/>
        </p:nvCxnSpPr>
        <p:spPr>
          <a:xfrm>
            <a:off x="7251152" y="1131097"/>
            <a:ext cx="1" cy="5343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2"/>
          </p:cNvCxnSpPr>
          <p:nvPr/>
        </p:nvCxnSpPr>
        <p:spPr>
          <a:xfrm>
            <a:off x="6705600" y="1131097"/>
            <a:ext cx="0" cy="1019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9" idx="6"/>
          </p:cNvCxnSpPr>
          <p:nvPr/>
        </p:nvCxnSpPr>
        <p:spPr>
          <a:xfrm flipH="1">
            <a:off x="6705600" y="1131097"/>
            <a:ext cx="1091105" cy="1019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0" name="TextBox 39"/>
              <p:cNvSpPr txBox="1"/>
              <p:nvPr/>
            </p:nvSpPr>
            <p:spPr>
              <a:xfrm>
                <a:off x="7011215" y="803440"/>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𝑟</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7011215" y="803440"/>
                <a:ext cx="479875" cy="369332"/>
              </a:xfrm>
              <a:prstGeom prst="rect">
                <a:avLst/>
              </a:prstGeom>
              <a:blipFill rotWithShape="1">
                <a:blip r:embed="rId2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1" name="TextBox 40"/>
              <p:cNvSpPr txBox="1"/>
              <p:nvPr/>
            </p:nvSpPr>
            <p:spPr>
              <a:xfrm>
                <a:off x="6883167" y="1067726"/>
                <a:ext cx="367986"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𝑥</m:t>
                          </m:r>
                        </m:num>
                        <m:den>
                          <m:r>
                            <a:rPr lang="en-US" b="0" i="1" smtClean="0">
                              <a:latin typeface="Cambria Math"/>
                            </a:rPr>
                            <m:t>2</m:t>
                          </m:r>
                        </m:den>
                      </m:f>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6883167" y="1067726"/>
                <a:ext cx="367986" cy="564898"/>
              </a:xfrm>
              <a:prstGeom prst="rect">
                <a:avLst/>
              </a:prstGeom>
              <a:blipFill rotWithShape="1">
                <a:blip r:embed="rId2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2" name="TextBox 41"/>
              <p:cNvSpPr txBox="1"/>
              <p:nvPr/>
            </p:nvSpPr>
            <p:spPr>
              <a:xfrm>
                <a:off x="6337614" y="133338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6337614" y="1333384"/>
                <a:ext cx="367986" cy="369332"/>
              </a:xfrm>
              <a:prstGeom prst="rect">
                <a:avLst/>
              </a:prstGeom>
              <a:blipFill rotWithShape="1">
                <a:blip r:embed="rId24" cstate="print"/>
                <a:stretch>
                  <a:fillRect/>
                </a:stretch>
              </a:blipFill>
            </p:spPr>
            <p:txBody>
              <a:bodyPr/>
              <a:lstStyle/>
              <a:p>
                <a:r>
                  <a:rPr lang="en-US">
                    <a:noFill/>
                  </a:rPr>
                  <a:t> </a:t>
                </a:r>
              </a:p>
            </p:txBody>
          </p:sp>
        </mc:Fallback>
      </mc:AlternateContent>
      <p:sp>
        <p:nvSpPr>
          <p:cNvPr id="43" name="Arc 42"/>
          <p:cNvSpPr/>
          <p:nvPr/>
        </p:nvSpPr>
        <p:spPr>
          <a:xfrm rot="11949523">
            <a:off x="7532914" y="1018195"/>
            <a:ext cx="321573" cy="30914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4" name="TextBox 43"/>
              <p:cNvSpPr txBox="1"/>
              <p:nvPr/>
            </p:nvSpPr>
            <p:spPr>
              <a:xfrm>
                <a:off x="7251152" y="1107046"/>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7251152" y="1107046"/>
                <a:ext cx="374141" cy="369332"/>
              </a:xfrm>
              <a:prstGeom prst="rect">
                <a:avLst/>
              </a:prstGeom>
              <a:blipFill rotWithShape="1">
                <a:blip r:embed="rId25" cstate="print"/>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4510878" y="361950"/>
            <a:ext cx="1103313" cy="115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79829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en-US" sz="2000" dirty="0"/>
                  <a:t> </a:t>
                </a:r>
                <a:r>
                  <a:rPr lang="fa-IR" sz="2000" dirty="0" smtClean="0"/>
                  <a:t>          </a:t>
                </a:r>
                <a:r>
                  <a:rPr lang="fa-IR" sz="2000" dirty="0" smtClean="0">
                    <a:cs typeface="B Titr" pitchFamily="2" charset="-78"/>
                  </a:rPr>
                  <a:t>جرم معادل یک فنر جرم دار؛</a:t>
                </a:r>
              </a:p>
              <a:p>
                <a:pPr algn="r" rtl="1"/>
                <a:endParaRPr lang="en-US" sz="2000" dirty="0" smtClean="0">
                  <a:cs typeface="B Titr" pitchFamily="2" charset="-78"/>
                </a:endParaRPr>
              </a:p>
              <a:p>
                <a:pPr algn="r" rtl="1"/>
                <a:r>
                  <a:rPr lang="fa-IR" sz="2000" dirty="0" smtClean="0"/>
                  <a:t>جرم فنر : </a:t>
                </a:r>
                <a:r>
                  <a:rPr lang="en-US" sz="2000" dirty="0" smtClean="0"/>
                  <a:t>m</a:t>
                </a:r>
                <a:endParaRPr lang="fa-IR" sz="2000" dirty="0" smtClean="0"/>
              </a:p>
              <a:p>
                <a:pPr algn="r" rtl="1"/>
                <a:r>
                  <a:rPr lang="fa-IR" sz="2000" dirty="0"/>
                  <a:t>طول فنر : </a:t>
                </a:r>
                <a14:m>
                  <m:oMath xmlns:m="http://schemas.openxmlformats.org/officeDocument/2006/math">
                    <m:r>
                      <a:rPr lang="en-US" sz="2000" i="1">
                        <a:latin typeface="Cambria Math"/>
                      </a:rPr>
                      <m:t>𝑙</m:t>
                    </m:r>
                  </m:oMath>
                </a14:m>
                <a:endParaRPr lang="fa-IR" sz="2000" dirty="0"/>
              </a:p>
              <a:p>
                <a:pPr marL="0" indent="0" algn="r" rtl="1">
                  <a:buNone/>
                </a:pPr>
                <a:r>
                  <a:rPr lang="fa-IR" sz="2000" dirty="0" smtClean="0"/>
                  <a:t>    جرم </a:t>
                </a:r>
                <a:r>
                  <a:rPr lang="fa-IR" sz="2000" dirty="0"/>
                  <a:t>واحد طول فنر : </a:t>
                </a:r>
                <a14:m>
                  <m:oMath xmlns:m="http://schemas.openxmlformats.org/officeDocument/2006/math">
                    <m:r>
                      <a:rPr lang="en-US" sz="2000" i="1">
                        <a:latin typeface="Cambria Math"/>
                      </a:rPr>
                      <m:t>𝑝</m:t>
                    </m:r>
                  </m:oMath>
                </a14:m>
                <a:r>
                  <a:rPr lang="fa-IR" sz="2000" dirty="0"/>
                  <a:t>                       </a:t>
                </a:r>
                <a14:m>
                  <m:oMath xmlns:m="http://schemas.openxmlformats.org/officeDocument/2006/math">
                    <m:r>
                      <m:rPr>
                        <m:sty m:val="p"/>
                      </m:rPr>
                      <a:rPr lang="en-US" sz="2000" dirty="0">
                        <a:latin typeface="Cambria Math"/>
                      </a:rPr>
                      <m:t>p</m:t>
                    </m:r>
                    <m:r>
                      <a:rPr lang="en-US" sz="2000" dirty="0">
                        <a:latin typeface="Cambria Math"/>
                      </a:rPr>
                      <m:t>=</m:t>
                    </m:r>
                    <m:f>
                      <m:fPr>
                        <m:ctrlPr>
                          <a:rPr lang="fa-IR" sz="2000" i="1" dirty="0">
                            <a:latin typeface="Cambria Math"/>
                          </a:rPr>
                        </m:ctrlPr>
                      </m:fPr>
                      <m:num>
                        <m:r>
                          <a:rPr lang="en-US" sz="2000" i="1" dirty="0">
                            <a:latin typeface="Cambria Math"/>
                          </a:rPr>
                          <m:t>𝑚</m:t>
                        </m:r>
                      </m:num>
                      <m:den>
                        <m:r>
                          <a:rPr lang="en-US" sz="2000" i="1" dirty="0">
                            <a:latin typeface="Cambria Math"/>
                          </a:rPr>
                          <m:t>𝑙</m:t>
                        </m:r>
                      </m:den>
                    </m:f>
                  </m:oMath>
                </a14:m>
                <a:endParaRPr lang="fa-IR" sz="2000" dirty="0" smtClean="0"/>
              </a:p>
              <a:p>
                <a:pPr marL="0" indent="0" algn="r" rtl="1">
                  <a:buNone/>
                </a:pPr>
                <a:r>
                  <a:rPr lang="en-US" sz="2000" dirty="0" smtClean="0"/>
                  <a:t>    </a:t>
                </a:r>
                <a:r>
                  <a:rPr lang="fa-IR" sz="2000" dirty="0" smtClean="0"/>
                  <a:t> فاصله از سقف : </a:t>
                </a:r>
                <a:r>
                  <a:rPr lang="en-US" sz="2000" dirty="0" smtClean="0"/>
                  <a:t>s</a:t>
                </a:r>
              </a:p>
              <a:p>
                <a:pPr algn="r" rtl="1"/>
                <a:r>
                  <a:rPr lang="fa-IR" sz="2000" dirty="0"/>
                  <a:t>طول المان : </a:t>
                </a:r>
                <a:r>
                  <a:rPr lang="en-US" sz="2000" dirty="0"/>
                  <a:t>ds</a:t>
                </a:r>
                <a:endParaRPr lang="fa-IR" sz="2000" dirty="0"/>
              </a:p>
              <a:p>
                <a:pPr algn="r" rtl="1"/>
                <a:r>
                  <a:rPr lang="fa-IR" sz="2000" dirty="0" smtClean="0"/>
                  <a:t>جرم المان : </a:t>
                </a:r>
                <a14:m>
                  <m:oMath xmlns:m="http://schemas.openxmlformats.org/officeDocument/2006/math">
                    <m:r>
                      <a:rPr lang="en-US" sz="2000" b="0" i="1" smtClean="0">
                        <a:latin typeface="Cambria Math"/>
                      </a:rPr>
                      <m:t>𝑝𝑑𝑠</m:t>
                    </m:r>
                  </m:oMath>
                </a14:m>
                <a:endParaRPr lang="fa-IR" sz="2000" dirty="0" smtClean="0"/>
              </a:p>
              <a:p>
                <a:pPr algn="r" rtl="1"/>
                <a:r>
                  <a:rPr lang="fa-IR" sz="2000" dirty="0" smtClean="0"/>
                  <a:t>سرعت المان : </a:t>
                </a:r>
                <a14:m>
                  <m:oMath xmlns:m="http://schemas.openxmlformats.org/officeDocument/2006/math">
                    <m:f>
                      <m:fPr>
                        <m:ctrlPr>
                          <a:rPr lang="fa-IR" sz="2000" i="1" smtClean="0">
                            <a:latin typeface="Cambria Math"/>
                          </a:rPr>
                        </m:ctrlPr>
                      </m:fPr>
                      <m:num>
                        <m:r>
                          <a:rPr lang="en-US" sz="2000" b="0" i="1" smtClean="0">
                            <a:latin typeface="Cambria Math"/>
                          </a:rPr>
                          <m:t>𝑠</m:t>
                        </m:r>
                      </m:num>
                      <m:den>
                        <m:r>
                          <a:rPr lang="en-US" sz="2000" b="0" i="1" smtClean="0">
                            <a:latin typeface="Cambria Math"/>
                          </a:rPr>
                          <m:t>𝑙</m:t>
                        </m:r>
                      </m:den>
                    </m:f>
                    <m:acc>
                      <m:accPr>
                        <m:chr m:val="̇"/>
                        <m:ctrlPr>
                          <a:rPr lang="fa-IR" sz="2000" i="1" smtClean="0">
                            <a:latin typeface="Cambria Math"/>
                          </a:rPr>
                        </m:ctrlPr>
                      </m:accPr>
                      <m:e>
                        <m:r>
                          <a:rPr lang="en-US" sz="2000" b="0" i="1" smtClean="0">
                            <a:latin typeface="Cambria Math"/>
                          </a:rPr>
                          <m:t>𝑥</m:t>
                        </m:r>
                      </m:e>
                    </m:acc>
                  </m:oMath>
                </a14:m>
                <a:endParaRPr lang="en-US" sz="2000" dirty="0" smtClean="0"/>
              </a:p>
              <a:p>
                <a:pPr algn="r" rtl="1"/>
                <a:endParaRPr lang="en-US" sz="2000" dirty="0"/>
              </a:p>
              <a:p>
                <a:pPr algn="l"/>
                <a:r>
                  <a:rPr lang="fa-IR" sz="2000" dirty="0" smtClean="0"/>
                  <a:t>انرژی جنبشی المان</a:t>
                </a:r>
                <a:r>
                  <a:rPr lang="en-US" sz="2000" dirty="0" smtClean="0"/>
                  <a:t>  </a:t>
                </a:r>
                <a14:m>
                  <m:oMath xmlns:m="http://schemas.openxmlformats.org/officeDocument/2006/math">
                    <m:r>
                      <a:rPr lang="en-US" sz="2000" b="0" i="1" smtClean="0">
                        <a:latin typeface="Cambria Math"/>
                      </a:rPr>
                      <m:t>𝑑𝐾</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𝑒𝑙</m:t>
                        </m:r>
                      </m:sub>
                    </m:sSub>
                    <m:r>
                      <a:rPr lang="en-US" sz="2000" b="0" i="1" smtClean="0">
                        <a:latin typeface="Cambria Math"/>
                      </a:rPr>
                      <m:t>)(</m:t>
                    </m:r>
                    <m:sSup>
                      <m:sSupPr>
                        <m:ctrlPr>
                          <a:rPr lang="en-US" sz="2000" b="0" i="1" smtClean="0">
                            <a:latin typeface="Cambria Math"/>
                          </a:rPr>
                        </m:ctrlPr>
                      </m:sSupP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𝑒𝑙</m:t>
                            </m:r>
                          </m:sub>
                        </m:sSub>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m:t>
                    </m:r>
                    <m:f>
                      <m:fPr>
                        <m:ctrlPr>
                          <a:rPr lang="en-US" sz="2000" b="0" i="1" smtClean="0">
                            <a:latin typeface="Cambria Math"/>
                          </a:rPr>
                        </m:ctrlPr>
                      </m:fPr>
                      <m:num>
                        <m:r>
                          <a:rPr lang="en-US" sz="2000" b="0" i="1" smtClean="0">
                            <a:latin typeface="Cambria Math"/>
                          </a:rPr>
                          <m:t>𝑚</m:t>
                        </m:r>
                      </m:num>
                      <m:den>
                        <m:r>
                          <a:rPr lang="en-US" sz="2000" b="0" i="1" smtClean="0">
                            <a:latin typeface="Cambria Math"/>
                          </a:rPr>
                          <m:t>𝑙</m:t>
                        </m:r>
                      </m:den>
                    </m:f>
                    <m:r>
                      <a:rPr lang="en-US" sz="2000" b="0" i="1" smtClean="0">
                        <a:latin typeface="Cambria Math"/>
                      </a:rPr>
                      <m:t>𝑑𝑠</m:t>
                    </m:r>
                    <m:r>
                      <a:rPr lang="en-US" sz="2000" b="0" i="1" smtClean="0">
                        <a:latin typeface="Cambria Math"/>
                      </a:rPr>
                      <m:t>)(</m:t>
                    </m:r>
                    <m:sSup>
                      <m:sSupPr>
                        <m:ctrlPr>
                          <a:rPr lang="en-US" sz="2000" b="0" i="1" smtClean="0">
                            <a:latin typeface="Cambria Math"/>
                          </a:rPr>
                        </m:ctrlPr>
                      </m:sSupPr>
                      <m:e>
                        <m:f>
                          <m:fPr>
                            <m:ctrlPr>
                              <a:rPr lang="en-US" sz="2000" b="0" i="1" smtClean="0">
                                <a:latin typeface="Cambria Math"/>
                              </a:rPr>
                            </m:ctrlPr>
                          </m:fPr>
                          <m:num>
                            <m:r>
                              <a:rPr lang="en-US" sz="2000" b="0" i="1" smtClean="0">
                                <a:latin typeface="Cambria Math"/>
                              </a:rPr>
                              <m:t>𝑠</m:t>
                            </m:r>
                          </m:num>
                          <m:den>
                            <m:r>
                              <a:rPr lang="en-US" sz="2000" b="0" i="1" smtClean="0">
                                <a:latin typeface="Cambria Math"/>
                              </a:rPr>
                              <m:t>𝑙</m:t>
                            </m:r>
                          </m:den>
                        </m:f>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f>
                      <m:fPr>
                        <m:ctrlPr>
                          <a:rPr lang="en-US" sz="2000" b="0" i="1" smtClean="0">
                            <a:latin typeface="Cambria Math"/>
                          </a:rPr>
                        </m:ctrlPr>
                      </m:fPr>
                      <m:num>
                        <m:r>
                          <a:rPr lang="en-US" sz="2000" b="0" i="1" smtClean="0">
                            <a:latin typeface="Cambria Math"/>
                          </a:rPr>
                          <m:t>𝑚</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num>
                      <m:den>
                        <m:sSup>
                          <m:sSupPr>
                            <m:ctrlPr>
                              <a:rPr lang="en-US" sz="2000" b="0" i="1" smtClean="0">
                                <a:latin typeface="Cambria Math"/>
                              </a:rPr>
                            </m:ctrlPr>
                          </m:sSupPr>
                          <m:e>
                            <m:r>
                              <a:rPr lang="en-US" sz="2000" b="0" i="1" smtClean="0">
                                <a:latin typeface="Cambria Math"/>
                              </a:rPr>
                              <m:t>𝑙</m:t>
                            </m:r>
                          </m:e>
                          <m:sup>
                            <m:r>
                              <a:rPr lang="en-US" sz="2000" b="0" i="1" smtClean="0">
                                <a:latin typeface="Cambria Math"/>
                              </a:rPr>
                              <m:t>3</m:t>
                            </m:r>
                          </m:sup>
                        </m:sSup>
                      </m:den>
                    </m:f>
                    <m:r>
                      <a:rPr lang="en-US" sz="2000" b="0" i="1" smtClean="0">
                        <a:latin typeface="Cambria Math"/>
                      </a:rPr>
                      <m:t> </m:t>
                    </m:r>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r>
                      <a:rPr lang="en-US" sz="2000" b="0" i="1" smtClean="0">
                        <a:latin typeface="Cambria Math"/>
                      </a:rPr>
                      <m:t>𝑑𝑠</m:t>
                    </m:r>
                  </m:oMath>
                </a14:m>
                <a:endParaRPr lang="en-US" sz="2000" dirty="0" smtClean="0"/>
              </a:p>
              <a:p>
                <a:pPr algn="l"/>
                <a:endParaRPr lang="en-US" sz="2000" dirty="0"/>
              </a:p>
              <a:p>
                <a:r>
                  <a:rPr lang="fa-IR" sz="2000" dirty="0" smtClean="0"/>
                  <a:t>انرژی جنبشی ذخیره شده در کل فنر </a:t>
                </a:r>
                <a:r>
                  <a:rPr lang="en-US" sz="2000" dirty="0" smtClean="0"/>
                  <a:t>     </a:t>
                </a:r>
                <a14:m>
                  <m:oMath xmlns:m="http://schemas.openxmlformats.org/officeDocument/2006/math">
                    <m:r>
                      <a:rPr lang="en-US" sz="2000" b="0" i="1" smtClean="0">
                        <a:latin typeface="Cambria Math"/>
                      </a:rPr>
                      <m:t>𝐾</m:t>
                    </m:r>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𝑙</m:t>
                        </m:r>
                      </m:sup>
                      <m:e>
                        <m:f>
                          <m:fPr>
                            <m:ctrlPr>
                              <a:rPr lang="en-US" sz="2000" i="1">
                                <a:latin typeface="Cambria Math"/>
                              </a:rPr>
                            </m:ctrlPr>
                          </m:fPr>
                          <m:num>
                            <m:r>
                              <a:rPr lang="en-US" sz="2000" i="1">
                                <a:latin typeface="Cambria Math"/>
                              </a:rPr>
                              <m:t>1</m:t>
                            </m:r>
                          </m:num>
                          <m:den>
                            <m:r>
                              <a:rPr lang="en-US" sz="2000" i="1">
                                <a:latin typeface="Cambria Math"/>
                              </a:rPr>
                              <m:t>2</m:t>
                            </m:r>
                          </m:den>
                        </m:f>
                        <m:f>
                          <m:fPr>
                            <m:ctrlPr>
                              <a:rPr lang="en-US" sz="2000" i="1">
                                <a:latin typeface="Cambria Math"/>
                              </a:rPr>
                            </m:ctrlPr>
                          </m:fPr>
                          <m:num>
                            <m:r>
                              <a:rPr lang="en-US" sz="2000" i="1">
                                <a:latin typeface="Cambria Math"/>
                              </a:rPr>
                              <m:t>𝑚</m:t>
                            </m:r>
                            <m:sSup>
                              <m:sSupPr>
                                <m:ctrlPr>
                                  <a:rPr lang="en-US" sz="2000" i="1">
                                    <a:latin typeface="Cambria Math"/>
                                  </a:rPr>
                                </m:ctrlPr>
                              </m:sSupPr>
                              <m:e>
                                <m:acc>
                                  <m:accPr>
                                    <m:chr m:val="̇"/>
                                    <m:ctrlPr>
                                      <a:rPr lang="en-US" sz="2000" i="1">
                                        <a:latin typeface="Cambria Math"/>
                                      </a:rPr>
                                    </m:ctrlPr>
                                  </m:accPr>
                                  <m:e>
                                    <m:r>
                                      <a:rPr lang="en-US" sz="2000" i="1">
                                        <a:latin typeface="Cambria Math"/>
                                      </a:rPr>
                                      <m:t>𝑥</m:t>
                                    </m:r>
                                  </m:e>
                                </m:acc>
                              </m:e>
                              <m:sup>
                                <m:r>
                                  <a:rPr lang="en-US" sz="2000" i="1">
                                    <a:latin typeface="Cambria Math"/>
                                  </a:rPr>
                                  <m:t>2</m:t>
                                </m:r>
                              </m:sup>
                            </m:sSup>
                          </m:num>
                          <m:den>
                            <m:sSup>
                              <m:sSupPr>
                                <m:ctrlPr>
                                  <a:rPr lang="en-US" sz="2000" i="1">
                                    <a:latin typeface="Cambria Math"/>
                                  </a:rPr>
                                </m:ctrlPr>
                              </m:sSupPr>
                              <m:e>
                                <m:r>
                                  <a:rPr lang="en-US" sz="2000" i="1">
                                    <a:latin typeface="Cambria Math"/>
                                  </a:rPr>
                                  <m:t>𝑙</m:t>
                                </m:r>
                              </m:e>
                              <m:sup>
                                <m:r>
                                  <a:rPr lang="en-US" sz="2000" i="1">
                                    <a:latin typeface="Cambria Math"/>
                                  </a:rPr>
                                  <m:t>3</m:t>
                                </m:r>
                              </m:sup>
                            </m:sSup>
                          </m:den>
                        </m:f>
                        <m:r>
                          <a:rPr lang="en-US" sz="2000" i="1">
                            <a:latin typeface="Cambria Math"/>
                          </a:rPr>
                          <m:t> </m:t>
                        </m:r>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𝑑𝑠</m:t>
                        </m:r>
                      </m:e>
                    </m:nary>
                    <m:r>
                      <a:rPr lang="en-US" sz="2000" b="0" i="1" smtClean="0">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f>
                      <m:fPr>
                        <m:ctrlPr>
                          <a:rPr lang="en-US" sz="2000" i="1">
                            <a:latin typeface="Cambria Math"/>
                          </a:rPr>
                        </m:ctrlPr>
                      </m:fPr>
                      <m:num>
                        <m:r>
                          <a:rPr lang="en-US" sz="2000" i="1">
                            <a:latin typeface="Cambria Math"/>
                          </a:rPr>
                          <m:t>𝑚</m:t>
                        </m:r>
                        <m:sSup>
                          <m:sSupPr>
                            <m:ctrlPr>
                              <a:rPr lang="en-US" sz="2000" i="1">
                                <a:latin typeface="Cambria Math"/>
                              </a:rPr>
                            </m:ctrlPr>
                          </m:sSupPr>
                          <m:e>
                            <m:acc>
                              <m:accPr>
                                <m:chr m:val="̇"/>
                                <m:ctrlPr>
                                  <a:rPr lang="en-US" sz="2000" i="1">
                                    <a:latin typeface="Cambria Math"/>
                                  </a:rPr>
                                </m:ctrlPr>
                              </m:accPr>
                              <m:e>
                                <m:r>
                                  <a:rPr lang="en-US" sz="2000" i="1">
                                    <a:latin typeface="Cambria Math"/>
                                  </a:rPr>
                                  <m:t>𝑥</m:t>
                                </m:r>
                              </m:e>
                            </m:acc>
                          </m:e>
                          <m:sup>
                            <m:r>
                              <a:rPr lang="en-US" sz="2000" i="1">
                                <a:latin typeface="Cambria Math"/>
                              </a:rPr>
                              <m:t>2</m:t>
                            </m:r>
                          </m:sup>
                        </m:sSup>
                      </m:num>
                      <m:den>
                        <m:sSup>
                          <m:sSupPr>
                            <m:ctrlPr>
                              <a:rPr lang="en-US" sz="2000" i="1">
                                <a:latin typeface="Cambria Math"/>
                              </a:rPr>
                            </m:ctrlPr>
                          </m:sSupPr>
                          <m:e>
                            <m:r>
                              <a:rPr lang="en-US" sz="2000" i="1">
                                <a:latin typeface="Cambria Math"/>
                              </a:rPr>
                              <m:t>𝑙</m:t>
                            </m:r>
                          </m:e>
                          <m:sup>
                            <m:r>
                              <a:rPr lang="en-US" sz="2000" i="1">
                                <a:latin typeface="Cambria Math"/>
                              </a:rPr>
                              <m:t>3</m:t>
                            </m:r>
                          </m:sup>
                        </m:sSup>
                      </m:den>
                    </m:f>
                    <m:r>
                      <a:rPr lang="en-US" sz="2000" i="1">
                        <a:latin typeface="Cambria Math"/>
                      </a:rPr>
                      <m:t> </m:t>
                    </m:r>
                    <m:nary>
                      <m:naryPr>
                        <m:ctrlPr>
                          <a:rPr lang="en-US" sz="2000" i="1" smtClean="0">
                            <a:latin typeface="Cambria Math"/>
                          </a:rPr>
                        </m:ctrlPr>
                      </m:naryPr>
                      <m:sub>
                        <m:r>
                          <m:rPr>
                            <m:brk m:alnAt="23"/>
                          </m:rPr>
                          <a:rPr lang="en-US" sz="2000" b="0" i="1" smtClean="0">
                            <a:latin typeface="Cambria Math"/>
                          </a:rPr>
                          <m:t>0</m:t>
                        </m:r>
                      </m:sub>
                      <m:sup>
                        <m:r>
                          <a:rPr lang="en-US" sz="2000" b="0" i="1" smtClean="0">
                            <a:latin typeface="Cambria Math"/>
                          </a:rPr>
                          <m:t>𝑙</m:t>
                        </m:r>
                      </m:sup>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𝑑𝑠</m:t>
                        </m:r>
                        <m:r>
                          <m:rPr>
                            <m:nor/>
                          </m:rPr>
                          <a:rPr lang="en-US" sz="2000" dirty="0"/>
                          <m:t> </m:t>
                        </m:r>
                      </m:e>
                    </m:nary>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f>
                      <m:fPr>
                        <m:ctrlPr>
                          <a:rPr lang="en-US" sz="2000" i="1">
                            <a:latin typeface="Cambria Math"/>
                          </a:rPr>
                        </m:ctrlPr>
                      </m:fPr>
                      <m:num>
                        <m:r>
                          <a:rPr lang="en-US" sz="2000" i="1">
                            <a:latin typeface="Cambria Math"/>
                          </a:rPr>
                          <m:t>𝑚</m:t>
                        </m:r>
                        <m:sSup>
                          <m:sSupPr>
                            <m:ctrlPr>
                              <a:rPr lang="en-US" sz="2000" i="1">
                                <a:latin typeface="Cambria Math"/>
                              </a:rPr>
                            </m:ctrlPr>
                          </m:sSupPr>
                          <m:e>
                            <m:acc>
                              <m:accPr>
                                <m:chr m:val="̇"/>
                                <m:ctrlPr>
                                  <a:rPr lang="en-US" sz="2000" i="1">
                                    <a:latin typeface="Cambria Math"/>
                                  </a:rPr>
                                </m:ctrlPr>
                              </m:accPr>
                              <m:e>
                                <m:r>
                                  <a:rPr lang="en-US" sz="2000" i="1">
                                    <a:latin typeface="Cambria Math"/>
                                  </a:rPr>
                                  <m:t>𝑥</m:t>
                                </m:r>
                              </m:e>
                            </m:acc>
                          </m:e>
                          <m:sup>
                            <m:r>
                              <a:rPr lang="en-US" sz="2000" i="1">
                                <a:latin typeface="Cambria Math"/>
                              </a:rPr>
                              <m:t>2</m:t>
                            </m:r>
                          </m:sup>
                        </m:sSup>
                      </m:num>
                      <m:den>
                        <m:sSup>
                          <m:sSupPr>
                            <m:ctrlPr>
                              <a:rPr lang="en-US" sz="2000" i="1">
                                <a:latin typeface="Cambria Math"/>
                              </a:rPr>
                            </m:ctrlPr>
                          </m:sSupPr>
                          <m:e>
                            <m:r>
                              <a:rPr lang="en-US" sz="2000" i="1">
                                <a:latin typeface="Cambria Math"/>
                              </a:rPr>
                              <m:t>𝑙</m:t>
                            </m:r>
                          </m:e>
                          <m:sup>
                            <m:r>
                              <a:rPr lang="en-US" sz="2000" i="1">
                                <a:latin typeface="Cambria Math"/>
                              </a:rPr>
                              <m:t>3</m:t>
                            </m:r>
                          </m:sup>
                        </m:sSup>
                      </m:den>
                    </m:f>
                    <m:r>
                      <a:rPr lang="en-US" sz="2000" b="0" i="1" smtClean="0">
                        <a:latin typeface="Cambria Math"/>
                      </a:rPr>
                      <m:t> </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𝑙</m:t>
                            </m:r>
                          </m:e>
                          <m:sup>
                            <m:r>
                              <a:rPr lang="en-US" sz="2000" b="0" i="1" smtClean="0">
                                <a:latin typeface="Cambria Math"/>
                              </a:rPr>
                              <m:t>3</m:t>
                            </m:r>
                          </m:sup>
                        </m:sSup>
                      </m:num>
                      <m:den>
                        <m:r>
                          <a:rPr lang="en-US" sz="2000" b="0" i="1" smtClean="0">
                            <a:latin typeface="Cambria Math"/>
                          </a:rPr>
                          <m:t>3</m:t>
                        </m:r>
                      </m:den>
                    </m:f>
                  </m:oMath>
                </a14:m>
                <a:endParaRPr lang="en-US" sz="2000" dirty="0" smtClean="0"/>
              </a:p>
              <a:p>
                <a:endParaRPr lang="en-US" sz="2000" dirty="0"/>
              </a:p>
              <a:p>
                <a14:m>
                  <m:oMath xmlns:m="http://schemas.openxmlformats.org/officeDocument/2006/math">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 </m:t>
                    </m:r>
                    <m:d>
                      <m:dPr>
                        <m:begChr m:val="["/>
                        <m:endChr m:val="]"/>
                        <m:ctrlPr>
                          <a:rPr lang="en-US" sz="2000" b="0" i="1" smtClean="0">
                            <a:latin typeface="Cambria Math"/>
                          </a:rPr>
                        </m:ctrlPr>
                      </m:dPr>
                      <m:e>
                        <m:f>
                          <m:fPr>
                            <m:ctrlPr>
                              <a:rPr lang="en-US" sz="2000" b="0" i="1" smtClean="0">
                                <a:latin typeface="Cambria Math"/>
                              </a:rPr>
                            </m:ctrlPr>
                          </m:fPr>
                          <m:num>
                            <m:r>
                              <a:rPr lang="en-US" sz="2000" b="0" i="1" smtClean="0">
                                <a:latin typeface="Cambria Math"/>
                              </a:rPr>
                              <m:t>𝑚</m:t>
                            </m:r>
                          </m:num>
                          <m:den>
                            <m:r>
                              <a:rPr lang="en-US" sz="2000" b="0" i="1" smtClean="0">
                                <a:latin typeface="Cambria Math"/>
                              </a:rPr>
                              <m:t>3</m:t>
                            </m:r>
                          </m:den>
                        </m:f>
                      </m:e>
                    </m:d>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1430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1233485" y="1284690"/>
            <a:ext cx="1"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33486" y="1665690"/>
            <a:ext cx="1524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81086" y="1741890"/>
            <a:ext cx="304800"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090611" y="1825235"/>
            <a:ext cx="295275"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90611" y="1908579"/>
            <a:ext cx="295275"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52537" y="2382445"/>
            <a:ext cx="0" cy="426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095373" y="2002641"/>
            <a:ext cx="295275"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114421" y="2170516"/>
            <a:ext cx="295275" cy="83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114424" y="2334822"/>
            <a:ext cx="147636" cy="44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00136" y="2085985"/>
            <a:ext cx="295275"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114423" y="2253859"/>
            <a:ext cx="295275" cy="80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3604" y="2808690"/>
            <a:ext cx="668337" cy="577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31" name="TextBox 30"/>
              <p:cNvSpPr txBox="1"/>
              <p:nvPr/>
            </p:nvSpPr>
            <p:spPr>
              <a:xfrm>
                <a:off x="969321" y="2912982"/>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969321" y="2912982"/>
                <a:ext cx="440377"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292981" y="1741890"/>
                <a:ext cx="8214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𝑚</m:t>
                      </m:r>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292981" y="1741890"/>
                <a:ext cx="821443"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34" name="Straight Connector 33"/>
          <p:cNvCxnSpPr/>
          <p:nvPr/>
        </p:nvCxnSpPr>
        <p:spPr>
          <a:xfrm flipV="1">
            <a:off x="8343900" y="5324475"/>
            <a:ext cx="304800" cy="216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958137" y="5667858"/>
            <a:ext cx="238125" cy="1081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0" name="Rectangle 39"/>
              <p:cNvSpPr/>
              <p:nvPr/>
            </p:nvSpPr>
            <p:spPr>
              <a:xfrm>
                <a:off x="4572000" y="6017132"/>
                <a:ext cx="1447800" cy="7334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a:latin typeface="Cambria Math"/>
                            </a:rPr>
                            <m:t>𝑚</m:t>
                          </m:r>
                        </m:e>
                        <m:sub>
                          <m:r>
                            <a:rPr lang="en-US" b="0" i="1" dirty="0" smtClean="0">
                              <a:latin typeface="Cambria Math"/>
                            </a:rPr>
                            <m:t>𝑒𝑓𝑓</m:t>
                          </m:r>
                          <m:r>
                            <a:rPr lang="fa-IR" b="0" i="1" dirty="0" smtClean="0">
                              <a:latin typeface="Cambria Math"/>
                            </a:rPr>
                            <m:t>فنر</m:t>
                          </m:r>
                        </m:sub>
                      </m:sSub>
                      <m:r>
                        <a:rPr lang="en-US" i="1" dirty="0">
                          <a:latin typeface="Cambria Math"/>
                        </a:rPr>
                        <m:t>=</m:t>
                      </m:r>
                      <m:f>
                        <m:fPr>
                          <m:ctrlPr>
                            <a:rPr lang="en-US" i="1" dirty="0">
                              <a:latin typeface="Cambria Math"/>
                            </a:rPr>
                          </m:ctrlPr>
                        </m:fPr>
                        <m:num>
                          <m:r>
                            <a:rPr lang="en-US" i="1" dirty="0">
                              <a:latin typeface="Cambria Math"/>
                            </a:rPr>
                            <m:t>𝑚</m:t>
                          </m:r>
                        </m:num>
                        <m:den>
                          <m:r>
                            <a:rPr lang="en-US" i="1" dirty="0">
                              <a:latin typeface="Cambria Math"/>
                            </a:rPr>
                            <m:t>3</m:t>
                          </m:r>
                        </m:den>
                      </m:f>
                    </m:oMath>
                  </m:oMathPara>
                </a14:m>
                <a:endParaRPr lang="en-US" dirty="0"/>
              </a:p>
            </p:txBody>
          </p:sp>
        </mc:Choice>
        <mc:Fallback>
          <p:sp>
            <p:nvSpPr>
              <p:cNvPr id="40" name="Rectangle 39"/>
              <p:cNvSpPr>
                <a:spLocks noRot="1" noChangeAspect="1" noMove="1" noResize="1" noEditPoints="1" noAdjustHandles="1" noChangeArrowheads="1" noChangeShapeType="1" noTextEdit="1"/>
              </p:cNvSpPr>
              <p:nvPr/>
            </p:nvSpPr>
            <p:spPr>
              <a:xfrm>
                <a:off x="4572000" y="6017132"/>
                <a:ext cx="1447800" cy="733425"/>
              </a:xfrm>
              <a:prstGeom prst="rect">
                <a:avLst/>
              </a:prstGeom>
              <a:blipFill rotWithShape="1">
                <a:blip r:embed="rId7" cstate="print"/>
                <a:stretch>
                  <a:fillRect/>
                </a:stretch>
              </a:blipFill>
            </p:spPr>
            <p:txBody>
              <a:bodyPr/>
              <a:lstStyle/>
              <a:p>
                <a:r>
                  <a:rPr lang="en-US">
                    <a:noFill/>
                  </a:rPr>
                  <a:t> </a:t>
                </a:r>
              </a:p>
            </p:txBody>
          </p:sp>
        </mc:Fallback>
      </mc:AlternateContent>
      <p:sp>
        <p:nvSpPr>
          <p:cNvPr id="41" name="Right Arrow 40"/>
          <p:cNvSpPr/>
          <p:nvPr/>
        </p:nvSpPr>
        <p:spPr>
          <a:xfrm>
            <a:off x="2562225" y="6262687"/>
            <a:ext cx="10668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1819275" y="1285875"/>
            <a:ext cx="0" cy="4179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24000" y="1949060"/>
            <a:ext cx="9144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24000" y="2166948"/>
            <a:ext cx="914400" cy="356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05000" y="1949060"/>
            <a:ext cx="0" cy="2178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4" name="TextBox 53"/>
              <p:cNvSpPr txBox="1"/>
              <p:nvPr/>
            </p:nvSpPr>
            <p:spPr>
              <a:xfrm>
                <a:off x="1819275" y="1261346"/>
                <a:ext cx="3497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𝑠</m:t>
                      </m:r>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1819275" y="1261346"/>
                <a:ext cx="349711"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5" name="TextBox 54"/>
              <p:cNvSpPr txBox="1"/>
              <p:nvPr/>
            </p:nvSpPr>
            <p:spPr>
              <a:xfrm>
                <a:off x="1876425" y="1901319"/>
                <a:ext cx="482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1876425" y="1901319"/>
                <a:ext cx="482761"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57" name="Straight Connector 56"/>
          <p:cNvCxnSpPr/>
          <p:nvPr/>
        </p:nvCxnSpPr>
        <p:spPr>
          <a:xfrm>
            <a:off x="1630132" y="2813921"/>
            <a:ext cx="492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905000" y="2819759"/>
            <a:ext cx="0" cy="3471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3" name="TextBox 62"/>
              <p:cNvSpPr txBox="1"/>
              <p:nvPr/>
            </p:nvSpPr>
            <p:spPr>
              <a:xfrm>
                <a:off x="1994130" y="2808690"/>
                <a:ext cx="636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 , </m:t>
                      </m:r>
                      <m:acc>
                        <m:accPr>
                          <m:chr m:val="̇"/>
                          <m:ctrlPr>
                            <a:rPr lang="en-US" b="0" i="1" smtClean="0">
                              <a:latin typeface="Cambria Math"/>
                            </a:rPr>
                          </m:ctrlPr>
                        </m:accPr>
                        <m:e>
                          <m:r>
                            <a:rPr lang="en-US" b="0" i="1" smtClean="0">
                              <a:latin typeface="Cambria Math"/>
                            </a:rPr>
                            <m:t>𝑥</m:t>
                          </m:r>
                        </m:e>
                      </m:acc>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1994130" y="2808690"/>
                <a:ext cx="636263" cy="369332"/>
              </a:xfrm>
              <a:prstGeom prst="rect">
                <a:avLst/>
              </a:prstGeom>
              <a:blipFill rotWithShape="1">
                <a:blip r:embed="rId10" cstate="print"/>
                <a:stretch>
                  <a:fillRect r="-962"/>
                </a:stretch>
              </a:blipFill>
            </p:spPr>
            <p:txBody>
              <a:bodyPr/>
              <a:lstStyle/>
              <a:p>
                <a:r>
                  <a:rPr lang="en-US">
                    <a:noFill/>
                  </a:rPr>
                  <a:t> </a:t>
                </a:r>
              </a:p>
            </p:txBody>
          </p:sp>
        </mc:Fallback>
      </mc:AlternateContent>
    </p:spTree>
    <p:extLst>
      <p:ext uri="{BB962C8B-B14F-4D97-AF65-F5344CB8AC3E}">
        <p14:creationId xmlns="" xmlns:p14="http://schemas.microsoft.com/office/powerpoint/2010/main" val="1254973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dirty="0" smtClean="0"/>
                  <a:t>        بنا بر این وقتی المان های فنر حرکت می کنند،سرعت همه آنها </a:t>
                </a:r>
                <a14:m>
                  <m:oMath xmlns:m="http://schemas.openxmlformats.org/officeDocument/2006/math">
                    <m:acc>
                      <m:accPr>
                        <m:chr m:val="̇"/>
                        <m:ctrlPr>
                          <a:rPr lang="fa-IR" sz="2000" i="1" smtClean="0">
                            <a:latin typeface="Cambria Math"/>
                          </a:rPr>
                        </m:ctrlPr>
                      </m:accPr>
                      <m:e>
                        <m:r>
                          <a:rPr lang="en-US" sz="2000" b="0" i="1" smtClean="0">
                            <a:latin typeface="Cambria Math"/>
                          </a:rPr>
                          <m:t>𝑥</m:t>
                        </m:r>
                      </m:e>
                    </m:acc>
                  </m:oMath>
                </a14:m>
                <a:r>
                  <a:rPr lang="fa-IR" sz="2000" dirty="0" smtClean="0"/>
                  <a:t> نیست.مثل این است که تنها</a:t>
                </a:r>
              </a:p>
              <a:p>
                <a:pPr algn="r" rtl="1"/>
                <a14:m>
                  <m:oMath xmlns:m="http://schemas.openxmlformats.org/officeDocument/2006/math">
                    <m:f>
                      <m:fPr>
                        <m:ctrlPr>
                          <a:rPr lang="en-US" sz="2000" i="1" smtClean="0">
                            <a:latin typeface="Cambria Math"/>
                          </a:rPr>
                        </m:ctrlPr>
                      </m:fPr>
                      <m:num>
                        <m:r>
                          <a:rPr lang="fa-IR" sz="2000" b="0" i="1" smtClean="0">
                            <a:latin typeface="Cambria Math"/>
                          </a:rPr>
                          <m:t>1</m:t>
                        </m:r>
                      </m:num>
                      <m:den>
                        <m:r>
                          <a:rPr lang="fa-IR" sz="2000" b="0" i="1" smtClean="0">
                            <a:latin typeface="Cambria Math"/>
                          </a:rPr>
                          <m:t>3</m:t>
                        </m:r>
                      </m:den>
                    </m:f>
                  </m:oMath>
                </a14:m>
                <a:r>
                  <a:rPr lang="fa-IR" sz="2000" dirty="0" smtClean="0"/>
                  <a:t> جرم فنر دارای سرعت </a:t>
                </a:r>
                <a14:m>
                  <m:oMath xmlns:m="http://schemas.openxmlformats.org/officeDocument/2006/math">
                    <m:acc>
                      <m:accPr>
                        <m:chr m:val="̇"/>
                        <m:ctrlPr>
                          <a:rPr lang="fa-IR" sz="2000" i="1">
                            <a:latin typeface="Cambria Math"/>
                          </a:rPr>
                        </m:ctrlPr>
                      </m:accPr>
                      <m:e>
                        <m:r>
                          <a:rPr lang="en-US" sz="2000" i="1">
                            <a:latin typeface="Cambria Math"/>
                          </a:rPr>
                          <m:t>𝑥</m:t>
                        </m:r>
                      </m:e>
                    </m:acc>
                  </m:oMath>
                </a14:m>
                <a:r>
                  <a:rPr lang="fa-IR" sz="2000" dirty="0" smtClean="0"/>
                  <a:t> است.</a:t>
                </a:r>
              </a:p>
              <a:p>
                <a:pPr algn="r" rtl="1"/>
                <a:r>
                  <a:rPr lang="fa-IR" sz="2000" dirty="0"/>
                  <a:t> </a:t>
                </a:r>
                <a:r>
                  <a:rPr lang="fa-IR" sz="2000" dirty="0" smtClean="0"/>
                  <a:t>       لذا انرژی جنبشی کل سیستم به قرار زیر است؛</a:t>
                </a:r>
              </a:p>
              <a:p>
                <a:pPr algn="r" rtl="1"/>
                <a:endParaRPr lang="fa-IR" sz="2000" dirty="0"/>
              </a:p>
              <a:p>
                <a:pPr algn="l"/>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𝐾</m:t>
                        </m:r>
                      </m:e>
                      <m:sub>
                        <m:r>
                          <a:rPr lang="en-US" sz="2000" b="0" i="1" smtClean="0">
                            <a:latin typeface="Cambria Math"/>
                          </a:rPr>
                          <m:t>𝑡𝑜𝑡</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𝑀</m:t>
                    </m:r>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begChr m:val="["/>
                        <m:endChr m:val="]"/>
                        <m:ctrlPr>
                          <a:rPr lang="en-US" sz="2000" b="0" i="1" smtClean="0">
                            <a:latin typeface="Cambria Math"/>
                          </a:rPr>
                        </m:ctrlPr>
                      </m:dPr>
                      <m:e>
                        <m:r>
                          <a:rPr lang="en-US" sz="2000" b="0" i="1" smtClean="0">
                            <a:latin typeface="Cambria Math"/>
                          </a:rPr>
                          <m:t> </m:t>
                        </m:r>
                        <m:f>
                          <m:fPr>
                            <m:ctrlPr>
                              <a:rPr lang="en-US" sz="2000" b="0" i="1" smtClean="0">
                                <a:latin typeface="Cambria Math"/>
                              </a:rPr>
                            </m:ctrlPr>
                          </m:fPr>
                          <m:num>
                            <m:r>
                              <a:rPr lang="en-US" sz="2000" b="0" i="1" smtClean="0">
                                <a:latin typeface="Cambria Math"/>
                              </a:rPr>
                              <m:t>𝑚</m:t>
                            </m:r>
                          </m:num>
                          <m:den>
                            <m:r>
                              <a:rPr lang="en-US" sz="2000" b="0" i="1" smtClean="0">
                                <a:latin typeface="Cambria Math"/>
                              </a:rPr>
                              <m:t>3</m:t>
                            </m:r>
                          </m:den>
                        </m:f>
                        <m:r>
                          <a:rPr lang="en-US" sz="2000" b="0" i="1" smtClean="0">
                            <a:latin typeface="Cambria Math"/>
                          </a:rPr>
                          <m:t> </m:t>
                        </m:r>
                      </m:e>
                    </m:d>
                    <m:sSup>
                      <m:sSupPr>
                        <m:ctrlPr>
                          <a:rPr lang="en-US" sz="2000" b="0" i="1" smtClean="0">
                            <a:latin typeface="Cambria Math"/>
                          </a:rPr>
                        </m:ctrlPr>
                      </m:sSupPr>
                      <m:e>
                        <m:acc>
                          <m:accPr>
                            <m:chr m:val="̇"/>
                            <m:ctrlPr>
                              <a:rPr lang="en-US" sz="2000" b="0" i="1" smtClean="0">
                                <a:latin typeface="Cambria Math"/>
                              </a:rPr>
                            </m:ctrlPr>
                          </m:accPr>
                          <m:e>
                            <m:r>
                              <a:rPr lang="en-US" sz="2000" b="0" i="1" smtClean="0">
                                <a:latin typeface="Cambria Math"/>
                              </a:rPr>
                              <m:t>𝑥</m:t>
                            </m:r>
                          </m:e>
                        </m:acc>
                      </m:e>
                      <m:sup>
                        <m:r>
                          <a:rPr lang="en-US" sz="2000" b="0" i="1" smtClean="0">
                            <a:latin typeface="Cambria Math"/>
                          </a:rPr>
                          <m:t>2</m:t>
                        </m:r>
                      </m:sup>
                    </m:s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𝐾</m:t>
                        </m:r>
                      </m:e>
                      <m:sub>
                        <m:r>
                          <a:rPr lang="en-US" sz="2000" b="0" i="1" dirty="0" smtClean="0">
                            <a:latin typeface="Cambria Math"/>
                          </a:rPr>
                          <m:t>𝑡𝑜𝑡</m:t>
                        </m:r>
                      </m:sub>
                    </m:sSub>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2</m:t>
                        </m:r>
                      </m:den>
                    </m:f>
                    <m:r>
                      <a:rPr lang="en-US" sz="2000" b="0" i="1" dirty="0" smtClean="0">
                        <a:latin typeface="Cambria Math"/>
                      </a:rPr>
                      <m:t> </m:t>
                    </m:r>
                    <m:d>
                      <m:dPr>
                        <m:begChr m:val="["/>
                        <m:endChr m:val="]"/>
                        <m:ctrlPr>
                          <a:rPr lang="en-US" sz="2000" b="0" i="1" dirty="0" smtClean="0">
                            <a:latin typeface="Cambria Math"/>
                          </a:rPr>
                        </m:ctrlPr>
                      </m:dPr>
                      <m:e>
                        <m:r>
                          <a:rPr lang="en-US" sz="2000" b="0" i="1" dirty="0" smtClean="0">
                            <a:latin typeface="Cambria Math"/>
                          </a:rPr>
                          <m:t>𝑀</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𝑚</m:t>
                            </m:r>
                          </m:num>
                          <m:den>
                            <m:r>
                              <a:rPr lang="en-US" sz="2000" b="0" i="1" dirty="0" smtClean="0">
                                <a:latin typeface="Cambria Math"/>
                              </a:rPr>
                              <m:t>3</m:t>
                            </m:r>
                          </m:den>
                        </m:f>
                      </m:e>
                    </m:d>
                    <m:r>
                      <a:rPr lang="en-US" sz="2000" b="0" i="1" dirty="0" smtClean="0">
                        <a:latin typeface="Cambria Math"/>
                      </a:rPr>
                      <m:t> </m:t>
                    </m:r>
                    <m:sSup>
                      <m:sSupPr>
                        <m:ctrlPr>
                          <a:rPr lang="en-US" sz="2000" b="0" i="1" dirty="0" smtClean="0">
                            <a:latin typeface="Cambria Math"/>
                          </a:rPr>
                        </m:ctrlPr>
                      </m:sSupPr>
                      <m:e>
                        <m:acc>
                          <m:accPr>
                            <m:chr m:val="̇"/>
                            <m:ctrlPr>
                              <a:rPr lang="en-US" sz="2000" b="0" i="1" dirty="0" smtClean="0">
                                <a:latin typeface="Cambria Math"/>
                              </a:rPr>
                            </m:ctrlPr>
                          </m:accPr>
                          <m:e>
                            <m:r>
                              <a:rPr lang="en-US" sz="2000" b="0" i="1" dirty="0" smtClean="0">
                                <a:latin typeface="Cambria Math"/>
                              </a:rPr>
                              <m:t>𝑥</m:t>
                            </m:r>
                          </m:e>
                        </m:acc>
                      </m:e>
                      <m:sup>
                        <m:r>
                          <a:rPr lang="en-US" sz="2000" b="0" i="1" dirty="0" smtClean="0">
                            <a:latin typeface="Cambria Math"/>
                          </a:rPr>
                          <m:t>2</m:t>
                        </m:r>
                      </m:sup>
                    </m:sSup>
                  </m:oMath>
                </a14:m>
                <a:endParaRPr lang="en-US" sz="2000" dirty="0" smtClean="0"/>
              </a:p>
              <a:p>
                <a:pPr algn="l"/>
                <a:endParaRPr lang="en-US" sz="2000" dirty="0"/>
              </a:p>
              <a:p>
                <a:pPr algn="r" rtl="1"/>
                <a:r>
                  <a:rPr lang="fa-IR" sz="2000" dirty="0" smtClean="0"/>
                  <a:t>         </a:t>
                </a:r>
                <a:r>
                  <a:rPr lang="fa-IR" sz="2000" dirty="0" smtClean="0">
                    <a:cs typeface="B Titr" pitchFamily="2" charset="-78"/>
                  </a:rPr>
                  <a:t>فنر های سری و موازی ؛</a:t>
                </a:r>
              </a:p>
              <a:p>
                <a:pPr algn="r" rtl="1"/>
                <a:endParaRPr lang="fa-IR" sz="2000" dirty="0" smtClean="0"/>
              </a:p>
              <a:p>
                <a:pPr algn="r" rtl="1"/>
                <a:r>
                  <a:rPr lang="fa-IR" sz="2000" dirty="0"/>
                  <a:t> </a:t>
                </a:r>
                <a:r>
                  <a:rPr lang="fa-IR" sz="2000" dirty="0" smtClean="0"/>
                  <a:t>      در فنر های موازی اگر سختی یکی از فنرها را به بینهایت برسانیم، سیستم باید قفل شود یا اینکه </a:t>
                </a:r>
              </a:p>
              <a:p>
                <a:pPr algn="r" rtl="1"/>
                <a:r>
                  <a:rPr lang="fa-IR" sz="2000" dirty="0" smtClean="0"/>
                  <a:t>هر دو فنر جابجایی یکسانی را حس کنند.</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114300" y="53721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475" y="4931002"/>
            <a:ext cx="1409700"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475" y="5772150"/>
            <a:ext cx="1409700"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04229" y="4940371"/>
            <a:ext cx="1248569" cy="1079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0" name="TextBox 9"/>
              <p:cNvSpPr txBox="1"/>
              <p:nvPr/>
            </p:nvSpPr>
            <p:spPr>
              <a:xfrm>
                <a:off x="1194828" y="4507468"/>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194828" y="4507468"/>
                <a:ext cx="46621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 name="TextBox 10"/>
              <p:cNvSpPr txBox="1"/>
              <p:nvPr/>
            </p:nvSpPr>
            <p:spPr>
              <a:xfrm>
                <a:off x="1194828" y="6020018"/>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1194828" y="6020018"/>
                <a:ext cx="471539"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2543489" y="5245388"/>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2543489" y="5245388"/>
                <a:ext cx="440377" cy="369332"/>
              </a:xfrm>
              <a:prstGeom prst="rect">
                <a:avLst/>
              </a:prstGeom>
              <a:blipFill rotWithShape="1">
                <a:blip r:embed="rId8" cstate="print"/>
                <a:stretch>
                  <a:fillRect/>
                </a:stretch>
              </a:blipFill>
            </p:spPr>
            <p:txBody>
              <a:bodyPr/>
              <a:lstStyle/>
              <a:p>
                <a:r>
                  <a:rPr lang="en-US">
                    <a:noFill/>
                  </a:rPr>
                  <a:t> </a:t>
                </a:r>
              </a:p>
            </p:txBody>
          </p:sp>
        </mc:Fallback>
      </mc:AlternateContent>
      <p:sp>
        <p:nvSpPr>
          <p:cNvPr id="14" name="Freeform 13"/>
          <p:cNvSpPr/>
          <p:nvPr/>
        </p:nvSpPr>
        <p:spPr>
          <a:xfrm>
            <a:off x="1099715" y="4886325"/>
            <a:ext cx="729813" cy="1305033"/>
          </a:xfrm>
          <a:custGeom>
            <a:avLst/>
            <a:gdLst>
              <a:gd name="connsiteX0" fmla="*/ 129010 w 729813"/>
              <a:gd name="connsiteY0" fmla="*/ 0 h 1305033"/>
              <a:gd name="connsiteX1" fmla="*/ 652885 w 729813"/>
              <a:gd name="connsiteY1" fmla="*/ 38100 h 1305033"/>
              <a:gd name="connsiteX2" fmla="*/ 671935 w 729813"/>
              <a:gd name="connsiteY2" fmla="*/ 66675 h 1305033"/>
              <a:gd name="connsiteX3" fmla="*/ 700510 w 729813"/>
              <a:gd name="connsiteY3" fmla="*/ 123825 h 1305033"/>
              <a:gd name="connsiteX4" fmla="*/ 710035 w 729813"/>
              <a:gd name="connsiteY4" fmla="*/ 200025 h 1305033"/>
              <a:gd name="connsiteX5" fmla="*/ 729085 w 729813"/>
              <a:gd name="connsiteY5" fmla="*/ 276225 h 1305033"/>
              <a:gd name="connsiteX6" fmla="*/ 719560 w 729813"/>
              <a:gd name="connsiteY6" fmla="*/ 1085850 h 1305033"/>
              <a:gd name="connsiteX7" fmla="*/ 710035 w 729813"/>
              <a:gd name="connsiteY7" fmla="*/ 1114425 h 1305033"/>
              <a:gd name="connsiteX8" fmla="*/ 690985 w 729813"/>
              <a:gd name="connsiteY8" fmla="*/ 1152525 h 1305033"/>
              <a:gd name="connsiteX9" fmla="*/ 681460 w 729813"/>
              <a:gd name="connsiteY9" fmla="*/ 1209675 h 1305033"/>
              <a:gd name="connsiteX10" fmla="*/ 652885 w 729813"/>
              <a:gd name="connsiteY10" fmla="*/ 1219200 h 1305033"/>
              <a:gd name="connsiteX11" fmla="*/ 624310 w 729813"/>
              <a:gd name="connsiteY11" fmla="*/ 1238250 h 1305033"/>
              <a:gd name="connsiteX12" fmla="*/ 71860 w 729813"/>
              <a:gd name="connsiteY12" fmla="*/ 1228725 h 1305033"/>
              <a:gd name="connsiteX13" fmla="*/ 90910 w 729813"/>
              <a:gd name="connsiteY13" fmla="*/ 66675 h 1305033"/>
              <a:gd name="connsiteX14" fmla="*/ 176635 w 729813"/>
              <a:gd name="connsiteY14" fmla="*/ 28575 h 130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9813" h="1305033">
                <a:moveTo>
                  <a:pt x="129010" y="0"/>
                </a:moveTo>
                <a:cubicBezTo>
                  <a:pt x="319067" y="114034"/>
                  <a:pt x="104284" y="-4100"/>
                  <a:pt x="652885" y="38100"/>
                </a:cubicBezTo>
                <a:cubicBezTo>
                  <a:pt x="664299" y="38978"/>
                  <a:pt x="666815" y="56436"/>
                  <a:pt x="671935" y="66675"/>
                </a:cubicBezTo>
                <a:cubicBezTo>
                  <a:pt x="711370" y="145545"/>
                  <a:pt x="645915" y="41933"/>
                  <a:pt x="700510" y="123825"/>
                </a:cubicBezTo>
                <a:cubicBezTo>
                  <a:pt x="703685" y="149225"/>
                  <a:pt x="705318" y="174866"/>
                  <a:pt x="710035" y="200025"/>
                </a:cubicBezTo>
                <a:cubicBezTo>
                  <a:pt x="714860" y="225758"/>
                  <a:pt x="728803" y="250045"/>
                  <a:pt x="729085" y="276225"/>
                </a:cubicBezTo>
                <a:cubicBezTo>
                  <a:pt x="731987" y="546103"/>
                  <a:pt x="725692" y="816026"/>
                  <a:pt x="719560" y="1085850"/>
                </a:cubicBezTo>
                <a:cubicBezTo>
                  <a:pt x="719332" y="1095888"/>
                  <a:pt x="713990" y="1105197"/>
                  <a:pt x="710035" y="1114425"/>
                </a:cubicBezTo>
                <a:cubicBezTo>
                  <a:pt x="704442" y="1127476"/>
                  <a:pt x="697335" y="1139825"/>
                  <a:pt x="690985" y="1152525"/>
                </a:cubicBezTo>
                <a:cubicBezTo>
                  <a:pt x="687810" y="1171575"/>
                  <a:pt x="691042" y="1192907"/>
                  <a:pt x="681460" y="1209675"/>
                </a:cubicBezTo>
                <a:cubicBezTo>
                  <a:pt x="676479" y="1218392"/>
                  <a:pt x="661865" y="1214710"/>
                  <a:pt x="652885" y="1219200"/>
                </a:cubicBezTo>
                <a:cubicBezTo>
                  <a:pt x="642646" y="1224320"/>
                  <a:pt x="633835" y="1231900"/>
                  <a:pt x="624310" y="1238250"/>
                </a:cubicBezTo>
                <a:cubicBezTo>
                  <a:pt x="440160" y="1235075"/>
                  <a:pt x="148176" y="1396347"/>
                  <a:pt x="71860" y="1228725"/>
                </a:cubicBezTo>
                <a:cubicBezTo>
                  <a:pt x="-88664" y="876145"/>
                  <a:pt x="66362" y="453299"/>
                  <a:pt x="90910" y="66675"/>
                </a:cubicBezTo>
                <a:cubicBezTo>
                  <a:pt x="93665" y="23291"/>
                  <a:pt x="151092" y="28575"/>
                  <a:pt x="176635" y="28575"/>
                </a:cubicBezTo>
              </a:path>
            </a:pathLst>
          </a:cu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39437" y="6389350"/>
            <a:ext cx="683200" cy="369332"/>
          </a:xfrm>
          <a:prstGeom prst="rect">
            <a:avLst/>
          </a:prstGeom>
          <a:noFill/>
        </p:spPr>
        <p:txBody>
          <a:bodyPr wrap="none" rtlCol="0">
            <a:spAutoFit/>
          </a:bodyPr>
          <a:lstStyle/>
          <a:p>
            <a:r>
              <a:rPr lang="fa-IR" dirty="0" smtClean="0"/>
              <a:t>موازی</a:t>
            </a:r>
            <a:endParaRPr lang="en-US" dirty="0"/>
          </a:p>
        </p:txBody>
      </p:sp>
      <p:cxnSp>
        <p:nvCxnSpPr>
          <p:cNvPr id="17" name="Straight Arrow Connector 16"/>
          <p:cNvCxnSpPr/>
          <p:nvPr/>
        </p:nvCxnSpPr>
        <p:spPr>
          <a:xfrm flipH="1">
            <a:off x="752475" y="6191358"/>
            <a:ext cx="347240" cy="197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4152900" y="5381625"/>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 name="Straight Connector 21"/>
          <p:cNvCxnSpPr>
            <a:stCxn id="20" idx="1"/>
          </p:cNvCxnSpPr>
          <p:nvPr/>
        </p:nvCxnSpPr>
        <p:spPr>
          <a:xfrm flipV="1">
            <a:off x="4719638" y="6010275"/>
            <a:ext cx="4043362"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8267700" y="5408756"/>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77000" y="4969505"/>
            <a:ext cx="682018" cy="589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1075" y="5116739"/>
            <a:ext cx="168592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39172" y="5116739"/>
            <a:ext cx="1623828"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28" name="TextBox 27"/>
              <p:cNvSpPr txBox="1"/>
              <p:nvPr/>
            </p:nvSpPr>
            <p:spPr>
              <a:xfrm>
                <a:off x="6521130" y="5074205"/>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6521130" y="5074205"/>
                <a:ext cx="440377"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9" name="TextBox 28"/>
              <p:cNvSpPr txBox="1"/>
              <p:nvPr/>
            </p:nvSpPr>
            <p:spPr>
              <a:xfrm>
                <a:off x="5400928" y="4704873"/>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5400928" y="4704873"/>
                <a:ext cx="466218"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0" name="TextBox 29"/>
              <p:cNvSpPr txBox="1"/>
              <p:nvPr/>
            </p:nvSpPr>
            <p:spPr>
              <a:xfrm>
                <a:off x="7715316" y="4704873"/>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7715316" y="4704873"/>
                <a:ext cx="471539" cy="369332"/>
              </a:xfrm>
              <a:prstGeom prst="rect">
                <a:avLst/>
              </a:prstGeom>
              <a:blipFill rotWithShape="1">
                <a:blip r:embed="rId11" cstate="print"/>
                <a:stretch>
                  <a:fillRect/>
                </a:stretch>
              </a:blipFill>
            </p:spPr>
            <p:txBody>
              <a:bodyPr/>
              <a:lstStyle/>
              <a:p>
                <a:r>
                  <a:rPr lang="en-US">
                    <a:noFill/>
                  </a:rPr>
                  <a:t> </a:t>
                </a:r>
              </a:p>
            </p:txBody>
          </p:sp>
        </mc:Fallback>
      </mc:AlternateContent>
      <p:sp>
        <p:nvSpPr>
          <p:cNvPr id="31" name="TextBox 30"/>
          <p:cNvSpPr txBox="1"/>
          <p:nvPr/>
        </p:nvSpPr>
        <p:spPr>
          <a:xfrm>
            <a:off x="6488009" y="6333966"/>
            <a:ext cx="683200" cy="369332"/>
          </a:xfrm>
          <a:prstGeom prst="rect">
            <a:avLst/>
          </a:prstGeom>
          <a:noFill/>
        </p:spPr>
        <p:txBody>
          <a:bodyPr wrap="none" rtlCol="0">
            <a:spAutoFit/>
          </a:bodyPr>
          <a:lstStyle/>
          <a:p>
            <a:r>
              <a:rPr lang="fa-IR" dirty="0" smtClean="0"/>
              <a:t>موازی</a:t>
            </a:r>
            <a:endParaRPr lang="en-US" dirty="0"/>
          </a:p>
        </p:txBody>
      </p:sp>
      <p:sp>
        <p:nvSpPr>
          <p:cNvPr id="32" name="Arc 31"/>
          <p:cNvSpPr/>
          <p:nvPr/>
        </p:nvSpPr>
        <p:spPr>
          <a:xfrm rot="19242531">
            <a:off x="5042868" y="4441947"/>
            <a:ext cx="3585548" cy="3696813"/>
          </a:xfrm>
          <a:prstGeom prst="arc">
            <a:avLst>
              <a:gd name="adj1" fmla="val 16457129"/>
              <a:gd name="adj2" fmla="val 2066353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Arrow Connector 33"/>
          <p:cNvCxnSpPr/>
          <p:nvPr/>
        </p:nvCxnSpPr>
        <p:spPr>
          <a:xfrm flipH="1">
            <a:off x="7171210" y="5443537"/>
            <a:ext cx="779876" cy="8468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634037" y="5443537"/>
            <a:ext cx="995363" cy="8468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93381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algn="r" rtl="1"/>
                <a:r>
                  <a:rPr lang="fa-IR" sz="2000" dirty="0"/>
                  <a:t> </a:t>
                </a:r>
                <a:r>
                  <a:rPr lang="fa-IR" sz="2000" dirty="0" smtClean="0"/>
                  <a:t>    </a:t>
                </a:r>
                <a:r>
                  <a:rPr lang="fa-IR" sz="2000" dirty="0" smtClean="0">
                    <a:cs typeface="B Koodak" pitchFamily="2" charset="-78"/>
                  </a:rPr>
                  <a:t>موازی ؛</a:t>
                </a:r>
              </a:p>
              <a:p>
                <a:pPr algn="l"/>
                <a:r>
                  <a:rPr lang="en-US" sz="2000" dirty="0" smtClean="0"/>
                  <a:t>                                           </a:t>
                </a:r>
                <a14:m>
                  <m:oMath xmlns:m="http://schemas.openxmlformats.org/officeDocument/2006/math">
                    <m:r>
                      <a:rPr lang="en-US" sz="2000" i="1" smtClean="0">
                        <a:latin typeface="Cambria Math"/>
                        <a:ea typeface="Cambria Math"/>
                      </a:rPr>
                      <m:t>≡</m:t>
                    </m:r>
                  </m:oMath>
                </a14:m>
                <a:r>
                  <a:rPr lang="en-US" sz="2000" dirty="0" smtClean="0"/>
                  <a:t>          </a:t>
                </a:r>
              </a:p>
              <a:p>
                <a:pPr algn="l"/>
                <a:endParaRPr lang="en-US" sz="2000" dirty="0"/>
              </a:p>
              <a:p>
                <a:pPr algn="l"/>
                <a:endParaRPr lang="en-US" sz="2000" dirty="0" smtClean="0"/>
              </a:p>
              <a:p>
                <a:pPr algn="l"/>
                <a:endParaRPr lang="en-US" sz="2000" dirty="0"/>
              </a:p>
              <a:p>
                <a:pPr algn="l"/>
                <a14:m>
                  <m:oMath xmlns:m="http://schemas.openxmlformats.org/officeDocument/2006/math">
                    <m:f>
                      <m:fPr>
                        <m:ctrlPr>
                          <a:rPr lang="en-US" sz="2000" i="1" smtClean="0">
                            <a:latin typeface="Cambria Math"/>
                          </a:rPr>
                        </m:ctrlPr>
                      </m:fPr>
                      <m:num>
                        <m:r>
                          <a:rPr lang="en-US" sz="2000" b="0" i="1" smtClean="0">
                            <a:latin typeface="Cambria Math"/>
                          </a:rPr>
                          <m:t>𝐹</m:t>
                        </m:r>
                      </m:num>
                      <m:den>
                        <m:sSub>
                          <m:sSubPr>
                            <m:ctrlPr>
                              <a:rPr lang="en-US" sz="2000" i="1" smtClean="0">
                                <a:latin typeface="Cambria Math"/>
                              </a:rPr>
                            </m:ctrlPr>
                          </m:sSubPr>
                          <m:e>
                            <m:r>
                              <a:rPr lang="en-US" sz="2000" b="0" i="1" smtClean="0">
                                <a:latin typeface="Cambria Math"/>
                              </a:rPr>
                              <m:t>𝑘</m:t>
                            </m:r>
                          </m:e>
                          <m:sub>
                            <m:r>
                              <a:rPr lang="en-US" sz="2000" b="0" i="1" smtClean="0">
                                <a:latin typeface="Cambria Math"/>
                              </a:rPr>
                              <m:t>𝑒𝑞</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𝐹</m:t>
                        </m:r>
                      </m:num>
                      <m:den>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den>
                    </m:f>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𝑘</m:t>
                        </m:r>
                      </m:e>
                      <m:sub>
                        <m:r>
                          <a:rPr lang="en-US" sz="2000" b="0" i="1" dirty="0" smtClean="0">
                            <a:latin typeface="Cambria Math"/>
                          </a:rPr>
                          <m:t>𝑒𝑞</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𝑘</m:t>
                        </m:r>
                      </m:e>
                      <m:sub>
                        <m:r>
                          <a:rPr lang="en-US" sz="2000" b="0" i="1" dirty="0" smtClean="0">
                            <a:latin typeface="Cambria Math"/>
                          </a:rPr>
                          <m:t>1</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𝑘</m:t>
                        </m:r>
                      </m:e>
                      <m:sub>
                        <m:r>
                          <a:rPr lang="en-US" sz="2000" b="0" i="1" dirty="0" smtClean="0">
                            <a:latin typeface="Cambria Math"/>
                          </a:rPr>
                          <m:t>2</m:t>
                        </m:r>
                      </m:sub>
                    </m:sSub>
                  </m:oMath>
                </a14:m>
                <a:endParaRPr lang="en-US" sz="2000" dirty="0" smtClean="0"/>
              </a:p>
              <a:p>
                <a:pPr algn="l"/>
                <a:endParaRPr lang="en-US" sz="2000" dirty="0"/>
              </a:p>
              <a:p>
                <a:pPr algn="l"/>
                <a:r>
                  <a:rPr lang="fa-IR" sz="2000" dirty="0" smtClean="0"/>
                  <a:t>روش انرژی</a:t>
                </a: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i="1" smtClean="0">
                            <a:latin typeface="Cambria Math"/>
                          </a:rPr>
                        </m:ctrlPr>
                      </m:sSubPr>
                      <m:e>
                        <m:r>
                          <a:rPr lang="en-US" sz="2000" b="0" i="1" smtClean="0">
                            <a:latin typeface="Cambria Math"/>
                          </a:rPr>
                          <m:t>𝑘</m:t>
                        </m:r>
                      </m:e>
                      <m:sub>
                        <m:r>
                          <a:rPr lang="en-US" sz="2000" b="0" i="1" smtClean="0">
                            <a:latin typeface="Cambria Math"/>
                          </a:rPr>
                          <m:t>1</m:t>
                        </m:r>
                      </m:sub>
                    </m:sSub>
                    <m:sSup>
                      <m:sSupPr>
                        <m:ctrlPr>
                          <a:rPr lang="en-US" sz="200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i="1" smtClean="0">
                            <a:latin typeface="Cambria Math"/>
                          </a:rPr>
                        </m:ctrlPr>
                      </m:sSubPr>
                      <m:e>
                        <m:r>
                          <a:rPr lang="en-US" sz="2000" b="0" i="1" smtClean="0">
                            <a:latin typeface="Cambria Math"/>
                          </a:rPr>
                          <m:t>𝑘</m:t>
                        </m:r>
                      </m:e>
                      <m:sub>
                        <m:r>
                          <a:rPr lang="en-US" sz="2000" b="0" i="1" smtClean="0">
                            <a:latin typeface="Cambria Math"/>
                          </a:rPr>
                          <m:t>2</m:t>
                        </m:r>
                      </m:sub>
                    </m:sSub>
                    <m:sSup>
                      <m:sSupPr>
                        <m:ctrlPr>
                          <a:rPr lang="en-US" sz="200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𝑒𝑞</m:t>
                        </m:r>
                      </m:sub>
                    </m:sSub>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𝑘</m:t>
                        </m:r>
                      </m:e>
                      <m:sub>
                        <m:r>
                          <a:rPr lang="en-US" sz="2000" b="0" i="1" dirty="0" smtClean="0">
                            <a:latin typeface="Cambria Math"/>
                          </a:rPr>
                          <m:t>𝑒𝑞</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𝑘</m:t>
                        </m:r>
                      </m:e>
                      <m:sub>
                        <m:r>
                          <a:rPr lang="en-US" sz="2000" b="0" i="1" dirty="0" smtClean="0">
                            <a:latin typeface="Cambria Math"/>
                          </a:rPr>
                          <m:t>1</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𝑘</m:t>
                        </m:r>
                      </m:e>
                      <m:sub>
                        <m:r>
                          <a:rPr lang="en-US" sz="2000" b="0" i="1" dirty="0" smtClean="0">
                            <a:latin typeface="Cambria Math"/>
                          </a:rPr>
                          <m:t>2</m:t>
                        </m:r>
                      </m:sub>
                    </m:sSub>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8638" y="799561"/>
            <a:ext cx="1103514" cy="113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Connector 5"/>
          <p:cNvCxnSpPr>
            <a:stCxn id="4" idx="2"/>
          </p:cNvCxnSpPr>
          <p:nvPr/>
        </p:nvCxnSpPr>
        <p:spPr>
          <a:xfrm flipV="1">
            <a:off x="647391" y="856556"/>
            <a:ext cx="125760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1456977" y="1185517"/>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6400" y="1752602"/>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Freeform 14"/>
          <p:cNvSpPr/>
          <p:nvPr/>
        </p:nvSpPr>
        <p:spPr>
          <a:xfrm>
            <a:off x="1657221" y="685800"/>
            <a:ext cx="619254" cy="942975"/>
          </a:xfrm>
          <a:custGeom>
            <a:avLst/>
            <a:gdLst>
              <a:gd name="connsiteX0" fmla="*/ 47754 w 619254"/>
              <a:gd name="connsiteY0" fmla="*/ 361950 h 942975"/>
              <a:gd name="connsiteX1" fmla="*/ 95379 w 619254"/>
              <a:gd name="connsiteY1" fmla="*/ 180975 h 942975"/>
              <a:gd name="connsiteX2" fmla="*/ 123954 w 619254"/>
              <a:gd name="connsiteY2" fmla="*/ 123825 h 942975"/>
              <a:gd name="connsiteX3" fmla="*/ 133479 w 619254"/>
              <a:gd name="connsiteY3" fmla="*/ 95250 h 942975"/>
              <a:gd name="connsiteX4" fmla="*/ 162054 w 619254"/>
              <a:gd name="connsiteY4" fmla="*/ 66675 h 942975"/>
              <a:gd name="connsiteX5" fmla="*/ 219204 w 619254"/>
              <a:gd name="connsiteY5" fmla="*/ 0 h 942975"/>
              <a:gd name="connsiteX6" fmla="*/ 352554 w 619254"/>
              <a:gd name="connsiteY6" fmla="*/ 19050 h 942975"/>
              <a:gd name="connsiteX7" fmla="*/ 428754 w 619254"/>
              <a:gd name="connsiteY7" fmla="*/ 104775 h 942975"/>
              <a:gd name="connsiteX8" fmla="*/ 438279 w 619254"/>
              <a:gd name="connsiteY8" fmla="*/ 133350 h 942975"/>
              <a:gd name="connsiteX9" fmla="*/ 466854 w 619254"/>
              <a:gd name="connsiteY9" fmla="*/ 171450 h 942975"/>
              <a:gd name="connsiteX10" fmla="*/ 514479 w 619254"/>
              <a:gd name="connsiteY10" fmla="*/ 228600 h 942975"/>
              <a:gd name="connsiteX11" fmla="*/ 524004 w 619254"/>
              <a:gd name="connsiteY11" fmla="*/ 285750 h 942975"/>
              <a:gd name="connsiteX12" fmla="*/ 533529 w 619254"/>
              <a:gd name="connsiteY12" fmla="*/ 323850 h 942975"/>
              <a:gd name="connsiteX13" fmla="*/ 552579 w 619254"/>
              <a:gd name="connsiteY13" fmla="*/ 476250 h 942975"/>
              <a:gd name="connsiteX14" fmla="*/ 581154 w 619254"/>
              <a:gd name="connsiteY14" fmla="*/ 561975 h 942975"/>
              <a:gd name="connsiteX15" fmla="*/ 590679 w 619254"/>
              <a:gd name="connsiteY15" fmla="*/ 590550 h 942975"/>
              <a:gd name="connsiteX16" fmla="*/ 619254 w 619254"/>
              <a:gd name="connsiteY16" fmla="*/ 685800 h 942975"/>
              <a:gd name="connsiteX17" fmla="*/ 571629 w 619254"/>
              <a:gd name="connsiteY17" fmla="*/ 876300 h 942975"/>
              <a:gd name="connsiteX18" fmla="*/ 543054 w 619254"/>
              <a:gd name="connsiteY18" fmla="*/ 895350 h 942975"/>
              <a:gd name="connsiteX19" fmla="*/ 504954 w 619254"/>
              <a:gd name="connsiteY19" fmla="*/ 923925 h 942975"/>
              <a:gd name="connsiteX20" fmla="*/ 447804 w 619254"/>
              <a:gd name="connsiteY20" fmla="*/ 942975 h 942975"/>
              <a:gd name="connsiteX21" fmla="*/ 162054 w 619254"/>
              <a:gd name="connsiteY21" fmla="*/ 933450 h 942975"/>
              <a:gd name="connsiteX22" fmla="*/ 133479 w 619254"/>
              <a:gd name="connsiteY22" fmla="*/ 914400 h 942975"/>
              <a:gd name="connsiteX23" fmla="*/ 104904 w 619254"/>
              <a:gd name="connsiteY23" fmla="*/ 904875 h 942975"/>
              <a:gd name="connsiteX24" fmla="*/ 19179 w 619254"/>
              <a:gd name="connsiteY24" fmla="*/ 828675 h 942975"/>
              <a:gd name="connsiteX25" fmla="*/ 9654 w 619254"/>
              <a:gd name="connsiteY25" fmla="*/ 542925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9254" h="942975">
                <a:moveTo>
                  <a:pt x="47754" y="361950"/>
                </a:moveTo>
                <a:cubicBezTo>
                  <a:pt x="102409" y="270859"/>
                  <a:pt x="66488" y="344690"/>
                  <a:pt x="95379" y="180975"/>
                </a:cubicBezTo>
                <a:cubicBezTo>
                  <a:pt x="101908" y="143975"/>
                  <a:pt x="106878" y="157978"/>
                  <a:pt x="123954" y="123825"/>
                </a:cubicBezTo>
                <a:cubicBezTo>
                  <a:pt x="128444" y="114845"/>
                  <a:pt x="127910" y="103604"/>
                  <a:pt x="133479" y="95250"/>
                </a:cubicBezTo>
                <a:cubicBezTo>
                  <a:pt x="140951" y="84042"/>
                  <a:pt x="154224" y="77636"/>
                  <a:pt x="162054" y="66675"/>
                </a:cubicBezTo>
                <a:cubicBezTo>
                  <a:pt x="212342" y="-3728"/>
                  <a:pt x="142758" y="57335"/>
                  <a:pt x="219204" y="0"/>
                </a:cubicBezTo>
                <a:cubicBezTo>
                  <a:pt x="263654" y="6350"/>
                  <a:pt x="310864" y="2374"/>
                  <a:pt x="352554" y="19050"/>
                </a:cubicBezTo>
                <a:cubicBezTo>
                  <a:pt x="368332" y="25361"/>
                  <a:pt x="415779" y="78826"/>
                  <a:pt x="428754" y="104775"/>
                </a:cubicBezTo>
                <a:cubicBezTo>
                  <a:pt x="433244" y="113755"/>
                  <a:pt x="433298" y="124633"/>
                  <a:pt x="438279" y="133350"/>
                </a:cubicBezTo>
                <a:cubicBezTo>
                  <a:pt x="446155" y="147133"/>
                  <a:pt x="457627" y="158532"/>
                  <a:pt x="466854" y="171450"/>
                </a:cubicBezTo>
                <a:cubicBezTo>
                  <a:pt x="500007" y="217864"/>
                  <a:pt x="470007" y="184128"/>
                  <a:pt x="514479" y="228600"/>
                </a:cubicBezTo>
                <a:cubicBezTo>
                  <a:pt x="517654" y="247650"/>
                  <a:pt x="520216" y="266812"/>
                  <a:pt x="524004" y="285750"/>
                </a:cubicBezTo>
                <a:cubicBezTo>
                  <a:pt x="526571" y="298587"/>
                  <a:pt x="531587" y="310904"/>
                  <a:pt x="533529" y="323850"/>
                </a:cubicBezTo>
                <a:cubicBezTo>
                  <a:pt x="541123" y="374479"/>
                  <a:pt x="542539" y="426049"/>
                  <a:pt x="552579" y="476250"/>
                </a:cubicBezTo>
                <a:cubicBezTo>
                  <a:pt x="558486" y="505786"/>
                  <a:pt x="571629" y="533400"/>
                  <a:pt x="581154" y="561975"/>
                </a:cubicBezTo>
                <a:cubicBezTo>
                  <a:pt x="584329" y="571500"/>
                  <a:pt x="587921" y="580896"/>
                  <a:pt x="590679" y="590550"/>
                </a:cubicBezTo>
                <a:cubicBezTo>
                  <a:pt x="612487" y="666879"/>
                  <a:pt x="602420" y="635297"/>
                  <a:pt x="619254" y="685800"/>
                </a:cubicBezTo>
                <a:cubicBezTo>
                  <a:pt x="614058" y="715246"/>
                  <a:pt x="615783" y="832146"/>
                  <a:pt x="571629" y="876300"/>
                </a:cubicBezTo>
                <a:cubicBezTo>
                  <a:pt x="563534" y="884395"/>
                  <a:pt x="552369" y="888696"/>
                  <a:pt x="543054" y="895350"/>
                </a:cubicBezTo>
                <a:cubicBezTo>
                  <a:pt x="530136" y="904577"/>
                  <a:pt x="519153" y="916825"/>
                  <a:pt x="504954" y="923925"/>
                </a:cubicBezTo>
                <a:cubicBezTo>
                  <a:pt x="486993" y="932905"/>
                  <a:pt x="447804" y="942975"/>
                  <a:pt x="447804" y="942975"/>
                </a:cubicBezTo>
                <a:cubicBezTo>
                  <a:pt x="352554" y="939800"/>
                  <a:pt x="256966" y="942078"/>
                  <a:pt x="162054" y="933450"/>
                </a:cubicBezTo>
                <a:cubicBezTo>
                  <a:pt x="150653" y="932414"/>
                  <a:pt x="143718" y="919520"/>
                  <a:pt x="133479" y="914400"/>
                </a:cubicBezTo>
                <a:cubicBezTo>
                  <a:pt x="124499" y="909910"/>
                  <a:pt x="114429" y="908050"/>
                  <a:pt x="104904" y="904875"/>
                </a:cubicBezTo>
                <a:cubicBezTo>
                  <a:pt x="39659" y="839630"/>
                  <a:pt x="70170" y="862669"/>
                  <a:pt x="19179" y="828675"/>
                </a:cubicBezTo>
                <a:cubicBezTo>
                  <a:pt x="-17455" y="718774"/>
                  <a:pt x="9654" y="810140"/>
                  <a:pt x="9654" y="542925"/>
                </a:cubicBezTo>
              </a:path>
            </a:pathLst>
          </a:cu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93104" y="1157287"/>
            <a:ext cx="566181" cy="369332"/>
          </a:xfrm>
          <a:prstGeom prst="rect">
            <a:avLst/>
          </a:prstGeom>
          <a:noFill/>
        </p:spPr>
        <p:txBody>
          <a:bodyPr wrap="none" rtlCol="0">
            <a:spAutoFit/>
          </a:bodyPr>
          <a:lstStyle/>
          <a:p>
            <a:r>
              <a:rPr lang="fa-IR" dirty="0" smtClean="0"/>
              <a:t>سری</a:t>
            </a:r>
            <a:endParaRPr lang="en-US" dirty="0"/>
          </a:p>
        </p:txBody>
      </p:sp>
      <p:pic>
        <p:nvPicPr>
          <p:cNvPr id="17"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4067560" y="1571779"/>
            <a:ext cx="1103514" cy="113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6744238" y="1571779"/>
            <a:ext cx="1103514" cy="113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0" name="Straight Connector 19"/>
          <p:cNvCxnSpPr>
            <a:stCxn id="17" idx="2"/>
            <a:endCxn id="18" idx="2"/>
          </p:cNvCxnSpPr>
          <p:nvPr/>
        </p:nvCxnSpPr>
        <p:spPr>
          <a:xfrm>
            <a:off x="4676313" y="1628775"/>
            <a:ext cx="256268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509632" y="1976439"/>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5509633" y="1038224"/>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81442" y="2543524"/>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1675" y="621458"/>
            <a:ext cx="951961" cy="98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Freeform 25"/>
          <p:cNvSpPr/>
          <p:nvPr/>
        </p:nvSpPr>
        <p:spPr>
          <a:xfrm>
            <a:off x="5686425" y="858366"/>
            <a:ext cx="647081" cy="886928"/>
          </a:xfrm>
          <a:custGeom>
            <a:avLst/>
            <a:gdLst>
              <a:gd name="connsiteX0" fmla="*/ 0 w 647081"/>
              <a:gd name="connsiteY0" fmla="*/ 389409 h 886928"/>
              <a:gd name="connsiteX1" fmla="*/ 19050 w 647081"/>
              <a:gd name="connsiteY1" fmla="*/ 265584 h 886928"/>
              <a:gd name="connsiteX2" fmla="*/ 28575 w 647081"/>
              <a:gd name="connsiteY2" fmla="*/ 237009 h 886928"/>
              <a:gd name="connsiteX3" fmla="*/ 47625 w 647081"/>
              <a:gd name="connsiteY3" fmla="*/ 208434 h 886928"/>
              <a:gd name="connsiteX4" fmla="*/ 57150 w 647081"/>
              <a:gd name="connsiteY4" fmla="*/ 179859 h 886928"/>
              <a:gd name="connsiteX5" fmla="*/ 85725 w 647081"/>
              <a:gd name="connsiteY5" fmla="*/ 151284 h 886928"/>
              <a:gd name="connsiteX6" fmla="*/ 114300 w 647081"/>
              <a:gd name="connsiteY6" fmla="*/ 65559 h 886928"/>
              <a:gd name="connsiteX7" fmla="*/ 171450 w 647081"/>
              <a:gd name="connsiteY7" fmla="*/ 46509 h 886928"/>
              <a:gd name="connsiteX8" fmla="*/ 390525 w 647081"/>
              <a:gd name="connsiteY8" fmla="*/ 36984 h 886928"/>
              <a:gd name="connsiteX9" fmla="*/ 447675 w 647081"/>
              <a:gd name="connsiteY9" fmla="*/ 75084 h 886928"/>
              <a:gd name="connsiteX10" fmla="*/ 504825 w 647081"/>
              <a:gd name="connsiteY10" fmla="*/ 132234 h 886928"/>
              <a:gd name="connsiteX11" fmla="*/ 514350 w 647081"/>
              <a:gd name="connsiteY11" fmla="*/ 160809 h 886928"/>
              <a:gd name="connsiteX12" fmla="*/ 561975 w 647081"/>
              <a:gd name="connsiteY12" fmla="*/ 217959 h 886928"/>
              <a:gd name="connsiteX13" fmla="*/ 590550 w 647081"/>
              <a:gd name="connsiteY13" fmla="*/ 256059 h 886928"/>
              <a:gd name="connsiteX14" fmla="*/ 628650 w 647081"/>
              <a:gd name="connsiteY14" fmla="*/ 313209 h 886928"/>
              <a:gd name="connsiteX15" fmla="*/ 619125 w 647081"/>
              <a:gd name="connsiteY15" fmla="*/ 656109 h 886928"/>
              <a:gd name="connsiteX16" fmla="*/ 609600 w 647081"/>
              <a:gd name="connsiteY16" fmla="*/ 684684 h 886928"/>
              <a:gd name="connsiteX17" fmla="*/ 552450 w 647081"/>
              <a:gd name="connsiteY17" fmla="*/ 741834 h 886928"/>
              <a:gd name="connsiteX18" fmla="*/ 523875 w 647081"/>
              <a:gd name="connsiteY18" fmla="*/ 798984 h 886928"/>
              <a:gd name="connsiteX19" fmla="*/ 495300 w 647081"/>
              <a:gd name="connsiteY19" fmla="*/ 827559 h 886928"/>
              <a:gd name="connsiteX20" fmla="*/ 457200 w 647081"/>
              <a:gd name="connsiteY20" fmla="*/ 837084 h 886928"/>
              <a:gd name="connsiteX21" fmla="*/ 428625 w 647081"/>
              <a:gd name="connsiteY21" fmla="*/ 846609 h 886928"/>
              <a:gd name="connsiteX22" fmla="*/ 352425 w 647081"/>
              <a:gd name="connsiteY22" fmla="*/ 865659 h 886928"/>
              <a:gd name="connsiteX23" fmla="*/ 323850 w 647081"/>
              <a:gd name="connsiteY23" fmla="*/ 884709 h 886928"/>
              <a:gd name="connsiteX24" fmla="*/ 161925 w 647081"/>
              <a:gd name="connsiteY24" fmla="*/ 865659 h 886928"/>
              <a:gd name="connsiteX25" fmla="*/ 104775 w 647081"/>
              <a:gd name="connsiteY25" fmla="*/ 808509 h 886928"/>
              <a:gd name="connsiteX26" fmla="*/ 95250 w 647081"/>
              <a:gd name="connsiteY26" fmla="*/ 779934 h 886928"/>
              <a:gd name="connsiteX27" fmla="*/ 47625 w 647081"/>
              <a:gd name="connsiteY27" fmla="*/ 722784 h 886928"/>
              <a:gd name="connsiteX28" fmla="*/ 38100 w 647081"/>
              <a:gd name="connsiteY28" fmla="*/ 694209 h 886928"/>
              <a:gd name="connsiteX29" fmla="*/ 9525 w 647081"/>
              <a:gd name="connsiteY29" fmla="*/ 513234 h 88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7081" h="886928">
                <a:moveTo>
                  <a:pt x="0" y="389409"/>
                </a:moveTo>
                <a:cubicBezTo>
                  <a:pt x="6350" y="348134"/>
                  <a:pt x="11354" y="306629"/>
                  <a:pt x="19050" y="265584"/>
                </a:cubicBezTo>
                <a:cubicBezTo>
                  <a:pt x="20900" y="255716"/>
                  <a:pt x="24085" y="245989"/>
                  <a:pt x="28575" y="237009"/>
                </a:cubicBezTo>
                <a:cubicBezTo>
                  <a:pt x="33695" y="226770"/>
                  <a:pt x="42505" y="218673"/>
                  <a:pt x="47625" y="208434"/>
                </a:cubicBezTo>
                <a:cubicBezTo>
                  <a:pt x="52115" y="199454"/>
                  <a:pt x="51581" y="188213"/>
                  <a:pt x="57150" y="179859"/>
                </a:cubicBezTo>
                <a:cubicBezTo>
                  <a:pt x="64622" y="168651"/>
                  <a:pt x="76200" y="160809"/>
                  <a:pt x="85725" y="151284"/>
                </a:cubicBezTo>
                <a:cubicBezTo>
                  <a:pt x="95250" y="122709"/>
                  <a:pt x="85725" y="75084"/>
                  <a:pt x="114300" y="65559"/>
                </a:cubicBezTo>
                <a:lnTo>
                  <a:pt x="171450" y="46509"/>
                </a:lnTo>
                <a:cubicBezTo>
                  <a:pt x="240577" y="-22618"/>
                  <a:pt x="208286" y="-5071"/>
                  <a:pt x="390525" y="36984"/>
                </a:cubicBezTo>
                <a:cubicBezTo>
                  <a:pt x="412834" y="42132"/>
                  <a:pt x="431486" y="58895"/>
                  <a:pt x="447675" y="75084"/>
                </a:cubicBezTo>
                <a:lnTo>
                  <a:pt x="504825" y="132234"/>
                </a:lnTo>
                <a:cubicBezTo>
                  <a:pt x="508000" y="141759"/>
                  <a:pt x="509860" y="151829"/>
                  <a:pt x="514350" y="160809"/>
                </a:cubicBezTo>
                <a:cubicBezTo>
                  <a:pt x="531191" y="194492"/>
                  <a:pt x="536696" y="188467"/>
                  <a:pt x="561975" y="217959"/>
                </a:cubicBezTo>
                <a:cubicBezTo>
                  <a:pt x="572306" y="230012"/>
                  <a:pt x="581446" y="243054"/>
                  <a:pt x="590550" y="256059"/>
                </a:cubicBezTo>
                <a:cubicBezTo>
                  <a:pt x="603680" y="274816"/>
                  <a:pt x="628650" y="313209"/>
                  <a:pt x="628650" y="313209"/>
                </a:cubicBezTo>
                <a:cubicBezTo>
                  <a:pt x="662158" y="447241"/>
                  <a:pt x="644487" y="360224"/>
                  <a:pt x="619125" y="656109"/>
                </a:cubicBezTo>
                <a:cubicBezTo>
                  <a:pt x="618268" y="666113"/>
                  <a:pt x="615764" y="676759"/>
                  <a:pt x="609600" y="684684"/>
                </a:cubicBezTo>
                <a:cubicBezTo>
                  <a:pt x="593060" y="705950"/>
                  <a:pt x="552450" y="741834"/>
                  <a:pt x="552450" y="741834"/>
                </a:cubicBezTo>
                <a:cubicBezTo>
                  <a:pt x="542904" y="770473"/>
                  <a:pt x="544391" y="774365"/>
                  <a:pt x="523875" y="798984"/>
                </a:cubicBezTo>
                <a:cubicBezTo>
                  <a:pt x="515251" y="809332"/>
                  <a:pt x="506996" y="820876"/>
                  <a:pt x="495300" y="827559"/>
                </a:cubicBezTo>
                <a:cubicBezTo>
                  <a:pt x="483934" y="834054"/>
                  <a:pt x="469787" y="833488"/>
                  <a:pt x="457200" y="837084"/>
                </a:cubicBezTo>
                <a:cubicBezTo>
                  <a:pt x="447546" y="839842"/>
                  <a:pt x="438311" y="843967"/>
                  <a:pt x="428625" y="846609"/>
                </a:cubicBezTo>
                <a:cubicBezTo>
                  <a:pt x="403366" y="853498"/>
                  <a:pt x="377825" y="859309"/>
                  <a:pt x="352425" y="865659"/>
                </a:cubicBezTo>
                <a:cubicBezTo>
                  <a:pt x="342900" y="872009"/>
                  <a:pt x="335278" y="884037"/>
                  <a:pt x="323850" y="884709"/>
                </a:cubicBezTo>
                <a:cubicBezTo>
                  <a:pt x="228103" y="890341"/>
                  <a:pt x="222048" y="885700"/>
                  <a:pt x="161925" y="865659"/>
                </a:cubicBezTo>
                <a:cubicBezTo>
                  <a:pt x="142875" y="846609"/>
                  <a:pt x="113294" y="834067"/>
                  <a:pt x="104775" y="808509"/>
                </a:cubicBezTo>
                <a:cubicBezTo>
                  <a:pt x="101600" y="798984"/>
                  <a:pt x="99740" y="788914"/>
                  <a:pt x="95250" y="779934"/>
                </a:cubicBezTo>
                <a:cubicBezTo>
                  <a:pt x="81989" y="753412"/>
                  <a:pt x="68691" y="743850"/>
                  <a:pt x="47625" y="722784"/>
                </a:cubicBezTo>
                <a:cubicBezTo>
                  <a:pt x="44450" y="713259"/>
                  <a:pt x="39589" y="704138"/>
                  <a:pt x="38100" y="694209"/>
                </a:cubicBezTo>
                <a:cubicBezTo>
                  <a:pt x="10411" y="509613"/>
                  <a:pt x="44375" y="582934"/>
                  <a:pt x="9525" y="513234"/>
                </a:cubicBezTo>
              </a:path>
            </a:pathLst>
          </a:cu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0" name="TextBox 29"/>
              <p:cNvSpPr txBox="1"/>
              <p:nvPr/>
            </p:nvSpPr>
            <p:spPr>
              <a:xfrm>
                <a:off x="6005533" y="853128"/>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6005533" y="853128"/>
                <a:ext cx="46621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TextBox 30"/>
              <p:cNvSpPr txBox="1"/>
              <p:nvPr/>
            </p:nvSpPr>
            <p:spPr>
              <a:xfrm>
                <a:off x="5966582" y="1910835"/>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5966582" y="1910835"/>
                <a:ext cx="471539"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5214885" y="1540778"/>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3</m:t>
                          </m:r>
                        </m:sub>
                      </m:sSub>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5214885" y="1540778"/>
                <a:ext cx="471539" cy="369332"/>
              </a:xfrm>
              <a:prstGeom prst="rect">
                <a:avLst/>
              </a:prstGeom>
              <a:blipFill rotWithShape="1">
                <a:blip r:embed="rId8" cstate="print"/>
                <a:stretch>
                  <a:fillRect/>
                </a:stretch>
              </a:blipFill>
            </p:spPr>
            <p:txBody>
              <a:bodyPr/>
              <a:lstStyle/>
              <a:p>
                <a:r>
                  <a:rPr lang="en-US">
                    <a:noFill/>
                  </a:rPr>
                  <a:t> </a:t>
                </a:r>
              </a:p>
            </p:txBody>
          </p:sp>
        </mc:Fallback>
      </mc:AlternateContent>
      <p:sp>
        <p:nvSpPr>
          <p:cNvPr id="35" name="Freeform 34"/>
          <p:cNvSpPr/>
          <p:nvPr/>
        </p:nvSpPr>
        <p:spPr>
          <a:xfrm>
            <a:off x="5686425" y="1971675"/>
            <a:ext cx="670450" cy="428625"/>
          </a:xfrm>
          <a:custGeom>
            <a:avLst/>
            <a:gdLst>
              <a:gd name="connsiteX0" fmla="*/ 647700 w 670450"/>
              <a:gd name="connsiteY0" fmla="*/ 0 h 428625"/>
              <a:gd name="connsiteX1" fmla="*/ 647700 w 670450"/>
              <a:gd name="connsiteY1" fmla="*/ 342900 h 428625"/>
              <a:gd name="connsiteX2" fmla="*/ 590550 w 670450"/>
              <a:gd name="connsiteY2" fmla="*/ 381000 h 428625"/>
              <a:gd name="connsiteX3" fmla="*/ 561975 w 670450"/>
              <a:gd name="connsiteY3" fmla="*/ 400050 h 428625"/>
              <a:gd name="connsiteX4" fmla="*/ 533400 w 670450"/>
              <a:gd name="connsiteY4" fmla="*/ 409575 h 428625"/>
              <a:gd name="connsiteX5" fmla="*/ 495300 w 670450"/>
              <a:gd name="connsiteY5" fmla="*/ 428625 h 428625"/>
              <a:gd name="connsiteX6" fmla="*/ 247650 w 670450"/>
              <a:gd name="connsiteY6" fmla="*/ 419100 h 428625"/>
              <a:gd name="connsiteX7" fmla="*/ 190500 w 670450"/>
              <a:gd name="connsiteY7" fmla="*/ 390525 h 428625"/>
              <a:gd name="connsiteX8" fmla="*/ 133350 w 670450"/>
              <a:gd name="connsiteY8" fmla="*/ 381000 h 428625"/>
              <a:gd name="connsiteX9" fmla="*/ 104775 w 670450"/>
              <a:gd name="connsiteY9" fmla="*/ 352425 h 428625"/>
              <a:gd name="connsiteX10" fmla="*/ 95250 w 670450"/>
              <a:gd name="connsiteY10" fmla="*/ 323850 h 428625"/>
              <a:gd name="connsiteX11" fmla="*/ 38100 w 670450"/>
              <a:gd name="connsiteY11" fmla="*/ 266700 h 428625"/>
              <a:gd name="connsiteX12" fmla="*/ 9525 w 670450"/>
              <a:gd name="connsiteY12" fmla="*/ 200025 h 428625"/>
              <a:gd name="connsiteX13" fmla="*/ 0 w 670450"/>
              <a:gd name="connsiteY13" fmla="*/ 171450 h 428625"/>
              <a:gd name="connsiteX14" fmla="*/ 19050 w 670450"/>
              <a:gd name="connsiteY14" fmla="*/ 5715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0450" h="428625">
                <a:moveTo>
                  <a:pt x="647700" y="0"/>
                </a:moveTo>
                <a:cubicBezTo>
                  <a:pt x="672811" y="150668"/>
                  <a:pt x="682844" y="153124"/>
                  <a:pt x="647700" y="342900"/>
                </a:cubicBezTo>
                <a:cubicBezTo>
                  <a:pt x="642173" y="372748"/>
                  <a:pt x="609434" y="371558"/>
                  <a:pt x="590550" y="381000"/>
                </a:cubicBezTo>
                <a:cubicBezTo>
                  <a:pt x="580311" y="386120"/>
                  <a:pt x="572214" y="394930"/>
                  <a:pt x="561975" y="400050"/>
                </a:cubicBezTo>
                <a:cubicBezTo>
                  <a:pt x="552995" y="404540"/>
                  <a:pt x="542628" y="405620"/>
                  <a:pt x="533400" y="409575"/>
                </a:cubicBezTo>
                <a:cubicBezTo>
                  <a:pt x="520349" y="415168"/>
                  <a:pt x="508000" y="422275"/>
                  <a:pt x="495300" y="428625"/>
                </a:cubicBezTo>
                <a:cubicBezTo>
                  <a:pt x="412750" y="425450"/>
                  <a:pt x="330065" y="424784"/>
                  <a:pt x="247650" y="419100"/>
                </a:cubicBezTo>
                <a:cubicBezTo>
                  <a:pt x="206812" y="416284"/>
                  <a:pt x="229029" y="403368"/>
                  <a:pt x="190500" y="390525"/>
                </a:cubicBezTo>
                <a:cubicBezTo>
                  <a:pt x="172178" y="384418"/>
                  <a:pt x="152400" y="384175"/>
                  <a:pt x="133350" y="381000"/>
                </a:cubicBezTo>
                <a:cubicBezTo>
                  <a:pt x="123825" y="371475"/>
                  <a:pt x="112247" y="363633"/>
                  <a:pt x="104775" y="352425"/>
                </a:cubicBezTo>
                <a:cubicBezTo>
                  <a:pt x="99206" y="344071"/>
                  <a:pt x="101414" y="331775"/>
                  <a:pt x="95250" y="323850"/>
                </a:cubicBezTo>
                <a:cubicBezTo>
                  <a:pt x="78710" y="302584"/>
                  <a:pt x="38100" y="266700"/>
                  <a:pt x="38100" y="266700"/>
                </a:cubicBezTo>
                <a:cubicBezTo>
                  <a:pt x="15762" y="199687"/>
                  <a:pt x="44835" y="282415"/>
                  <a:pt x="9525" y="200025"/>
                </a:cubicBezTo>
                <a:cubicBezTo>
                  <a:pt x="5570" y="190797"/>
                  <a:pt x="3175" y="180975"/>
                  <a:pt x="0" y="171450"/>
                </a:cubicBezTo>
                <a:cubicBezTo>
                  <a:pt x="20295" y="69973"/>
                  <a:pt x="19050" y="108579"/>
                  <a:pt x="19050" y="57150"/>
                </a:cubicBezTo>
              </a:path>
            </a:pathLst>
          </a:cu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5098242" y="906326"/>
            <a:ext cx="683200" cy="369332"/>
          </a:xfrm>
          <a:prstGeom prst="rect">
            <a:avLst/>
          </a:prstGeom>
          <a:noFill/>
        </p:spPr>
        <p:txBody>
          <a:bodyPr wrap="none" rtlCol="0">
            <a:spAutoFit/>
          </a:bodyPr>
          <a:lstStyle/>
          <a:p>
            <a:r>
              <a:rPr lang="fa-IR" dirty="0" smtClean="0"/>
              <a:t>موازی</a:t>
            </a:r>
            <a:endParaRPr lang="en-US" dirty="0"/>
          </a:p>
        </p:txBody>
      </p:sp>
      <p:sp>
        <p:nvSpPr>
          <p:cNvPr id="37" name="TextBox 36"/>
          <p:cNvSpPr txBox="1"/>
          <p:nvPr/>
        </p:nvSpPr>
        <p:spPr>
          <a:xfrm>
            <a:off x="5098242" y="2096618"/>
            <a:ext cx="566181" cy="369332"/>
          </a:xfrm>
          <a:prstGeom prst="rect">
            <a:avLst/>
          </a:prstGeom>
          <a:noFill/>
        </p:spPr>
        <p:txBody>
          <a:bodyPr wrap="none" rtlCol="0">
            <a:spAutoFit/>
          </a:bodyPr>
          <a:lstStyle/>
          <a:p>
            <a:r>
              <a:rPr lang="fa-IR" dirty="0" smtClean="0"/>
              <a:t>سری</a:t>
            </a:r>
            <a:endParaRPr lang="en-US" dirty="0"/>
          </a:p>
        </p:txBody>
      </p:sp>
      <p:pic>
        <p:nvPicPr>
          <p:cNvPr id="38"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6200000">
            <a:off x="9216" y="3919536"/>
            <a:ext cx="1133475" cy="1428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6200000">
            <a:off x="3429024" y="3896043"/>
            <a:ext cx="871849" cy="109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390" y="3529703"/>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3240" y="4181822"/>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5810" y="3595030"/>
            <a:ext cx="915788" cy="791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4" name="TextBox 43"/>
              <p:cNvSpPr txBox="1"/>
              <p:nvPr/>
            </p:nvSpPr>
            <p:spPr>
              <a:xfrm>
                <a:off x="809977" y="3149774"/>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809977" y="3149774"/>
                <a:ext cx="466218"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809977" y="4300884"/>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809977" y="4300884"/>
                <a:ext cx="471539" cy="369332"/>
              </a:xfrm>
              <a:prstGeom prst="rect">
                <a:avLst/>
              </a:prstGeom>
              <a:blipFill rotWithShape="1">
                <a:blip r:embed="rId11" cstate="print"/>
                <a:stretch>
                  <a:fillRect/>
                </a:stretch>
              </a:blipFill>
            </p:spPr>
            <p:txBody>
              <a:bodyPr/>
              <a:lstStyle/>
              <a:p>
                <a:r>
                  <a:rPr lang="en-US">
                    <a:noFill/>
                  </a:rPr>
                  <a:t> </a:t>
                </a:r>
              </a:p>
            </p:txBody>
          </p:sp>
        </mc:Fallback>
      </mc:AlternateContent>
      <p:pic>
        <p:nvPicPr>
          <p:cNvPr id="4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19898" y="3831928"/>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7" name="TextBox 46"/>
              <p:cNvSpPr txBox="1"/>
              <p:nvPr/>
            </p:nvSpPr>
            <p:spPr>
              <a:xfrm>
                <a:off x="4153099" y="4083951"/>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4153099" y="4083951"/>
                <a:ext cx="571182" cy="390748"/>
              </a:xfrm>
              <a:prstGeom prst="rect">
                <a:avLst/>
              </a:prstGeom>
              <a:blipFill rotWithShape="1">
                <a:blip r:embed="rId12" cstate="print"/>
                <a:stretch>
                  <a:fillRect b="-3125"/>
                </a:stretch>
              </a:blipFill>
            </p:spPr>
            <p:txBody>
              <a:bodyPr/>
              <a:lstStyle/>
              <a:p>
                <a:r>
                  <a:rPr lang="en-US">
                    <a:noFill/>
                  </a:rPr>
                  <a:t> </a:t>
                </a:r>
              </a:p>
            </p:txBody>
          </p:sp>
        </mc:Fallback>
      </mc:AlternateContent>
      <p:pic>
        <p:nvPicPr>
          <p:cNvPr id="4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15943" y="3753318"/>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1" name="Straight Connector 50"/>
          <p:cNvCxnSpPr/>
          <p:nvPr/>
        </p:nvCxnSpPr>
        <p:spPr>
          <a:xfrm>
            <a:off x="3657600" y="5181600"/>
            <a:ext cx="178224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50654" y="51816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57600" y="51816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657600" y="5715000"/>
            <a:ext cx="17930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81442" y="6096000"/>
            <a:ext cx="178224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74496" y="60960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81442" y="60960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781442" y="6629400"/>
            <a:ext cx="17930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8839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a:ln>
                <a:solidFill>
                  <a:schemeClr val="bg1"/>
                </a:solidFill>
              </a:ln>
            </p:spPr>
            <p:txBody>
              <a:bodyPr>
                <a:normAutofit/>
              </a:bodyPr>
              <a:lstStyle/>
              <a:p>
                <a:pPr algn="r" rtl="1"/>
                <a:endParaRPr lang="en-US" sz="2000" dirty="0" smtClean="0"/>
              </a:p>
              <a:p>
                <a:pPr algn="r" rtl="1"/>
                <a:r>
                  <a:rPr lang="fa-IR" sz="2000" dirty="0"/>
                  <a:t> </a:t>
                </a:r>
                <a:r>
                  <a:rPr lang="fa-IR" sz="2000" dirty="0" smtClean="0"/>
                  <a:t>        </a:t>
                </a:r>
                <a:r>
                  <a:rPr lang="fa-IR" sz="2000" dirty="0" smtClean="0">
                    <a:cs typeface="B Koodak" pitchFamily="2" charset="-78"/>
                  </a:rPr>
                  <a:t>سری؛</a:t>
                </a:r>
              </a:p>
              <a:p>
                <a:pPr algn="r" rtl="1"/>
                <a:endParaRPr lang="fa-IR" sz="2000" dirty="0" smtClean="0">
                  <a:cs typeface="B Koodak" pitchFamily="2" charset="-78"/>
                </a:endParaRPr>
              </a:p>
              <a:p>
                <a:pPr algn="r" rtl="1"/>
                <a:endParaRPr lang="fa-IR" sz="2000" dirty="0">
                  <a:cs typeface="B Koodak" pitchFamily="2" charset="-78"/>
                </a:endParaRPr>
              </a:p>
              <a:p>
                <a:pPr algn="r" rtl="1"/>
                <a:endParaRPr lang="fa-IR" sz="2000" dirty="0" smtClean="0">
                  <a:cs typeface="B Koodak" pitchFamily="2" charset="-78"/>
                </a:endParaRPr>
              </a:p>
              <a:p>
                <a:pPr algn="r" rtl="1"/>
                <a:endParaRPr lang="fa-IR" sz="2000" dirty="0">
                  <a:cs typeface="B Koodak" pitchFamily="2" charset="-78"/>
                </a:endParaRPr>
              </a:p>
              <a:p>
                <a:pPr marL="0" indent="0" algn="l">
                  <a:buNone/>
                </a:pPr>
                <a:r>
                  <a:rPr lang="en-US" sz="2000" dirty="0" smtClean="0">
                    <a:cs typeface="B Koodak" pitchFamily="2" charset="-78"/>
                  </a:rPr>
                  <a:t>   </a:t>
                </a:r>
                <a14:m>
                  <m:oMath xmlns:m="http://schemas.openxmlformats.org/officeDocument/2006/math">
                    <m:f>
                      <m:fPr>
                        <m:ctrlPr>
                          <a:rPr lang="en-US" sz="2000" i="1" smtClean="0">
                            <a:latin typeface="Cambria Math"/>
                            <a:cs typeface="B Koodak" pitchFamily="2" charset="-78"/>
                          </a:rPr>
                        </m:ctrlPr>
                      </m:fPr>
                      <m:num>
                        <m:r>
                          <a:rPr lang="en-US" sz="2000" b="0" i="1" smtClean="0">
                            <a:latin typeface="Cambria Math"/>
                            <a:cs typeface="B Koodak" pitchFamily="2" charset="-78"/>
                          </a:rPr>
                          <m:t>𝐹</m:t>
                        </m:r>
                      </m:num>
                      <m:den>
                        <m:sSub>
                          <m:sSubPr>
                            <m:ctrlPr>
                              <a:rPr lang="en-US" sz="2000" i="1" smtClean="0">
                                <a:latin typeface="Cambria Math"/>
                                <a:cs typeface="B Koodak" pitchFamily="2" charset="-78"/>
                              </a:rPr>
                            </m:ctrlPr>
                          </m:sSubPr>
                          <m:e>
                            <m:r>
                              <a:rPr lang="en-US" sz="2000" b="0" i="1" smtClean="0">
                                <a:latin typeface="Cambria Math"/>
                                <a:cs typeface="B Koodak" pitchFamily="2" charset="-78"/>
                              </a:rPr>
                              <m:t>𝑘</m:t>
                            </m:r>
                          </m:e>
                          <m:sub>
                            <m:r>
                              <a:rPr lang="en-US" sz="2000" b="0" i="1" smtClean="0">
                                <a:latin typeface="Cambria Math"/>
                                <a:cs typeface="B Koodak" pitchFamily="2" charset="-78"/>
                              </a:rPr>
                              <m:t>𝑒𝑞</m:t>
                            </m:r>
                          </m:sub>
                        </m:sSub>
                      </m:den>
                    </m:f>
                    <m:r>
                      <a:rPr lang="en-US" sz="2000" b="0" i="1" smtClean="0">
                        <a:latin typeface="Cambria Math"/>
                        <a:cs typeface="B Koodak" pitchFamily="2" charset="-78"/>
                      </a:rPr>
                      <m:t>=</m:t>
                    </m:r>
                    <m:f>
                      <m:fPr>
                        <m:ctrlPr>
                          <a:rPr lang="en-US" sz="2000" b="0" i="1" smtClean="0">
                            <a:latin typeface="Cambria Math"/>
                            <a:cs typeface="B Koodak" pitchFamily="2" charset="-78"/>
                          </a:rPr>
                        </m:ctrlPr>
                      </m:fPr>
                      <m:num>
                        <m:r>
                          <a:rPr lang="en-US" sz="2000" b="0" i="1" smtClean="0">
                            <a:latin typeface="Cambria Math"/>
                            <a:cs typeface="B Koodak" pitchFamily="2" charset="-78"/>
                          </a:rPr>
                          <m:t>𝐹</m:t>
                        </m:r>
                      </m:num>
                      <m:den>
                        <m:sSub>
                          <m:sSubPr>
                            <m:ctrlPr>
                              <a:rPr lang="en-US" sz="2000" b="0" i="1" smtClean="0">
                                <a:latin typeface="Cambria Math"/>
                                <a:cs typeface="B Koodak" pitchFamily="2" charset="-78"/>
                              </a:rPr>
                            </m:ctrlPr>
                          </m:sSubPr>
                          <m:e>
                            <m:r>
                              <a:rPr lang="en-US" sz="2000" b="0" i="1" smtClean="0">
                                <a:latin typeface="Cambria Math"/>
                                <a:cs typeface="B Koodak" pitchFamily="2" charset="-78"/>
                              </a:rPr>
                              <m:t>𝑘</m:t>
                            </m:r>
                          </m:e>
                          <m:sub>
                            <m:r>
                              <a:rPr lang="en-US" sz="2000" b="0" i="1" smtClean="0">
                                <a:latin typeface="Cambria Math"/>
                                <a:cs typeface="B Koodak" pitchFamily="2" charset="-78"/>
                              </a:rPr>
                              <m:t>1</m:t>
                            </m:r>
                          </m:sub>
                        </m:sSub>
                      </m:den>
                    </m:f>
                    <m:r>
                      <a:rPr lang="en-US" sz="2000" b="0" i="1" smtClean="0">
                        <a:latin typeface="Cambria Math"/>
                        <a:cs typeface="B Koodak" pitchFamily="2" charset="-78"/>
                      </a:rPr>
                      <m:t>+</m:t>
                    </m:r>
                    <m:f>
                      <m:fPr>
                        <m:ctrlPr>
                          <a:rPr lang="en-US" sz="2000" b="0" i="1" smtClean="0">
                            <a:latin typeface="Cambria Math"/>
                            <a:cs typeface="B Koodak" pitchFamily="2" charset="-78"/>
                          </a:rPr>
                        </m:ctrlPr>
                      </m:fPr>
                      <m:num>
                        <m:r>
                          <a:rPr lang="en-US" sz="2000" b="0" i="1" smtClean="0">
                            <a:latin typeface="Cambria Math"/>
                            <a:cs typeface="B Koodak" pitchFamily="2" charset="-78"/>
                          </a:rPr>
                          <m:t>𝐹</m:t>
                        </m:r>
                      </m:num>
                      <m:den>
                        <m:sSub>
                          <m:sSubPr>
                            <m:ctrlPr>
                              <a:rPr lang="en-US" sz="2000" b="0" i="1" smtClean="0">
                                <a:latin typeface="Cambria Math"/>
                                <a:cs typeface="B Koodak" pitchFamily="2" charset="-78"/>
                              </a:rPr>
                            </m:ctrlPr>
                          </m:sSubPr>
                          <m:e>
                            <m:r>
                              <a:rPr lang="en-US" sz="2000" b="0" i="1" smtClean="0">
                                <a:latin typeface="Cambria Math"/>
                                <a:cs typeface="B Koodak" pitchFamily="2" charset="-78"/>
                              </a:rPr>
                              <m:t>𝑘</m:t>
                            </m:r>
                          </m:e>
                          <m:sub>
                            <m:r>
                              <a:rPr lang="en-US" sz="2000" b="0" i="1" smtClean="0">
                                <a:latin typeface="Cambria Math"/>
                                <a:cs typeface="B Koodak" pitchFamily="2" charset="-78"/>
                              </a:rPr>
                              <m:t>2</m:t>
                            </m:r>
                          </m:sub>
                        </m:sSub>
                      </m:den>
                    </m:f>
                  </m:oMath>
                </a14:m>
                <a:r>
                  <a:rPr lang="en-US" sz="2000" dirty="0" smtClean="0">
                    <a:cs typeface="B Koodak" pitchFamily="2" charset="-78"/>
                  </a:rPr>
                  <a:t>                    </a:t>
                </a:r>
                <a14:m>
                  <m:oMath xmlns:m="http://schemas.openxmlformats.org/officeDocument/2006/math">
                    <m:f>
                      <m:fPr>
                        <m:ctrlPr>
                          <a:rPr lang="en-US" sz="2000" i="1" dirty="0" smtClean="0">
                            <a:latin typeface="Cambria Math"/>
                            <a:cs typeface="B Koodak" pitchFamily="2" charset="-78"/>
                          </a:rPr>
                        </m:ctrlPr>
                      </m:fPr>
                      <m:num>
                        <m:r>
                          <a:rPr lang="en-US" sz="2000" b="0" i="1" dirty="0" smtClean="0">
                            <a:latin typeface="Cambria Math"/>
                            <a:cs typeface="B Koodak" pitchFamily="2" charset="-78"/>
                          </a:rPr>
                          <m:t>1</m:t>
                        </m:r>
                      </m:num>
                      <m:den>
                        <m:sSub>
                          <m:sSubPr>
                            <m:ctrlPr>
                              <a:rPr lang="en-US" sz="2000" i="1" dirty="0" smtClean="0">
                                <a:latin typeface="Cambria Math"/>
                                <a:cs typeface="B Koodak" pitchFamily="2" charset="-78"/>
                              </a:rPr>
                            </m:ctrlPr>
                          </m:sSubPr>
                          <m:e>
                            <m:r>
                              <a:rPr lang="en-US" sz="2000" b="0" i="1" dirty="0" smtClean="0">
                                <a:latin typeface="Cambria Math"/>
                                <a:cs typeface="B Koodak" pitchFamily="2" charset="-78"/>
                              </a:rPr>
                              <m:t>𝑘</m:t>
                            </m:r>
                          </m:e>
                          <m:sub>
                            <m:r>
                              <a:rPr lang="en-US" sz="2000" b="0" i="1" dirty="0" smtClean="0">
                                <a:latin typeface="Cambria Math"/>
                                <a:cs typeface="B Koodak" pitchFamily="2" charset="-78"/>
                              </a:rPr>
                              <m:t>𝑒𝑞</m:t>
                            </m:r>
                          </m:sub>
                        </m:sSub>
                      </m:den>
                    </m:f>
                    <m:r>
                      <a:rPr lang="en-US" sz="2000" b="0" i="1" dirty="0" smtClean="0">
                        <a:latin typeface="Cambria Math"/>
                        <a:cs typeface="B Koodak" pitchFamily="2" charset="-78"/>
                      </a:rPr>
                      <m:t>=</m:t>
                    </m:r>
                    <m:f>
                      <m:fPr>
                        <m:ctrlPr>
                          <a:rPr lang="en-US" sz="2000" b="0" i="1" dirty="0" smtClean="0">
                            <a:latin typeface="Cambria Math"/>
                            <a:cs typeface="B Koodak" pitchFamily="2" charset="-78"/>
                          </a:rPr>
                        </m:ctrlPr>
                      </m:fPr>
                      <m:num>
                        <m:r>
                          <a:rPr lang="en-US" sz="2000" b="0" i="1" dirty="0" smtClean="0">
                            <a:latin typeface="Cambria Math"/>
                            <a:cs typeface="B Koodak" pitchFamily="2" charset="-78"/>
                          </a:rPr>
                          <m:t>1</m:t>
                        </m:r>
                      </m:num>
                      <m:den>
                        <m:sSub>
                          <m:sSubPr>
                            <m:ctrlPr>
                              <a:rPr lang="en-US" sz="2000" b="0" i="1" dirty="0" smtClean="0">
                                <a:latin typeface="Cambria Math"/>
                                <a:cs typeface="B Koodak" pitchFamily="2" charset="-78"/>
                              </a:rPr>
                            </m:ctrlPr>
                          </m:sSubPr>
                          <m:e>
                            <m:r>
                              <a:rPr lang="en-US" sz="2000" b="0" i="1" dirty="0" smtClean="0">
                                <a:latin typeface="Cambria Math"/>
                                <a:cs typeface="B Koodak" pitchFamily="2" charset="-78"/>
                              </a:rPr>
                              <m:t>𝑘</m:t>
                            </m:r>
                          </m:e>
                          <m:sub>
                            <m:r>
                              <a:rPr lang="en-US" sz="2000" b="0" i="1" dirty="0" smtClean="0">
                                <a:latin typeface="Cambria Math"/>
                                <a:cs typeface="B Koodak" pitchFamily="2" charset="-78"/>
                              </a:rPr>
                              <m:t>1</m:t>
                            </m:r>
                          </m:sub>
                        </m:sSub>
                      </m:den>
                    </m:f>
                    <m:r>
                      <a:rPr lang="en-US" sz="2000" b="0" i="1" dirty="0" smtClean="0">
                        <a:latin typeface="Cambria Math"/>
                        <a:cs typeface="B Koodak" pitchFamily="2" charset="-78"/>
                      </a:rPr>
                      <m:t>+</m:t>
                    </m:r>
                    <m:f>
                      <m:fPr>
                        <m:ctrlPr>
                          <a:rPr lang="en-US" sz="2000" b="0" i="1" dirty="0" smtClean="0">
                            <a:latin typeface="Cambria Math"/>
                            <a:cs typeface="B Koodak" pitchFamily="2" charset="-78"/>
                          </a:rPr>
                        </m:ctrlPr>
                      </m:fPr>
                      <m:num>
                        <m:r>
                          <a:rPr lang="en-US" sz="2000" b="0" i="1" dirty="0" smtClean="0">
                            <a:latin typeface="Cambria Math"/>
                            <a:cs typeface="B Koodak" pitchFamily="2" charset="-78"/>
                          </a:rPr>
                          <m:t>1</m:t>
                        </m:r>
                      </m:num>
                      <m:den>
                        <m:sSub>
                          <m:sSubPr>
                            <m:ctrlPr>
                              <a:rPr lang="en-US" sz="2000" b="0" i="1" dirty="0" smtClean="0">
                                <a:latin typeface="Cambria Math"/>
                                <a:cs typeface="B Koodak" pitchFamily="2" charset="-78"/>
                              </a:rPr>
                            </m:ctrlPr>
                          </m:sSubPr>
                          <m:e>
                            <m:r>
                              <a:rPr lang="en-US" sz="2000" b="0" i="1" dirty="0" smtClean="0">
                                <a:latin typeface="Cambria Math"/>
                                <a:cs typeface="B Koodak" pitchFamily="2" charset="-78"/>
                              </a:rPr>
                              <m:t>𝑘</m:t>
                            </m:r>
                          </m:e>
                          <m:sub>
                            <m:r>
                              <a:rPr lang="en-US" sz="2000" b="0" i="1" dirty="0" smtClean="0">
                                <a:latin typeface="Cambria Math"/>
                                <a:cs typeface="B Koodak" pitchFamily="2" charset="-78"/>
                              </a:rPr>
                              <m:t>2</m:t>
                            </m:r>
                          </m:sub>
                        </m:sSub>
                      </m:den>
                    </m:f>
                  </m:oMath>
                </a14:m>
                <a:endParaRPr lang="en-US" sz="2000" dirty="0" smtClean="0">
                  <a:cs typeface="B Koodak" pitchFamily="2" charset="-78"/>
                </a:endParaRPr>
              </a:p>
              <a:p>
                <a:pPr marL="0" indent="0" algn="l">
                  <a:buNone/>
                </a:pPr>
                <a:endParaRPr lang="en-US" sz="2000" dirty="0">
                  <a:cs typeface="B Koodak" pitchFamily="2" charset="-78"/>
                </a:endParaRPr>
              </a:p>
              <a:p>
                <a:pPr marL="57150" indent="-57150" algn="r" rtl="1">
                  <a:buNone/>
                  <a:tabLst>
                    <a:tab pos="8801100" algn="l"/>
                  </a:tabLst>
                </a:pPr>
                <a:r>
                  <a:rPr lang="en-US" sz="2000" dirty="0" smtClean="0">
                    <a:cs typeface="B Koodak" pitchFamily="2" charset="-78"/>
                  </a:rPr>
                  <a:t>    </a:t>
                </a:r>
                <a:r>
                  <a:rPr lang="fa-IR" sz="2000" dirty="0"/>
                  <a:t> </a:t>
                </a:r>
                <a:r>
                  <a:rPr lang="fa-IR" sz="2000" dirty="0" smtClean="0"/>
                  <a:t>    مثال : در وسط یک تیر به جرم </a:t>
                </a:r>
                <a14:m>
                  <m:oMath xmlns:m="http://schemas.openxmlformats.org/officeDocument/2006/math">
                    <m:sSub>
                      <m:sSubPr>
                        <m:ctrlPr>
                          <a:rPr lang="fa-IR" sz="2000" i="1" smtClean="0">
                            <a:latin typeface="Cambria Math"/>
                          </a:rPr>
                        </m:ctrlPr>
                      </m:sSubPr>
                      <m:e>
                        <m:r>
                          <a:rPr lang="en-US" sz="2000" b="0" i="1" smtClean="0">
                            <a:latin typeface="Cambria Math"/>
                          </a:rPr>
                          <m:t>𝑚</m:t>
                        </m:r>
                      </m:e>
                      <m:sub>
                        <m:r>
                          <a:rPr lang="en-US" sz="2000" b="0" i="1" smtClean="0">
                            <a:latin typeface="Cambria Math"/>
                          </a:rPr>
                          <m:t>𝑑</m:t>
                        </m:r>
                      </m:sub>
                    </m:sSub>
                  </m:oMath>
                </a14:m>
                <a:r>
                  <a:rPr lang="fa-IR" sz="2000" dirty="0" smtClean="0">
                    <a:cs typeface="B Koodak" pitchFamily="2" charset="-78"/>
                  </a:rPr>
                  <a:t> </a:t>
                </a:r>
                <a:r>
                  <a:rPr lang="fa-IR" sz="2000" dirty="0" smtClean="0"/>
                  <a:t>با تکیه گاه ساده جرم متمرکز </a:t>
                </a:r>
                <a14:m>
                  <m:oMath xmlns:m="http://schemas.openxmlformats.org/officeDocument/2006/math">
                    <m:r>
                      <a:rPr lang="en-US" sz="2000" b="0" i="1" smtClean="0">
                        <a:latin typeface="Cambria Math"/>
                      </a:rPr>
                      <m:t>𝑀</m:t>
                    </m:r>
                  </m:oMath>
                </a14:m>
                <a:r>
                  <a:rPr lang="fa-IR" sz="2000" dirty="0" smtClean="0">
                    <a:cs typeface="B Koodak" pitchFamily="2" charset="-78"/>
                  </a:rPr>
                  <a:t> </a:t>
                </a:r>
                <a:r>
                  <a:rPr lang="fa-IR" sz="2000" dirty="0" smtClean="0"/>
                  <a:t>قرارگرفته است.جرم موثر</a:t>
                </a:r>
                <a:r>
                  <a:rPr lang="fa-IR" sz="2000" dirty="0"/>
                  <a:t> </a:t>
                </a:r>
              </a:p>
              <a:p>
                <a:pPr marL="57150" indent="-57150" algn="r" rtl="1">
                  <a:buNone/>
                  <a:tabLst>
                    <a:tab pos="8801100" algn="l"/>
                  </a:tabLst>
                </a:pPr>
                <a:r>
                  <a:rPr lang="fa-IR" sz="2000" dirty="0" smtClean="0"/>
                  <a:t>سیستم را در وسط تیر ونیز فرکانس طبیعی اصلی را تعیین کنید.</a:t>
                </a:r>
              </a:p>
              <a:p>
                <a:pPr marL="57150" indent="-57150" algn="r" rtl="1">
                  <a:buNone/>
                  <a:tabLst>
                    <a:tab pos="8801100" algn="l"/>
                  </a:tabLst>
                </a:pPr>
                <a:endParaRPr lang="en-US" sz="2000" dirty="0" smtClean="0"/>
              </a:p>
              <a:p>
                <a:pPr marL="57150" indent="-57150" algn="r" rtl="1">
                  <a:buNone/>
                  <a:tabLst>
                    <a:tab pos="8801100" algn="l"/>
                  </a:tabLst>
                </a:pPr>
                <a:endParaRPr lang="en-US" sz="2000" dirty="0"/>
              </a:p>
              <a:p>
                <a:pPr marL="57150" indent="-57150" algn="r" rtl="1">
                  <a:buNone/>
                  <a:tabLst>
                    <a:tab pos="8801100" algn="l"/>
                  </a:tabLst>
                </a:pPr>
                <a:endParaRPr lang="en-US" sz="2000" dirty="0" smtClean="0"/>
              </a:p>
              <a:p>
                <a:pPr marL="57150" indent="-57150" algn="r" rtl="1">
                  <a:buNone/>
                  <a:tabLst>
                    <a:tab pos="8801100" algn="l"/>
                  </a:tabLst>
                </a:pPr>
                <a:endParaRPr lang="en-US" sz="2000" dirty="0"/>
              </a:p>
              <a:p>
                <a:pPr marL="57150" indent="-57150" algn="r" rtl="1">
                  <a:buNone/>
                  <a:tabLst>
                    <a:tab pos="8801100" algn="l"/>
                  </a:tabLst>
                </a:pPr>
                <a:endParaRPr lang="en-US" sz="2000" dirty="0" smtClean="0"/>
              </a:p>
              <a:p>
                <a:pPr marL="114300" indent="0">
                  <a:buNone/>
                  <a:tabLst>
                    <a:tab pos="8801100" algn="l"/>
                  </a:tabLst>
                </a:pPr>
                <a14:m>
                  <m:oMath xmlns:m="http://schemas.openxmlformats.org/officeDocument/2006/math">
                    <m:r>
                      <a:rPr lang="en-US" sz="2000" b="0" i="1" smtClean="0">
                        <a:latin typeface="Cambria Math"/>
                        <a:ea typeface="Cambria Math"/>
                      </a:rPr>
                      <m:t>𝛿</m:t>
                    </m:r>
                    <m:r>
                      <a:rPr lang="en-US" sz="2000" b="0" i="1" smtClean="0">
                        <a:latin typeface="Cambria Math"/>
                      </a:rPr>
                      <m:t>=</m:t>
                    </m:r>
                    <m:f>
                      <m:fPr>
                        <m:ctrlPr>
                          <a:rPr lang="en-US" sz="2000" b="0" i="1" smtClean="0">
                            <a:latin typeface="Cambria Math"/>
                          </a:rPr>
                        </m:ctrlPr>
                      </m:fPr>
                      <m:num>
                        <m:r>
                          <a:rPr lang="en-US" sz="2000" b="0" i="1" smtClean="0">
                            <a:latin typeface="Cambria Math"/>
                          </a:rPr>
                          <m:t>𝑃</m:t>
                        </m:r>
                        <m:sSup>
                          <m:sSupPr>
                            <m:ctrlPr>
                              <a:rPr lang="en-US" sz="2000" b="0" i="1" smtClean="0">
                                <a:latin typeface="Cambria Math"/>
                              </a:rPr>
                            </m:ctrlPr>
                          </m:sSupPr>
                          <m:e>
                            <m:r>
                              <a:rPr lang="en-US" sz="2000" b="0" i="1" smtClean="0">
                                <a:latin typeface="Cambria Math"/>
                              </a:rPr>
                              <m:t>𝑙</m:t>
                            </m:r>
                          </m:e>
                          <m:sup>
                            <m:r>
                              <a:rPr lang="en-US" sz="2000" b="0" i="1" smtClean="0">
                                <a:latin typeface="Cambria Math"/>
                              </a:rPr>
                              <m:t>3</m:t>
                            </m:r>
                          </m:sup>
                        </m:sSup>
                      </m:num>
                      <m:den>
                        <m:r>
                          <a:rPr lang="en-US" sz="2000" b="0" i="1" smtClean="0">
                            <a:latin typeface="Cambria Math"/>
                          </a:rPr>
                          <m:t>48</m:t>
                        </m:r>
                        <m:r>
                          <a:rPr lang="en-US" sz="2000" b="0" i="1" smtClean="0">
                            <a:latin typeface="Cambria Math"/>
                          </a:rPr>
                          <m:t>𝐸𝐼</m:t>
                        </m:r>
                      </m:den>
                    </m:f>
                  </m:oMath>
                </a14:m>
                <a:r>
                  <a:rPr lang="en-US" sz="2000" dirty="0" smtClean="0"/>
                  <a:t>             </a:t>
                </a:r>
                <a14:m>
                  <m:oMath xmlns:m="http://schemas.openxmlformats.org/officeDocument/2006/math">
                    <m:r>
                      <a:rPr lang="en-US" sz="2000" b="0" i="1" dirty="0" smtClean="0">
                        <a:latin typeface="Cambria Math"/>
                      </a:rPr>
                      <m:t>𝑃</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48</m:t>
                        </m:r>
                        <m:r>
                          <a:rPr lang="en-US" sz="2000" b="0" i="1" dirty="0" smtClean="0">
                            <a:latin typeface="Cambria Math"/>
                          </a:rPr>
                          <m:t>𝐸𝐼</m:t>
                        </m:r>
                      </m:num>
                      <m:den>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3</m:t>
                            </m:r>
                          </m:sup>
                        </m:sSup>
                      </m:den>
                    </m:f>
                    <m:r>
                      <a:rPr lang="en-US" sz="2000" b="0" i="1" dirty="0" smtClean="0">
                        <a:latin typeface="Cambria Math"/>
                      </a:rPr>
                      <m:t>.</m:t>
                    </m:r>
                    <m:r>
                      <a:rPr lang="en-US" sz="2000" b="0" i="1" dirty="0" smtClean="0">
                        <a:latin typeface="Cambria Math"/>
                        <a:ea typeface="Cambria Math"/>
                      </a:rPr>
                      <m:t>𝛿</m:t>
                    </m:r>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rPr>
                      <m:t>𝑃</m:t>
                    </m:r>
                    <m:r>
                      <a:rPr lang="en-US" sz="2000" b="0" i="1" dirty="0" smtClean="0">
                        <a:latin typeface="Cambria Math"/>
                      </a:rPr>
                      <m:t>=</m:t>
                    </m:r>
                    <m:r>
                      <a:rPr lang="en-US" sz="2000" b="0" i="1" dirty="0" smtClean="0">
                        <a:latin typeface="Cambria Math"/>
                      </a:rPr>
                      <m:t>𝑘</m:t>
                    </m:r>
                    <m:r>
                      <a:rPr lang="en-US" sz="2000" b="0" i="1" dirty="0" smtClean="0">
                        <a:latin typeface="Cambria Math"/>
                      </a:rPr>
                      <m:t>.</m:t>
                    </m:r>
                    <m:r>
                      <a:rPr lang="en-US" sz="2000" b="0" i="1" dirty="0" smtClean="0">
                        <a:latin typeface="Cambria Math"/>
                        <a:ea typeface="Cambria Math"/>
                      </a:rPr>
                      <m:t>𝛿</m:t>
                    </m:r>
                    <m:r>
                      <a:rPr lang="en-US" sz="2000" b="0" i="1" dirty="0" smtClean="0">
                        <a:latin typeface="Cambria Math"/>
                        <a:ea typeface="Cambria Math"/>
                      </a:rPr>
                      <m:t>)</m:t>
                    </m:r>
                  </m:oMath>
                </a14:m>
                <a:r>
                  <a:rPr lang="en-US" sz="2000" dirty="0" smtClean="0"/>
                  <a:t>                       </a:t>
                </a:r>
                <a14:m>
                  <m:oMath xmlns:m="http://schemas.openxmlformats.org/officeDocument/2006/math">
                    <m:r>
                      <a:rPr lang="en-US" sz="2000" b="0" i="1" dirty="0" smtClean="0">
                        <a:latin typeface="Cambria Math"/>
                      </a:rPr>
                      <m:t>𝑘</m:t>
                    </m:r>
                    <m:r>
                      <a:rPr lang="en-US" sz="2000" b="0" i="1" dirty="0" smtClean="0">
                        <a:latin typeface="Cambria Math"/>
                      </a:rPr>
                      <m:t>=</m:t>
                    </m:r>
                    <m:f>
                      <m:fPr>
                        <m:ctrlPr>
                          <a:rPr lang="en-US" sz="2000" i="1" dirty="0">
                            <a:latin typeface="Cambria Math"/>
                          </a:rPr>
                        </m:ctrlPr>
                      </m:fPr>
                      <m:num>
                        <m:r>
                          <a:rPr lang="en-US" sz="2000" i="1" dirty="0">
                            <a:latin typeface="Cambria Math"/>
                          </a:rPr>
                          <m:t>48</m:t>
                        </m:r>
                        <m:r>
                          <a:rPr lang="en-US" sz="2000" i="1" dirty="0">
                            <a:latin typeface="Cambria Math"/>
                          </a:rPr>
                          <m:t>𝐸𝐼</m:t>
                        </m:r>
                      </m:num>
                      <m:den>
                        <m:sSup>
                          <m:sSupPr>
                            <m:ctrlPr>
                              <a:rPr lang="en-US" sz="2000" i="1" dirty="0">
                                <a:latin typeface="Cambria Math"/>
                              </a:rPr>
                            </m:ctrlPr>
                          </m:sSupPr>
                          <m:e>
                            <m:r>
                              <a:rPr lang="en-US" sz="2000" i="1" dirty="0">
                                <a:latin typeface="Cambria Math"/>
                              </a:rPr>
                              <m:t>𝑙</m:t>
                            </m:r>
                          </m:e>
                          <m:sup>
                            <m:r>
                              <a:rPr lang="en-US" sz="2000" i="1" dirty="0">
                                <a:latin typeface="Cambria Math"/>
                              </a:rPr>
                              <m:t>3</m:t>
                            </m:r>
                          </m:sup>
                        </m:sSup>
                      </m:den>
                    </m:f>
                  </m:oMath>
                </a14:m>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599"/>
                </a:stretch>
              </a:blipFill>
              <a:ln>
                <a:solidFill>
                  <a:schemeClr val="bg1"/>
                </a:solidFill>
              </a:ln>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54973" y="1142976"/>
            <a:ext cx="871849" cy="109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84778" y="1078860"/>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5846" y="1078861"/>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0823" y="1000250"/>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9" name="TextBox 8"/>
              <p:cNvSpPr txBox="1"/>
              <p:nvPr/>
            </p:nvSpPr>
            <p:spPr>
              <a:xfrm>
                <a:off x="685800" y="1230880"/>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685800" y="1230880"/>
                <a:ext cx="46621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1597030" y="1264517"/>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597030" y="1264517"/>
                <a:ext cx="471539"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 name="Rectangle 10"/>
              <p:cNvSpPr/>
              <p:nvPr/>
            </p:nvSpPr>
            <p:spPr>
              <a:xfrm>
                <a:off x="3200400" y="101325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oMath>
                  </m:oMathPara>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3200400" y="1013258"/>
                <a:ext cx="410690" cy="369332"/>
              </a:xfrm>
              <a:prstGeom prst="rect">
                <a:avLst/>
              </a:prstGeom>
              <a:blipFill rotWithShape="1">
                <a:blip r:embed="rId8" cstate="print"/>
                <a:stretch>
                  <a:fillRect/>
                </a:stretch>
              </a:blipFill>
            </p:spPr>
            <p:txBody>
              <a:bodyPr/>
              <a:lstStyle/>
              <a:p>
                <a:r>
                  <a:rPr lang="en-US">
                    <a:noFill/>
                  </a:rPr>
                  <a:t> </a:t>
                </a:r>
              </a:p>
            </p:txBody>
          </p:sp>
        </mc:Fallback>
      </mc:AlternateContent>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557972" y="1129078"/>
            <a:ext cx="871849" cy="109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48846" y="1064963"/>
            <a:ext cx="89604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14" name="TextBox 13"/>
              <p:cNvSpPr txBox="1"/>
              <p:nvPr/>
            </p:nvSpPr>
            <p:spPr>
              <a:xfrm>
                <a:off x="4282047" y="1316986"/>
                <a:ext cx="5711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𝑒𝑞</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4282047" y="1316986"/>
                <a:ext cx="571182" cy="390748"/>
              </a:xfrm>
              <a:prstGeom prst="rect">
                <a:avLst/>
              </a:prstGeom>
              <a:blipFill rotWithShape="1">
                <a:blip r:embed="rId9" cstate="print"/>
                <a:stretch>
                  <a:fillRect b="-3125"/>
                </a:stretch>
              </a:blipFill>
            </p:spPr>
            <p:txBody>
              <a:bodyPr/>
              <a:lstStyle/>
              <a:p>
                <a:r>
                  <a:rPr lang="en-US">
                    <a:noFill/>
                  </a:rPr>
                  <a:t> </a:t>
                </a:r>
              </a:p>
            </p:txBody>
          </p:sp>
        </mc:Fallback>
      </mc:AlternateContent>
      <p:pic>
        <p:nvPicPr>
          <p:cNvPr id="1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44891" y="986353"/>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2590800" y="2209800"/>
            <a:ext cx="16912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91521" y="2819400"/>
            <a:ext cx="16912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0" y="2209800"/>
            <a:ext cx="721"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82768" y="2209800"/>
            <a:ext cx="721"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3868" y="4800600"/>
            <a:ext cx="26172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58643" y="480060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44343" y="4972050"/>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44343" y="480060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1090" y="4810125"/>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96790" y="4981575"/>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496790" y="4810125"/>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4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2223" y="4405256"/>
            <a:ext cx="457200" cy="395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3" name="TextBox 42"/>
              <p:cNvSpPr txBox="1"/>
              <p:nvPr/>
            </p:nvSpPr>
            <p:spPr>
              <a:xfrm>
                <a:off x="2060634" y="4405256"/>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2060634" y="4405256"/>
                <a:ext cx="440377"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45" name="Straight Arrow Connector 44"/>
          <p:cNvCxnSpPr/>
          <p:nvPr/>
        </p:nvCxnSpPr>
        <p:spPr>
          <a:xfrm>
            <a:off x="1015793" y="4191000"/>
            <a:ext cx="125661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02479" y="4038600"/>
            <a:ext cx="0" cy="6858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868" y="4038600"/>
            <a:ext cx="21925" cy="7715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611090" y="4038600"/>
            <a:ext cx="0" cy="77152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54472" y="4191000"/>
            <a:ext cx="125661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6" name="TextBox 55"/>
              <p:cNvSpPr txBox="1"/>
              <p:nvPr/>
            </p:nvSpPr>
            <p:spPr>
              <a:xfrm>
                <a:off x="1345096" y="3807911"/>
                <a:ext cx="365805"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𝑙</m:t>
                          </m:r>
                        </m:num>
                        <m:den>
                          <m:r>
                            <a:rPr lang="en-US" b="0" i="1" smtClean="0">
                              <a:latin typeface="Cambria Math"/>
                            </a:rPr>
                            <m:t>2</m:t>
                          </m:r>
                        </m:den>
                      </m:f>
                    </m:oMath>
                  </m:oMathPara>
                </a14:m>
                <a:endParaRPr lang="en-US" dirty="0"/>
              </a:p>
            </p:txBody>
          </p:sp>
        </mc:Choice>
        <mc:Fallback>
          <p:sp>
            <p:nvSpPr>
              <p:cNvPr id="56" name="TextBox 55"/>
              <p:cNvSpPr txBox="1">
                <a:spLocks noRot="1" noChangeAspect="1" noMove="1" noResize="1" noEditPoints="1" noAdjustHandles="1" noChangeArrowheads="1" noChangeShapeType="1" noTextEdit="1"/>
              </p:cNvSpPr>
              <p:nvPr/>
            </p:nvSpPr>
            <p:spPr>
              <a:xfrm>
                <a:off x="1345096" y="3807911"/>
                <a:ext cx="365805" cy="616451"/>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7" name="TextBox 56"/>
              <p:cNvSpPr txBox="1"/>
              <p:nvPr/>
            </p:nvSpPr>
            <p:spPr>
              <a:xfrm>
                <a:off x="2761072" y="3810264"/>
                <a:ext cx="365805"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𝑙</m:t>
                          </m:r>
                        </m:num>
                        <m:den>
                          <m:r>
                            <a:rPr lang="en-US" b="0" i="1" smtClean="0">
                              <a:latin typeface="Cambria Math"/>
                            </a:rPr>
                            <m:t>2</m:t>
                          </m:r>
                        </m:den>
                      </m:f>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2761072" y="3810264"/>
                <a:ext cx="365805" cy="616451"/>
              </a:xfrm>
              <a:prstGeom prst="rect">
                <a:avLst/>
              </a:prstGeom>
              <a:blipFill rotWithShape="1">
                <a:blip r:embed="rId12" cstate="print"/>
                <a:stretch>
                  <a:fillRect/>
                </a:stretch>
              </a:blipFill>
            </p:spPr>
            <p:txBody>
              <a:bodyPr/>
              <a:lstStyle/>
              <a:p>
                <a:r>
                  <a:rPr lang="en-US">
                    <a:noFill/>
                  </a:rPr>
                  <a:t> </a:t>
                </a:r>
              </a:p>
            </p:txBody>
          </p:sp>
        </mc:Fallback>
      </mc:AlternateContent>
      <p:cxnSp>
        <p:nvCxnSpPr>
          <p:cNvPr id="59" name="Straight Connector 58"/>
          <p:cNvCxnSpPr/>
          <p:nvPr/>
        </p:nvCxnSpPr>
        <p:spPr>
          <a:xfrm>
            <a:off x="1004830" y="51816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004830" y="5295900"/>
            <a:ext cx="3799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6" name="TextBox 65"/>
              <p:cNvSpPr txBox="1"/>
              <p:nvPr/>
            </p:nvSpPr>
            <p:spPr>
              <a:xfrm>
                <a:off x="989433" y="5019675"/>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66" name="TextBox 65"/>
              <p:cNvSpPr txBox="1">
                <a:spLocks noRot="1" noChangeAspect="1" noMove="1" noResize="1" noEditPoints="1" noAdjustHandles="1" noChangeArrowheads="1" noChangeShapeType="1" noTextEdit="1"/>
              </p:cNvSpPr>
              <p:nvPr/>
            </p:nvSpPr>
            <p:spPr>
              <a:xfrm>
                <a:off x="989433" y="5019675"/>
                <a:ext cx="367986" cy="369332"/>
              </a:xfrm>
              <a:prstGeom prst="rect">
                <a:avLst/>
              </a:prstGeom>
              <a:blipFill rotWithShape="1">
                <a:blip r:embed="rId13" cstate="print"/>
                <a:stretch>
                  <a:fillRect/>
                </a:stretch>
              </a:blipFill>
            </p:spPr>
            <p:txBody>
              <a:bodyPr/>
              <a:lstStyle/>
              <a:p>
                <a:r>
                  <a:rPr lang="en-US">
                    <a:noFill/>
                  </a:rPr>
                  <a:t> </a:t>
                </a:r>
              </a:p>
            </p:txBody>
          </p:sp>
        </mc:Fallback>
      </mc:AlternateContent>
      <p:sp>
        <p:nvSpPr>
          <p:cNvPr id="67" name="Arc 66"/>
          <p:cNvSpPr/>
          <p:nvPr/>
        </p:nvSpPr>
        <p:spPr>
          <a:xfrm rot="8116230">
            <a:off x="4141043" y="1682129"/>
            <a:ext cx="3694001" cy="3609525"/>
          </a:xfrm>
          <a:prstGeom prst="arc">
            <a:avLst>
              <a:gd name="adj1" fmla="val 16148664"/>
              <a:gd name="adj2" fmla="val 88812"/>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p:cNvCxnSpPr/>
          <p:nvPr/>
        </p:nvCxnSpPr>
        <p:spPr>
          <a:xfrm>
            <a:off x="4611168" y="478155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496868" y="4953000"/>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496868" y="478155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39000" y="4791075"/>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24700" y="4962525"/>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7124700" y="4791075"/>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7" idx="2"/>
          </p:cNvCxnSpPr>
          <p:nvPr/>
        </p:nvCxnSpPr>
        <p:spPr>
          <a:xfrm flipV="1">
            <a:off x="4642747" y="4724400"/>
            <a:ext cx="2653403" cy="279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73491" y="6068909"/>
            <a:ext cx="77199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45488" y="4381500"/>
            <a:ext cx="0" cy="3429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988043" y="4800600"/>
            <a:ext cx="0" cy="4572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0" name="TextBox 29"/>
              <p:cNvSpPr txBox="1"/>
              <p:nvPr/>
            </p:nvSpPr>
            <p:spPr>
              <a:xfrm>
                <a:off x="5945488" y="4346926"/>
                <a:ext cx="385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5945488" y="4346926"/>
                <a:ext cx="385875"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TextBox 30"/>
              <p:cNvSpPr txBox="1"/>
              <p:nvPr/>
            </p:nvSpPr>
            <p:spPr>
              <a:xfrm>
                <a:off x="5618005" y="4812280"/>
                <a:ext cx="370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𝛿</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5618005" y="4812280"/>
                <a:ext cx="370038" cy="369332"/>
              </a:xfrm>
              <a:prstGeom prst="rect">
                <a:avLst/>
              </a:prstGeom>
              <a:blipFill rotWithShape="1">
                <a:blip r:embed="rId15"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70934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marL="0" indent="0" algn="r" rtl="1">
                  <a:buNone/>
                </a:pPr>
                <a:endParaRPr lang="fa-IR" sz="2000" dirty="0" smtClean="0"/>
              </a:p>
              <a:p>
                <a:pPr marL="0" indent="0" algn="r" rtl="1">
                  <a:buNone/>
                </a:pPr>
                <a:r>
                  <a:rPr lang="fa-IR" sz="2000" dirty="0" smtClean="0"/>
                  <a:t>           اگر جرم تیر را در نظر نگیریم و آنرا اندکی پایین کشیده و رها کنیم؛</a:t>
                </a:r>
              </a:p>
              <a:p>
                <a:pPr marL="57150" indent="57150">
                  <a:buNone/>
                </a:pP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i="1" smtClean="0">
                            <a:latin typeface="Cambria Math"/>
                          </a:rPr>
                        </m:ctrlPr>
                      </m:radPr>
                      <m:deg/>
                      <m:e>
                        <m:f>
                          <m:fPr>
                            <m:ctrlPr>
                              <a:rPr lang="en-US" sz="2000" i="1" smtClean="0">
                                <a:latin typeface="Cambria Math"/>
                              </a:rPr>
                            </m:ctrlPr>
                          </m:fPr>
                          <m:num>
                            <m:r>
                              <a:rPr lang="en-US" sz="2000" b="0" i="1" smtClean="0">
                                <a:latin typeface="Cambria Math"/>
                              </a:rPr>
                              <m:t>𝑘</m:t>
                            </m:r>
                          </m:num>
                          <m:den>
                            <m:r>
                              <a:rPr lang="en-US" sz="2000" b="0" i="1" smtClean="0">
                                <a:latin typeface="Cambria Math"/>
                              </a:rPr>
                              <m:t>𝑚</m:t>
                            </m:r>
                          </m:den>
                        </m:f>
                      </m:e>
                    </m:rad>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48</m:t>
                            </m:r>
                            <m:r>
                              <a:rPr lang="en-US" sz="2000" b="0" i="1" smtClean="0">
                                <a:latin typeface="Cambria Math"/>
                              </a:rPr>
                              <m:t>𝐸𝐼</m:t>
                            </m:r>
                          </m:num>
                          <m:den>
                            <m:r>
                              <a:rPr lang="en-US" sz="2000" b="0" i="1" smtClean="0">
                                <a:latin typeface="Cambria Math"/>
                              </a:rPr>
                              <m:t>𝑀</m:t>
                            </m:r>
                            <m:sSup>
                              <m:sSupPr>
                                <m:ctrlPr>
                                  <a:rPr lang="en-US" sz="2000" b="0" i="1" smtClean="0">
                                    <a:latin typeface="Cambria Math"/>
                                  </a:rPr>
                                </m:ctrlPr>
                              </m:sSupPr>
                              <m:e>
                                <m:r>
                                  <a:rPr lang="en-US" sz="2000" b="0" i="1" smtClean="0">
                                    <a:latin typeface="Cambria Math"/>
                                  </a:rPr>
                                  <m:t>𝑙</m:t>
                                </m:r>
                              </m:e>
                              <m:sup>
                                <m:r>
                                  <a:rPr lang="en-US" sz="2000" b="0" i="1" smtClean="0">
                                    <a:latin typeface="Cambria Math"/>
                                  </a:rPr>
                                  <m:t>3</m:t>
                                </m:r>
                              </m:sup>
                            </m:sSup>
                          </m:den>
                        </m:f>
                      </m:e>
                    </m:rad>
                  </m:oMath>
                </a14:m>
                <a:r>
                  <a:rPr lang="en-US" sz="2000" dirty="0" smtClean="0"/>
                  <a:t> </a:t>
                </a:r>
              </a:p>
              <a:p>
                <a:pPr marL="57150" indent="57150" algn="r" rtl="1">
                  <a:buNone/>
                </a:pPr>
                <a:r>
                  <a:rPr lang="fa-IR" sz="2000" dirty="0"/>
                  <a:t> </a:t>
                </a:r>
                <a:r>
                  <a:rPr lang="fa-IR" sz="2000" dirty="0" smtClean="0"/>
                  <a:t>       حال اگر جرم تیر را نیز لحاظ کنیم؛</a:t>
                </a:r>
              </a:p>
              <a:p>
                <a:pPr marL="57150" indent="57150" algn="r" rtl="1">
                  <a:buNone/>
                </a:pPr>
                <a:r>
                  <a:rPr lang="fa-IR" sz="2000" dirty="0" smtClean="0"/>
                  <a:t>از مقاومت مصالح داریم</a:t>
                </a:r>
              </a:p>
              <a:p>
                <a:pPr marL="57150" indent="57150" algn="l">
                  <a:buNone/>
                </a:pPr>
                <a:endParaRPr lang="en-US" sz="2000" dirty="0" smtClean="0"/>
              </a:p>
              <a:p>
                <a:pPr marL="57150" indent="57150">
                  <a:buNone/>
                </a:pPr>
                <a:r>
                  <a:rPr lang="fa-IR" sz="2000" dirty="0" smtClean="0"/>
                  <a:t>خیز تیر</a:t>
                </a:r>
                <a:r>
                  <a:rPr lang="en-US" sz="2000" dirty="0" smtClean="0"/>
                  <a:t>;       </a:t>
                </a:r>
                <a14:m>
                  <m:oMath xmlns:m="http://schemas.openxmlformats.org/officeDocument/2006/math">
                    <m:r>
                      <a:rPr lang="en-US" sz="2000" b="0" i="1" smtClean="0">
                        <a:latin typeface="Cambria Math"/>
                      </a:rPr>
                      <m:t>𝑦</m:t>
                    </m:r>
                    <m:d>
                      <m:dPr>
                        <m:ctrlPr>
                          <a:rPr lang="en-US" sz="2000" b="0" i="1" smtClean="0">
                            <a:latin typeface="Cambria Math"/>
                          </a:rPr>
                        </m:ctrlPr>
                      </m:dPr>
                      <m:e>
                        <m:r>
                          <a:rPr lang="en-US" sz="2000" b="0" i="1" smtClean="0">
                            <a:latin typeface="Cambria Math"/>
                          </a:rPr>
                          <m:t>𝑥</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𝑚𝑎𝑥</m:t>
                        </m:r>
                      </m:sub>
                    </m:sSub>
                    <m:r>
                      <a:rPr lang="en-US" sz="2000" b="0" i="1" smtClean="0">
                        <a:latin typeface="Cambria Math"/>
                      </a:rPr>
                      <m:t>.[ </m:t>
                    </m:r>
                    <m:f>
                      <m:fPr>
                        <m:ctrlPr>
                          <a:rPr lang="en-US" sz="2000" b="0" i="1" smtClean="0">
                            <a:latin typeface="Cambria Math"/>
                          </a:rPr>
                        </m:ctrlPr>
                      </m:fPr>
                      <m:num>
                        <m:r>
                          <a:rPr lang="en-US" sz="2000" b="0" i="1" smtClean="0">
                            <a:latin typeface="Cambria Math"/>
                          </a:rPr>
                          <m:t>3</m:t>
                        </m:r>
                        <m:r>
                          <a:rPr lang="en-US" sz="2000" b="0" i="1" smtClean="0">
                            <a:latin typeface="Cambria Math"/>
                          </a:rPr>
                          <m:t>𝑥</m:t>
                        </m:r>
                      </m:num>
                      <m:den>
                        <m:r>
                          <a:rPr lang="en-US" sz="2000" b="0" i="1" smtClean="0">
                            <a:latin typeface="Cambria Math"/>
                          </a:rPr>
                          <m:t>𝑙</m:t>
                        </m:r>
                      </m:den>
                    </m:f>
                    <m:r>
                      <a:rPr lang="en-US" sz="2000" b="0" i="1" smtClean="0">
                        <a:latin typeface="Cambria Math"/>
                      </a:rPr>
                      <m:t>−</m:t>
                    </m:r>
                    <m:r>
                      <a:rPr lang="en-US" sz="2000" b="0" i="1" smtClean="0">
                        <a:latin typeface="Cambria Math"/>
                      </a:rPr>
                      <m:t>4</m:t>
                    </m:r>
                    <m:d>
                      <m:dPr>
                        <m:ctrlPr>
                          <a:rPr lang="en-US" sz="2000" b="0" i="1" smtClean="0">
                            <a:latin typeface="Cambria Math"/>
                          </a:rPr>
                        </m:ctrlPr>
                      </m:dPr>
                      <m:e>
                        <m:sSup>
                          <m:sSupPr>
                            <m:ctrlPr>
                              <a:rPr lang="en-US" sz="2000" b="0" i="1" smtClean="0">
                                <a:latin typeface="Cambria Math"/>
                              </a:rPr>
                            </m:ctrlPr>
                          </m:sSupPr>
                          <m:e>
                            <m:f>
                              <m:fPr>
                                <m:ctrlPr>
                                  <a:rPr lang="en-US" sz="2000" b="0" i="1" smtClean="0">
                                    <a:latin typeface="Cambria Math"/>
                                  </a:rPr>
                                </m:ctrlPr>
                              </m:fPr>
                              <m:num>
                                <m:r>
                                  <a:rPr lang="en-US" sz="2000" b="0" i="1" smtClean="0">
                                    <a:latin typeface="Cambria Math"/>
                                  </a:rPr>
                                  <m:t>𝑥</m:t>
                                </m:r>
                              </m:num>
                              <m:den>
                                <m:r>
                                  <a:rPr lang="en-US" sz="2000" b="0" i="1" smtClean="0">
                                    <a:latin typeface="Cambria Math"/>
                                  </a:rPr>
                                  <m:t>𝑙</m:t>
                                </m:r>
                              </m:den>
                            </m:f>
                          </m:e>
                          <m:sup>
                            <m:r>
                              <a:rPr lang="en-US" sz="2000" b="0" i="1" smtClean="0">
                                <a:latin typeface="Cambria Math"/>
                              </a:rPr>
                              <m:t>3</m:t>
                            </m:r>
                          </m:sup>
                        </m:sSup>
                      </m:e>
                    </m:d>
                    <m:r>
                      <a:rPr lang="en-US" sz="2000" b="0" i="1" smtClean="0">
                        <a:latin typeface="Cambria Math"/>
                      </a:rPr>
                      <m:t>]</m:t>
                    </m:r>
                  </m:oMath>
                </a14:m>
                <a:r>
                  <a:rPr lang="en-US" sz="2000" dirty="0" smtClean="0"/>
                  <a:t>           </a:t>
                </a:r>
                <a14:m>
                  <m:oMath xmlns:m="http://schemas.openxmlformats.org/officeDocument/2006/math">
                    <m:r>
                      <a:rPr lang="en-US" sz="2000" b="0" i="1" dirty="0" smtClean="0">
                        <a:latin typeface="Cambria Math"/>
                      </a:rPr>
                      <m:t>0</m:t>
                    </m:r>
                    <m:r>
                      <a:rPr lang="en-US" sz="2000" b="0" i="1" dirty="0" smtClean="0">
                        <a:latin typeface="Cambria Math"/>
                        <a:ea typeface="Cambria Math"/>
                      </a:rPr>
                      <m:t>≤</m:t>
                    </m:r>
                    <m:r>
                      <a:rPr lang="en-US" sz="2000" b="0" i="1" dirty="0" smtClean="0">
                        <a:latin typeface="Cambria Math"/>
                        <a:ea typeface="Cambria Math"/>
                      </a:rPr>
                      <m:t>𝑥</m:t>
                    </m:r>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𝑙</m:t>
                        </m:r>
                      </m:num>
                      <m:den>
                        <m:r>
                          <a:rPr lang="en-US" sz="2000" b="0" i="1" dirty="0" smtClean="0">
                            <a:latin typeface="Cambria Math"/>
                            <a:ea typeface="Cambria Math"/>
                          </a:rPr>
                          <m:t>2</m:t>
                        </m:r>
                      </m:den>
                    </m:f>
                  </m:oMath>
                </a14:m>
                <a:r>
                  <a:rPr lang="en-US" sz="2000" dirty="0" smtClean="0"/>
                  <a:t>             </a:t>
                </a:r>
                <a14:m>
                  <m:oMath xmlns:m="http://schemas.openxmlformats.org/officeDocument/2006/math">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𝑦</m:t>
                        </m:r>
                      </m:e>
                      <m:sub>
                        <m:r>
                          <a:rPr lang="en-US" sz="2000" b="0" i="1" dirty="0" smtClean="0">
                            <a:latin typeface="Cambria Math"/>
                          </a:rPr>
                          <m:t>𝑚𝑎𝑥</m:t>
                        </m:r>
                      </m:sub>
                    </m:sSub>
                    <m:r>
                      <a:rPr lang="en-US" sz="2000" b="0" i="1" dirty="0" smtClean="0">
                        <a:latin typeface="Cambria Math"/>
                      </a:rPr>
                      <m:t>=</m:t>
                    </m:r>
                    <m:f>
                      <m:fPr>
                        <m:ctrlPr>
                          <a:rPr lang="en-US" sz="2000" i="1">
                            <a:latin typeface="Cambria Math"/>
                          </a:rPr>
                        </m:ctrlPr>
                      </m:fPr>
                      <m:num>
                        <m:r>
                          <a:rPr lang="en-US" sz="2000" i="1">
                            <a:latin typeface="Cambria Math"/>
                          </a:rPr>
                          <m:t>𝑃</m:t>
                        </m:r>
                        <m:sSup>
                          <m:sSupPr>
                            <m:ctrlPr>
                              <a:rPr lang="en-US" sz="2000" i="1">
                                <a:latin typeface="Cambria Math"/>
                              </a:rPr>
                            </m:ctrlPr>
                          </m:sSupPr>
                          <m:e>
                            <m:r>
                              <a:rPr lang="en-US" sz="2000" i="1">
                                <a:latin typeface="Cambria Math"/>
                              </a:rPr>
                              <m:t>𝑙</m:t>
                            </m:r>
                          </m:e>
                          <m:sup>
                            <m:r>
                              <a:rPr lang="en-US" sz="2000" i="1">
                                <a:latin typeface="Cambria Math"/>
                              </a:rPr>
                              <m:t>3</m:t>
                            </m:r>
                          </m:sup>
                        </m:sSup>
                      </m:num>
                      <m:den>
                        <m:r>
                          <a:rPr lang="en-US" sz="2000" i="1">
                            <a:latin typeface="Cambria Math"/>
                          </a:rPr>
                          <m:t>48</m:t>
                        </m:r>
                        <m:r>
                          <a:rPr lang="en-US" sz="2000" i="1">
                            <a:latin typeface="Cambria Math"/>
                          </a:rPr>
                          <m:t>𝐸𝐼</m:t>
                        </m:r>
                      </m:den>
                    </m:f>
                    <m:r>
                      <a:rPr lang="en-US" sz="2000" b="0" i="1" smtClean="0">
                        <a:latin typeface="Cambria Math"/>
                      </a:rPr>
                      <m:t> )</m:t>
                    </m:r>
                  </m:oMath>
                </a14:m>
                <a:endParaRPr lang="en-US" sz="2000" dirty="0" smtClean="0"/>
              </a:p>
              <a:p>
                <a:pPr marL="57150" indent="57150" algn="r" rtl="1">
                  <a:buNone/>
                </a:pPr>
                <a:r>
                  <a:rPr lang="fa-IR" sz="2000" dirty="0"/>
                  <a:t> </a:t>
                </a:r>
                <a:r>
                  <a:rPr lang="fa-IR" sz="2000" dirty="0" smtClean="0"/>
                  <a:t>    </a:t>
                </a:r>
              </a:p>
              <a:p>
                <a:pPr marL="57150" indent="57150" algn="r" rtl="1">
                  <a:buNone/>
                </a:pPr>
                <a:r>
                  <a:rPr lang="fa-IR" sz="2000" dirty="0"/>
                  <a:t> </a:t>
                </a:r>
                <a:r>
                  <a:rPr lang="fa-IR" sz="2000" dirty="0" smtClean="0"/>
                  <a:t>       با مشتق گیری از رابطه فوق نسبت به زمان،سرعت هر المان به فاصله </a:t>
                </a:r>
                <a:r>
                  <a:rPr lang="en-US" sz="2000" dirty="0" smtClean="0"/>
                  <a:t>x</a:t>
                </a:r>
                <a:r>
                  <a:rPr lang="fa-IR" sz="2000" dirty="0" smtClean="0"/>
                  <a:t> از مبدأ بدست می آید.(</a:t>
                </a:r>
                <a:r>
                  <a:rPr lang="en-US" sz="2000" dirty="0" smtClean="0"/>
                  <a:t>x</a:t>
                </a:r>
                <a:r>
                  <a:rPr lang="fa-IR" sz="2000" dirty="0" smtClean="0"/>
                  <a:t>با </a:t>
                </a:r>
              </a:p>
              <a:p>
                <a:pPr marL="57150" indent="57150" algn="r" rtl="1">
                  <a:buNone/>
                </a:pPr>
                <a:r>
                  <a:rPr lang="fa-IR" sz="2000" dirty="0" smtClean="0"/>
                  <a:t>زمان تغییر نمی کند!)</a:t>
                </a:r>
              </a:p>
              <a:p>
                <a:pPr marL="57150" indent="57150" algn="l">
                  <a:buNone/>
                </a:pPr>
                <a:endParaRPr lang="fa-IR" sz="2000" dirty="0"/>
              </a:p>
              <a:p>
                <a:pPr marL="57150" indent="57150">
                  <a:buNone/>
                </a:pP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a:rPr>
                          <m:t>𝑦</m:t>
                        </m:r>
                      </m:e>
                    </m:acc>
                    <m:d>
                      <m:dPr>
                        <m:ctrlPr>
                          <a:rPr lang="en-US" sz="2000" b="0" i="1" smtClean="0">
                            <a:latin typeface="Cambria Math"/>
                          </a:rPr>
                        </m:ctrlPr>
                      </m:dPr>
                      <m:e>
                        <m:r>
                          <a:rPr lang="en-US" sz="2000" b="0" i="1" smtClean="0">
                            <a:latin typeface="Cambria Math"/>
                          </a:rPr>
                          <m:t>𝑥</m:t>
                        </m:r>
                      </m:e>
                    </m:d>
                    <m:r>
                      <a:rPr lang="en-US" sz="2000" b="0" i="1" smtClean="0">
                        <a:latin typeface="Cambria Math"/>
                      </a:rPr>
                      <m:t>=</m:t>
                    </m:r>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𝑦</m:t>
                            </m:r>
                          </m:e>
                        </m:acc>
                      </m:e>
                      <m:sub>
                        <m:r>
                          <a:rPr lang="en-US" sz="2000" b="0" i="1" smtClean="0">
                            <a:latin typeface="Cambria Math"/>
                          </a:rPr>
                          <m:t>𝑚𝑎𝑥</m:t>
                        </m:r>
                      </m:sub>
                    </m:sSub>
                    <m:r>
                      <a:rPr lang="en-US" sz="2000" b="0" i="1" smtClean="0">
                        <a:latin typeface="Cambria Math"/>
                      </a:rPr>
                      <m:t> .[ </m:t>
                    </m:r>
                    <m:f>
                      <m:fPr>
                        <m:ctrlPr>
                          <a:rPr lang="en-US" sz="2000" i="1">
                            <a:latin typeface="Cambria Math"/>
                          </a:rPr>
                        </m:ctrlPr>
                      </m:fPr>
                      <m:num>
                        <m:r>
                          <a:rPr lang="en-US" sz="2000" i="1">
                            <a:latin typeface="Cambria Math"/>
                          </a:rPr>
                          <m:t>3</m:t>
                        </m:r>
                        <m:r>
                          <a:rPr lang="en-US" sz="2000" i="1">
                            <a:latin typeface="Cambria Math"/>
                          </a:rPr>
                          <m:t>𝑥</m:t>
                        </m:r>
                      </m:num>
                      <m:den>
                        <m:r>
                          <a:rPr lang="en-US" sz="2000" i="1">
                            <a:latin typeface="Cambria Math"/>
                          </a:rPr>
                          <m:t>𝑙</m:t>
                        </m:r>
                      </m:den>
                    </m:f>
                    <m:r>
                      <a:rPr lang="en-US" sz="2000" i="1">
                        <a:latin typeface="Cambria Math"/>
                      </a:rPr>
                      <m:t>−</m:t>
                    </m:r>
                    <m:r>
                      <a:rPr lang="en-US" sz="2000" i="1">
                        <a:latin typeface="Cambria Math"/>
                      </a:rPr>
                      <m:t>4</m:t>
                    </m:r>
                    <m:d>
                      <m:dPr>
                        <m:ctrlPr>
                          <a:rPr lang="en-US" sz="2000" i="1">
                            <a:latin typeface="Cambria Math"/>
                          </a:rPr>
                        </m:ctrlPr>
                      </m:dPr>
                      <m:e>
                        <m:sSup>
                          <m:sSupPr>
                            <m:ctrlPr>
                              <a:rPr lang="en-US" sz="2000" i="1">
                                <a:latin typeface="Cambria Math"/>
                              </a:rPr>
                            </m:ctrlPr>
                          </m:sSupPr>
                          <m:e>
                            <m:f>
                              <m:fPr>
                                <m:ctrlPr>
                                  <a:rPr lang="en-US" sz="2000" i="1">
                                    <a:latin typeface="Cambria Math"/>
                                  </a:rPr>
                                </m:ctrlPr>
                              </m:fPr>
                              <m:num>
                                <m:r>
                                  <a:rPr lang="en-US" sz="2000" i="1">
                                    <a:latin typeface="Cambria Math"/>
                                  </a:rPr>
                                  <m:t>𝑥</m:t>
                                </m:r>
                              </m:num>
                              <m:den>
                                <m:r>
                                  <a:rPr lang="en-US" sz="2000" i="1">
                                    <a:latin typeface="Cambria Math"/>
                                  </a:rPr>
                                  <m:t>𝑙</m:t>
                                </m:r>
                              </m:den>
                            </m:f>
                          </m:e>
                          <m:sup>
                            <m:r>
                              <a:rPr lang="en-US" sz="2000" i="1">
                                <a:latin typeface="Cambria Math"/>
                              </a:rPr>
                              <m:t>3</m:t>
                            </m:r>
                          </m:sup>
                        </m:sSup>
                      </m:e>
                    </m:d>
                    <m:r>
                      <a:rPr lang="en-US" sz="2000" b="0" i="1" smtClean="0">
                        <a:latin typeface="Cambria Math"/>
                      </a:rPr>
                      <m:t> ]</m:t>
                    </m:r>
                  </m:oMath>
                </a14:m>
                <a:r>
                  <a:rPr lang="en-US" sz="2000" dirty="0" smtClean="0"/>
                  <a:t>              </a:t>
                </a:r>
                <a14:m>
                  <m:oMath xmlns:m="http://schemas.openxmlformats.org/officeDocument/2006/math">
                    <m:r>
                      <a:rPr lang="en-US" sz="2000" i="1" dirty="0">
                        <a:latin typeface="Cambria Math"/>
                      </a:rPr>
                      <m:t>0</m:t>
                    </m:r>
                    <m:r>
                      <a:rPr lang="en-US" sz="2000" i="1" dirty="0">
                        <a:latin typeface="Cambria Math"/>
                        <a:ea typeface="Cambria Math"/>
                      </a:rPr>
                      <m:t>≤</m:t>
                    </m:r>
                    <m:r>
                      <a:rPr lang="en-US" sz="2000" i="1" dirty="0">
                        <a:latin typeface="Cambria Math"/>
                        <a:ea typeface="Cambria Math"/>
                      </a:rPr>
                      <m:t>𝑥</m:t>
                    </m:r>
                    <m:r>
                      <a:rPr lang="en-US" sz="2000" i="1" dirty="0">
                        <a:latin typeface="Cambria Math"/>
                        <a:ea typeface="Cambria Math"/>
                      </a:rPr>
                      <m:t>≤</m:t>
                    </m:r>
                    <m:f>
                      <m:fPr>
                        <m:ctrlPr>
                          <a:rPr lang="en-US" sz="2000" i="1" dirty="0">
                            <a:latin typeface="Cambria Math"/>
                            <a:ea typeface="Cambria Math"/>
                          </a:rPr>
                        </m:ctrlPr>
                      </m:fPr>
                      <m:num>
                        <m:r>
                          <a:rPr lang="en-US" sz="2000" i="1" dirty="0">
                            <a:latin typeface="Cambria Math"/>
                            <a:ea typeface="Cambria Math"/>
                          </a:rPr>
                          <m:t>𝑙</m:t>
                        </m:r>
                      </m:num>
                      <m:den>
                        <m:r>
                          <a:rPr lang="en-US" sz="2000" i="1" dirty="0">
                            <a:latin typeface="Cambria Math"/>
                            <a:ea typeface="Cambria Math"/>
                          </a:rPr>
                          <m:t>2</m:t>
                        </m:r>
                      </m:den>
                    </m:f>
                  </m:oMath>
                </a14:m>
                <a:endParaRPr lang="en-US" sz="2000" dirty="0" smtClean="0"/>
              </a:p>
              <a:p>
                <a:pPr marL="57150" indent="57150" algn="r" rtl="1">
                  <a:buNone/>
                </a:pPr>
                <a:r>
                  <a:rPr lang="fa-IR" sz="2000" dirty="0"/>
                  <a:t> </a:t>
                </a:r>
                <a:r>
                  <a:rPr lang="fa-IR" sz="2000" dirty="0" smtClean="0"/>
                  <a:t>       انرژی جنبشی ذخیره شده در المانی به طول </a:t>
                </a:r>
                <a:r>
                  <a:rPr lang="en-US" sz="2000" dirty="0" smtClean="0"/>
                  <a:t>dx</a:t>
                </a:r>
                <a:r>
                  <a:rPr lang="fa-IR" sz="2000" dirty="0" smtClean="0"/>
                  <a:t> وبه فاصله </a:t>
                </a:r>
                <a:r>
                  <a:rPr lang="en-US" sz="2000" dirty="0" smtClean="0"/>
                  <a:t>x</a:t>
                </a:r>
                <a:r>
                  <a:rPr lang="fa-IR" sz="2000" dirty="0" smtClean="0"/>
                  <a:t> از مبدأ؛</a:t>
                </a:r>
              </a:p>
              <a:p>
                <a:pPr marL="57150" indent="57150" algn="r" rtl="1">
                  <a:buNone/>
                </a:pPr>
                <a:endParaRPr lang="fa-IR" sz="2000" dirty="0"/>
              </a:p>
              <a:p>
                <a:pPr marL="57150" indent="57150">
                  <a:buNone/>
                </a:pPr>
                <a:r>
                  <a:rPr lang="en-US" sz="2000" dirty="0" smtClean="0"/>
                  <a:t>  </a:t>
                </a:r>
                <a14:m>
                  <m:oMath xmlns:m="http://schemas.openxmlformats.org/officeDocument/2006/math">
                    <m:r>
                      <a:rPr lang="en-US" sz="2000" b="0" i="1" smtClean="0">
                        <a:latin typeface="Cambria Math"/>
                      </a:rPr>
                      <m:t>𝑑𝐾</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a:rPr>
                        </m:ctrlPr>
                      </m:dPr>
                      <m:e>
                        <m:r>
                          <a:rPr lang="en-US" sz="2000" b="0" i="1" smtClean="0">
                            <a:latin typeface="Cambria Math"/>
                          </a:rPr>
                          <m:t>𝑑𝑚</m:t>
                        </m:r>
                      </m:e>
                    </m:d>
                    <m:sSup>
                      <m:sSupPr>
                        <m:ctrlPr>
                          <a:rPr lang="en-US" sz="2000" b="0" i="1" smtClean="0">
                            <a:latin typeface="Cambria Math"/>
                          </a:rPr>
                        </m:ctrlPr>
                      </m:sSupPr>
                      <m:e>
                        <m:r>
                          <a:rPr lang="en-US" sz="2000" b="0" i="1" smtClean="0">
                            <a:latin typeface="Cambria Math"/>
                          </a:rPr>
                          <m:t>𝑉</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𝑚</m:t>
                            </m:r>
                          </m:num>
                          <m:den>
                            <m:r>
                              <a:rPr lang="en-US" sz="2000" b="0" i="1" smtClean="0">
                                <a:latin typeface="Cambria Math"/>
                              </a:rPr>
                              <m:t>𝑙</m:t>
                            </m:r>
                          </m:den>
                        </m:f>
                        <m:r>
                          <a:rPr lang="en-US" sz="2000" b="0" i="1" smtClean="0">
                            <a:latin typeface="Cambria Math"/>
                          </a:rPr>
                          <m:t>𝑑𝑥</m:t>
                        </m:r>
                      </m:e>
                    </m:d>
                    <m:r>
                      <a:rPr lang="en-US" sz="2000" b="0" i="1" smtClean="0">
                        <a:latin typeface="Cambria Math"/>
                      </a:rPr>
                      <m:t>{</m:t>
                    </m:r>
                    <m:sSup>
                      <m:sSupPr>
                        <m:ctrlPr>
                          <a:rPr lang="en-US" sz="2000" b="0" i="1" smtClean="0">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r>
                          <a:rPr lang="en-US" sz="2000" i="1">
                            <a:latin typeface="Cambria Math"/>
                          </a:rPr>
                          <m:t>[ </m:t>
                        </m:r>
                        <m:f>
                          <m:fPr>
                            <m:ctrlPr>
                              <a:rPr lang="en-US" sz="2000" i="1">
                                <a:latin typeface="Cambria Math"/>
                              </a:rPr>
                            </m:ctrlPr>
                          </m:fPr>
                          <m:num>
                            <m:r>
                              <a:rPr lang="en-US" sz="2000" i="1">
                                <a:latin typeface="Cambria Math"/>
                              </a:rPr>
                              <m:t>3</m:t>
                            </m:r>
                            <m:r>
                              <a:rPr lang="en-US" sz="2000" i="1">
                                <a:latin typeface="Cambria Math"/>
                              </a:rPr>
                              <m:t>𝑥</m:t>
                            </m:r>
                          </m:num>
                          <m:den>
                            <m:r>
                              <a:rPr lang="en-US" sz="2000" i="1">
                                <a:latin typeface="Cambria Math"/>
                              </a:rPr>
                              <m:t>𝑙</m:t>
                            </m:r>
                          </m:den>
                        </m:f>
                        <m:r>
                          <a:rPr lang="en-US" sz="2000" i="1">
                            <a:latin typeface="Cambria Math"/>
                          </a:rPr>
                          <m:t>−</m:t>
                        </m:r>
                        <m:r>
                          <a:rPr lang="en-US" sz="2000" i="1">
                            <a:latin typeface="Cambria Math"/>
                          </a:rPr>
                          <m:t>4</m:t>
                        </m:r>
                        <m:d>
                          <m:dPr>
                            <m:ctrlPr>
                              <a:rPr lang="en-US" sz="2000" i="1">
                                <a:latin typeface="Cambria Math"/>
                              </a:rPr>
                            </m:ctrlPr>
                          </m:dPr>
                          <m:e>
                            <m:sSup>
                              <m:sSupPr>
                                <m:ctrlPr>
                                  <a:rPr lang="en-US" sz="2000" i="1">
                                    <a:latin typeface="Cambria Math"/>
                                  </a:rPr>
                                </m:ctrlPr>
                              </m:sSupPr>
                              <m:e>
                                <m:f>
                                  <m:fPr>
                                    <m:ctrlPr>
                                      <a:rPr lang="en-US" sz="2000" i="1">
                                        <a:latin typeface="Cambria Math"/>
                                      </a:rPr>
                                    </m:ctrlPr>
                                  </m:fPr>
                                  <m:num>
                                    <m:r>
                                      <a:rPr lang="en-US" sz="2000" i="1">
                                        <a:latin typeface="Cambria Math"/>
                                      </a:rPr>
                                      <m:t>𝑥</m:t>
                                    </m:r>
                                  </m:num>
                                  <m:den>
                                    <m:r>
                                      <a:rPr lang="en-US" sz="2000" i="1">
                                        <a:latin typeface="Cambria Math"/>
                                      </a:rPr>
                                      <m:t>𝑙</m:t>
                                    </m:r>
                                  </m:den>
                                </m:f>
                              </m:e>
                              <m:sup>
                                <m:r>
                                  <a:rPr lang="en-US" sz="2000" i="1">
                                    <a:latin typeface="Cambria Math"/>
                                  </a:rPr>
                                  <m:t>3</m:t>
                                </m:r>
                              </m:sup>
                            </m:sSup>
                          </m:e>
                        </m:d>
                        <m:r>
                          <a:rPr lang="en-US" sz="2000" i="1">
                            <a:latin typeface="Cambria Math"/>
                          </a:rPr>
                          <m:t> ]</m:t>
                        </m:r>
                        <m:r>
                          <a:rPr lang="en-US" sz="2000" b="0" i="1" smtClean="0">
                            <a:latin typeface="Cambria Math"/>
                          </a:rPr>
                          <m:t>}</m:t>
                        </m:r>
                      </m:e>
                      <m:sup>
                        <m:r>
                          <a:rPr lang="en-US" sz="2000" b="0" i="1" smtClean="0">
                            <a:latin typeface="Cambria Math"/>
                          </a:rPr>
                          <m:t>2</m:t>
                        </m:r>
                      </m:sup>
                    </m:sSup>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40780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fontScale="62500" lnSpcReduction="20000"/>
          </a:bodyPr>
          <a:lstStyle/>
          <a:p>
            <a:pPr algn="r" rtl="1"/>
            <a:endParaRPr lang="en-US" sz="1600" dirty="0" smtClean="0"/>
          </a:p>
          <a:p>
            <a:pPr algn="r" rtl="1"/>
            <a:r>
              <a:rPr lang="en-US" sz="2900" dirty="0">
                <a:cs typeface="B Koodak" pitchFamily="2" charset="-78"/>
              </a:rPr>
              <a:t> </a:t>
            </a:r>
            <a:r>
              <a:rPr lang="en-US" sz="2900" dirty="0" smtClean="0">
                <a:cs typeface="B Koodak" pitchFamily="2" charset="-78"/>
              </a:rPr>
              <a:t>    </a:t>
            </a:r>
            <a:r>
              <a:rPr lang="fa-IR" sz="2900" dirty="0">
                <a:cs typeface="B Koodak" pitchFamily="2" charset="-78"/>
              </a:rPr>
              <a:t>دینامیک </a:t>
            </a:r>
            <a:r>
              <a:rPr lang="fa-IR" sz="2900" dirty="0" smtClean="0"/>
              <a:t>:</a:t>
            </a:r>
            <a:r>
              <a:rPr lang="fa-IR" sz="2000" dirty="0" smtClean="0"/>
              <a:t> </a:t>
            </a:r>
            <a:r>
              <a:rPr lang="fa-IR" sz="2900" dirty="0"/>
              <a:t>تحلیل رفتار سیستم تحت یک </a:t>
            </a:r>
            <a:r>
              <a:rPr lang="fa-IR" sz="2900" dirty="0" smtClean="0"/>
              <a:t>بار </a:t>
            </a:r>
            <a:r>
              <a:rPr lang="fa-IR" sz="2900" dirty="0"/>
              <a:t>دینامیکی(متغیر با زمان</a:t>
            </a:r>
            <a:r>
              <a:rPr lang="fa-IR" sz="2900" dirty="0" smtClean="0"/>
              <a:t>) است.</a:t>
            </a:r>
            <a:endParaRPr lang="en-US" sz="2900" dirty="0" smtClean="0"/>
          </a:p>
          <a:p>
            <a:pPr algn="r" rtl="1"/>
            <a:r>
              <a:rPr lang="en-US" sz="2000" dirty="0" smtClean="0"/>
              <a:t>    </a:t>
            </a:r>
          </a:p>
          <a:p>
            <a:pPr algn="r" rtl="1"/>
            <a:r>
              <a:rPr lang="en-US" sz="2000" dirty="0"/>
              <a:t> </a:t>
            </a:r>
            <a:r>
              <a:rPr lang="en-US" sz="2000" dirty="0" smtClean="0"/>
              <a:t>   </a:t>
            </a:r>
            <a:r>
              <a:rPr lang="fa-IR" sz="2000" dirty="0" smtClean="0"/>
              <a:t>   </a:t>
            </a:r>
            <a:r>
              <a:rPr lang="fa-IR" sz="2900" dirty="0" smtClean="0">
                <a:cs typeface="B Koodak" pitchFamily="2" charset="-78"/>
              </a:rPr>
              <a:t>ارتعاشات</a:t>
            </a:r>
            <a:r>
              <a:rPr lang="en-US" sz="2900" dirty="0" smtClean="0">
                <a:cs typeface="B Koodak" pitchFamily="2" charset="-78"/>
              </a:rPr>
              <a:t>:  </a:t>
            </a:r>
            <a:r>
              <a:rPr lang="fa-IR" sz="2900" dirty="0" smtClean="0">
                <a:cs typeface="B Koodak" pitchFamily="2" charset="-78"/>
              </a:rPr>
              <a:t> </a:t>
            </a:r>
            <a:r>
              <a:rPr lang="fa-IR" sz="2900" dirty="0"/>
              <a:t>بررسی پاسخ یک سیستم به یک ورودی دینامیکی(متغیر با زمان) می باشد</a:t>
            </a:r>
            <a:r>
              <a:rPr lang="fa-IR" sz="2900" dirty="0" smtClean="0"/>
              <a:t>.</a:t>
            </a:r>
            <a:endParaRPr lang="en-US" sz="2900" dirty="0" smtClean="0"/>
          </a:p>
          <a:p>
            <a:pPr algn="r" rtl="1"/>
            <a:endParaRPr lang="en-US" sz="2000" dirty="0"/>
          </a:p>
          <a:p>
            <a:pPr algn="r" rtl="1"/>
            <a:r>
              <a:rPr lang="fa-IR" sz="2000" dirty="0" smtClean="0"/>
              <a:t>        </a:t>
            </a:r>
            <a:r>
              <a:rPr lang="en-US" sz="2000" dirty="0" smtClean="0"/>
              <a:t>  </a:t>
            </a:r>
            <a:r>
              <a:rPr lang="fa-IR" sz="2000" dirty="0" smtClean="0"/>
              <a:t>            </a:t>
            </a:r>
            <a:r>
              <a:rPr lang="en-US" sz="2000" dirty="0" smtClean="0"/>
              <a:t>  </a:t>
            </a:r>
            <a:r>
              <a:rPr lang="fa-IR" sz="2600" b="1" dirty="0">
                <a:cs typeface="B Titr" pitchFamily="2" charset="-78"/>
              </a:rPr>
              <a:t>تقسیم بندی </a:t>
            </a:r>
            <a:r>
              <a:rPr lang="fa-IR" sz="2600" b="1" dirty="0" smtClean="0">
                <a:cs typeface="B Titr" pitchFamily="2" charset="-78"/>
              </a:rPr>
              <a:t>سیستم های ارتعاشی از </a:t>
            </a:r>
            <a:r>
              <a:rPr lang="fa-IR" sz="2600" b="1" dirty="0">
                <a:cs typeface="B Titr" pitchFamily="2" charset="-78"/>
              </a:rPr>
              <a:t>لحاظ </a:t>
            </a:r>
            <a:r>
              <a:rPr lang="fa-IR" sz="2600" b="1" dirty="0" smtClean="0">
                <a:cs typeface="B Titr" pitchFamily="2" charset="-78"/>
              </a:rPr>
              <a:t>نوع ؛</a:t>
            </a:r>
          </a:p>
          <a:p>
            <a:pPr marL="0" indent="0" algn="r" rtl="1">
              <a:buNone/>
            </a:pPr>
            <a:endParaRPr lang="fa-IR" sz="2000" b="1" dirty="0" smtClean="0"/>
          </a:p>
          <a:p>
            <a:pPr marL="0" indent="0" algn="r" rtl="1">
              <a:buNone/>
            </a:pPr>
            <a:r>
              <a:rPr lang="fa-IR" sz="2000" b="1" dirty="0"/>
              <a:t> </a:t>
            </a:r>
            <a:r>
              <a:rPr lang="fa-IR" sz="2000" b="1" dirty="0" smtClean="0"/>
              <a:t>         </a:t>
            </a:r>
            <a:r>
              <a:rPr lang="en-US" sz="2000" dirty="0" smtClean="0"/>
              <a:t> </a:t>
            </a:r>
            <a:r>
              <a:rPr lang="fa-IR" sz="2900" dirty="0" smtClean="0">
                <a:latin typeface="Arial" pitchFamily="34" charset="0"/>
                <a:cs typeface="B Koodak" pitchFamily="2" charset="-78"/>
              </a:rPr>
              <a:t>1-) </a:t>
            </a:r>
            <a:r>
              <a:rPr lang="fa-IR" sz="2900" dirty="0" smtClean="0">
                <a:cs typeface="B Koodak" pitchFamily="2" charset="-78"/>
              </a:rPr>
              <a:t>سیستم گسسته (</a:t>
            </a:r>
            <a:r>
              <a:rPr lang="fa-IR" sz="2900" dirty="0">
                <a:cs typeface="B Koodak" pitchFamily="2" charset="-78"/>
              </a:rPr>
              <a:t>جرم وفنر)-</a:t>
            </a:r>
            <a:r>
              <a:rPr lang="en-US" sz="2900" dirty="0">
                <a:cs typeface="B Koodak" pitchFamily="2" charset="-78"/>
              </a:rPr>
              <a:t>lump </a:t>
            </a:r>
            <a:r>
              <a:rPr lang="en-US" sz="2900" dirty="0" smtClean="0">
                <a:cs typeface="B Koodak" pitchFamily="2" charset="-78"/>
              </a:rPr>
              <a:t>mass</a:t>
            </a:r>
            <a:endParaRPr lang="fa-IR" sz="2900" dirty="0" smtClean="0">
              <a:cs typeface="B Koodak" pitchFamily="2" charset="-78"/>
            </a:endParaRPr>
          </a:p>
          <a:p>
            <a:pPr marL="0" indent="0" algn="r" rtl="1">
              <a:buNone/>
            </a:pPr>
            <a:r>
              <a:rPr lang="fa-IR" sz="2000" dirty="0" smtClean="0"/>
              <a:t> </a:t>
            </a:r>
          </a:p>
          <a:p>
            <a:pPr marL="0" indent="0" algn="r" rtl="1">
              <a:buNone/>
            </a:pPr>
            <a:r>
              <a:rPr lang="fa-IR" sz="2000" dirty="0"/>
              <a:t> </a:t>
            </a:r>
            <a:r>
              <a:rPr lang="fa-IR" sz="2000" dirty="0" smtClean="0"/>
              <a:t>          </a:t>
            </a:r>
            <a:r>
              <a:rPr lang="fa-IR" sz="2900" dirty="0" smtClean="0">
                <a:cs typeface="B Koodak" pitchFamily="2" charset="-78"/>
              </a:rPr>
              <a:t>2-) سیستم پیوسته</a:t>
            </a:r>
          </a:p>
          <a:p>
            <a:pPr marL="0" indent="0" algn="r" rtl="1">
              <a:buNone/>
            </a:pPr>
            <a:endParaRPr lang="fa-IR" sz="2000" dirty="0"/>
          </a:p>
          <a:p>
            <a:pPr marL="0" indent="0" algn="r" rtl="1">
              <a:buNone/>
            </a:pPr>
            <a:r>
              <a:rPr lang="fa-IR" sz="2000" dirty="0" smtClean="0"/>
              <a:t>     </a:t>
            </a:r>
            <a:r>
              <a:rPr lang="fa-IR" sz="2900" dirty="0">
                <a:solidFill>
                  <a:srgbClr val="FF0000"/>
                </a:solidFill>
              </a:rPr>
              <a:t>*</a:t>
            </a:r>
            <a:r>
              <a:rPr lang="fa-IR" sz="2900" dirty="0" smtClean="0">
                <a:solidFill>
                  <a:srgbClr val="FF0000"/>
                </a:solidFill>
              </a:rPr>
              <a:t>تذکر: در </a:t>
            </a:r>
            <a:r>
              <a:rPr lang="fa-IR" sz="2900" dirty="0">
                <a:solidFill>
                  <a:srgbClr val="FF0000"/>
                </a:solidFill>
              </a:rPr>
              <a:t>سیستم پیوسته بی نهایت درجه آزادی داریم</a:t>
            </a:r>
            <a:r>
              <a:rPr lang="fa-IR" sz="2000" dirty="0" smtClean="0">
                <a:solidFill>
                  <a:srgbClr val="FF0000"/>
                </a:solidFill>
              </a:rPr>
              <a:t>.</a:t>
            </a:r>
          </a:p>
          <a:p>
            <a:pPr marL="0" indent="0" algn="r" rtl="1">
              <a:buNone/>
            </a:pPr>
            <a:endParaRPr lang="fa-IR" sz="2000" dirty="0" smtClean="0"/>
          </a:p>
          <a:p>
            <a:pPr marL="0" indent="0" algn="r" rtl="1">
              <a:buNone/>
            </a:pPr>
            <a:r>
              <a:rPr lang="fa-IR" sz="2000" dirty="0" smtClean="0"/>
              <a:t>                             </a:t>
            </a:r>
            <a:r>
              <a:rPr lang="fa-IR" sz="2600" b="1" dirty="0" smtClean="0">
                <a:cs typeface="B Titr" pitchFamily="2" charset="-78"/>
              </a:rPr>
              <a:t>تقسیم </a:t>
            </a:r>
            <a:r>
              <a:rPr lang="fa-IR" sz="2600" b="1" dirty="0">
                <a:cs typeface="B Titr" pitchFamily="2" charset="-78"/>
              </a:rPr>
              <a:t>بندی سیستم های </a:t>
            </a:r>
            <a:r>
              <a:rPr lang="fa-IR" sz="2600" b="1" dirty="0" smtClean="0">
                <a:cs typeface="B Titr" pitchFamily="2" charset="-78"/>
              </a:rPr>
              <a:t>ارتعاشی </a:t>
            </a:r>
            <a:r>
              <a:rPr lang="fa-IR" sz="2600" b="1" dirty="0">
                <a:cs typeface="B Titr" pitchFamily="2" charset="-78"/>
              </a:rPr>
              <a:t>از لحاظ </a:t>
            </a:r>
            <a:r>
              <a:rPr lang="fa-IR" sz="2600" b="1" dirty="0" smtClean="0">
                <a:cs typeface="B Titr" pitchFamily="2" charset="-78"/>
              </a:rPr>
              <a:t>نوع </a:t>
            </a:r>
            <a:r>
              <a:rPr lang="fa-IR" sz="2600" b="1" dirty="0" smtClean="0">
                <a:latin typeface="Arial Black" pitchFamily="34" charset="0"/>
                <a:cs typeface="B Titr" pitchFamily="2" charset="-78"/>
              </a:rPr>
              <a:t>ورودی؛</a:t>
            </a:r>
          </a:p>
          <a:p>
            <a:pPr marL="0" indent="0" algn="r" rtl="1">
              <a:buNone/>
            </a:pPr>
            <a:endParaRPr lang="fa-IR" sz="2000" dirty="0">
              <a:latin typeface="Arial Black" pitchFamily="34" charset="0"/>
            </a:endParaRPr>
          </a:p>
          <a:p>
            <a:pPr marL="0" indent="0" algn="r" rtl="1">
              <a:buNone/>
            </a:pPr>
            <a:r>
              <a:rPr lang="fa-IR" sz="2000" dirty="0" smtClean="0"/>
              <a:t>                 </a:t>
            </a:r>
            <a:r>
              <a:rPr lang="fa-IR" sz="2900" dirty="0" smtClean="0">
                <a:cs typeface="B Koodak" pitchFamily="2" charset="-78"/>
              </a:rPr>
              <a:t>1-) </a:t>
            </a:r>
            <a:r>
              <a:rPr lang="fa-IR" sz="2900" dirty="0">
                <a:cs typeface="B Koodak" pitchFamily="2" charset="-78"/>
              </a:rPr>
              <a:t>ارتعاشات </a:t>
            </a:r>
            <a:r>
              <a:rPr lang="fa-IR" sz="2900" dirty="0" smtClean="0">
                <a:cs typeface="B Koodak" pitchFamily="2" charset="-78"/>
              </a:rPr>
              <a:t>آزاد : </a:t>
            </a:r>
            <a:r>
              <a:rPr lang="fa-IR" sz="2900" dirty="0"/>
              <a:t>ورودی نداریم ولی سیستم را از حالت تعادل آن خارج می </a:t>
            </a:r>
            <a:r>
              <a:rPr lang="fa-IR" sz="2900" dirty="0" smtClean="0"/>
              <a:t>کنیم ، فرکانس </a:t>
            </a:r>
            <a:r>
              <a:rPr lang="fa-IR" sz="2900" dirty="0"/>
              <a:t>یا پریود </a:t>
            </a:r>
            <a:r>
              <a:rPr lang="fa-IR" sz="2900" dirty="0" smtClean="0"/>
              <a:t> </a:t>
            </a:r>
          </a:p>
          <a:p>
            <a:pPr marL="0" indent="0" algn="r" rtl="1">
              <a:buNone/>
            </a:pPr>
            <a:endParaRPr lang="fa-IR" sz="2900" dirty="0"/>
          </a:p>
          <a:p>
            <a:pPr marL="0" indent="0" algn="r" rtl="1">
              <a:buNone/>
            </a:pPr>
            <a:r>
              <a:rPr lang="fa-IR" sz="2900" dirty="0" smtClean="0"/>
              <a:t>        نوسانات </a:t>
            </a:r>
            <a:r>
              <a:rPr lang="fa-IR" sz="2900" dirty="0"/>
              <a:t>فقط به خود سیستم وابسته است</a:t>
            </a:r>
            <a:r>
              <a:rPr lang="fa-IR" sz="2900" dirty="0" smtClean="0"/>
              <a:t>.</a:t>
            </a:r>
          </a:p>
          <a:p>
            <a:pPr marL="0" indent="0" algn="r" rtl="1">
              <a:buNone/>
            </a:pPr>
            <a:endParaRPr lang="fa-IR" sz="2000" dirty="0"/>
          </a:p>
          <a:p>
            <a:pPr marL="0" indent="0" algn="r" rtl="1">
              <a:buNone/>
            </a:pPr>
            <a:r>
              <a:rPr lang="fa-IR" sz="2000" dirty="0" smtClean="0"/>
              <a:t>                 </a:t>
            </a:r>
            <a:r>
              <a:rPr lang="fa-IR" sz="2900" dirty="0" smtClean="0">
                <a:cs typeface="B Koodak" pitchFamily="2" charset="-78"/>
              </a:rPr>
              <a:t>2-) </a:t>
            </a:r>
            <a:r>
              <a:rPr lang="fa-IR" sz="2900" dirty="0">
                <a:cs typeface="B Koodak" pitchFamily="2" charset="-78"/>
              </a:rPr>
              <a:t>ارتعاشات </a:t>
            </a:r>
            <a:r>
              <a:rPr lang="fa-IR" sz="2900" dirty="0" smtClean="0">
                <a:cs typeface="B Koodak" pitchFamily="2" charset="-78"/>
              </a:rPr>
              <a:t>هارمونیک : </a:t>
            </a:r>
            <a:r>
              <a:rPr lang="fa-IR" sz="2900" dirty="0"/>
              <a:t>ورودی سینوسی یا </a:t>
            </a:r>
            <a:r>
              <a:rPr lang="fa-IR" sz="2900" dirty="0" smtClean="0"/>
              <a:t>کسینوسی .</a:t>
            </a:r>
          </a:p>
          <a:p>
            <a:pPr marL="0" indent="0" algn="r" rtl="1">
              <a:buNone/>
            </a:pPr>
            <a:endParaRPr lang="fa-IR" sz="2000" dirty="0">
              <a:cs typeface="B Koodak" pitchFamily="2" charset="-78"/>
            </a:endParaRPr>
          </a:p>
          <a:p>
            <a:pPr marL="0" indent="0" algn="r" rtl="1">
              <a:buNone/>
            </a:pPr>
            <a:r>
              <a:rPr lang="fa-IR" sz="2000" dirty="0">
                <a:cs typeface="B Koodak" pitchFamily="2" charset="-78"/>
              </a:rPr>
              <a:t> </a:t>
            </a:r>
            <a:r>
              <a:rPr lang="fa-IR" sz="2000" dirty="0" smtClean="0">
                <a:cs typeface="B Koodak" pitchFamily="2" charset="-78"/>
              </a:rPr>
              <a:t>                       </a:t>
            </a:r>
            <a:r>
              <a:rPr lang="fa-IR" sz="2900" dirty="0" smtClean="0">
                <a:cs typeface="B Koodak" pitchFamily="2" charset="-78"/>
              </a:rPr>
              <a:t>3-) </a:t>
            </a:r>
            <a:r>
              <a:rPr lang="fa-IR" sz="2900" dirty="0">
                <a:cs typeface="B Koodak" pitchFamily="2" charset="-78"/>
              </a:rPr>
              <a:t>ارتعاشات گذرا </a:t>
            </a:r>
            <a:r>
              <a:rPr lang="fa-IR" sz="2900" dirty="0" smtClean="0">
                <a:cs typeface="B Koodak" pitchFamily="2" charset="-78"/>
              </a:rPr>
              <a:t>: </a:t>
            </a:r>
            <a:r>
              <a:rPr lang="fa-IR" sz="2900" dirty="0"/>
              <a:t>ورودی در زمان محدود اعمال می شود و برداشته می شود ولی تابع این </a:t>
            </a:r>
            <a:endParaRPr lang="fa-IR" sz="2900" dirty="0" smtClean="0"/>
          </a:p>
          <a:p>
            <a:pPr marL="0" indent="0" algn="r" rtl="1">
              <a:buNone/>
            </a:pPr>
            <a:r>
              <a:rPr lang="fa-IR" sz="2900" dirty="0" smtClean="0"/>
              <a:t>       </a:t>
            </a:r>
          </a:p>
          <a:p>
            <a:pPr marL="0" indent="0" algn="r" rtl="1">
              <a:buNone/>
            </a:pPr>
            <a:r>
              <a:rPr lang="fa-IR" sz="2900" dirty="0"/>
              <a:t> </a:t>
            </a:r>
            <a:r>
              <a:rPr lang="fa-IR" sz="2900" dirty="0" smtClean="0"/>
              <a:t>       نیرو </a:t>
            </a:r>
            <a:r>
              <a:rPr lang="fa-IR" sz="2900" dirty="0"/>
              <a:t>مشخص است</a:t>
            </a:r>
            <a:r>
              <a:rPr lang="fa-IR" sz="2400" dirty="0" smtClean="0">
                <a:cs typeface="B Nazanin" pitchFamily="2" charset="-78"/>
              </a:rPr>
              <a:t>.</a:t>
            </a:r>
          </a:p>
          <a:p>
            <a:pPr marL="0" indent="0" algn="r" rtl="1">
              <a:buNone/>
            </a:pPr>
            <a:endParaRPr lang="fa-IR" sz="2400" dirty="0">
              <a:cs typeface="B Nazanin" pitchFamily="2" charset="-78"/>
            </a:endParaRPr>
          </a:p>
          <a:p>
            <a:pPr marL="0" indent="0" algn="r" rtl="1">
              <a:buNone/>
            </a:pPr>
            <a:r>
              <a:rPr lang="fa-IR" sz="2400" dirty="0" smtClean="0">
                <a:cs typeface="B Nazanin" pitchFamily="2" charset="-78"/>
              </a:rPr>
              <a:t>                  </a:t>
            </a:r>
            <a:r>
              <a:rPr lang="fa-IR" sz="2900" dirty="0">
                <a:cs typeface="B Nazanin" pitchFamily="2" charset="-78"/>
              </a:rPr>
              <a:t>4</a:t>
            </a:r>
            <a:r>
              <a:rPr lang="fa-IR" sz="2900" dirty="0" smtClean="0">
                <a:cs typeface="B Koodak" pitchFamily="2" charset="-78"/>
              </a:rPr>
              <a:t>-) </a:t>
            </a:r>
            <a:r>
              <a:rPr lang="fa-IR" sz="2900" dirty="0">
                <a:cs typeface="B Koodak" pitchFamily="2" charset="-78"/>
              </a:rPr>
              <a:t>ارتعاشات </a:t>
            </a:r>
            <a:r>
              <a:rPr lang="fa-IR" sz="2900" dirty="0" smtClean="0">
                <a:cs typeface="B Koodak" pitchFamily="2" charset="-78"/>
              </a:rPr>
              <a:t>راندم :</a:t>
            </a:r>
            <a:r>
              <a:rPr lang="fa-IR" sz="2000" dirty="0" smtClean="0"/>
              <a:t> </a:t>
            </a:r>
            <a:r>
              <a:rPr lang="fa-IR" sz="2900" dirty="0"/>
              <a:t>ورودی کاملا ناشناخته است وفقط به لحاظ آماری قابل بررسی </a:t>
            </a:r>
            <a:r>
              <a:rPr lang="fa-IR" sz="2900" dirty="0" smtClean="0"/>
              <a:t>است</a:t>
            </a:r>
            <a:r>
              <a:rPr lang="fa-IR" sz="2900" dirty="0"/>
              <a:t>.</a:t>
            </a:r>
            <a:endParaRPr lang="fa-IR" sz="2000" dirty="0" smtClean="0"/>
          </a:p>
          <a:p>
            <a:pPr marL="0" indent="0" algn="r" rtl="1">
              <a:buNone/>
            </a:pPr>
            <a:endParaRPr lang="fa-IR" sz="2000" dirty="0"/>
          </a:p>
          <a:p>
            <a:pPr marL="0" indent="0" algn="r" rtl="1">
              <a:buNone/>
            </a:pPr>
            <a:endParaRPr lang="fa-IR" sz="2000" dirty="0" smtClean="0"/>
          </a:p>
          <a:p>
            <a:pPr marL="0" indent="0" algn="r" rtl="1">
              <a:buNone/>
            </a:pPr>
            <a:endParaRPr lang="fa-IR" sz="2000" dirty="0"/>
          </a:p>
          <a:p>
            <a:pPr marL="0" indent="0" algn="r" rtl="1">
              <a:buNone/>
            </a:pPr>
            <a:endParaRPr lang="fa-IR" sz="2000" dirty="0" smtClean="0"/>
          </a:p>
        </p:txBody>
      </p:sp>
      <p:sp>
        <p:nvSpPr>
          <p:cNvPr id="4" name="Right Brace 3"/>
          <p:cNvSpPr/>
          <p:nvPr/>
        </p:nvSpPr>
        <p:spPr>
          <a:xfrm>
            <a:off x="8637651" y="1600200"/>
            <a:ext cx="250698"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a:spLocks/>
          </p:cNvSpPr>
          <p:nvPr/>
        </p:nvSpPr>
        <p:spPr bwMode="auto">
          <a:xfrm>
            <a:off x="8637651" y="3429000"/>
            <a:ext cx="235585" cy="2819400"/>
          </a:xfrm>
          <a:prstGeom prst="rightBrace">
            <a:avLst>
              <a:gd name="adj1" fmla="val 107736"/>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 xmlns:p14="http://schemas.microsoft.com/office/powerpoint/2010/main" val="3073121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en-US" sz="2000" dirty="0"/>
                  <a:t> </a:t>
                </a:r>
                <a:r>
                  <a:rPr lang="fa-IR" sz="2000" dirty="0" smtClean="0"/>
                  <a:t> مقدار فوق مربوط به نصف تیر است.انرژی ذخیره شده در کل تیر ؛</a:t>
                </a:r>
              </a:p>
              <a:p>
                <a:pPr algn="r" rtl="1"/>
                <a:endParaRPr lang="fa-IR" sz="2000" dirty="0" smtClean="0"/>
              </a:p>
              <a:p>
                <a:pPr algn="l"/>
                <a14:m>
                  <m:oMath xmlns:m="http://schemas.openxmlformats.org/officeDocument/2006/math">
                    <m:r>
                      <a:rPr lang="en-US" sz="2000" b="0" i="1" smtClean="0">
                        <a:latin typeface="Cambria Math"/>
                      </a:rPr>
                      <m:t>𝐾</m:t>
                    </m:r>
                    <m:r>
                      <a:rPr lang="en-US" sz="2000" b="0" i="1" smtClean="0">
                        <a:latin typeface="Cambria Math"/>
                      </a:rPr>
                      <m:t>=</m:t>
                    </m:r>
                    <m:r>
                      <a:rPr lang="en-US" sz="2000" b="0" i="1" smtClean="0">
                        <a:latin typeface="Cambria Math"/>
                      </a:rPr>
                      <m:t>2</m:t>
                    </m:r>
                    <m:r>
                      <a:rPr lang="en-US" sz="2000" b="0" i="1" smtClean="0">
                        <a:latin typeface="Cambria Math"/>
                        <a:ea typeface="Cambria Math"/>
                      </a:rPr>
                      <m:t>×</m:t>
                    </m:r>
                    <m:nary>
                      <m:naryPr>
                        <m:ctrlPr>
                          <a:rPr lang="en-US" sz="2000" b="0" i="1" smtClean="0">
                            <a:latin typeface="Cambria Math"/>
                            <a:ea typeface="Cambria Math"/>
                          </a:rPr>
                        </m:ctrlPr>
                      </m:naryPr>
                      <m:sub>
                        <m:r>
                          <m:rPr>
                            <m:brk m:alnAt="23"/>
                          </m:rPr>
                          <a:rPr lang="en-US" sz="2000" b="0" i="1" smtClean="0">
                            <a:latin typeface="Cambria Math"/>
                            <a:ea typeface="Cambria Math"/>
                          </a:rPr>
                          <m:t>0</m:t>
                        </m:r>
                      </m:sub>
                      <m:sup>
                        <m:f>
                          <m:fPr>
                            <m:ctrlPr>
                              <a:rPr lang="en-US" sz="2000" b="0" i="1" smtClean="0">
                                <a:latin typeface="Cambria Math"/>
                                <a:ea typeface="Cambria Math"/>
                              </a:rPr>
                            </m:ctrlPr>
                          </m:fPr>
                          <m:num>
                            <m:r>
                              <a:rPr lang="en-US" sz="2000" b="0" i="1" smtClean="0">
                                <a:latin typeface="Cambria Math"/>
                                <a:ea typeface="Cambria Math"/>
                              </a:rPr>
                              <m:t>𝑙</m:t>
                            </m:r>
                          </m:num>
                          <m:den>
                            <m:r>
                              <a:rPr lang="en-US" sz="2000" b="0" i="1" smtClean="0">
                                <a:latin typeface="Cambria Math"/>
                                <a:ea typeface="Cambria Math"/>
                              </a:rPr>
                              <m:t>2</m:t>
                            </m:r>
                          </m:den>
                        </m:f>
                      </m:sup>
                      <m:e>
                        <m:r>
                          <a:rPr lang="en-US" sz="2000" b="0" i="1" smtClean="0">
                            <a:latin typeface="Cambria Math"/>
                            <a:ea typeface="Cambria Math"/>
                          </a:rPr>
                          <m:t> </m:t>
                        </m:r>
                      </m:e>
                    </m:nary>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2</m:t>
                        </m:r>
                      </m:den>
                    </m:f>
                    <m:r>
                      <a:rPr lang="en-US" sz="2000" b="0" i="1" smtClean="0">
                        <a:latin typeface="Cambria Math"/>
                        <a:ea typeface="Cambria Math"/>
                      </a:rPr>
                      <m:t> </m:t>
                    </m:r>
                    <m:f>
                      <m:fPr>
                        <m:ctrlPr>
                          <a:rPr lang="en-US" sz="2000" b="0" i="1" smtClean="0">
                            <a:latin typeface="Cambria Math"/>
                            <a:ea typeface="Cambria Math"/>
                          </a:rPr>
                        </m:ctrlPr>
                      </m:fPr>
                      <m:num>
                        <m:r>
                          <a:rPr lang="en-US" sz="2000" b="0" i="1" smtClean="0">
                            <a:latin typeface="Cambria Math"/>
                            <a:ea typeface="Cambria Math"/>
                          </a:rPr>
                          <m:t>𝑚</m:t>
                        </m:r>
                      </m:num>
                      <m:den>
                        <m:r>
                          <a:rPr lang="en-US" sz="2000" b="0" i="1" smtClean="0">
                            <a:latin typeface="Cambria Math"/>
                            <a:ea typeface="Cambria Math"/>
                          </a:rPr>
                          <m:t>𝑙</m:t>
                        </m:r>
                      </m:den>
                    </m:f>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m:t>
                            </m:r>
                            <m:acc>
                              <m:accPr>
                                <m:chr m:val="̇"/>
                                <m:ctrlPr>
                                  <a:rPr lang="en-US" sz="2000" b="0" i="1" smtClean="0">
                                    <a:latin typeface="Cambria Math"/>
                                    <a:ea typeface="Cambria Math"/>
                                  </a:rPr>
                                </m:ctrlPr>
                              </m:accPr>
                              <m:e>
                                <m:r>
                                  <a:rPr lang="en-US" sz="2000" b="0" i="1" smtClean="0">
                                    <a:latin typeface="Cambria Math"/>
                                    <a:ea typeface="Cambria Math"/>
                                  </a:rPr>
                                  <m:t>𝑦</m:t>
                                </m:r>
                              </m:e>
                            </m:acc>
                          </m:e>
                          <m:sub>
                            <m:r>
                              <a:rPr lang="en-US" sz="2000" b="0" i="1" smtClean="0">
                                <a:latin typeface="Cambria Math"/>
                                <a:ea typeface="Cambria Math"/>
                              </a:rPr>
                              <m:t>𝑚𝑎𝑥</m:t>
                            </m:r>
                          </m:sub>
                        </m:sSub>
                        <m:r>
                          <a:rPr lang="en-US" sz="2000" b="0" i="1" smtClean="0">
                            <a:latin typeface="Cambria Math"/>
                            <a:ea typeface="Cambria Math"/>
                          </a:rPr>
                          <m:t>)</m:t>
                        </m:r>
                      </m:e>
                      <m:sup>
                        <m:r>
                          <a:rPr lang="en-US" sz="2000" b="0" i="1" smtClean="0">
                            <a:latin typeface="Cambria Math"/>
                            <a:ea typeface="Cambria Math"/>
                          </a:rPr>
                          <m:t>2</m:t>
                        </m:r>
                      </m:sup>
                    </m:sSup>
                    <m:r>
                      <a:rPr lang="en-US" sz="2000" b="0" i="1" smtClean="0">
                        <a:latin typeface="Cambria Math"/>
                        <a:ea typeface="Cambria Math"/>
                      </a:rPr>
                      <m:t> </m:t>
                    </m:r>
                    <m:d>
                      <m:dPr>
                        <m:begChr m:val="{"/>
                        <m:endChr m:val="]"/>
                        <m:ctrlPr>
                          <a:rPr lang="en-US" sz="2000" b="0" i="1" smtClean="0">
                            <a:latin typeface="Cambria Math"/>
                            <a:ea typeface="Cambria Math"/>
                          </a:rPr>
                        </m:ctrlPr>
                      </m:dPr>
                      <m:e>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9</m:t>
                            </m:r>
                            <m:sSup>
                              <m:sSupPr>
                                <m:ctrlPr>
                                  <a:rPr lang="en-US" sz="2000" b="0" i="1" smtClean="0">
                                    <a:latin typeface="Cambria Math"/>
                                    <a:ea typeface="Cambria Math"/>
                                  </a:rPr>
                                </m:ctrlPr>
                              </m:sSupPr>
                              <m:e>
                                <m:r>
                                  <a:rPr lang="en-US" sz="2000" b="0" i="1" smtClean="0">
                                    <a:latin typeface="Cambria Math"/>
                                    <a:ea typeface="Cambria Math"/>
                                  </a:rPr>
                                  <m:t>𝑥</m:t>
                                </m:r>
                              </m:e>
                              <m:sup>
                                <m:r>
                                  <a:rPr lang="en-US" sz="2000" b="0" i="1" smtClean="0">
                                    <a:latin typeface="Cambria Math"/>
                                    <a:ea typeface="Cambria Math"/>
                                  </a:rPr>
                                  <m:t>2</m:t>
                                </m:r>
                              </m:sup>
                            </m:sSup>
                          </m:num>
                          <m:den>
                            <m:sSup>
                              <m:sSupPr>
                                <m:ctrlPr>
                                  <a:rPr lang="en-US" sz="2000" b="0" i="1" smtClean="0">
                                    <a:latin typeface="Cambria Math"/>
                                    <a:ea typeface="Cambria Math"/>
                                  </a:rPr>
                                </m:ctrlPr>
                              </m:sSupPr>
                              <m:e>
                                <m:r>
                                  <a:rPr lang="en-US" sz="2000" b="0" i="1" smtClean="0">
                                    <a:latin typeface="Cambria Math"/>
                                    <a:ea typeface="Cambria Math"/>
                                  </a:rPr>
                                  <m:t>𝑙</m:t>
                                </m:r>
                              </m:e>
                              <m:sup>
                                <m:r>
                                  <a:rPr lang="en-US" sz="2000" b="0" i="1" smtClean="0">
                                    <a:latin typeface="Cambria Math"/>
                                    <a:ea typeface="Cambria Math"/>
                                  </a:rPr>
                                  <m:t>2</m:t>
                                </m:r>
                              </m:sup>
                            </m:sSup>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16</m:t>
                            </m:r>
                            <m:sSup>
                              <m:sSupPr>
                                <m:ctrlPr>
                                  <a:rPr lang="en-US" sz="2000" b="0" i="1" smtClean="0">
                                    <a:latin typeface="Cambria Math"/>
                                    <a:ea typeface="Cambria Math"/>
                                  </a:rPr>
                                </m:ctrlPr>
                              </m:sSupPr>
                              <m:e>
                                <m:r>
                                  <a:rPr lang="en-US" sz="2000" b="0" i="1" smtClean="0">
                                    <a:latin typeface="Cambria Math"/>
                                    <a:ea typeface="Cambria Math"/>
                                  </a:rPr>
                                  <m:t>𝑥</m:t>
                                </m:r>
                              </m:e>
                              <m:sup>
                                <m:r>
                                  <a:rPr lang="en-US" sz="2000" b="0" i="1" smtClean="0">
                                    <a:latin typeface="Cambria Math"/>
                                    <a:ea typeface="Cambria Math"/>
                                  </a:rPr>
                                  <m:t>6</m:t>
                                </m:r>
                              </m:sup>
                            </m:sSup>
                          </m:num>
                          <m:den>
                            <m:sSup>
                              <m:sSupPr>
                                <m:ctrlPr>
                                  <a:rPr lang="en-US" sz="2000" b="0" i="1" smtClean="0">
                                    <a:latin typeface="Cambria Math"/>
                                    <a:ea typeface="Cambria Math"/>
                                  </a:rPr>
                                </m:ctrlPr>
                              </m:sSupPr>
                              <m:e>
                                <m:r>
                                  <a:rPr lang="en-US" sz="2000" b="0" i="1" smtClean="0">
                                    <a:latin typeface="Cambria Math"/>
                                    <a:ea typeface="Cambria Math"/>
                                  </a:rPr>
                                  <m:t>𝑙</m:t>
                                </m:r>
                              </m:e>
                              <m:sup>
                                <m:r>
                                  <a:rPr lang="en-US" sz="2000" b="0" i="1" smtClean="0">
                                    <a:latin typeface="Cambria Math"/>
                                    <a:ea typeface="Cambria Math"/>
                                  </a:rPr>
                                  <m:t>6</m:t>
                                </m:r>
                              </m:sup>
                            </m:sSup>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24</m:t>
                            </m:r>
                            <m:sSup>
                              <m:sSupPr>
                                <m:ctrlPr>
                                  <a:rPr lang="en-US" sz="2000" b="0" i="1" smtClean="0">
                                    <a:latin typeface="Cambria Math"/>
                                    <a:ea typeface="Cambria Math"/>
                                  </a:rPr>
                                </m:ctrlPr>
                              </m:sSupPr>
                              <m:e>
                                <m:r>
                                  <a:rPr lang="en-US" sz="2000" b="0" i="1" smtClean="0">
                                    <a:latin typeface="Cambria Math"/>
                                    <a:ea typeface="Cambria Math"/>
                                  </a:rPr>
                                  <m:t>𝑥</m:t>
                                </m:r>
                              </m:e>
                              <m:sup>
                                <m:r>
                                  <a:rPr lang="en-US" sz="2000" b="0" i="1" smtClean="0">
                                    <a:latin typeface="Cambria Math"/>
                                    <a:ea typeface="Cambria Math"/>
                                  </a:rPr>
                                  <m:t>4</m:t>
                                </m:r>
                              </m:sup>
                            </m:sSup>
                          </m:num>
                          <m:den>
                            <m:sSup>
                              <m:sSupPr>
                                <m:ctrlPr>
                                  <a:rPr lang="en-US" sz="2000" b="0" i="1" smtClean="0">
                                    <a:latin typeface="Cambria Math"/>
                                    <a:ea typeface="Cambria Math"/>
                                  </a:rPr>
                                </m:ctrlPr>
                              </m:sSupPr>
                              <m:e>
                                <m:r>
                                  <a:rPr lang="en-US" sz="2000" b="0" i="1" smtClean="0">
                                    <a:latin typeface="Cambria Math"/>
                                    <a:ea typeface="Cambria Math"/>
                                  </a:rPr>
                                  <m:t>𝑙</m:t>
                                </m:r>
                              </m:e>
                              <m:sup>
                                <m:r>
                                  <a:rPr lang="en-US" sz="2000" b="0" i="1" smtClean="0">
                                    <a:latin typeface="Cambria Math"/>
                                    <a:ea typeface="Cambria Math"/>
                                  </a:rPr>
                                  <m:t>4</m:t>
                                </m:r>
                              </m:sup>
                            </m:sSup>
                          </m:den>
                        </m:f>
                        <m:r>
                          <a:rPr lang="en-US" sz="2000" b="0" i="1" smtClean="0">
                            <a:latin typeface="Cambria Math"/>
                            <a:ea typeface="Cambria Math"/>
                          </a:rPr>
                          <m:t>)</m:t>
                        </m:r>
                      </m:e>
                    </m:d>
                    <m:r>
                      <a:rPr lang="en-US" sz="2000" b="0" i="1" smtClean="0">
                        <a:latin typeface="Cambria Math"/>
                        <a:ea typeface="Cambria Math"/>
                      </a:rPr>
                      <m:t>𝑑𝑥</m:t>
                    </m:r>
                  </m:oMath>
                </a14:m>
                <a:endParaRPr lang="en-US" sz="2000" dirty="0" smtClean="0"/>
              </a:p>
              <a:p>
                <a:pPr algn="l"/>
                <a:endParaRPr lang="en-US" sz="2000" dirty="0"/>
              </a:p>
              <a:p>
                <a14:m>
                  <m:oMath xmlns:m="http://schemas.openxmlformats.org/officeDocument/2006/math">
                    <m:r>
                      <a:rPr lang="en-US" sz="2000" b="0" i="1" smtClean="0">
                        <a:latin typeface="Cambria Math"/>
                      </a:rPr>
                      <m:t>=</m:t>
                    </m:r>
                    <m:f>
                      <m:fPr>
                        <m:ctrlPr>
                          <a:rPr lang="en-US" sz="2000" b="0" i="1" smtClean="0">
                            <a:latin typeface="Cambria Math"/>
                          </a:rPr>
                        </m:ctrlPr>
                      </m:fPr>
                      <m:num>
                        <m:r>
                          <a:rPr lang="en-US" sz="2000" b="0" i="1" smtClean="0">
                            <a:latin typeface="Cambria Math"/>
                          </a:rPr>
                          <m:t>𝑚</m:t>
                        </m:r>
                      </m:num>
                      <m:den>
                        <m:r>
                          <a:rPr lang="en-US" sz="2000" b="0" i="1" smtClean="0">
                            <a:latin typeface="Cambria Math"/>
                          </a:rPr>
                          <m:t>𝑙</m:t>
                        </m:r>
                      </m:den>
                    </m:f>
                    <m:r>
                      <a:rPr lang="en-US" sz="2000" b="0" i="1" smtClean="0">
                        <a:latin typeface="Cambria Math"/>
                      </a:rPr>
                      <m:t> </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m:t>
                            </m:r>
                            <m:acc>
                              <m:accPr>
                                <m:chr m:val="̇"/>
                                <m:ctrlPr>
                                  <a:rPr lang="en-US" sz="2000" b="0" i="1" smtClean="0">
                                    <a:latin typeface="Cambria Math"/>
                                  </a:rPr>
                                </m:ctrlPr>
                              </m:accPr>
                              <m:e>
                                <m:r>
                                  <a:rPr lang="en-US" sz="2000" b="0" i="1" smtClean="0">
                                    <a:latin typeface="Cambria Math"/>
                                  </a:rPr>
                                  <m:t>𝑦</m:t>
                                </m:r>
                              </m:e>
                            </m:acc>
                          </m:e>
                          <m:sub>
                            <m:r>
                              <a:rPr lang="en-US" sz="2000" b="0" i="1" smtClean="0">
                                <a:latin typeface="Cambria Math"/>
                              </a:rPr>
                              <m:t>𝑚𝑎𝑥</m:t>
                            </m:r>
                          </m:sub>
                        </m:sSub>
                        <m:r>
                          <a:rPr lang="en-US" sz="2000" b="0" i="1" smtClean="0">
                            <a:latin typeface="Cambria Math"/>
                          </a:rPr>
                          <m:t>)</m:t>
                        </m:r>
                      </m:e>
                      <m:sup>
                        <m:r>
                          <a:rPr lang="en-US" sz="2000" b="0" i="1" smtClean="0">
                            <a:latin typeface="Cambria Math"/>
                          </a:rPr>
                          <m:t>2</m:t>
                        </m:r>
                      </m:sup>
                    </m:sSup>
                    <m:r>
                      <a:rPr lang="en-US" sz="2000" b="0" i="1" smtClean="0">
                        <a:latin typeface="Cambria Math"/>
                      </a:rPr>
                      <m:t> </m:t>
                    </m:r>
                    <m:sSubSup>
                      <m:sSubSupPr>
                        <m:ctrlPr>
                          <a:rPr lang="en-US" sz="2000" b="0" i="1" smtClean="0">
                            <a:latin typeface="Cambria Math"/>
                          </a:rPr>
                        </m:ctrlPr>
                      </m:sSubSupPr>
                      <m:e>
                        <m:d>
                          <m:dPr>
                            <m:begChr m:val="["/>
                            <m:endChr m:val="]"/>
                            <m:ctrlPr>
                              <a:rPr lang="en-US" sz="2000" i="1">
                                <a:latin typeface="Cambria Math"/>
                              </a:rPr>
                            </m:ctrlPr>
                          </m:dPr>
                          <m:e>
                            <m:r>
                              <a:rPr lang="en-US" sz="2000" i="1">
                                <a:latin typeface="Cambria Math"/>
                              </a:rPr>
                              <m:t> </m:t>
                            </m:r>
                            <m:f>
                              <m:fPr>
                                <m:ctrlPr>
                                  <a:rPr lang="en-US" sz="2000" i="1">
                                    <a:latin typeface="Cambria Math"/>
                                  </a:rPr>
                                </m:ctrlPr>
                              </m:fPr>
                              <m:num>
                                <m:r>
                                  <a:rPr lang="en-US" sz="2000" i="1">
                                    <a:latin typeface="Cambria Math"/>
                                  </a:rPr>
                                  <m:t>9</m:t>
                                </m:r>
                                <m:sSup>
                                  <m:sSupPr>
                                    <m:ctrlPr>
                                      <a:rPr lang="en-US" sz="2000" i="1">
                                        <a:latin typeface="Cambria Math"/>
                                      </a:rPr>
                                    </m:ctrlPr>
                                  </m:sSupPr>
                                  <m:e>
                                    <m:r>
                                      <a:rPr lang="en-US" sz="2000" i="1">
                                        <a:latin typeface="Cambria Math"/>
                                      </a:rPr>
                                      <m:t>𝑥</m:t>
                                    </m:r>
                                  </m:e>
                                  <m:sup>
                                    <m:r>
                                      <a:rPr lang="en-US" sz="2000" i="1">
                                        <a:latin typeface="Cambria Math"/>
                                      </a:rPr>
                                      <m:t>3</m:t>
                                    </m:r>
                                  </m:sup>
                                </m:sSup>
                              </m:num>
                              <m:den>
                                <m:r>
                                  <a:rPr lang="en-US" sz="2000" i="1">
                                    <a:latin typeface="Cambria Math"/>
                                  </a:rPr>
                                  <m:t>3</m:t>
                                </m:r>
                                <m:sSup>
                                  <m:sSupPr>
                                    <m:ctrlPr>
                                      <a:rPr lang="en-US" sz="2000" i="1">
                                        <a:latin typeface="Cambria Math"/>
                                      </a:rPr>
                                    </m:ctrlPr>
                                  </m:sSupPr>
                                  <m:e>
                                    <m:r>
                                      <a:rPr lang="en-US" sz="2000" i="1">
                                        <a:latin typeface="Cambria Math"/>
                                      </a:rPr>
                                      <m:t>𝑙</m:t>
                                    </m:r>
                                  </m:e>
                                  <m:sup>
                                    <m:r>
                                      <a:rPr lang="en-US" sz="2000" i="1">
                                        <a:latin typeface="Cambria Math"/>
                                      </a:rPr>
                                      <m:t>2</m:t>
                                    </m:r>
                                  </m:sup>
                                </m:sSup>
                              </m:den>
                            </m:f>
                            <m:r>
                              <a:rPr lang="en-US" sz="2000" i="1">
                                <a:latin typeface="Cambria Math"/>
                              </a:rPr>
                              <m:t>+</m:t>
                            </m:r>
                            <m:f>
                              <m:fPr>
                                <m:ctrlPr>
                                  <a:rPr lang="en-US" sz="2000" i="1">
                                    <a:latin typeface="Cambria Math"/>
                                  </a:rPr>
                                </m:ctrlPr>
                              </m:fPr>
                              <m:num>
                                <m:r>
                                  <a:rPr lang="en-US" sz="2000" i="1">
                                    <a:latin typeface="Cambria Math"/>
                                  </a:rPr>
                                  <m:t>16</m:t>
                                </m:r>
                                <m:sSup>
                                  <m:sSupPr>
                                    <m:ctrlPr>
                                      <a:rPr lang="en-US" sz="2000" i="1">
                                        <a:latin typeface="Cambria Math"/>
                                      </a:rPr>
                                    </m:ctrlPr>
                                  </m:sSupPr>
                                  <m:e>
                                    <m:r>
                                      <a:rPr lang="en-US" sz="2000" i="1">
                                        <a:latin typeface="Cambria Math"/>
                                      </a:rPr>
                                      <m:t>𝑥</m:t>
                                    </m:r>
                                  </m:e>
                                  <m:sup>
                                    <m:r>
                                      <a:rPr lang="en-US" sz="2000" i="1">
                                        <a:latin typeface="Cambria Math"/>
                                      </a:rPr>
                                      <m:t>7</m:t>
                                    </m:r>
                                  </m:sup>
                                </m:sSup>
                              </m:num>
                              <m:den>
                                <m:r>
                                  <a:rPr lang="en-US" sz="2000" i="1">
                                    <a:latin typeface="Cambria Math"/>
                                  </a:rPr>
                                  <m:t>7</m:t>
                                </m:r>
                                <m:sSup>
                                  <m:sSupPr>
                                    <m:ctrlPr>
                                      <a:rPr lang="en-US" sz="2000" i="1">
                                        <a:latin typeface="Cambria Math"/>
                                      </a:rPr>
                                    </m:ctrlPr>
                                  </m:sSupPr>
                                  <m:e>
                                    <m:r>
                                      <a:rPr lang="en-US" sz="2000" i="1">
                                        <a:latin typeface="Cambria Math"/>
                                      </a:rPr>
                                      <m:t>𝑙</m:t>
                                    </m:r>
                                  </m:e>
                                  <m:sup>
                                    <m:r>
                                      <a:rPr lang="en-US" sz="2000" i="1">
                                        <a:latin typeface="Cambria Math"/>
                                      </a:rPr>
                                      <m:t>6</m:t>
                                    </m:r>
                                  </m:sup>
                                </m:sSup>
                              </m:den>
                            </m:f>
                            <m:r>
                              <a:rPr lang="en-US" sz="2000" i="1">
                                <a:latin typeface="Cambria Math"/>
                              </a:rPr>
                              <m:t>−</m:t>
                            </m:r>
                            <m:f>
                              <m:fPr>
                                <m:ctrlPr>
                                  <a:rPr lang="en-US" sz="2000" i="1">
                                    <a:latin typeface="Cambria Math"/>
                                  </a:rPr>
                                </m:ctrlPr>
                              </m:fPr>
                              <m:num>
                                <m:r>
                                  <a:rPr lang="en-US" sz="2000" i="1">
                                    <a:latin typeface="Cambria Math"/>
                                  </a:rPr>
                                  <m:t>24</m:t>
                                </m:r>
                                <m:sSup>
                                  <m:sSupPr>
                                    <m:ctrlPr>
                                      <a:rPr lang="en-US" sz="2000" i="1">
                                        <a:latin typeface="Cambria Math"/>
                                      </a:rPr>
                                    </m:ctrlPr>
                                  </m:sSupPr>
                                  <m:e>
                                    <m:r>
                                      <a:rPr lang="en-US" sz="2000" i="1">
                                        <a:latin typeface="Cambria Math"/>
                                      </a:rPr>
                                      <m:t>𝑥</m:t>
                                    </m:r>
                                  </m:e>
                                  <m:sup>
                                    <m:r>
                                      <a:rPr lang="en-US" sz="2000" i="1">
                                        <a:latin typeface="Cambria Math"/>
                                      </a:rPr>
                                      <m:t>5</m:t>
                                    </m:r>
                                  </m:sup>
                                </m:sSup>
                              </m:num>
                              <m:den>
                                <m:r>
                                  <a:rPr lang="en-US" sz="2000" i="1">
                                    <a:latin typeface="Cambria Math"/>
                                  </a:rPr>
                                  <m:t>5</m:t>
                                </m:r>
                                <m:sSup>
                                  <m:sSupPr>
                                    <m:ctrlPr>
                                      <a:rPr lang="en-US" sz="2000" i="1">
                                        <a:latin typeface="Cambria Math"/>
                                      </a:rPr>
                                    </m:ctrlPr>
                                  </m:sSupPr>
                                  <m:e>
                                    <m:r>
                                      <a:rPr lang="en-US" sz="2000" i="1">
                                        <a:latin typeface="Cambria Math"/>
                                      </a:rPr>
                                      <m:t>𝑙</m:t>
                                    </m:r>
                                  </m:e>
                                  <m:sup>
                                    <m:r>
                                      <a:rPr lang="en-US" sz="2000" i="1">
                                        <a:latin typeface="Cambria Math"/>
                                      </a:rPr>
                                      <m:t>4</m:t>
                                    </m:r>
                                  </m:sup>
                                </m:sSup>
                              </m:den>
                            </m:f>
                            <m:r>
                              <a:rPr lang="en-US" sz="2000" i="1">
                                <a:latin typeface="Cambria Math"/>
                              </a:rPr>
                              <m:t> </m:t>
                            </m:r>
                          </m:e>
                        </m:d>
                      </m:e>
                      <m:sub/>
                      <m:sup>
                        <m:f>
                          <m:fPr>
                            <m:type m:val="skw"/>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sup>
                    </m:sSubSup>
                    <m:r>
                      <a:rPr lang="en-US" sz="2000" b="0" i="1" smtClean="0">
                        <a:latin typeface="Cambria Math"/>
                      </a:rPr>
                      <m:t>0</m:t>
                    </m:r>
                    <m:r>
                      <a:rPr lang="en-US" sz="2000" b="0" i="0" smtClean="0">
                        <a:latin typeface="Cambria Math"/>
                      </a:rPr>
                      <m:t>=</m:t>
                    </m:r>
                    <m:r>
                      <m:rPr>
                        <m:sty m:val="p"/>
                      </m:rPr>
                      <a:rPr lang="en-US" sz="2000" b="0" i="0" smtClean="0">
                        <a:latin typeface="Cambria Math"/>
                      </a:rPr>
                      <m:t>m</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rPr>
                              <m:t>(</m:t>
                            </m:r>
                            <m:acc>
                              <m:accPr>
                                <m:chr m:val="̇"/>
                                <m:ctrlPr>
                                  <a:rPr lang="en-US" sz="2000" b="0" i="1" smtClean="0">
                                    <a:latin typeface="Cambria Math"/>
                                  </a:rPr>
                                </m:ctrlPr>
                              </m:accPr>
                              <m:e>
                                <m:r>
                                  <a:rPr lang="en-US" sz="2000" b="0" i="1" smtClean="0">
                                    <a:latin typeface="Cambria Math"/>
                                  </a:rPr>
                                  <m:t>𝑦</m:t>
                                </m:r>
                              </m:e>
                            </m:acc>
                          </m:e>
                          <m:sub>
                            <m:r>
                              <a:rPr lang="en-US" sz="2000" b="0" i="1" smtClean="0">
                                <a:latin typeface="Cambria Math"/>
                              </a:rPr>
                              <m:t>𝑚𝑎𝑥</m:t>
                            </m:r>
                          </m:sub>
                        </m:sSub>
                        <m:r>
                          <a:rPr lang="en-US" sz="2000" b="0" i="1" smtClean="0">
                            <a:latin typeface="Cambria Math"/>
                          </a:rPr>
                          <m:t>)</m:t>
                        </m:r>
                      </m:e>
                      <m:sup>
                        <m:r>
                          <a:rPr lang="en-US" sz="2000" b="0" i="1" smtClean="0">
                            <a:latin typeface="Cambria Math"/>
                          </a:rPr>
                          <m:t>2</m:t>
                        </m:r>
                      </m:sup>
                    </m:sSup>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485</m:t>
                    </m:r>
                    <m:r>
                      <a:rPr lang="en-US" sz="2000" b="0" i="1" smtClean="0">
                        <a:latin typeface="Cambria Math"/>
                      </a:rPr>
                      <m:t>]</m:t>
                    </m:r>
                  </m:oMath>
                </a14:m>
                <a:endParaRPr lang="en-US" sz="2000" b="0" dirty="0" smtClean="0"/>
              </a:p>
              <a:p>
                <a:pPr marL="0" indent="0">
                  <a:buNone/>
                </a:pPr>
                <a:endParaRPr lang="en-US" sz="2000" dirty="0" smtClean="0"/>
              </a:p>
              <a:p>
                <a:pPr marL="0" indent="0">
                  <a:buNone/>
                </a:pPr>
                <a:r>
                  <a:rPr lang="en-US" sz="2000" dirty="0" smtClean="0"/>
                  <a:t>      </a:t>
                </a:r>
                <a14:m>
                  <m:oMath xmlns:m="http://schemas.openxmlformats.org/officeDocument/2006/math">
                    <m:r>
                      <a:rPr lang="en-US" sz="2000" b="0" i="1" smtClean="0">
                        <a:latin typeface="Cambria Math"/>
                      </a:rPr>
                      <m:t>𝐾</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𝑒𝑓𝑓</m:t>
                        </m:r>
                      </m:sub>
                    </m:sSub>
                    <m:sSup>
                      <m:sSupPr>
                        <m:ctrlPr>
                          <a:rPr lang="en-US" sz="2000" b="0" i="1" smtClean="0">
                            <a:latin typeface="Cambria Math"/>
                          </a:rPr>
                        </m:ctrlPr>
                      </m:sSupPr>
                      <m:e>
                        <m:r>
                          <a:rPr lang="en-US" sz="2000" b="0" i="1" smtClean="0">
                            <a:latin typeface="Cambria Math"/>
                          </a:rPr>
                          <m:t>𝑉</m:t>
                        </m:r>
                      </m:e>
                      <m:sup>
                        <m:r>
                          <a:rPr lang="en-US" sz="2000" b="0" i="1" smtClean="0">
                            <a:latin typeface="Cambria Math"/>
                          </a:rPr>
                          <m:t>2</m:t>
                        </m:r>
                      </m:sup>
                    </m:sSup>
                  </m:oMath>
                </a14:m>
                <a:r>
                  <a:rPr lang="en-US" sz="2000" dirty="0" smtClean="0"/>
                  <a:t>                  </a:t>
                </a:r>
                <a14:m>
                  <m:oMath xmlns:m="http://schemas.openxmlformats.org/officeDocument/2006/math">
                    <m:r>
                      <m:rPr>
                        <m:sty m:val="p"/>
                      </m:rPr>
                      <a:rPr lang="en-US" sz="2000">
                        <a:latin typeface="Cambria Math"/>
                      </a:rPr>
                      <m:t>m</m:t>
                    </m:r>
                    <m:sSup>
                      <m:sSupPr>
                        <m:ctrlPr>
                          <a:rPr lang="en-US" sz="2000" i="1">
                            <a:latin typeface="Cambria Math"/>
                          </a:rPr>
                        </m:ctrlPr>
                      </m:sSupPr>
                      <m:e>
                        <m:sSub>
                          <m:sSubPr>
                            <m:ctrlPr>
                              <a:rPr lang="en-US" sz="2000" i="1">
                                <a:latin typeface="Cambria Math"/>
                              </a:rPr>
                            </m:ctrlPr>
                          </m:sSubPr>
                          <m:e>
                            <m:r>
                              <a:rPr lang="en-US" sz="2000" i="1">
                                <a:latin typeface="Cambria Math"/>
                              </a:rPr>
                              <m:t>(</m:t>
                            </m:r>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r>
                          <a:rPr lang="en-US" sz="2000" i="1">
                            <a:latin typeface="Cambria Math"/>
                          </a:rPr>
                          <m:t>)</m:t>
                        </m:r>
                      </m:e>
                      <m:sup>
                        <m:r>
                          <a:rPr lang="en-US" sz="2000" i="1">
                            <a:latin typeface="Cambria Math"/>
                          </a:rPr>
                          <m:t>2</m:t>
                        </m:r>
                      </m:sup>
                    </m:sSup>
                    <m:d>
                      <m:dPr>
                        <m:begChr m:val="["/>
                        <m:endChr m:val="]"/>
                        <m:ctrlPr>
                          <a:rPr lang="en-US" sz="2000" i="1">
                            <a:latin typeface="Cambria Math"/>
                          </a:rPr>
                        </m:ctrlPr>
                      </m:dPr>
                      <m:e>
                        <m:r>
                          <a:rPr lang="en-US" sz="2000" i="1">
                            <a:latin typeface="Cambria Math"/>
                          </a:rPr>
                          <m:t>0</m:t>
                        </m:r>
                        <m:r>
                          <a:rPr lang="en-US" sz="2000" i="1">
                            <a:latin typeface="Cambria Math"/>
                          </a:rPr>
                          <m:t>.</m:t>
                        </m:r>
                        <m:r>
                          <a:rPr lang="en-US" sz="2000" i="1">
                            <a:latin typeface="Cambria Math"/>
                          </a:rPr>
                          <m:t>485</m:t>
                        </m:r>
                      </m:e>
                    </m:d>
                    <m:r>
                      <a:rPr lang="en-US" sz="2000" b="0" i="0"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 [</m:t>
                    </m:r>
                    <m:r>
                      <a:rPr lang="en-US" sz="2000" b="0" i="1" smtClean="0">
                        <a:latin typeface="Cambria Math"/>
                      </a:rPr>
                      <m:t>0</m:t>
                    </m:r>
                    <m:r>
                      <a:rPr lang="en-US" sz="2000" b="0" i="1" smtClean="0">
                        <a:latin typeface="Cambria Math"/>
                      </a:rPr>
                      <m:t>.</m:t>
                    </m:r>
                    <m:r>
                      <a:rPr lang="en-US" sz="2000" b="0" i="1" smtClean="0">
                        <a:latin typeface="Cambria Math"/>
                      </a:rPr>
                      <m:t>485</m:t>
                    </m:r>
                    <m:r>
                      <a:rPr lang="en-US" sz="2000" b="0" i="1" smtClean="0">
                        <a:latin typeface="Cambria Math"/>
                      </a:rPr>
                      <m:t>𝑚</m:t>
                    </m:r>
                    <m:r>
                      <a:rPr lang="en-US" sz="2000" b="0" i="0" smtClean="0">
                        <a:latin typeface="Cambria Math"/>
                      </a:rPr>
                      <m:t> ]</m:t>
                    </m:r>
                    <m:sSup>
                      <m:sSupPr>
                        <m:ctrlPr>
                          <a:rPr lang="en-US" sz="2000" b="0" i="1" smtClean="0">
                            <a:latin typeface="Cambria Math"/>
                          </a:rPr>
                        </m:ctrlPr>
                      </m:sSupP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𝑦</m:t>
                                </m:r>
                              </m:e>
                            </m:acc>
                          </m:e>
                          <m:sub>
                            <m:r>
                              <a:rPr lang="en-US" sz="2000" b="0" i="1" smtClean="0">
                                <a:latin typeface="Cambria Math"/>
                              </a:rPr>
                              <m:t>𝑚𝑎𝑥</m:t>
                            </m:r>
                          </m:sub>
                        </m:sSub>
                      </m:e>
                      <m:sup>
                        <m:r>
                          <a:rPr lang="en-US" sz="2000" b="0" i="1" smtClean="0">
                            <a:latin typeface="Cambria Math"/>
                          </a:rPr>
                          <m:t>2</m:t>
                        </m:r>
                      </m:sup>
                    </m:sSup>
                  </m:oMath>
                </a14:m>
                <a:endParaRPr lang="en-US" sz="2000" dirty="0" smtClean="0"/>
              </a:p>
              <a:p>
                <a:pPr marL="0" indent="0">
                  <a:buNone/>
                </a:pPr>
                <a:endParaRPr lang="en-US" sz="2000" dirty="0"/>
              </a:p>
              <a:p>
                <a:pPr marL="0" indent="0">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𝑒𝑓𝑓</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485</m:t>
                    </m:r>
                    <m:r>
                      <a:rPr lang="en-US" sz="2000" b="0" i="1" smtClean="0">
                        <a:latin typeface="Cambria Math"/>
                      </a:rPr>
                      <m:t>𝑚</m:t>
                    </m:r>
                  </m:oMath>
                </a14:m>
                <a:r>
                  <a:rPr lang="en-US" sz="2000" dirty="0" smtClean="0"/>
                  <a:t>                </a:t>
                </a:r>
                <a14:m>
                  <m:oMath xmlns:m="http://schemas.openxmlformats.org/officeDocument/2006/math">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𝑛</m:t>
                        </m:r>
                      </m:sub>
                    </m:sSub>
                    <m:r>
                      <a:rPr lang="en-US" sz="2000" b="0" i="1" dirty="0" smtClean="0">
                        <a:latin typeface="Cambria Math"/>
                      </a:rPr>
                      <m:t>=</m:t>
                    </m:r>
                    <m:rad>
                      <m:radPr>
                        <m:degHide m:val="on"/>
                        <m:ctrlPr>
                          <a:rPr lang="en-US" sz="2000" b="0" i="1" dirty="0" smtClean="0">
                            <a:latin typeface="Cambria Math"/>
                          </a:rPr>
                        </m:ctrlPr>
                      </m:radPr>
                      <m:deg/>
                      <m:e>
                        <m:f>
                          <m:fPr>
                            <m:ctrlPr>
                              <a:rPr lang="en-US" sz="2000" b="0" i="1" dirty="0" smtClean="0">
                                <a:latin typeface="Cambria Math"/>
                              </a:rPr>
                            </m:ctrlPr>
                          </m:fPr>
                          <m:num>
                            <m:r>
                              <a:rPr lang="en-US" sz="2000" b="0" i="1" dirty="0" smtClean="0">
                                <a:latin typeface="Cambria Math"/>
                              </a:rPr>
                              <m:t>48</m:t>
                            </m:r>
                            <m:r>
                              <a:rPr lang="en-US" sz="2000" b="0" i="1" dirty="0" smtClean="0">
                                <a:latin typeface="Cambria Math"/>
                              </a:rPr>
                              <m:t>𝐸𝐼</m:t>
                            </m:r>
                          </m:num>
                          <m:den>
                            <m:r>
                              <a:rPr lang="en-US" sz="2000" b="0" i="1" dirty="0" smtClean="0">
                                <a:latin typeface="Cambria Math"/>
                              </a:rPr>
                              <m:t>(</m:t>
                            </m:r>
                            <m:r>
                              <a:rPr lang="en-US" sz="2000" b="0" i="1" dirty="0" smtClean="0">
                                <a:latin typeface="Cambria Math"/>
                              </a:rPr>
                              <m:t>𝑀</m:t>
                            </m:r>
                            <m:r>
                              <a:rPr lang="en-US" sz="2000" b="0" i="1" dirty="0" smtClean="0">
                                <a:latin typeface="Cambria Math"/>
                              </a:rPr>
                              <m:t>+</m:t>
                            </m:r>
                            <m:r>
                              <a:rPr lang="en-US" sz="2000" b="0" i="1" dirty="0" smtClean="0">
                                <a:latin typeface="Cambria Math"/>
                              </a:rPr>
                              <m:t>0</m:t>
                            </m:r>
                            <m:r>
                              <a:rPr lang="en-US" sz="2000" b="0" i="1" dirty="0" smtClean="0">
                                <a:latin typeface="Cambria Math"/>
                              </a:rPr>
                              <m:t>.</m:t>
                            </m:r>
                            <m:r>
                              <a:rPr lang="en-US" sz="2000" b="0" i="1" dirty="0" smtClean="0">
                                <a:latin typeface="Cambria Math"/>
                              </a:rPr>
                              <m:t>485</m:t>
                            </m:r>
                            <m:r>
                              <a:rPr lang="en-US" sz="2000" b="0" i="1" dirty="0" smtClean="0">
                                <a:latin typeface="Cambria Math"/>
                              </a:rPr>
                              <m:t>𝑚</m:t>
                            </m:r>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3</m:t>
                                </m:r>
                              </m:sup>
                            </m:sSup>
                          </m:den>
                        </m:f>
                      </m:e>
                    </m:rad>
                  </m:oMath>
                </a14:m>
                <a:endParaRPr lang="en-US" sz="2000" dirty="0" smtClean="0"/>
              </a:p>
              <a:p>
                <a:pPr marL="0" indent="0">
                  <a:buNone/>
                </a:pPr>
                <a:endParaRPr lang="en-US" sz="2000" dirty="0"/>
              </a:p>
              <a:p>
                <a:pPr marL="0" indent="0" algn="r" rtl="1">
                  <a:buNone/>
                </a:pPr>
                <a:r>
                  <a:rPr lang="en-US" sz="2000" dirty="0" smtClean="0"/>
                  <a:t> </a:t>
                </a:r>
                <a:r>
                  <a:rPr lang="fa-IR" sz="2000" dirty="0" smtClean="0"/>
                  <a:t>      حل به روش دیگر؛</a:t>
                </a:r>
              </a:p>
              <a:p>
                <a:pPr marL="0" indent="0" algn="r" rtl="1">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cxnSp>
        <p:nvCxnSpPr>
          <p:cNvPr id="5" name="Straight Connector 4"/>
          <p:cNvCxnSpPr/>
          <p:nvPr/>
        </p:nvCxnSpPr>
        <p:spPr>
          <a:xfrm>
            <a:off x="2971800" y="4114800"/>
            <a:ext cx="2362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800" y="4953000"/>
            <a:ext cx="2362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4114800"/>
            <a:ext cx="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4114800"/>
            <a:ext cx="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41148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4114800"/>
            <a:ext cx="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4114800"/>
            <a:ext cx="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 y="4953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7862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   </a:t>
                </a:r>
                <a14:m>
                  <m:oMath xmlns:m="http://schemas.openxmlformats.org/officeDocument/2006/math">
                    <m:r>
                      <a:rPr lang="en-US" sz="2000" b="0" i="1" smtClean="0">
                        <a:latin typeface="Cambria Math"/>
                      </a:rPr>
                      <m:t>𝑀</m:t>
                    </m:r>
                    <m:r>
                      <a:rPr lang="en-US" sz="2000" b="0" i="1" smtClean="0">
                        <a:latin typeface="Cambria Math"/>
                      </a:rPr>
                      <m:t>=</m:t>
                    </m:r>
                    <m:f>
                      <m:fPr>
                        <m:ctrlPr>
                          <a:rPr lang="en-US" sz="2000" b="0" i="1" smtClean="0">
                            <a:latin typeface="Cambria Math"/>
                          </a:rPr>
                        </m:ctrlPr>
                      </m:fPr>
                      <m:num>
                        <m:r>
                          <a:rPr lang="en-US" sz="2000" b="0" i="1" smtClean="0">
                            <a:latin typeface="Cambria Math"/>
                          </a:rPr>
                          <m:t>𝑃</m:t>
                        </m:r>
                      </m:num>
                      <m:den>
                        <m:r>
                          <a:rPr lang="en-US" sz="2000" b="0" i="1" smtClean="0">
                            <a:latin typeface="Cambria Math"/>
                          </a:rPr>
                          <m:t>2</m:t>
                        </m:r>
                      </m:den>
                    </m:f>
                    <m:r>
                      <a:rPr lang="en-US" sz="2000" b="0" i="1" smtClean="0">
                        <a:latin typeface="Cambria Math"/>
                      </a:rPr>
                      <m:t>𝑥</m:t>
                    </m:r>
                  </m:oMath>
                </a14:m>
                <a:r>
                  <a:rPr lang="en-US" sz="2000" dirty="0" smtClean="0"/>
                  <a:t>              </a:t>
                </a:r>
                <a14:m>
                  <m:oMath xmlns:m="http://schemas.openxmlformats.org/officeDocument/2006/math">
                    <m:r>
                      <a:rPr lang="en-US" sz="2000" b="0" i="1" dirty="0" smtClean="0">
                        <a:latin typeface="Cambria Math"/>
                      </a:rPr>
                      <m:t>𝐸𝐼</m:t>
                    </m:r>
                    <m:f>
                      <m:fPr>
                        <m:ctrlPr>
                          <a:rPr lang="en-US" sz="2000" b="0" i="1" dirty="0" smtClean="0">
                            <a:latin typeface="Cambria Math"/>
                          </a:rPr>
                        </m:ctrlPr>
                      </m:fPr>
                      <m:num>
                        <m:sSup>
                          <m:sSupPr>
                            <m:ctrlPr>
                              <a:rPr lang="en-US" sz="2000" b="0" i="1" dirty="0" smtClean="0">
                                <a:latin typeface="Cambria Math"/>
                              </a:rPr>
                            </m:ctrlPr>
                          </m:sSupPr>
                          <m:e>
                            <m:r>
                              <a:rPr lang="en-US" sz="2000" b="0" i="1" dirty="0" smtClean="0">
                                <a:latin typeface="Cambria Math"/>
                              </a:rPr>
                              <m:t>𝑑</m:t>
                            </m:r>
                          </m:e>
                          <m:sup>
                            <m:r>
                              <a:rPr lang="en-US" sz="2000" b="0" i="1" dirty="0" smtClean="0">
                                <a:latin typeface="Cambria Math"/>
                              </a:rPr>
                              <m:t>2</m:t>
                            </m:r>
                          </m:sup>
                        </m:sSup>
                        <m:r>
                          <a:rPr lang="en-US" sz="2000" b="0" i="1" dirty="0" smtClean="0">
                            <a:latin typeface="Cambria Math"/>
                          </a:rPr>
                          <m:t>𝑦</m:t>
                        </m:r>
                      </m:num>
                      <m:den>
                        <m:r>
                          <a:rPr lang="en-US" sz="2000" b="0" i="1" dirty="0" smtClean="0">
                            <a:latin typeface="Cambria Math"/>
                          </a:rPr>
                          <m:t>𝑑</m:t>
                        </m:r>
                        <m:sSup>
                          <m:sSupPr>
                            <m:ctrlPr>
                              <a:rPr lang="en-US" sz="2000" b="0" i="1" dirty="0" smtClean="0">
                                <a:latin typeface="Cambria Math"/>
                              </a:rPr>
                            </m:ctrlPr>
                          </m:sSupPr>
                          <m:e>
                            <m:r>
                              <a:rPr lang="en-US" sz="2000" b="0" i="1" dirty="0" smtClean="0">
                                <a:latin typeface="Cambria Math"/>
                              </a:rPr>
                              <m:t>𝑥</m:t>
                            </m:r>
                          </m:e>
                          <m:sup>
                            <m:r>
                              <a:rPr lang="en-US" sz="2000" b="0" i="1" dirty="0" smtClean="0">
                                <a:latin typeface="Cambria Math"/>
                              </a:rPr>
                              <m:t>2</m:t>
                            </m:r>
                          </m:sup>
                        </m:sSup>
                      </m:den>
                    </m:f>
                    <m:r>
                      <a:rPr lang="en-US" sz="2000" i="1">
                        <a:latin typeface="Cambria Math"/>
                      </a:rPr>
                      <m:t>=</m:t>
                    </m:r>
                    <m:f>
                      <m:fPr>
                        <m:ctrlPr>
                          <a:rPr lang="en-US" sz="2000" i="1">
                            <a:latin typeface="Cambria Math"/>
                          </a:rPr>
                        </m:ctrlPr>
                      </m:fPr>
                      <m:num>
                        <m:r>
                          <a:rPr lang="en-US" sz="2000" i="1">
                            <a:latin typeface="Cambria Math"/>
                          </a:rPr>
                          <m:t>𝑃</m:t>
                        </m:r>
                      </m:num>
                      <m:den>
                        <m:r>
                          <a:rPr lang="en-US" sz="2000" i="1">
                            <a:latin typeface="Cambria Math"/>
                          </a:rPr>
                          <m:t>2</m:t>
                        </m:r>
                      </m:den>
                    </m:f>
                    <m:r>
                      <a:rPr lang="en-US" sz="2000" i="1">
                        <a:latin typeface="Cambria Math"/>
                      </a:rPr>
                      <m:t>𝑥</m:t>
                    </m:r>
                  </m:oMath>
                </a14:m>
                <a:r>
                  <a:rPr lang="en-US" sz="2000" dirty="0" smtClean="0"/>
                  <a:t>              </a:t>
                </a:r>
                <a14:m>
                  <m:oMath xmlns:m="http://schemas.openxmlformats.org/officeDocument/2006/math">
                    <m:r>
                      <a:rPr lang="en-US" sz="2000" i="1" dirty="0">
                        <a:latin typeface="Cambria Math"/>
                      </a:rPr>
                      <m:t>𝐸𝐼</m:t>
                    </m:r>
                    <m:f>
                      <m:fPr>
                        <m:ctrlPr>
                          <a:rPr lang="en-US" sz="2000" i="1" dirty="0" smtClean="0">
                            <a:latin typeface="Cambria Math"/>
                          </a:rPr>
                        </m:ctrlPr>
                      </m:fPr>
                      <m:num>
                        <m:r>
                          <a:rPr lang="en-US" sz="2000" i="1" dirty="0" smtClean="0">
                            <a:latin typeface="Cambria Math"/>
                          </a:rPr>
                          <m:t>𝑑𝑦</m:t>
                        </m:r>
                      </m:num>
                      <m:den>
                        <m:r>
                          <a:rPr lang="en-US" sz="2000" i="1" dirty="0" smtClean="0">
                            <a:latin typeface="Cambria Math"/>
                          </a:rPr>
                          <m:t>𝑑𝑥</m:t>
                        </m:r>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𝑃</m:t>
                        </m:r>
                      </m:num>
                      <m:den>
                        <m:r>
                          <a:rPr lang="en-US" sz="2000" b="0" i="1" dirty="0" smtClean="0">
                            <a:latin typeface="Cambria Math"/>
                          </a:rPr>
                          <m:t>4</m:t>
                        </m:r>
                      </m:den>
                    </m:f>
                    <m:sSup>
                      <m:sSupPr>
                        <m:ctrlPr>
                          <a:rPr lang="en-US" sz="2000" b="0" i="1" dirty="0" smtClean="0">
                            <a:latin typeface="Cambria Math"/>
                          </a:rPr>
                        </m:ctrlPr>
                      </m:sSupPr>
                      <m:e>
                        <m:r>
                          <a:rPr lang="en-US" sz="2000" b="0" i="1" dirty="0" smtClean="0">
                            <a:latin typeface="Cambria Math"/>
                          </a:rPr>
                          <m:t>𝑥</m:t>
                        </m:r>
                      </m:e>
                      <m:sup>
                        <m:r>
                          <a:rPr lang="en-US" sz="2000" b="0" i="1" dirty="0" smtClean="0">
                            <a:latin typeface="Cambria Math"/>
                          </a:rPr>
                          <m:t>2</m:t>
                        </m:r>
                      </m:sup>
                    </m:sSup>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𝑐</m:t>
                        </m:r>
                      </m:e>
                      <m:sub>
                        <m:r>
                          <a:rPr lang="en-US" sz="2000" b="0" i="1" dirty="0" smtClean="0">
                            <a:latin typeface="Cambria Math"/>
                          </a:rPr>
                          <m:t>1</m:t>
                        </m:r>
                      </m:sub>
                    </m:sSub>
                  </m:oMath>
                </a14:m>
                <a:endParaRPr lang="en-US" sz="2000" b="0" dirty="0" smtClean="0"/>
              </a:p>
              <a:p>
                <a:pPr>
                  <a:lnSpc>
                    <a:spcPct val="150000"/>
                  </a:lnSpc>
                </a:pPr>
                <a:r>
                  <a:rPr lang="en-US" sz="2000" dirty="0" smtClean="0"/>
                  <a:t> </a:t>
                </a:r>
                <a14:m>
                  <m:oMath xmlns:m="http://schemas.openxmlformats.org/officeDocument/2006/math">
                    <m:r>
                      <a:rPr lang="en-US" sz="2000" i="1" dirty="0">
                        <a:latin typeface="Cambria Math"/>
                      </a:rPr>
                      <m:t>𝐸𝐼</m:t>
                    </m:r>
                    <m:r>
                      <a:rPr lang="en-US" sz="2000" b="0" i="1" dirty="0" smtClean="0">
                        <a:latin typeface="Cambria Math"/>
                      </a:rPr>
                      <m:t>𝑦</m:t>
                    </m:r>
                    <m:d>
                      <m:dPr>
                        <m:ctrlPr>
                          <a:rPr lang="en-US" sz="2000" b="0" i="1" dirty="0" smtClean="0">
                            <a:latin typeface="Cambria Math"/>
                          </a:rPr>
                        </m:ctrlPr>
                      </m:dPr>
                      <m:e>
                        <m:r>
                          <a:rPr lang="en-US" sz="2000" b="0" i="1" dirty="0" smtClean="0">
                            <a:latin typeface="Cambria Math"/>
                          </a:rPr>
                          <m:t>𝑥</m:t>
                        </m:r>
                      </m:e>
                    </m:d>
                    <m:r>
                      <a:rPr lang="en-US" sz="2000" b="0" i="1" dirty="0" smtClean="0">
                        <a:latin typeface="Cambria Math"/>
                      </a:rPr>
                      <m:t>=</m:t>
                    </m:r>
                    <m:f>
                      <m:fPr>
                        <m:ctrlPr>
                          <a:rPr lang="en-US" sz="2000" i="1" dirty="0">
                            <a:latin typeface="Cambria Math"/>
                          </a:rPr>
                        </m:ctrlPr>
                      </m:fPr>
                      <m:num>
                        <m:r>
                          <a:rPr lang="en-US" sz="2000" i="1" dirty="0">
                            <a:latin typeface="Cambria Math"/>
                          </a:rPr>
                          <m:t>𝑃</m:t>
                        </m:r>
                      </m:num>
                      <m:den>
                        <m:r>
                          <a:rPr lang="en-US" sz="2000" b="0" i="1" dirty="0" smtClean="0">
                            <a:latin typeface="Cambria Math"/>
                          </a:rPr>
                          <m:t>12</m:t>
                        </m:r>
                      </m:den>
                    </m:f>
                    <m:sSup>
                      <m:sSupPr>
                        <m:ctrlPr>
                          <a:rPr lang="en-US" sz="2000" i="1" dirty="0">
                            <a:latin typeface="Cambria Math"/>
                          </a:rPr>
                        </m:ctrlPr>
                      </m:sSupPr>
                      <m:e>
                        <m:r>
                          <a:rPr lang="en-US" sz="2000" i="1" dirty="0">
                            <a:latin typeface="Cambria Math"/>
                          </a:rPr>
                          <m:t>𝑥</m:t>
                        </m:r>
                      </m:e>
                      <m:sup>
                        <m:r>
                          <a:rPr lang="en-US" sz="2000" b="0" i="1" dirty="0" smtClean="0">
                            <a:latin typeface="Cambria Math"/>
                          </a:rPr>
                          <m:t>3</m:t>
                        </m:r>
                      </m:sup>
                    </m:sSup>
                    <m:r>
                      <a:rPr lang="en-US" sz="2000" i="1" dirty="0">
                        <a:latin typeface="Cambria Math"/>
                      </a:rPr>
                      <m:t>+</m:t>
                    </m:r>
                    <m:sSub>
                      <m:sSubPr>
                        <m:ctrlPr>
                          <a:rPr lang="en-US" sz="2000" i="1" dirty="0">
                            <a:latin typeface="Cambria Math"/>
                          </a:rPr>
                        </m:ctrlPr>
                      </m:sSubPr>
                      <m:e>
                        <m:r>
                          <a:rPr lang="en-US" sz="2000" i="1" dirty="0">
                            <a:latin typeface="Cambria Math"/>
                          </a:rPr>
                          <m:t>𝑐</m:t>
                        </m:r>
                      </m:e>
                      <m:sub>
                        <m:r>
                          <a:rPr lang="en-US" sz="2000" i="1" dirty="0">
                            <a:latin typeface="Cambria Math"/>
                          </a:rPr>
                          <m:t>1</m:t>
                        </m:r>
                      </m:sub>
                    </m:sSub>
                    <m:r>
                      <a:rPr lang="en-US" sz="2000" b="0" i="1" dirty="0" smtClean="0">
                        <a:latin typeface="Cambria Math"/>
                      </a:rPr>
                      <m:t>𝑥</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𝑐</m:t>
                        </m:r>
                      </m:e>
                      <m:sub>
                        <m:r>
                          <a:rPr lang="en-US" sz="2000" b="0" i="1" dirty="0" smtClean="0">
                            <a:latin typeface="Cambria Math"/>
                          </a:rPr>
                          <m:t>2</m:t>
                        </m:r>
                      </m:sub>
                    </m:sSub>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𝐵</m:t>
                    </m:r>
                    <m:r>
                      <a:rPr lang="en-US" sz="2000" b="0" i="1" smtClean="0">
                        <a:latin typeface="Cambria Math"/>
                      </a:rPr>
                      <m:t>.</m:t>
                    </m:r>
                    <m:r>
                      <a:rPr lang="en-US" sz="2000" b="0" i="1" smtClean="0">
                        <a:latin typeface="Cambria Math"/>
                      </a:rPr>
                      <m:t>𝐶</m:t>
                    </m:r>
                    <m:r>
                      <a:rPr lang="en-US" sz="2000" b="0" i="1" smtClean="0">
                        <a:latin typeface="Cambria Math"/>
                      </a:rPr>
                      <m:t>.</m:t>
                    </m:r>
                    <m:d>
                      <m:dPr>
                        <m:ctrlPr>
                          <a:rPr lang="en-US" sz="2000" b="0" i="1" smtClean="0">
                            <a:latin typeface="Cambria Math"/>
                          </a:rPr>
                        </m:ctrlPr>
                      </m:dPr>
                      <m:e>
                        <m:r>
                          <a:rPr lang="en-US" sz="2000" b="0" i="1" smtClean="0">
                            <a:latin typeface="Cambria Math"/>
                          </a:rPr>
                          <m:t>1</m:t>
                        </m:r>
                      </m:e>
                    </m:d>
                    <m:r>
                      <a:rPr lang="en-US" sz="2000" b="0" i="1" smtClean="0">
                        <a:latin typeface="Cambria Math"/>
                      </a:rPr>
                      <m:t>;</m:t>
                    </m:r>
                  </m:oMath>
                </a14:m>
                <a:r>
                  <a:rPr lang="en-US" sz="2000" dirty="0" smtClean="0"/>
                  <a:t>        </a:t>
                </a:r>
                <a14:m>
                  <m:oMath xmlns:m="http://schemas.openxmlformats.org/officeDocument/2006/math">
                    <m:sSubSup>
                      <m:sSubSupPr>
                        <m:ctrlPr>
                          <a:rPr lang="en-US" sz="2000" b="0" i="1" dirty="0" smtClean="0">
                            <a:latin typeface="Cambria Math"/>
                          </a:rPr>
                        </m:ctrlPr>
                      </m:sSubSupPr>
                      <m:e>
                        <m:r>
                          <a:rPr lang="en-US" sz="2000" b="0" i="1" dirty="0" smtClean="0">
                            <a:latin typeface="Cambria Math"/>
                          </a:rPr>
                          <m:t>|</m:t>
                        </m:r>
                      </m:e>
                      <m:sub>
                        <m:r>
                          <a:rPr lang="en-US" sz="2000" b="0" i="1" dirty="0" smtClean="0">
                            <a:latin typeface="Cambria Math"/>
                          </a:rPr>
                          <m:t>𝑦</m:t>
                        </m:r>
                        <m:r>
                          <a:rPr lang="en-US" sz="2000" b="0" i="1" dirty="0" smtClean="0">
                            <a:latin typeface="Cambria Math"/>
                          </a:rPr>
                          <m:t>=</m:t>
                        </m:r>
                        <m:r>
                          <a:rPr lang="en-US" sz="2000" b="0" i="1" dirty="0" smtClean="0">
                            <a:latin typeface="Cambria Math"/>
                          </a:rPr>
                          <m:t>0</m:t>
                        </m:r>
                      </m:sub>
                      <m:sup>
                        <m:r>
                          <a:rPr lang="en-US" sz="2000" b="0" i="1" dirty="0" smtClean="0">
                            <a:latin typeface="Cambria Math"/>
                          </a:rPr>
                          <m:t>𝑥</m:t>
                        </m:r>
                        <m:r>
                          <a:rPr lang="en-US" sz="2000" b="0" i="1" dirty="0" smtClean="0">
                            <a:latin typeface="Cambria Math"/>
                          </a:rPr>
                          <m:t>=</m:t>
                        </m:r>
                        <m:r>
                          <a:rPr lang="en-US" sz="2000" b="0" i="1" dirty="0" smtClean="0">
                            <a:latin typeface="Cambria Math"/>
                          </a:rPr>
                          <m:t>0</m:t>
                        </m:r>
                      </m:sup>
                    </m:sSub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𝑐</m:t>
                        </m:r>
                      </m:e>
                      <m:sub>
                        <m:r>
                          <a:rPr lang="en-US" sz="2000" b="0" i="1" dirty="0" smtClean="0">
                            <a:latin typeface="Cambria Math"/>
                          </a:rPr>
                          <m:t>2</m:t>
                        </m:r>
                      </m:sub>
                    </m:sSub>
                    <m:r>
                      <a:rPr lang="en-US" sz="2000" b="0" i="1" dirty="0" smtClean="0">
                        <a:latin typeface="Cambria Math"/>
                      </a:rPr>
                      <m:t>=</m:t>
                    </m:r>
                    <m:r>
                      <a:rPr lang="en-US" sz="2000" b="0" i="1" dirty="0" smtClean="0">
                        <a:latin typeface="Cambria Math"/>
                      </a:rPr>
                      <m:t>0</m:t>
                    </m:r>
                  </m:oMath>
                </a14:m>
                <a:endParaRPr lang="en-US" sz="2000" dirty="0" smtClean="0"/>
              </a:p>
              <a:p>
                <a:pPr>
                  <a:lnSpc>
                    <a:spcPct val="150000"/>
                  </a:lnSpc>
                </a:pPr>
                <a:r>
                  <a:rPr lang="en-US" sz="2000" dirty="0" smtClean="0"/>
                  <a:t> </a:t>
                </a:r>
                <a14:m>
                  <m:oMath xmlns:m="http://schemas.openxmlformats.org/officeDocument/2006/math">
                    <m:r>
                      <a:rPr lang="en-US" sz="2000" i="1">
                        <a:latin typeface="Cambria Math"/>
                      </a:rPr>
                      <m:t>𝐵</m:t>
                    </m:r>
                    <m:r>
                      <a:rPr lang="en-US" sz="2000" i="1">
                        <a:latin typeface="Cambria Math"/>
                      </a:rPr>
                      <m:t>.</m:t>
                    </m:r>
                    <m:r>
                      <a:rPr lang="en-US" sz="2000" i="1">
                        <a:latin typeface="Cambria Math"/>
                      </a:rPr>
                      <m:t>𝐶</m:t>
                    </m:r>
                    <m:r>
                      <a:rPr lang="en-US" sz="2000" i="1">
                        <a:latin typeface="Cambria Math"/>
                      </a:rPr>
                      <m:t>.</m:t>
                    </m:r>
                    <m:d>
                      <m:dPr>
                        <m:ctrlPr>
                          <a:rPr lang="en-US" sz="2000" i="1">
                            <a:latin typeface="Cambria Math"/>
                          </a:rPr>
                        </m:ctrlPr>
                      </m:dPr>
                      <m:e>
                        <m:r>
                          <a:rPr lang="en-US" sz="2000" b="0" i="1" smtClean="0">
                            <a:latin typeface="Cambria Math"/>
                          </a:rPr>
                          <m:t>2</m:t>
                        </m:r>
                      </m:e>
                    </m:d>
                    <m:r>
                      <a:rPr lang="en-US" sz="2000" i="1">
                        <a:latin typeface="Cambria Math"/>
                      </a:rPr>
                      <m:t>;</m:t>
                    </m:r>
                  </m:oMath>
                </a14:m>
                <a:r>
                  <a:rPr lang="en-US" sz="2000" dirty="0" smtClean="0"/>
                  <a:t>         </a:t>
                </a:r>
                <a14:m>
                  <m:oMath xmlns:m="http://schemas.openxmlformats.org/officeDocument/2006/math">
                    <m:sSubSup>
                      <m:sSubSupPr>
                        <m:ctrlPr>
                          <a:rPr lang="en-US" sz="2000" i="1" dirty="0" smtClean="0">
                            <a:latin typeface="Cambria Math"/>
                          </a:rPr>
                        </m:ctrlPr>
                      </m:sSubSupPr>
                      <m:e>
                        <m:r>
                          <a:rPr lang="en-US" sz="2000" b="0" i="1" dirty="0" smtClean="0">
                            <a:latin typeface="Cambria Math"/>
                          </a:rPr>
                          <m:t>|</m:t>
                        </m:r>
                      </m:e>
                      <m:sub>
                        <m:f>
                          <m:fPr>
                            <m:ctrlPr>
                              <a:rPr lang="en-US" sz="2000" i="1" dirty="0" smtClean="0">
                                <a:latin typeface="Cambria Math"/>
                              </a:rPr>
                            </m:ctrlPr>
                          </m:fPr>
                          <m:num>
                            <m:r>
                              <a:rPr lang="en-US" sz="2000" i="1" dirty="0" smtClean="0">
                                <a:latin typeface="Cambria Math"/>
                              </a:rPr>
                              <m:t>𝑑𝑦</m:t>
                            </m:r>
                          </m:num>
                          <m:den>
                            <m:r>
                              <a:rPr lang="en-US" sz="2000" i="1" dirty="0" smtClean="0">
                                <a:latin typeface="Cambria Math"/>
                              </a:rPr>
                              <m:t>𝑑𝑥</m:t>
                            </m:r>
                          </m:den>
                        </m:f>
                        <m:r>
                          <a:rPr lang="en-US" sz="2000" b="0" i="1" dirty="0" smtClean="0">
                            <a:latin typeface="Cambria Math"/>
                          </a:rPr>
                          <m:t>=</m:t>
                        </m:r>
                        <m:r>
                          <a:rPr lang="en-US" sz="2000" b="0" i="1" dirty="0" smtClean="0">
                            <a:latin typeface="Cambria Math"/>
                          </a:rPr>
                          <m:t>0</m:t>
                        </m:r>
                      </m:sub>
                      <m:sup>
                        <m:r>
                          <a:rPr lang="en-US" sz="2000" b="0" i="1" dirty="0" smtClean="0">
                            <a:latin typeface="Cambria Math"/>
                          </a:rPr>
                          <m:t>𝑥</m:t>
                        </m:r>
                        <m:r>
                          <a:rPr lang="en-US" sz="2000" b="0" i="1" dirty="0" smtClean="0">
                            <a:latin typeface="Cambria Math"/>
                          </a:rPr>
                          <m:t>=</m:t>
                        </m:r>
                        <m:f>
                          <m:fPr>
                            <m:type m:val="skw"/>
                            <m:ctrlPr>
                              <a:rPr lang="en-US" sz="2000" b="0" i="1" dirty="0" smtClean="0">
                                <a:latin typeface="Cambria Math"/>
                              </a:rPr>
                            </m:ctrlPr>
                          </m:fPr>
                          <m:num>
                            <m:r>
                              <a:rPr lang="en-US" sz="2000" b="0" i="1" dirty="0" smtClean="0">
                                <a:latin typeface="Cambria Math"/>
                              </a:rPr>
                              <m:t>𝑙</m:t>
                            </m:r>
                          </m:num>
                          <m:den>
                            <m:r>
                              <a:rPr lang="en-US" sz="2000" b="0" i="1" dirty="0" smtClean="0">
                                <a:latin typeface="Cambria Math"/>
                              </a:rPr>
                              <m:t>2</m:t>
                            </m:r>
                          </m:den>
                        </m:f>
                      </m:sup>
                    </m:sSub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𝑐</m:t>
                        </m:r>
                      </m:e>
                      <m:sub>
                        <m:r>
                          <a:rPr lang="en-US" sz="2000" b="0" i="1" dirty="0" smtClean="0">
                            <a:latin typeface="Cambria Math"/>
                          </a:rPr>
                          <m:t>1</m:t>
                        </m:r>
                      </m:sub>
                    </m:sSub>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𝑃</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2</m:t>
                            </m:r>
                          </m:sup>
                        </m:sSup>
                      </m:num>
                      <m:den>
                        <m:r>
                          <a:rPr lang="en-US" sz="2000" b="0" i="1" dirty="0" smtClean="0">
                            <a:latin typeface="Cambria Math"/>
                          </a:rPr>
                          <m:t>16</m:t>
                        </m:r>
                      </m:den>
                    </m:f>
                  </m:oMath>
                </a14:m>
                <a:endParaRPr lang="en-US" sz="2000" dirty="0" smtClean="0"/>
              </a:p>
              <a:p>
                <a:pPr>
                  <a:lnSpc>
                    <a:spcPct val="150000"/>
                  </a:lnSpc>
                </a:pPr>
                <a:r>
                  <a:rPr lang="en-US" sz="2000" dirty="0" smtClean="0"/>
                  <a:t>              </a:t>
                </a:r>
                <a14:m>
                  <m:oMath xmlns:m="http://schemas.openxmlformats.org/officeDocument/2006/math">
                    <m:r>
                      <a:rPr lang="en-US" sz="2000" b="0" i="1" smtClean="0">
                        <a:latin typeface="Cambria Math"/>
                      </a:rPr>
                      <m:t>𝑦</m:t>
                    </m:r>
                    <m:d>
                      <m:dPr>
                        <m:ctrlPr>
                          <a:rPr lang="en-US" sz="2000" b="0" i="1" smtClean="0">
                            <a:latin typeface="Cambria Math"/>
                          </a:rPr>
                        </m:ctrlPr>
                      </m:dPr>
                      <m:e>
                        <m:r>
                          <a:rPr lang="en-US" sz="2000" b="0" i="1" smtClean="0">
                            <a:latin typeface="Cambria Math"/>
                          </a:rPr>
                          <m:t>𝑥</m:t>
                        </m:r>
                      </m:e>
                    </m:d>
                    <m:r>
                      <a:rPr lang="en-US" sz="2000" b="0" i="1" smtClean="0">
                        <a:latin typeface="Cambria Math"/>
                      </a:rPr>
                      <m:t>= (</m:t>
                    </m:r>
                    <m:f>
                      <m:fPr>
                        <m:ctrlPr>
                          <a:rPr lang="en-US" sz="2000" i="1">
                            <a:latin typeface="Cambria Math"/>
                          </a:rPr>
                        </m:ctrlPr>
                      </m:fPr>
                      <m:num>
                        <m:r>
                          <a:rPr lang="en-US" sz="2000" i="1">
                            <a:latin typeface="Cambria Math"/>
                          </a:rPr>
                          <m:t>1</m:t>
                        </m:r>
                      </m:num>
                      <m:den>
                        <m:r>
                          <a:rPr lang="en-US" sz="2000" i="1">
                            <a:latin typeface="Cambria Math"/>
                          </a:rPr>
                          <m:t>𝐸𝐼</m:t>
                        </m:r>
                      </m:den>
                    </m:f>
                    <m:f>
                      <m:fPr>
                        <m:ctrlPr>
                          <a:rPr lang="en-US" sz="2000" i="1" dirty="0">
                            <a:latin typeface="Cambria Math"/>
                          </a:rPr>
                        </m:ctrlPr>
                      </m:fPr>
                      <m:num>
                        <m:r>
                          <a:rPr lang="en-US" sz="2000" i="1" dirty="0">
                            <a:latin typeface="Cambria Math"/>
                          </a:rPr>
                          <m:t>𝑃</m:t>
                        </m:r>
                      </m:num>
                      <m:den>
                        <m:r>
                          <a:rPr lang="en-US" sz="2000" i="1" dirty="0">
                            <a:latin typeface="Cambria Math"/>
                          </a:rPr>
                          <m:t>12</m:t>
                        </m:r>
                      </m:den>
                    </m:f>
                    <m:sSup>
                      <m:sSupPr>
                        <m:ctrlPr>
                          <a:rPr lang="en-US" sz="2000" i="1" dirty="0">
                            <a:latin typeface="Cambria Math"/>
                          </a:rPr>
                        </m:ctrlPr>
                      </m:sSupPr>
                      <m:e>
                        <m:r>
                          <a:rPr lang="en-US" sz="2000" i="1" dirty="0">
                            <a:latin typeface="Cambria Math"/>
                          </a:rPr>
                          <m:t>𝑥</m:t>
                        </m:r>
                      </m:e>
                      <m:sup>
                        <m:r>
                          <a:rPr lang="en-US" sz="2000" i="1" dirty="0">
                            <a:latin typeface="Cambria Math"/>
                          </a:rPr>
                          <m:t>3</m:t>
                        </m:r>
                      </m:sup>
                    </m:sSup>
                    <m:r>
                      <a:rPr lang="en-US" sz="2000" i="1" dirty="0">
                        <a:latin typeface="Cambria Math"/>
                      </a:rPr>
                      <m:t>−</m:t>
                    </m:r>
                    <m:f>
                      <m:fPr>
                        <m:ctrlPr>
                          <a:rPr lang="en-US" sz="2000" i="1">
                            <a:latin typeface="Cambria Math"/>
                          </a:rPr>
                        </m:ctrlPr>
                      </m:fPr>
                      <m:num>
                        <m:r>
                          <a:rPr lang="en-US" sz="2000" i="1">
                            <a:latin typeface="Cambria Math"/>
                          </a:rPr>
                          <m:t>1</m:t>
                        </m:r>
                      </m:num>
                      <m:den>
                        <m:r>
                          <a:rPr lang="en-US" sz="2000" i="1">
                            <a:latin typeface="Cambria Math"/>
                          </a:rPr>
                          <m:t>𝐸𝐼</m:t>
                        </m:r>
                      </m:den>
                    </m:f>
                    <m:f>
                      <m:fPr>
                        <m:ctrlPr>
                          <a:rPr lang="en-US" sz="2000" i="1" dirty="0">
                            <a:latin typeface="Cambria Math"/>
                          </a:rPr>
                        </m:ctrlPr>
                      </m:fPr>
                      <m:num>
                        <m:r>
                          <a:rPr lang="en-US" sz="2000" i="1" dirty="0">
                            <a:latin typeface="Cambria Math"/>
                          </a:rPr>
                          <m:t>𝑃</m:t>
                        </m:r>
                        <m:sSup>
                          <m:sSupPr>
                            <m:ctrlPr>
                              <a:rPr lang="en-US" sz="2000" i="1" dirty="0">
                                <a:latin typeface="Cambria Math"/>
                              </a:rPr>
                            </m:ctrlPr>
                          </m:sSupPr>
                          <m:e>
                            <m:r>
                              <a:rPr lang="en-US" sz="2000" i="1" dirty="0">
                                <a:latin typeface="Cambria Math"/>
                              </a:rPr>
                              <m:t>𝑙</m:t>
                            </m:r>
                          </m:e>
                          <m:sup>
                            <m:r>
                              <a:rPr lang="en-US" sz="2000" i="1" dirty="0">
                                <a:latin typeface="Cambria Math"/>
                              </a:rPr>
                              <m:t>2</m:t>
                            </m:r>
                          </m:sup>
                        </m:sSup>
                      </m:num>
                      <m:den>
                        <m:r>
                          <a:rPr lang="en-US" sz="2000" i="1" dirty="0">
                            <a:latin typeface="Cambria Math"/>
                          </a:rPr>
                          <m:t>16</m:t>
                        </m:r>
                      </m:den>
                    </m:f>
                    <m:r>
                      <a:rPr lang="en-US" sz="2000" b="0" i="1" dirty="0" smtClean="0">
                        <a:latin typeface="Cambria Math"/>
                      </a:rPr>
                      <m:t>𝑥</m:t>
                    </m:r>
                    <m:r>
                      <a:rPr lang="en-US" sz="2000" b="0" i="1" dirty="0" smtClean="0">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sp>
        <p:nvSpPr>
          <p:cNvPr id="4" name="Arc 3"/>
          <p:cNvSpPr/>
          <p:nvPr/>
        </p:nvSpPr>
        <p:spPr>
          <a:xfrm rot="8116230">
            <a:off x="336496" y="-1899271"/>
            <a:ext cx="3694001" cy="3609525"/>
          </a:xfrm>
          <a:prstGeom prst="arc">
            <a:avLst>
              <a:gd name="adj1" fmla="val 16148664"/>
              <a:gd name="adj2" fmla="val 88812"/>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a:stCxn id="4" idx="2"/>
          </p:cNvCxnSpPr>
          <p:nvPr/>
        </p:nvCxnSpPr>
        <p:spPr>
          <a:xfrm flipV="1">
            <a:off x="838200" y="1143000"/>
            <a:ext cx="2653403" cy="279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83496" y="1219200"/>
            <a:ext cx="0" cy="4572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 name="TextBox 8"/>
              <p:cNvSpPr txBox="1"/>
              <p:nvPr/>
            </p:nvSpPr>
            <p:spPr>
              <a:xfrm>
                <a:off x="2140941" y="765526"/>
                <a:ext cx="385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140941" y="765526"/>
                <a:ext cx="385875"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1813458" y="1230880"/>
                <a:ext cx="370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𝛿</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813458" y="1230880"/>
                <a:ext cx="370038"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1" name="Straight Connector 10"/>
          <p:cNvCxnSpPr/>
          <p:nvPr/>
        </p:nvCxnSpPr>
        <p:spPr>
          <a:xfrm>
            <a:off x="838200" y="1170988"/>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 y="1342438"/>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23900" y="1170988"/>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66032" y="1180513"/>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32" y="1351963"/>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1732" y="1180513"/>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 y="2313868"/>
            <a:ext cx="0" cy="173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900" y="24384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4" name="TextBox 23"/>
              <p:cNvSpPr txBox="1"/>
              <p:nvPr/>
            </p:nvSpPr>
            <p:spPr>
              <a:xfrm>
                <a:off x="781843" y="2013885"/>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781843" y="2013885"/>
                <a:ext cx="367986"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26" name="Straight Connector 25"/>
          <p:cNvCxnSpPr/>
          <p:nvPr/>
        </p:nvCxnSpPr>
        <p:spPr>
          <a:xfrm>
            <a:off x="5486400" y="1219200"/>
            <a:ext cx="1143000" cy="11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486400" y="1377231"/>
            <a:ext cx="0" cy="451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05600" y="1230880"/>
            <a:ext cx="0" cy="4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795298">
            <a:off x="5965524" y="988319"/>
            <a:ext cx="932065" cy="812070"/>
          </a:xfrm>
          <a:prstGeom prst="arc">
            <a:avLst>
              <a:gd name="adj1" fmla="val 16200000"/>
              <a:gd name="adj2" fmla="val 203511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a:stCxn id="35" idx="0"/>
          </p:cNvCxnSpPr>
          <p:nvPr/>
        </p:nvCxnSpPr>
        <p:spPr>
          <a:xfrm flipH="1" flipV="1">
            <a:off x="6479347" y="950192"/>
            <a:ext cx="154745" cy="9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45" name="TextBox 44"/>
              <p:cNvSpPr txBox="1"/>
              <p:nvPr/>
            </p:nvSpPr>
            <p:spPr>
              <a:xfrm>
                <a:off x="6573043" y="1697417"/>
                <a:ext cx="36933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6573043" y="1697417"/>
                <a:ext cx="369332"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2" name="TextBox 51"/>
              <p:cNvSpPr txBox="1"/>
              <p:nvPr/>
            </p:nvSpPr>
            <p:spPr>
              <a:xfrm>
                <a:off x="6193715" y="580860"/>
                <a:ext cx="4403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6193715" y="580860"/>
                <a:ext cx="440377"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3" name="TextBox 52"/>
              <p:cNvSpPr txBox="1"/>
              <p:nvPr/>
            </p:nvSpPr>
            <p:spPr>
              <a:xfrm>
                <a:off x="5257800" y="1819630"/>
                <a:ext cx="763478" cy="4942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𝑅</m:t>
                          </m:r>
                        </m:e>
                        <m:sub>
                          <m:r>
                            <a:rPr lang="en-US" sz="1400" b="0" i="1" smtClean="0">
                              <a:latin typeface="Cambria Math"/>
                            </a:rPr>
                            <m:t>1</m:t>
                          </m:r>
                        </m:sub>
                      </m:sSub>
                      <m:r>
                        <a:rPr lang="en-US" sz="1400" b="0" i="1" smtClean="0">
                          <a:latin typeface="Cambria Math"/>
                        </a:rPr>
                        <m:t>=</m:t>
                      </m:r>
                      <m:f>
                        <m:fPr>
                          <m:ctrlPr>
                            <a:rPr lang="en-US" sz="1400" b="0" i="1" smtClean="0">
                              <a:latin typeface="Cambria Math"/>
                            </a:rPr>
                          </m:ctrlPr>
                        </m:fPr>
                        <m:num>
                          <m:r>
                            <a:rPr lang="en-US" sz="1400" b="0" i="1" smtClean="0">
                              <a:latin typeface="Cambria Math"/>
                            </a:rPr>
                            <m:t>𝑃</m:t>
                          </m:r>
                        </m:num>
                        <m:den>
                          <m:r>
                            <a:rPr lang="en-US" sz="1400" b="0" i="1" smtClean="0">
                              <a:latin typeface="Cambria Math"/>
                            </a:rPr>
                            <m:t>2</m:t>
                          </m:r>
                        </m:den>
                      </m:f>
                    </m:oMath>
                  </m:oMathPara>
                </a14:m>
                <a:endParaRPr lang="en-US" sz="1400" dirty="0"/>
              </a:p>
            </p:txBody>
          </p:sp>
        </mc:Choice>
        <mc:Fallback>
          <p:sp>
            <p:nvSpPr>
              <p:cNvPr id="53" name="TextBox 52"/>
              <p:cNvSpPr txBox="1">
                <a:spLocks noRot="1" noChangeAspect="1" noMove="1" noResize="1" noEditPoints="1" noAdjustHandles="1" noChangeArrowheads="1" noChangeShapeType="1" noTextEdit="1"/>
              </p:cNvSpPr>
              <p:nvPr/>
            </p:nvSpPr>
            <p:spPr>
              <a:xfrm>
                <a:off x="5257800" y="1819630"/>
                <a:ext cx="763478" cy="494238"/>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54" name="Straight Connector 53"/>
          <p:cNvCxnSpPr/>
          <p:nvPr/>
        </p:nvCxnSpPr>
        <p:spPr>
          <a:xfrm>
            <a:off x="5518732" y="730425"/>
            <a:ext cx="5768" cy="120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518732" y="794101"/>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6" name="TextBox 55"/>
              <p:cNvSpPr txBox="1"/>
              <p:nvPr/>
            </p:nvSpPr>
            <p:spPr>
              <a:xfrm>
                <a:off x="5576675" y="369586"/>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6" name="TextBox 55"/>
              <p:cNvSpPr txBox="1">
                <a:spLocks noRot="1" noChangeAspect="1" noMove="1" noResize="1" noEditPoints="1" noAdjustHandles="1" noChangeArrowheads="1" noChangeShapeType="1" noTextEdit="1"/>
              </p:cNvSpPr>
              <p:nvPr/>
            </p:nvSpPr>
            <p:spPr>
              <a:xfrm>
                <a:off x="5576675" y="369586"/>
                <a:ext cx="367986"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60" name="Straight Arrow Connector 59"/>
          <p:cNvCxnSpPr/>
          <p:nvPr/>
        </p:nvCxnSpPr>
        <p:spPr>
          <a:xfrm>
            <a:off x="2183496" y="765526"/>
            <a:ext cx="0" cy="3429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 name="Left Brace 60"/>
          <p:cNvSpPr/>
          <p:nvPr/>
        </p:nvSpPr>
        <p:spPr>
          <a:xfrm>
            <a:off x="228600" y="4495800"/>
            <a:ext cx="146573" cy="1061003"/>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p:cNvCxnSpPr/>
          <p:nvPr/>
        </p:nvCxnSpPr>
        <p:spPr>
          <a:xfrm>
            <a:off x="2667000" y="5556803"/>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67000" y="45720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457200" y="6324600"/>
            <a:ext cx="647700" cy="121158"/>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7610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r>
                      <a:rPr lang="en-US" sz="2000" b="0" i="1" smtClean="0">
                        <a:latin typeface="Cambria Math"/>
                      </a:rPr>
                      <m:t>( </m:t>
                    </m:r>
                    <m:r>
                      <a:rPr lang="en-US" sz="2000" b="0" i="1" smtClean="0">
                        <a:latin typeface="Cambria Math"/>
                      </a:rPr>
                      <m:t>𝐹</m:t>
                    </m:r>
                    <m:r>
                      <a:rPr lang="en-US" sz="2000" b="0" i="1" smtClean="0">
                        <a:latin typeface="Cambria Math"/>
                      </a:rPr>
                      <m:t>=</m:t>
                    </m:r>
                    <m:r>
                      <a:rPr lang="en-US" sz="2000" b="0" i="1" smtClean="0">
                        <a:latin typeface="Cambria Math"/>
                      </a:rPr>
                      <m:t>𝑘𝑦</m:t>
                    </m:r>
                    <m:r>
                      <a:rPr lang="en-US" sz="2000" b="0" i="1" smtClean="0">
                        <a:latin typeface="Cambria Math"/>
                      </a:rPr>
                      <m:t> )</m:t>
                    </m:r>
                  </m:oMath>
                </a14:m>
                <a:r>
                  <a:rPr lang="en-US" sz="2000" dirty="0" smtClean="0"/>
                  <a:t>                        </a:t>
                </a:r>
                <a14:m>
                  <m:oMath xmlns:m="http://schemas.openxmlformats.org/officeDocument/2006/math">
                    <m:r>
                      <a:rPr lang="en-US" sz="2000" b="0" i="1" dirty="0" smtClean="0">
                        <a:latin typeface="Cambria Math"/>
                      </a:rPr>
                      <m:t>𝑃</m:t>
                    </m:r>
                    <m:r>
                      <a:rPr lang="en-US" sz="2000" b="0" i="1" dirty="0" smtClean="0">
                        <a:latin typeface="Cambria Math"/>
                      </a:rPr>
                      <m:t>=</m:t>
                    </m:r>
                    <m:r>
                      <a:rPr lang="en-US" sz="2000" b="0" i="1" dirty="0" smtClean="0">
                        <a:latin typeface="Cambria Math"/>
                      </a:rPr>
                      <m:t>𝑘</m:t>
                    </m:r>
                    <m:r>
                      <a:rPr lang="en-US" sz="2000" b="0" i="1" dirty="0" smtClean="0">
                        <a:latin typeface="Cambria Math"/>
                        <a:ea typeface="Cambria Math"/>
                      </a:rPr>
                      <m:t>𝛿</m:t>
                    </m:r>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𝑦</m:t>
                        </m:r>
                      </m:e>
                      <m:sub>
                        <m:r>
                          <a:rPr lang="en-US" sz="2000" b="0" i="1" dirty="0" smtClean="0">
                            <a:latin typeface="Cambria Math"/>
                          </a:rPr>
                          <m:t>𝑚𝑎𝑥</m:t>
                        </m:r>
                      </m:sub>
                    </m:sSub>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𝑃</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3</m:t>
                            </m:r>
                          </m:sup>
                        </m:sSup>
                      </m:num>
                      <m:den>
                        <m:r>
                          <a:rPr lang="en-US" sz="2000" b="0" i="1" dirty="0" smtClean="0">
                            <a:latin typeface="Cambria Math"/>
                          </a:rPr>
                          <m:t>48</m:t>
                        </m:r>
                        <m:r>
                          <a:rPr lang="en-US" sz="2000" b="0" i="1" dirty="0" smtClean="0">
                            <a:latin typeface="Cambria Math"/>
                          </a:rPr>
                          <m:t>𝐸𝐼</m:t>
                        </m:r>
                      </m:den>
                    </m:f>
                  </m:oMath>
                </a14:m>
                <a:endParaRPr lang="en-US" sz="2000" dirty="0" smtClean="0"/>
              </a:p>
              <a:p>
                <a:pPr>
                  <a:lnSpc>
                    <a:spcPct val="150000"/>
                  </a:lnSpc>
                </a:pPr>
                <a:r>
                  <a:rPr lang="en-US" sz="2000" dirty="0"/>
                  <a:t> </a:t>
                </a:r>
                <a14:m>
                  <m:oMath xmlns:m="http://schemas.openxmlformats.org/officeDocument/2006/math">
                    <m:r>
                      <a:rPr lang="en-US" sz="2000" i="1" dirty="0">
                        <a:latin typeface="Cambria Math"/>
                      </a:rPr>
                      <m:t>𝑃</m:t>
                    </m:r>
                    <m:r>
                      <a:rPr lang="en-US" sz="2000" i="1" dirty="0">
                        <a:latin typeface="Cambria Math"/>
                      </a:rPr>
                      <m:t>=</m:t>
                    </m:r>
                    <m:r>
                      <a:rPr lang="en-US" sz="2000" i="1" dirty="0">
                        <a:latin typeface="Cambria Math"/>
                      </a:rPr>
                      <m:t>𝑘</m:t>
                    </m:r>
                    <m:r>
                      <a:rPr lang="en-US" sz="2000" b="0" i="1" dirty="0" smtClean="0">
                        <a:latin typeface="Cambria Math"/>
                      </a:rPr>
                      <m:t>.</m:t>
                    </m:r>
                    <m:f>
                      <m:fPr>
                        <m:ctrlPr>
                          <a:rPr lang="en-US" sz="2000" i="1" dirty="0">
                            <a:latin typeface="Cambria Math"/>
                          </a:rPr>
                        </m:ctrlPr>
                      </m:fPr>
                      <m:num>
                        <m:r>
                          <a:rPr lang="en-US" sz="2000" i="1" dirty="0">
                            <a:latin typeface="Cambria Math"/>
                          </a:rPr>
                          <m:t>𝑃</m:t>
                        </m:r>
                        <m:sSup>
                          <m:sSupPr>
                            <m:ctrlPr>
                              <a:rPr lang="en-US" sz="2000" i="1" dirty="0">
                                <a:latin typeface="Cambria Math"/>
                              </a:rPr>
                            </m:ctrlPr>
                          </m:sSupPr>
                          <m:e>
                            <m:r>
                              <a:rPr lang="en-US" sz="2000" i="1" dirty="0">
                                <a:latin typeface="Cambria Math"/>
                              </a:rPr>
                              <m:t>𝑙</m:t>
                            </m:r>
                          </m:e>
                          <m:sup>
                            <m:r>
                              <a:rPr lang="en-US" sz="2000" i="1" dirty="0">
                                <a:latin typeface="Cambria Math"/>
                              </a:rPr>
                              <m:t>3</m:t>
                            </m:r>
                          </m:sup>
                        </m:sSup>
                      </m:num>
                      <m:den>
                        <m:r>
                          <a:rPr lang="en-US" sz="2000" i="1" dirty="0">
                            <a:latin typeface="Cambria Math"/>
                          </a:rPr>
                          <m:t>48</m:t>
                        </m:r>
                        <m:r>
                          <a:rPr lang="en-US" sz="2000" i="1" dirty="0">
                            <a:latin typeface="Cambria Math"/>
                          </a:rPr>
                          <m:t>𝐸𝐼</m:t>
                        </m:r>
                      </m:den>
                    </m:f>
                  </m:oMath>
                </a14:m>
                <a:r>
                  <a:rPr lang="en-US" sz="2000" dirty="0" smtClean="0"/>
                  <a:t>                                  </a:t>
                </a:r>
                <a14:m>
                  <m:oMath xmlns:m="http://schemas.openxmlformats.org/officeDocument/2006/math">
                    <m:r>
                      <a:rPr lang="en-US" sz="2000" b="0" i="1" dirty="0" smtClean="0">
                        <a:latin typeface="Cambria Math"/>
                      </a:rPr>
                      <m:t>𝑘</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48</m:t>
                        </m:r>
                        <m:r>
                          <a:rPr lang="en-US" sz="2000" b="0" i="1" dirty="0" smtClean="0">
                            <a:latin typeface="Cambria Math"/>
                          </a:rPr>
                          <m:t>𝐸𝐼</m:t>
                        </m:r>
                      </m:num>
                      <m:den>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3</m:t>
                            </m:r>
                          </m:sup>
                        </m:sSup>
                      </m:den>
                    </m:f>
                  </m:oMath>
                </a14:m>
                <a:endParaRPr lang="en-US" sz="2000" dirty="0" smtClean="0"/>
              </a:p>
              <a:p>
                <a:pPr>
                  <a:lnSpc>
                    <a:spcPct val="150000"/>
                  </a:lnSpc>
                </a:pPr>
                <a:endParaRPr lang="en-US" sz="2000" dirty="0"/>
              </a:p>
              <a:p>
                <a:pPr>
                  <a:lnSpc>
                    <a:spcPct val="150000"/>
                  </a:lnSpc>
                </a:pPr>
                <a:r>
                  <a:rPr lang="en-US" sz="2000" dirty="0" smtClean="0"/>
                  <a:t>                   </a:t>
                </a:r>
                <a14:m>
                  <m:oMath xmlns:m="http://schemas.openxmlformats.org/officeDocument/2006/math">
                    <m:r>
                      <a:rPr lang="en-US" sz="2000" b="0" i="1" smtClean="0">
                        <a:latin typeface="Cambria Math"/>
                      </a:rPr>
                      <m:t>𝑦</m:t>
                    </m:r>
                    <m:d>
                      <m:dPr>
                        <m:ctrlPr>
                          <a:rPr lang="en-US" sz="2000" b="0" i="1" smtClean="0">
                            <a:latin typeface="Cambria Math"/>
                          </a:rPr>
                        </m:ctrlPr>
                      </m:dPr>
                      <m:e>
                        <m:r>
                          <a:rPr lang="en-US" sz="2000" b="0" i="1" smtClean="0">
                            <a:latin typeface="Cambria Math"/>
                          </a:rPr>
                          <m:t>𝑥</m:t>
                        </m:r>
                      </m:e>
                    </m:d>
                    <m:r>
                      <a:rPr lang="en-US" sz="2000" b="0" i="1" smtClean="0">
                        <a:latin typeface="Cambria Math"/>
                      </a:rPr>
                      <m:t>=</m:t>
                    </m:r>
                    <m:f>
                      <m:fPr>
                        <m:ctrlPr>
                          <a:rPr lang="en-US" sz="2000" b="0" i="1" smtClean="0">
                            <a:latin typeface="Cambria Math"/>
                          </a:rPr>
                        </m:ctrlPr>
                      </m:fPr>
                      <m:num>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num>
                      <m:den>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en>
                    </m:f>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𝐸𝐼</m:t>
                        </m:r>
                      </m:den>
                    </m:f>
                    <m:f>
                      <m:fPr>
                        <m:ctrlPr>
                          <a:rPr lang="en-US" sz="2000" i="1" dirty="0">
                            <a:latin typeface="Cambria Math"/>
                          </a:rPr>
                        </m:ctrlPr>
                      </m:fPr>
                      <m:num>
                        <m:r>
                          <a:rPr lang="en-US" sz="2000" i="1" dirty="0">
                            <a:latin typeface="Cambria Math"/>
                          </a:rPr>
                          <m:t>𝑃</m:t>
                        </m:r>
                      </m:num>
                      <m:den>
                        <m:r>
                          <a:rPr lang="en-US" sz="2000" i="1" dirty="0">
                            <a:latin typeface="Cambria Math"/>
                          </a:rPr>
                          <m:t>12</m:t>
                        </m:r>
                      </m:den>
                    </m:f>
                    <m:sSup>
                      <m:sSupPr>
                        <m:ctrlPr>
                          <a:rPr lang="en-US" sz="2000" i="1" dirty="0">
                            <a:latin typeface="Cambria Math"/>
                          </a:rPr>
                        </m:ctrlPr>
                      </m:sSupPr>
                      <m:e>
                        <m:r>
                          <a:rPr lang="en-US" sz="2000" i="1" dirty="0">
                            <a:latin typeface="Cambria Math"/>
                          </a:rPr>
                          <m:t>𝑥</m:t>
                        </m:r>
                      </m:e>
                      <m:sup>
                        <m:r>
                          <a:rPr lang="en-US" sz="2000" i="1" dirty="0">
                            <a:latin typeface="Cambria Math"/>
                          </a:rPr>
                          <m:t>3</m:t>
                        </m:r>
                      </m:sup>
                    </m:sSup>
                    <m:r>
                      <a:rPr lang="en-US" sz="2000" i="1" dirty="0">
                        <a:latin typeface="Cambria Math"/>
                      </a:rPr>
                      <m:t>−</m:t>
                    </m:r>
                    <m:f>
                      <m:fPr>
                        <m:ctrlPr>
                          <a:rPr lang="en-US" sz="2000" i="1">
                            <a:latin typeface="Cambria Math"/>
                          </a:rPr>
                        </m:ctrlPr>
                      </m:fPr>
                      <m:num>
                        <m:r>
                          <a:rPr lang="en-US" sz="2000" i="1">
                            <a:latin typeface="Cambria Math"/>
                          </a:rPr>
                          <m:t>1</m:t>
                        </m:r>
                      </m:num>
                      <m:den>
                        <m:r>
                          <a:rPr lang="en-US" sz="2000" i="1">
                            <a:latin typeface="Cambria Math"/>
                          </a:rPr>
                          <m:t>𝐸𝐼</m:t>
                        </m:r>
                      </m:den>
                    </m:f>
                    <m:f>
                      <m:fPr>
                        <m:ctrlPr>
                          <a:rPr lang="en-US" sz="2000" i="1" dirty="0">
                            <a:latin typeface="Cambria Math"/>
                          </a:rPr>
                        </m:ctrlPr>
                      </m:fPr>
                      <m:num>
                        <m:r>
                          <a:rPr lang="en-US" sz="2000" i="1" dirty="0">
                            <a:latin typeface="Cambria Math"/>
                          </a:rPr>
                          <m:t>𝑃</m:t>
                        </m:r>
                        <m:sSup>
                          <m:sSupPr>
                            <m:ctrlPr>
                              <a:rPr lang="en-US" sz="2000" i="1" dirty="0">
                                <a:latin typeface="Cambria Math"/>
                              </a:rPr>
                            </m:ctrlPr>
                          </m:sSupPr>
                          <m:e>
                            <m:r>
                              <a:rPr lang="en-US" sz="2000" i="1" dirty="0">
                                <a:latin typeface="Cambria Math"/>
                              </a:rPr>
                              <m:t>𝑙</m:t>
                            </m:r>
                          </m:e>
                          <m:sup>
                            <m:r>
                              <a:rPr lang="en-US" sz="2000" i="1" dirty="0">
                                <a:latin typeface="Cambria Math"/>
                              </a:rPr>
                              <m:t>2</m:t>
                            </m:r>
                          </m:sup>
                        </m:sSup>
                      </m:num>
                      <m:den>
                        <m:r>
                          <a:rPr lang="en-US" sz="2000" i="1" dirty="0">
                            <a:latin typeface="Cambria Math"/>
                          </a:rPr>
                          <m:t>16</m:t>
                        </m:r>
                      </m:den>
                    </m:f>
                    <m:r>
                      <a:rPr lang="en-US" sz="2000" i="1" dirty="0">
                        <a:latin typeface="Cambria Math"/>
                      </a:rPr>
                      <m:t>𝑥</m:t>
                    </m:r>
                    <m:r>
                      <a:rPr lang="en-US" sz="2000" i="1" dirty="0">
                        <a:latin typeface="Cambria Math"/>
                      </a:rPr>
                      <m:t>)</m:t>
                    </m:r>
                  </m:oMath>
                </a14:m>
                <a:endParaRPr lang="en-US" sz="2000" dirty="0"/>
              </a:p>
              <a:p>
                <a:pPr>
                  <a:lnSpc>
                    <a:spcPct val="150000"/>
                  </a:lnSpc>
                </a:pPr>
                <a:r>
                  <a:rPr lang="en-US" sz="2000" dirty="0" smtClean="0"/>
                  <a:t> </a:t>
                </a:r>
                <a14:m>
                  <m:oMath xmlns:m="http://schemas.openxmlformats.org/officeDocument/2006/math">
                    <m:r>
                      <a:rPr lang="en-US" sz="2000" i="1">
                        <a:latin typeface="Cambria Math"/>
                      </a:rPr>
                      <m:t>𝑦</m:t>
                    </m:r>
                    <m:d>
                      <m:dPr>
                        <m:ctrlPr>
                          <a:rPr lang="en-US" sz="2000" i="1">
                            <a:latin typeface="Cambria Math"/>
                          </a:rPr>
                        </m:ctrlPr>
                      </m:dPr>
                      <m:e>
                        <m:r>
                          <a:rPr lang="en-US" sz="2000" i="1">
                            <a:latin typeface="Cambria Math"/>
                          </a:rPr>
                          <m:t>𝑥</m:t>
                        </m:r>
                      </m:e>
                    </m:d>
                    <m:r>
                      <a:rPr lang="en-US" sz="2000" b="0" i="1" smtClean="0">
                        <a:latin typeface="Cambria Math"/>
                      </a:rPr>
                      <m:t>=</m:t>
                    </m:r>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r>
                      <a:rPr lang="en-US" sz="2000" b="0" i="1" dirty="0" smtClean="0">
                        <a:latin typeface="Cambria Math"/>
                      </a:rPr>
                      <m:t> </m:t>
                    </m:r>
                    <m:d>
                      <m:dPr>
                        <m:begChr m:val="["/>
                        <m:endChr m:val="]"/>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𝑃</m:t>
                            </m:r>
                            <m:sSup>
                              <m:sSupPr>
                                <m:ctrlPr>
                                  <a:rPr lang="en-US" sz="2000" b="0" i="1" dirty="0" smtClean="0">
                                    <a:latin typeface="Cambria Math"/>
                                  </a:rPr>
                                </m:ctrlPr>
                              </m:sSupPr>
                              <m:e>
                                <m:r>
                                  <a:rPr lang="en-US" sz="2000" b="0" i="1" dirty="0" smtClean="0">
                                    <a:latin typeface="Cambria Math"/>
                                  </a:rPr>
                                  <m:t>𝑥</m:t>
                                </m:r>
                              </m:e>
                              <m:sup>
                                <m:r>
                                  <a:rPr lang="en-US" sz="2000" b="0" i="1" dirty="0" smtClean="0">
                                    <a:latin typeface="Cambria Math"/>
                                  </a:rPr>
                                  <m:t>3</m:t>
                                </m:r>
                              </m:sup>
                            </m:sSup>
                          </m:num>
                          <m:den>
                            <m:r>
                              <a:rPr lang="en-US" sz="2000" b="0" i="1" dirty="0" smtClean="0">
                                <a:latin typeface="Cambria Math"/>
                              </a:rPr>
                              <m:t>12</m:t>
                            </m:r>
                            <m:r>
                              <a:rPr lang="en-US" sz="2000" b="0" i="1" dirty="0" smtClean="0">
                                <a:latin typeface="Cambria Math"/>
                              </a:rPr>
                              <m:t>𝐸𝐼</m:t>
                            </m:r>
                          </m:den>
                        </m:f>
                        <m:r>
                          <a:rPr lang="en-US" sz="2000" b="0" i="1" dirty="0" smtClean="0">
                            <a:latin typeface="Cambria Math"/>
                          </a:rPr>
                          <m:t> </m:t>
                        </m:r>
                        <m:f>
                          <m:fPr>
                            <m:ctrlPr>
                              <a:rPr lang="en-US" sz="2000" b="0" i="1" dirty="0" smtClean="0">
                                <a:latin typeface="Cambria Math"/>
                              </a:rPr>
                            </m:ctrlPr>
                          </m:fPr>
                          <m:num>
                            <m:r>
                              <a:rPr lang="en-US" sz="2000" b="0" i="1" dirty="0" smtClean="0">
                                <a:latin typeface="Cambria Math"/>
                              </a:rPr>
                              <m:t>1</m:t>
                            </m:r>
                          </m:num>
                          <m:den>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𝑃</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2</m:t>
                                </m:r>
                              </m:sup>
                            </m:sSup>
                            <m:r>
                              <a:rPr lang="en-US" sz="2000" b="0" i="1" dirty="0" smtClean="0">
                                <a:latin typeface="Cambria Math"/>
                              </a:rPr>
                              <m:t>𝑥</m:t>
                            </m:r>
                          </m:num>
                          <m:den>
                            <m:r>
                              <a:rPr lang="en-US" sz="2000" b="0" i="1" dirty="0" smtClean="0">
                                <a:latin typeface="Cambria Math"/>
                              </a:rPr>
                              <m:t>16</m:t>
                            </m:r>
                          </m:den>
                        </m:f>
                        <m:f>
                          <m:fPr>
                            <m:ctrlPr>
                              <a:rPr lang="en-US" sz="2000" i="1" dirty="0">
                                <a:latin typeface="Cambria Math"/>
                              </a:rPr>
                            </m:ctrlPr>
                          </m:fPr>
                          <m:num>
                            <m:r>
                              <a:rPr lang="en-US" sz="2000" i="1" dirty="0">
                                <a:latin typeface="Cambria Math"/>
                              </a:rPr>
                              <m:t>1</m:t>
                            </m:r>
                          </m:num>
                          <m:den>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en>
                        </m:f>
                      </m:e>
                    </m:d>
                    <m:r>
                      <a:rPr lang="en-US" sz="2000" b="0" i="1" dirty="0" smtClean="0">
                        <a:latin typeface="Cambria Math"/>
                      </a:rPr>
                      <m:t>=</m:t>
                    </m:r>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
                      <m:dPr>
                        <m:begChr m:val="["/>
                        <m:endChr m:val="]"/>
                        <m:ctrlPr>
                          <a:rPr lang="en-US" sz="2000" b="0" i="1" dirty="0" smtClean="0">
                            <a:latin typeface="Cambria Math"/>
                          </a:rPr>
                        </m:ctrlPr>
                      </m:dPr>
                      <m:e>
                        <m:f>
                          <m:fPr>
                            <m:ctrlPr>
                              <a:rPr lang="en-US" sz="2000" i="1" dirty="0">
                                <a:latin typeface="Cambria Math"/>
                              </a:rPr>
                            </m:ctrlPr>
                          </m:fPr>
                          <m:num>
                            <m:r>
                              <a:rPr lang="en-US" sz="2000" i="1" dirty="0">
                                <a:latin typeface="Cambria Math"/>
                              </a:rPr>
                              <m:t>𝑃</m:t>
                            </m:r>
                            <m:sSup>
                              <m:sSupPr>
                                <m:ctrlPr>
                                  <a:rPr lang="en-US" sz="2000" i="1" dirty="0">
                                    <a:latin typeface="Cambria Math"/>
                                  </a:rPr>
                                </m:ctrlPr>
                              </m:sSupPr>
                              <m:e>
                                <m:r>
                                  <a:rPr lang="en-US" sz="2000" i="1" dirty="0">
                                    <a:latin typeface="Cambria Math"/>
                                  </a:rPr>
                                  <m:t>𝑥</m:t>
                                </m:r>
                              </m:e>
                              <m:sup>
                                <m:r>
                                  <a:rPr lang="en-US" sz="2000" i="1" dirty="0">
                                    <a:latin typeface="Cambria Math"/>
                                  </a:rPr>
                                  <m:t>3</m:t>
                                </m:r>
                              </m:sup>
                            </m:sSup>
                          </m:num>
                          <m:den>
                            <m:r>
                              <a:rPr lang="en-US" sz="2000" i="1" dirty="0">
                                <a:latin typeface="Cambria Math"/>
                              </a:rPr>
                              <m:t>12</m:t>
                            </m:r>
                            <m:r>
                              <a:rPr lang="en-US" sz="2000" i="1" dirty="0">
                                <a:latin typeface="Cambria Math"/>
                              </a:rPr>
                              <m:t>𝐸𝐼</m:t>
                            </m:r>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48</m:t>
                            </m:r>
                            <m:r>
                              <a:rPr lang="en-US" sz="2000" b="0" i="1" dirty="0" smtClean="0">
                                <a:latin typeface="Cambria Math"/>
                              </a:rPr>
                              <m:t>𝐸𝐼</m:t>
                            </m:r>
                          </m:num>
                          <m:den>
                            <m:r>
                              <a:rPr lang="en-US" sz="2000" b="0" i="1" dirty="0" smtClean="0">
                                <a:latin typeface="Cambria Math"/>
                              </a:rPr>
                              <m:t>𝑃</m:t>
                            </m:r>
                            <m:sSup>
                              <m:sSupPr>
                                <m:ctrlPr>
                                  <a:rPr lang="en-US" sz="2000" b="0" i="1" dirty="0" smtClean="0">
                                    <a:latin typeface="Cambria Math"/>
                                  </a:rPr>
                                </m:ctrlPr>
                              </m:sSupPr>
                              <m:e>
                                <m:r>
                                  <a:rPr lang="en-US" sz="2000" b="0" i="1" dirty="0" smtClean="0">
                                    <a:latin typeface="Cambria Math"/>
                                  </a:rPr>
                                  <m:t>𝑙</m:t>
                                </m:r>
                              </m:e>
                              <m:sup>
                                <m:r>
                                  <a:rPr lang="en-US" sz="2000" b="0" i="1" dirty="0" smtClean="0">
                                    <a:latin typeface="Cambria Math"/>
                                  </a:rPr>
                                  <m:t>3</m:t>
                                </m:r>
                              </m:sup>
                            </m:sSup>
                          </m:den>
                        </m:f>
                        <m:r>
                          <a:rPr lang="en-US" sz="2000" b="0" i="1" dirty="0" smtClean="0">
                            <a:latin typeface="Cambria Math"/>
                          </a:rPr>
                          <m:t>−</m:t>
                        </m:r>
                        <m:f>
                          <m:fPr>
                            <m:ctrlPr>
                              <a:rPr lang="en-US" sz="2000" i="1" dirty="0">
                                <a:latin typeface="Cambria Math"/>
                              </a:rPr>
                            </m:ctrlPr>
                          </m:fPr>
                          <m:num>
                            <m:r>
                              <a:rPr lang="en-US" sz="2000" i="1" dirty="0">
                                <a:latin typeface="Cambria Math"/>
                              </a:rPr>
                              <m:t>𝑃</m:t>
                            </m:r>
                            <m:sSup>
                              <m:sSupPr>
                                <m:ctrlPr>
                                  <a:rPr lang="en-US" sz="2000" i="1" dirty="0">
                                    <a:latin typeface="Cambria Math"/>
                                  </a:rPr>
                                </m:ctrlPr>
                              </m:sSupPr>
                              <m:e>
                                <m:r>
                                  <a:rPr lang="en-US" sz="2000" i="1" dirty="0">
                                    <a:latin typeface="Cambria Math"/>
                                  </a:rPr>
                                  <m:t>𝑙</m:t>
                                </m:r>
                              </m:e>
                              <m:sup>
                                <m:r>
                                  <a:rPr lang="en-US" sz="2000" i="1" dirty="0">
                                    <a:latin typeface="Cambria Math"/>
                                  </a:rPr>
                                  <m:t>2</m:t>
                                </m:r>
                              </m:sup>
                            </m:sSup>
                            <m:r>
                              <a:rPr lang="en-US" sz="2000" i="1" dirty="0">
                                <a:latin typeface="Cambria Math"/>
                              </a:rPr>
                              <m:t>𝑥</m:t>
                            </m:r>
                          </m:num>
                          <m:den>
                            <m:r>
                              <a:rPr lang="en-US" sz="2000" i="1" dirty="0">
                                <a:latin typeface="Cambria Math"/>
                              </a:rPr>
                              <m:t>16</m:t>
                            </m:r>
                            <m:r>
                              <a:rPr lang="en-US" sz="2000" b="0" i="1" dirty="0" smtClean="0">
                                <a:latin typeface="Cambria Math"/>
                              </a:rPr>
                              <m:t>𝐸𝐼</m:t>
                            </m:r>
                          </m:den>
                        </m:f>
                        <m:r>
                          <a:rPr lang="en-US" sz="2000" b="0" i="1" dirty="0" smtClean="0">
                            <a:latin typeface="Cambria Math"/>
                          </a:rPr>
                          <m:t>.</m:t>
                        </m:r>
                        <m:f>
                          <m:fPr>
                            <m:ctrlPr>
                              <a:rPr lang="en-US" sz="2000" i="1" dirty="0">
                                <a:latin typeface="Cambria Math"/>
                              </a:rPr>
                            </m:ctrlPr>
                          </m:fPr>
                          <m:num>
                            <m:r>
                              <a:rPr lang="en-US" sz="2000" i="1" dirty="0">
                                <a:latin typeface="Cambria Math"/>
                              </a:rPr>
                              <m:t>48</m:t>
                            </m:r>
                            <m:r>
                              <a:rPr lang="en-US" sz="2000" i="1" dirty="0">
                                <a:latin typeface="Cambria Math"/>
                              </a:rPr>
                              <m:t>𝐸𝐼</m:t>
                            </m:r>
                          </m:num>
                          <m:den>
                            <m:r>
                              <a:rPr lang="en-US" sz="2000" i="1" dirty="0">
                                <a:latin typeface="Cambria Math"/>
                              </a:rPr>
                              <m:t>𝑃</m:t>
                            </m:r>
                            <m:sSup>
                              <m:sSupPr>
                                <m:ctrlPr>
                                  <a:rPr lang="en-US" sz="2000" i="1" dirty="0">
                                    <a:latin typeface="Cambria Math"/>
                                  </a:rPr>
                                </m:ctrlPr>
                              </m:sSupPr>
                              <m:e>
                                <m:r>
                                  <a:rPr lang="en-US" sz="2000" i="1" dirty="0">
                                    <a:latin typeface="Cambria Math"/>
                                  </a:rPr>
                                  <m:t>𝑙</m:t>
                                </m:r>
                              </m:e>
                              <m:sup>
                                <m:r>
                                  <a:rPr lang="en-US" sz="2000" i="1" dirty="0">
                                    <a:latin typeface="Cambria Math"/>
                                  </a:rPr>
                                  <m:t>3</m:t>
                                </m:r>
                              </m:sup>
                            </m:sSup>
                          </m:den>
                        </m:f>
                      </m:e>
                    </m:d>
                  </m:oMath>
                </a14:m>
                <a:endParaRPr lang="en-US" sz="2000" dirty="0" smtClean="0"/>
              </a:p>
              <a:p>
                <a:pPr>
                  <a:lnSpc>
                    <a:spcPct val="150000"/>
                  </a:lnSpc>
                </a:pPr>
                <a:r>
                  <a:rPr lang="en-US" sz="2000" dirty="0"/>
                  <a:t> </a:t>
                </a:r>
                <a14:m>
                  <m:oMath xmlns:m="http://schemas.openxmlformats.org/officeDocument/2006/math">
                    <m:r>
                      <a:rPr lang="en-US" sz="2000" i="1">
                        <a:latin typeface="Cambria Math"/>
                      </a:rPr>
                      <m:t>𝑦</m:t>
                    </m:r>
                    <m:d>
                      <m:dPr>
                        <m:ctrlPr>
                          <a:rPr lang="en-US" sz="2000" i="1">
                            <a:latin typeface="Cambria Math"/>
                          </a:rPr>
                        </m:ctrlPr>
                      </m:dPr>
                      <m:e>
                        <m:r>
                          <a:rPr lang="en-US" sz="2000" i="1">
                            <a:latin typeface="Cambria Math"/>
                          </a:rPr>
                          <m:t>𝑥</m:t>
                        </m:r>
                      </m:e>
                    </m:d>
                    <m:r>
                      <a:rPr lang="en-US" sz="2000" i="1">
                        <a:latin typeface="Cambria Math"/>
                      </a:rPr>
                      <m:t>=</m:t>
                    </m:r>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
                      <m:dPr>
                        <m:begChr m:val="["/>
                        <m:endChr m:val="]"/>
                        <m:ctrlPr>
                          <a:rPr lang="en-US" sz="2000" b="0" i="1" dirty="0" smtClean="0">
                            <a:latin typeface="Cambria Math"/>
                          </a:rPr>
                        </m:ctrlPr>
                      </m:dPr>
                      <m:e>
                        <m:r>
                          <a:rPr lang="en-US" sz="2000" b="0" i="1" dirty="0" smtClean="0">
                            <a:latin typeface="Cambria Math"/>
                          </a:rPr>
                          <m:t>4</m:t>
                        </m:r>
                        <m:sSup>
                          <m:sSupPr>
                            <m:ctrlPr>
                              <a:rPr lang="en-US" sz="2000" b="0" i="1" dirty="0" smtClean="0">
                                <a:latin typeface="Cambria Math"/>
                              </a:rPr>
                            </m:ctrlPr>
                          </m:sSupPr>
                          <m:e>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𝑥</m:t>
                                    </m:r>
                                  </m:num>
                                  <m:den>
                                    <m:r>
                                      <a:rPr lang="en-US" sz="2000" b="0" i="1" dirty="0" smtClean="0">
                                        <a:latin typeface="Cambria Math"/>
                                      </a:rPr>
                                      <m:t>𝑙</m:t>
                                    </m:r>
                                  </m:den>
                                </m:f>
                              </m:e>
                            </m:d>
                          </m:e>
                          <m:sup>
                            <m:r>
                              <a:rPr lang="en-US" sz="2000" b="0" i="1" dirty="0" smtClean="0">
                                <a:latin typeface="Cambria Math"/>
                              </a:rPr>
                              <m:t>3</m:t>
                            </m:r>
                          </m:sup>
                        </m:sSup>
                        <m:r>
                          <a:rPr lang="en-US" sz="2000" b="0" i="1" dirty="0" smtClean="0">
                            <a:latin typeface="Cambria Math"/>
                          </a:rPr>
                          <m:t>−</m:t>
                        </m:r>
                        <m:r>
                          <a:rPr lang="en-US" sz="2000" b="0" i="1" dirty="0" smtClean="0">
                            <a:latin typeface="Cambria Math"/>
                          </a:rPr>
                          <m:t>3</m:t>
                        </m:r>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𝑥</m:t>
                                </m:r>
                              </m:num>
                              <m:den>
                                <m:r>
                                  <a:rPr lang="en-US" sz="2000" b="0" i="1" dirty="0" smtClean="0">
                                    <a:latin typeface="Cambria Math"/>
                                  </a:rPr>
                                  <m:t>𝑙</m:t>
                                </m:r>
                              </m:den>
                            </m:f>
                          </m:e>
                        </m:d>
                      </m:e>
                    </m:d>
                  </m:oMath>
                </a14:m>
                <a:endParaRPr lang="en-US" sz="2000" dirty="0" smtClean="0"/>
              </a:p>
              <a:p>
                <a:pPr>
                  <a:lnSpc>
                    <a:spcPct val="150000"/>
                  </a:lnSpc>
                </a:pPr>
                <a:endParaRPr lang="en-US" sz="2000" dirty="0"/>
              </a:p>
              <a:p>
                <a:pPr>
                  <a:lnSpc>
                    <a:spcPct val="150000"/>
                  </a:lnSpc>
                </a:pPr>
                <a:r>
                  <a:rPr lang="en-US" sz="2000" dirty="0" smtClean="0"/>
                  <a:t>                                </a:t>
                </a:r>
                <a14:m>
                  <m:oMath xmlns:m="http://schemas.openxmlformats.org/officeDocument/2006/math">
                    <m:r>
                      <a:rPr lang="en-US" sz="2000" b="0" i="1" smtClean="0">
                        <a:latin typeface="Cambria Math"/>
                      </a:rPr>
                      <m:t>𝑑𝑚</m:t>
                    </m:r>
                    <m:r>
                      <a:rPr lang="en-US" sz="2000" b="0" i="1" smtClean="0">
                        <a:latin typeface="Cambria Math"/>
                      </a:rPr>
                      <m:t>=</m:t>
                    </m:r>
                    <m:f>
                      <m:fPr>
                        <m:ctrlPr>
                          <a:rPr lang="en-US" sz="2000" b="0" i="1" smtClean="0">
                            <a:latin typeface="Cambria Math"/>
                          </a:rPr>
                        </m:ctrlPr>
                      </m:fPr>
                      <m:num>
                        <m:r>
                          <a:rPr lang="en-US" sz="2000" b="0" i="1" smtClean="0">
                            <a:latin typeface="Cambria Math"/>
                          </a:rPr>
                          <m:t>𝑑𝑥</m:t>
                        </m:r>
                      </m:num>
                      <m:den>
                        <m:f>
                          <m:fPr>
                            <m:type m:val="skw"/>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den>
                    </m:f>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𝑑</m:t>
                        </m:r>
                      </m:sub>
                    </m:sSub>
                  </m:oMath>
                </a14:m>
                <a:r>
                  <a:rPr lang="en-US" sz="2000" dirty="0" smtClean="0"/>
                  <a:t>   </a:t>
                </a:r>
                <a:r>
                  <a:rPr lang="fa-IR" sz="2000" dirty="0" smtClean="0"/>
                  <a:t>جرم المان</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cxnSp>
        <p:nvCxnSpPr>
          <p:cNvPr id="4" name="Straight Arrow Connector 3"/>
          <p:cNvCxnSpPr/>
          <p:nvPr/>
        </p:nvCxnSpPr>
        <p:spPr>
          <a:xfrm>
            <a:off x="2057400" y="6096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609600" y="2819400"/>
            <a:ext cx="647700" cy="121158"/>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86150" y="954867"/>
            <a:ext cx="1411293" cy="1026734"/>
          </a:xfrm>
          <a:custGeom>
            <a:avLst/>
            <a:gdLst>
              <a:gd name="connsiteX0" fmla="*/ 19050 w 1411293"/>
              <a:gd name="connsiteY0" fmla="*/ 254808 h 1026734"/>
              <a:gd name="connsiteX1" fmla="*/ 285750 w 1411293"/>
              <a:gd name="connsiteY1" fmla="*/ 140508 h 1026734"/>
              <a:gd name="connsiteX2" fmla="*/ 523875 w 1411293"/>
              <a:gd name="connsiteY2" fmla="*/ 159558 h 1026734"/>
              <a:gd name="connsiteX3" fmla="*/ 714375 w 1411293"/>
              <a:gd name="connsiteY3" fmla="*/ 35733 h 1026734"/>
              <a:gd name="connsiteX4" fmla="*/ 942975 w 1411293"/>
              <a:gd name="connsiteY4" fmla="*/ 7158 h 1026734"/>
              <a:gd name="connsiteX5" fmla="*/ 1095375 w 1411293"/>
              <a:gd name="connsiteY5" fmla="*/ 150033 h 1026734"/>
              <a:gd name="connsiteX6" fmla="*/ 1200150 w 1411293"/>
              <a:gd name="connsiteY6" fmla="*/ 397683 h 1026734"/>
              <a:gd name="connsiteX7" fmla="*/ 1400175 w 1411293"/>
              <a:gd name="connsiteY7" fmla="*/ 492933 h 1026734"/>
              <a:gd name="connsiteX8" fmla="*/ 1352550 w 1411293"/>
              <a:gd name="connsiteY8" fmla="*/ 759633 h 1026734"/>
              <a:gd name="connsiteX9" fmla="*/ 1076325 w 1411293"/>
              <a:gd name="connsiteY9" fmla="*/ 807258 h 1026734"/>
              <a:gd name="connsiteX10" fmla="*/ 876300 w 1411293"/>
              <a:gd name="connsiteY10" fmla="*/ 902508 h 1026734"/>
              <a:gd name="connsiteX11" fmla="*/ 714375 w 1411293"/>
              <a:gd name="connsiteY11" fmla="*/ 1026333 h 1026734"/>
              <a:gd name="connsiteX12" fmla="*/ 495300 w 1411293"/>
              <a:gd name="connsiteY12" fmla="*/ 912033 h 1026734"/>
              <a:gd name="connsiteX13" fmla="*/ 304800 w 1411293"/>
              <a:gd name="connsiteY13" fmla="*/ 1026333 h 1026734"/>
              <a:gd name="connsiteX14" fmla="*/ 57150 w 1411293"/>
              <a:gd name="connsiteY14" fmla="*/ 940608 h 1026734"/>
              <a:gd name="connsiteX15" fmla="*/ 0 w 1411293"/>
              <a:gd name="connsiteY15" fmla="*/ 712008 h 102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1293" h="1026734">
                <a:moveTo>
                  <a:pt x="19050" y="254808"/>
                </a:moveTo>
                <a:cubicBezTo>
                  <a:pt x="110331" y="205595"/>
                  <a:pt x="201613" y="156383"/>
                  <a:pt x="285750" y="140508"/>
                </a:cubicBezTo>
                <a:cubicBezTo>
                  <a:pt x="369887" y="124633"/>
                  <a:pt x="452438" y="177020"/>
                  <a:pt x="523875" y="159558"/>
                </a:cubicBezTo>
                <a:cubicBezTo>
                  <a:pt x="595312" y="142096"/>
                  <a:pt x="644525" y="61133"/>
                  <a:pt x="714375" y="35733"/>
                </a:cubicBezTo>
                <a:cubicBezTo>
                  <a:pt x="784225" y="10333"/>
                  <a:pt x="879475" y="-11892"/>
                  <a:pt x="942975" y="7158"/>
                </a:cubicBezTo>
                <a:cubicBezTo>
                  <a:pt x="1006475" y="26208"/>
                  <a:pt x="1052513" y="84946"/>
                  <a:pt x="1095375" y="150033"/>
                </a:cubicBezTo>
                <a:cubicBezTo>
                  <a:pt x="1138237" y="215120"/>
                  <a:pt x="1149350" y="340533"/>
                  <a:pt x="1200150" y="397683"/>
                </a:cubicBezTo>
                <a:cubicBezTo>
                  <a:pt x="1250950" y="454833"/>
                  <a:pt x="1374775" y="432608"/>
                  <a:pt x="1400175" y="492933"/>
                </a:cubicBezTo>
                <a:cubicBezTo>
                  <a:pt x="1425575" y="553258"/>
                  <a:pt x="1406525" y="707246"/>
                  <a:pt x="1352550" y="759633"/>
                </a:cubicBezTo>
                <a:cubicBezTo>
                  <a:pt x="1298575" y="812021"/>
                  <a:pt x="1155700" y="783446"/>
                  <a:pt x="1076325" y="807258"/>
                </a:cubicBezTo>
                <a:cubicBezTo>
                  <a:pt x="996950" y="831070"/>
                  <a:pt x="936625" y="865996"/>
                  <a:pt x="876300" y="902508"/>
                </a:cubicBezTo>
                <a:cubicBezTo>
                  <a:pt x="815975" y="939020"/>
                  <a:pt x="777875" y="1024746"/>
                  <a:pt x="714375" y="1026333"/>
                </a:cubicBezTo>
                <a:cubicBezTo>
                  <a:pt x="650875" y="1027920"/>
                  <a:pt x="563562" y="912033"/>
                  <a:pt x="495300" y="912033"/>
                </a:cubicBezTo>
                <a:cubicBezTo>
                  <a:pt x="427038" y="912033"/>
                  <a:pt x="377825" y="1021570"/>
                  <a:pt x="304800" y="1026333"/>
                </a:cubicBezTo>
                <a:cubicBezTo>
                  <a:pt x="231775" y="1031096"/>
                  <a:pt x="107950" y="992996"/>
                  <a:pt x="57150" y="940608"/>
                </a:cubicBezTo>
                <a:cubicBezTo>
                  <a:pt x="6350" y="888221"/>
                  <a:pt x="3175" y="800114"/>
                  <a:pt x="0" y="712008"/>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2238375" y="1468234"/>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 y="539115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5562600"/>
            <a:ext cx="228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1000" y="5391150"/>
            <a:ext cx="114300" cy="1714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5300" y="5314950"/>
            <a:ext cx="990600" cy="76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238250" y="5410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90650" y="5410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390650" y="56388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66800" y="5638800"/>
            <a:ext cx="171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2" name="TextBox 21"/>
              <p:cNvSpPr txBox="1"/>
              <p:nvPr/>
            </p:nvSpPr>
            <p:spPr>
              <a:xfrm>
                <a:off x="1066800" y="5853042"/>
                <a:ext cx="5010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𝑑𝑥</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1066800" y="5853042"/>
                <a:ext cx="501035"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23" name="Straight Arrow Connector 22"/>
          <p:cNvCxnSpPr/>
          <p:nvPr/>
        </p:nvCxnSpPr>
        <p:spPr>
          <a:xfrm>
            <a:off x="523875" y="5867400"/>
            <a:ext cx="7143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5" name="TextBox 24"/>
              <p:cNvSpPr txBox="1"/>
              <p:nvPr/>
            </p:nvSpPr>
            <p:spPr>
              <a:xfrm>
                <a:off x="609600" y="5562600"/>
                <a:ext cx="36798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609600" y="5562600"/>
                <a:ext cx="367986" cy="369332"/>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916471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fa-IR" sz="2000" dirty="0" smtClean="0"/>
              </a:p>
              <a:p>
                <a:r>
                  <a:rPr lang="en-US" sz="2000" dirty="0"/>
                  <a:t> </a:t>
                </a:r>
                <a14:m>
                  <m:oMath xmlns:m="http://schemas.openxmlformats.org/officeDocument/2006/math">
                    <m:r>
                      <a:rPr lang="en-US" sz="2000" b="0" i="1" smtClean="0">
                        <a:latin typeface="Cambria Math"/>
                      </a:rPr>
                      <m:t>𝑑𝑇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a:rPr>
                        </m:ctrlPr>
                      </m:dPr>
                      <m:e>
                        <m:r>
                          <a:rPr lang="en-US" sz="2000" b="0" i="1" smtClean="0">
                            <a:latin typeface="Cambria Math"/>
                          </a:rPr>
                          <m:t>𝑑𝑚</m:t>
                        </m:r>
                      </m:e>
                    </m:d>
                    <m:sSup>
                      <m:sSupPr>
                        <m:ctrlPr>
                          <a:rPr lang="en-US" sz="2000" b="0" i="1" smtClean="0">
                            <a:latin typeface="Cambria Math"/>
                          </a:rPr>
                        </m:ctrlPr>
                      </m:sSupPr>
                      <m:e>
                        <m:r>
                          <a:rPr lang="en-US" sz="2000" b="0" i="1" smtClean="0">
                            <a:latin typeface="Cambria Math"/>
                          </a:rPr>
                          <m:t>𝑣</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a:rPr>
                        </m:ctrlPr>
                      </m:dPr>
                      <m:e>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𝑑</m:t>
                                </m:r>
                              </m:sub>
                            </m:sSub>
                          </m:num>
                          <m:den>
                            <m:f>
                              <m:fPr>
                                <m:type m:val="skw"/>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den>
                        </m:f>
                        <m:r>
                          <a:rPr lang="en-US" sz="2000" b="0" i="1" smtClean="0">
                            <a:latin typeface="Cambria Math"/>
                          </a:rPr>
                          <m:t> </m:t>
                        </m:r>
                        <m:r>
                          <a:rPr lang="en-US" sz="2000" b="0" i="1" smtClean="0">
                            <a:latin typeface="Cambria Math"/>
                          </a:rPr>
                          <m:t>𝑑𝑥</m:t>
                        </m:r>
                      </m:e>
                    </m:d>
                    <m:sSup>
                      <m:sSupPr>
                        <m:ctrlPr>
                          <a:rPr lang="en-US" sz="2000" b="0" i="1" smtClean="0">
                            <a:latin typeface="Cambria Math"/>
                          </a:rPr>
                        </m:ctrlPr>
                      </m:sSupPr>
                      <m:e>
                        <m:d>
                          <m:dPr>
                            <m:begChr m:val="{"/>
                            <m:endChr m:val="}"/>
                            <m:ctrlPr>
                              <a:rPr lang="en-US" sz="2000" b="0" i="1" smtClean="0">
                                <a:latin typeface="Cambria Math"/>
                              </a:rPr>
                            </m:ctrlPr>
                          </m:dPr>
                          <m:e>
                            <m:sSub>
                              <m:sSubPr>
                                <m:ctrlPr>
                                  <a:rPr lang="en-US" sz="2000" i="1" smtClean="0">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r>
                              <a:rPr lang="en-US" sz="2000" b="0" i="1" smtClean="0">
                                <a:latin typeface="Cambria Math"/>
                              </a:rPr>
                              <m:t> </m:t>
                            </m:r>
                            <m:d>
                              <m:dPr>
                                <m:begChr m:val="["/>
                                <m:endChr m:val="]"/>
                                <m:ctrlPr>
                                  <a:rPr lang="en-US" sz="2000" b="0" i="1" smtClean="0">
                                    <a:latin typeface="Cambria Math"/>
                                  </a:rPr>
                                </m:ctrlPr>
                              </m:dPr>
                              <m:e>
                                <m:r>
                                  <a:rPr lang="en-US" sz="2000" b="0" i="1" smtClean="0">
                                    <a:latin typeface="Cambria Math"/>
                                  </a:rPr>
                                  <m:t>4</m:t>
                                </m:r>
                                <m:sSup>
                                  <m:sSupPr>
                                    <m:ctrlPr>
                                      <a:rPr lang="en-US" sz="2000" b="0" i="1" smtClean="0">
                                        <a:latin typeface="Cambria Math"/>
                                      </a:rPr>
                                    </m:ctrlPr>
                                  </m:sSupPr>
                                  <m:e>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𝑥</m:t>
                                            </m:r>
                                          </m:num>
                                          <m:den>
                                            <m:r>
                                              <a:rPr lang="en-US" sz="2000" b="0" i="1" smtClean="0">
                                                <a:latin typeface="Cambria Math"/>
                                              </a:rPr>
                                              <m:t>𝑙</m:t>
                                            </m:r>
                                          </m:den>
                                        </m:f>
                                      </m:e>
                                    </m:d>
                                  </m:e>
                                  <m:sup>
                                    <m:r>
                                      <a:rPr lang="en-US" sz="2000" b="0" i="1" smtClean="0">
                                        <a:latin typeface="Cambria Math"/>
                                      </a:rPr>
                                      <m:t>3</m:t>
                                    </m:r>
                                  </m:sup>
                                </m:sSup>
                                <m:r>
                                  <a:rPr lang="en-US" sz="2000" b="0" i="1" smtClean="0">
                                    <a:latin typeface="Cambria Math"/>
                                  </a:rPr>
                                  <m:t>−</m:t>
                                </m:r>
                                <m:r>
                                  <a:rPr lang="en-US" sz="2000" b="0" i="1" smtClean="0">
                                    <a:latin typeface="Cambria Math"/>
                                  </a:rPr>
                                  <m:t>3</m:t>
                                </m:r>
                                <m:d>
                                  <m:dPr>
                                    <m:ctrlPr>
                                      <a:rPr lang="en-US" sz="2000" b="0" i="1" smtClean="0">
                                        <a:latin typeface="Cambria Math"/>
                                      </a:rPr>
                                    </m:ctrlPr>
                                  </m:dPr>
                                  <m:e>
                                    <m:f>
                                      <m:fPr>
                                        <m:ctrlPr>
                                          <a:rPr lang="en-US" sz="2000" i="1" dirty="0">
                                            <a:latin typeface="Cambria Math"/>
                                          </a:rPr>
                                        </m:ctrlPr>
                                      </m:fPr>
                                      <m:num>
                                        <m:r>
                                          <a:rPr lang="en-US" sz="2000" i="1" dirty="0">
                                            <a:latin typeface="Cambria Math"/>
                                          </a:rPr>
                                          <m:t>𝑥</m:t>
                                        </m:r>
                                      </m:num>
                                      <m:den>
                                        <m:r>
                                          <a:rPr lang="en-US" sz="2000" i="1" dirty="0">
                                            <a:latin typeface="Cambria Math"/>
                                          </a:rPr>
                                          <m:t>𝑙</m:t>
                                        </m:r>
                                      </m:den>
                                    </m:f>
                                  </m:e>
                                </m:d>
                              </m:e>
                            </m:d>
                            <m:r>
                              <a:rPr lang="en-US" sz="2000" i="1" dirty="0">
                                <a:latin typeface="Cambria Math"/>
                              </a:rPr>
                              <m:t>+</m:t>
                            </m:r>
                            <m:sSub>
                              <m:sSubPr>
                                <m:ctrlPr>
                                  <a:rPr lang="en-US" sz="2000" i="1" dirty="0">
                                    <a:latin typeface="Cambria Math"/>
                                  </a:rPr>
                                </m:ctrlPr>
                              </m:sSubPr>
                              <m:e>
                                <m:r>
                                  <a:rPr lang="en-US" sz="2000" i="1" dirty="0">
                                    <a:latin typeface="Cambria Math"/>
                                  </a:rPr>
                                  <m:t>𝑦</m:t>
                                </m:r>
                              </m:e>
                              <m:sub>
                                <m:r>
                                  <a:rPr lang="en-US" sz="2000" i="1" dirty="0">
                                    <a:latin typeface="Cambria Math"/>
                                  </a:rPr>
                                  <m:t>𝑚𝑎𝑥</m:t>
                                </m:r>
                              </m:sub>
                            </m:sSub>
                            <m:d>
                              <m:dPr>
                                <m:ctrlPr>
                                  <a:rPr lang="en-US" sz="2000" b="0" i="1" dirty="0" smtClean="0">
                                    <a:latin typeface="Cambria Math"/>
                                  </a:rPr>
                                </m:ctrlPr>
                              </m:dPr>
                              <m:e>
                                <m:f>
                                  <m:fPr>
                                    <m:ctrlPr>
                                      <a:rPr lang="en-US" sz="2000" i="1" dirty="0">
                                        <a:latin typeface="Cambria Math"/>
                                      </a:rPr>
                                    </m:ctrlPr>
                                  </m:fPr>
                                  <m:num>
                                    <m:r>
                                      <a:rPr lang="en-US" sz="2000" i="1" dirty="0">
                                        <a:latin typeface="Cambria Math"/>
                                      </a:rPr>
                                      <m:t>4</m:t>
                                    </m:r>
                                  </m:num>
                                  <m:den>
                                    <m:sSup>
                                      <m:sSupPr>
                                        <m:ctrlPr>
                                          <a:rPr lang="en-US" sz="2000" i="1" dirty="0">
                                            <a:latin typeface="Cambria Math"/>
                                          </a:rPr>
                                        </m:ctrlPr>
                                      </m:sSupPr>
                                      <m:e>
                                        <m:r>
                                          <a:rPr lang="en-US" sz="2000" i="1" dirty="0">
                                            <a:latin typeface="Cambria Math"/>
                                          </a:rPr>
                                          <m:t>𝑙</m:t>
                                        </m:r>
                                      </m:e>
                                      <m:sup>
                                        <m:r>
                                          <a:rPr lang="en-US" sz="2000" i="1" dirty="0">
                                            <a:latin typeface="Cambria Math"/>
                                          </a:rPr>
                                          <m:t>3</m:t>
                                        </m:r>
                                      </m:sup>
                                    </m:sSup>
                                  </m:den>
                                </m:f>
                                <m:acc>
                                  <m:accPr>
                                    <m:chr m:val="̇"/>
                                    <m:ctrlPr>
                                      <a:rPr lang="en-US" sz="2000" i="1" dirty="0">
                                        <a:latin typeface="Cambria Math"/>
                                      </a:rPr>
                                    </m:ctrlPr>
                                  </m:accPr>
                                  <m:e>
                                    <m:r>
                                      <a:rPr lang="en-US" sz="2000" i="1" dirty="0">
                                        <a:latin typeface="Cambria Math"/>
                                      </a:rPr>
                                      <m:t>𝑥</m:t>
                                    </m:r>
                                  </m:e>
                                </m:acc>
                                <m:sSup>
                                  <m:sSupPr>
                                    <m:ctrlPr>
                                      <a:rPr lang="en-US" sz="2000" i="1">
                                        <a:latin typeface="Cambria Math"/>
                                      </a:rPr>
                                    </m:ctrlPr>
                                  </m:sSupPr>
                                  <m:e>
                                    <m:r>
                                      <a:rPr lang="en-US" sz="2000" i="1">
                                        <a:latin typeface="Cambria Math"/>
                                      </a:rPr>
                                      <m:t>𝑥</m:t>
                                    </m:r>
                                  </m:e>
                                  <m:sup>
                                    <m:r>
                                      <a:rPr lang="en-US" sz="2000" i="1">
                                        <a:latin typeface="Cambria Math"/>
                                      </a:rPr>
                                      <m:t>2</m:t>
                                    </m:r>
                                  </m:sup>
                                </m:sSup>
                                <m:r>
                                  <a:rPr lang="en-US" sz="2000" i="1">
                                    <a:latin typeface="Cambria Math"/>
                                  </a:rPr>
                                  <m:t>+</m:t>
                                </m:r>
                                <m:f>
                                  <m:fPr>
                                    <m:ctrlPr>
                                      <a:rPr lang="en-US" sz="2000" i="1">
                                        <a:latin typeface="Cambria Math"/>
                                      </a:rPr>
                                    </m:ctrlPr>
                                  </m:fPr>
                                  <m:num>
                                    <m:r>
                                      <a:rPr lang="en-US" sz="2000" i="1">
                                        <a:latin typeface="Cambria Math"/>
                                      </a:rPr>
                                      <m:t>3</m:t>
                                    </m:r>
                                  </m:num>
                                  <m:den>
                                    <m:r>
                                      <a:rPr lang="en-US" sz="2000" i="1">
                                        <a:latin typeface="Cambria Math"/>
                                      </a:rPr>
                                      <m:t>𝑙</m:t>
                                    </m:r>
                                  </m:den>
                                </m:f>
                                <m:acc>
                                  <m:accPr>
                                    <m:chr m:val="̇"/>
                                    <m:ctrlPr>
                                      <a:rPr lang="en-US" sz="2000" i="1">
                                        <a:latin typeface="Cambria Math"/>
                                      </a:rPr>
                                    </m:ctrlPr>
                                  </m:accPr>
                                  <m:e>
                                    <m:r>
                                      <a:rPr lang="en-US" sz="2000" i="1">
                                        <a:latin typeface="Cambria Math"/>
                                      </a:rPr>
                                      <m:t>𝑥</m:t>
                                    </m:r>
                                  </m:e>
                                </m:acc>
                              </m:e>
                            </m:d>
                          </m:e>
                        </m:d>
                      </m:e>
                      <m:sup>
                        <m:r>
                          <a:rPr lang="en-US" sz="2000" b="0" i="1" smtClean="0">
                            <a:latin typeface="Cambria Math"/>
                          </a:rPr>
                          <m:t>2</m:t>
                        </m:r>
                      </m:sup>
                    </m:sSup>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 </m:t>
                    </m:r>
                    <m:nary>
                      <m:naryPr>
                        <m:ctrlPr>
                          <a:rPr lang="en-US" sz="2000" b="0" i="1" smtClean="0">
                            <a:latin typeface="Cambria Math"/>
                          </a:rPr>
                        </m:ctrlPr>
                      </m:naryPr>
                      <m:sub>
                        <m:r>
                          <m:rPr>
                            <m:brk m:alnAt="23"/>
                          </m:rPr>
                          <a:rPr lang="en-US" sz="2000" b="0" i="1" smtClean="0">
                            <a:latin typeface="Cambria Math"/>
                          </a:rPr>
                          <m:t>0</m:t>
                        </m:r>
                      </m:sub>
                      <m:sup>
                        <m:f>
                          <m:fPr>
                            <m:type m:val="skw"/>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sup>
                      <m:e>
                        <m:r>
                          <a:rPr lang="en-US" sz="2000" b="0" i="1" smtClean="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𝑚</m:t>
                                </m:r>
                              </m:e>
                              <m:sub>
                                <m:r>
                                  <a:rPr lang="en-US" sz="2000" i="1">
                                    <a:latin typeface="Cambria Math"/>
                                  </a:rPr>
                                  <m:t>𝑑</m:t>
                                </m:r>
                              </m:sub>
                            </m:sSub>
                          </m:num>
                          <m:den>
                            <m:f>
                              <m:fPr>
                                <m:type m:val="skw"/>
                                <m:ctrlPr>
                                  <a:rPr lang="en-US" sz="2000" i="1">
                                    <a:latin typeface="Cambria Math"/>
                                  </a:rPr>
                                </m:ctrlPr>
                              </m:fPr>
                              <m:num>
                                <m:r>
                                  <a:rPr lang="en-US" sz="2000" i="1">
                                    <a:latin typeface="Cambria Math"/>
                                  </a:rPr>
                                  <m:t>𝑙</m:t>
                                </m:r>
                              </m:num>
                              <m:den>
                                <m:r>
                                  <a:rPr lang="en-US" sz="2000" i="1">
                                    <a:latin typeface="Cambria Math"/>
                                  </a:rPr>
                                  <m:t>2</m:t>
                                </m:r>
                              </m:den>
                            </m:f>
                          </m:den>
                        </m:f>
                        <m:r>
                          <a:rPr lang="en-US" sz="2000" b="0" i="1" smtClean="0">
                            <a:latin typeface="Cambria Math"/>
                          </a:rPr>
                          <m:t>)</m:t>
                        </m:r>
                      </m:e>
                    </m:nary>
                    <m:sSup>
                      <m:sSupPr>
                        <m:ctrlPr>
                          <a:rPr lang="en-US" sz="2000" b="0" i="1" smtClean="0">
                            <a:latin typeface="Cambria Math"/>
                          </a:rPr>
                        </m:ctrlPr>
                      </m:sSupPr>
                      <m:e>
                        <m:d>
                          <m:dPr>
                            <m:ctrlPr>
                              <a:rPr lang="en-US" sz="2000" b="0" i="1" smtClean="0">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r>
                              <a:rPr lang="en-US" sz="2000" i="1">
                                <a:latin typeface="Cambria Math"/>
                              </a:rPr>
                              <m:t> </m:t>
                            </m:r>
                            <m:d>
                              <m:dPr>
                                <m:begChr m:val="["/>
                                <m:endChr m:val="]"/>
                                <m:ctrlPr>
                                  <a:rPr lang="en-US" sz="2000" i="1">
                                    <a:latin typeface="Cambria Math"/>
                                  </a:rPr>
                                </m:ctrlPr>
                              </m:dPr>
                              <m:e>
                                <m:r>
                                  <a:rPr lang="en-US" sz="2000" i="1">
                                    <a:latin typeface="Cambria Math"/>
                                  </a:rPr>
                                  <m:t>4</m:t>
                                </m:r>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a:rPr>
                                              <m:t>𝑥</m:t>
                                            </m:r>
                                          </m:num>
                                          <m:den>
                                            <m:r>
                                              <a:rPr lang="en-US" sz="2000" i="1">
                                                <a:latin typeface="Cambria Math"/>
                                              </a:rPr>
                                              <m:t>𝑙</m:t>
                                            </m:r>
                                          </m:den>
                                        </m:f>
                                      </m:e>
                                    </m:d>
                                  </m:e>
                                  <m:sup>
                                    <m:r>
                                      <a:rPr lang="en-US" sz="2000" i="1">
                                        <a:latin typeface="Cambria Math"/>
                                      </a:rPr>
                                      <m:t>3</m:t>
                                    </m:r>
                                  </m:sup>
                                </m:sSup>
                                <m:r>
                                  <a:rPr lang="en-US" sz="2000" i="1">
                                    <a:latin typeface="Cambria Math"/>
                                  </a:rPr>
                                  <m:t>−</m:t>
                                </m:r>
                                <m:r>
                                  <a:rPr lang="en-US" sz="2000" i="1">
                                    <a:latin typeface="Cambria Math"/>
                                  </a:rPr>
                                  <m:t>3</m:t>
                                </m:r>
                                <m:d>
                                  <m:dPr>
                                    <m:ctrlPr>
                                      <a:rPr lang="en-US" sz="2000" i="1">
                                        <a:latin typeface="Cambria Math"/>
                                      </a:rPr>
                                    </m:ctrlPr>
                                  </m:dPr>
                                  <m:e>
                                    <m:f>
                                      <m:fPr>
                                        <m:ctrlPr>
                                          <a:rPr lang="en-US" sz="2000" i="1" dirty="0">
                                            <a:latin typeface="Cambria Math"/>
                                          </a:rPr>
                                        </m:ctrlPr>
                                      </m:fPr>
                                      <m:num>
                                        <m:r>
                                          <a:rPr lang="en-US" sz="2000" i="1" dirty="0">
                                            <a:latin typeface="Cambria Math"/>
                                          </a:rPr>
                                          <m:t>𝑥</m:t>
                                        </m:r>
                                      </m:num>
                                      <m:den>
                                        <m:r>
                                          <a:rPr lang="en-US" sz="2000" i="1" dirty="0">
                                            <a:latin typeface="Cambria Math"/>
                                          </a:rPr>
                                          <m:t>𝑙</m:t>
                                        </m:r>
                                      </m:den>
                                    </m:f>
                                  </m:e>
                                </m:d>
                              </m:e>
                            </m:d>
                          </m:e>
                        </m:d>
                      </m:e>
                      <m:sup>
                        <m:r>
                          <a:rPr lang="en-US" sz="2000" b="0" i="1" smtClean="0">
                            <a:latin typeface="Cambria Math"/>
                          </a:rPr>
                          <m:t>2</m:t>
                        </m:r>
                      </m:sup>
                    </m:sSup>
                    <m:r>
                      <a:rPr lang="en-US" sz="2000" b="0" i="1" smtClean="0">
                        <a:latin typeface="Cambria Math"/>
                      </a:rPr>
                      <m:t>𝑑𝑥</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𝑒𝑓</m:t>
                        </m:r>
                      </m:sub>
                    </m:sSub>
                    <m:sSup>
                      <m:sSupPr>
                        <m:ctrlPr>
                          <a:rPr lang="en-US" sz="2000" b="0" i="1" smtClean="0">
                            <a:latin typeface="Cambria Math"/>
                          </a:rPr>
                        </m:ctrlPr>
                      </m:sSupP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𝑦</m:t>
                                </m:r>
                              </m:e>
                            </m:acc>
                          </m:e>
                          <m:sub>
                            <m:r>
                              <a:rPr lang="en-US" sz="2000" b="0" i="1" smtClean="0">
                                <a:latin typeface="Cambria Math"/>
                              </a:rPr>
                              <m:t>𝑚𝑎𝑥</m:t>
                            </m:r>
                          </m:sub>
                        </m:sSub>
                      </m:e>
                      <m:sup>
                        <m:r>
                          <a:rPr lang="en-US" sz="2000" b="0" i="1" smtClean="0">
                            <a:latin typeface="Cambria Math"/>
                          </a:rPr>
                          <m:t>2</m:t>
                        </m:r>
                      </m:sup>
                    </m:sSup>
                  </m:oMath>
                </a14:m>
                <a:endParaRPr lang="en-US" sz="2000" dirty="0" smtClean="0"/>
              </a:p>
              <a:p>
                <a:pPr>
                  <a:lnSpc>
                    <a:spcPct val="150000"/>
                  </a:lnSpc>
                </a:pPr>
                <a14:m>
                  <m:oMath xmlns:m="http://schemas.openxmlformats.org/officeDocument/2006/math">
                    <m:r>
                      <a:rPr lang="en-US" sz="2000" b="0" i="1" smtClean="0">
                        <a:latin typeface="Cambria Math"/>
                      </a:rPr>
                      <m:t>𝑇</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2</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𝑑</m:t>
                                </m:r>
                              </m:sub>
                            </m:sSub>
                          </m:num>
                          <m:den>
                            <m:r>
                              <a:rPr lang="en-US" sz="2000" b="0" i="1" smtClean="0">
                                <a:latin typeface="Cambria Math"/>
                              </a:rPr>
                              <m:t>𝑙</m:t>
                            </m:r>
                          </m:den>
                        </m:f>
                      </m:e>
                    </m:d>
                    <m:sSup>
                      <m:sSupPr>
                        <m:ctrlPr>
                          <a:rPr lang="en-US" sz="2000" i="1">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e>
                      <m:sup>
                        <m:r>
                          <a:rPr lang="en-US" sz="2000" i="1">
                            <a:latin typeface="Cambria Math"/>
                          </a:rPr>
                          <m:t>2</m:t>
                        </m:r>
                      </m:sup>
                    </m:sSup>
                    <m:nary>
                      <m:naryPr>
                        <m:ctrlPr>
                          <a:rPr lang="en-US" sz="2000" i="1" smtClean="0">
                            <a:latin typeface="Cambria Math"/>
                          </a:rPr>
                        </m:ctrlPr>
                      </m:naryPr>
                      <m:sub>
                        <m:r>
                          <m:rPr>
                            <m:brk m:alnAt="23"/>
                          </m:rPr>
                          <a:rPr lang="en-US" sz="2000" b="0" i="1" smtClean="0">
                            <a:latin typeface="Cambria Math"/>
                          </a:rPr>
                          <m:t>0</m:t>
                        </m:r>
                      </m:sub>
                      <m:sup>
                        <m:f>
                          <m:fPr>
                            <m:type m:val="skw"/>
                            <m:ctrlPr>
                              <a:rPr lang="en-US" sz="2000" i="1" smtClean="0">
                                <a:latin typeface="Cambria Math"/>
                              </a:rPr>
                            </m:ctrlPr>
                          </m:fPr>
                          <m:num>
                            <m:r>
                              <a:rPr lang="en-US" sz="2000" b="0" i="1" smtClean="0">
                                <a:latin typeface="Cambria Math"/>
                              </a:rPr>
                              <m:t>𝑙</m:t>
                            </m:r>
                          </m:num>
                          <m:den>
                            <m:r>
                              <a:rPr lang="en-US" sz="2000" b="0" i="1" smtClean="0">
                                <a:latin typeface="Cambria Math"/>
                              </a:rPr>
                              <m:t>2</m:t>
                            </m:r>
                          </m:den>
                        </m:f>
                      </m:sup>
                      <m:e>
                        <m:sSup>
                          <m:sSupPr>
                            <m:ctrlPr>
                              <a:rPr lang="en-US" sz="2000" i="1" smtClean="0">
                                <a:latin typeface="Cambria Math"/>
                              </a:rPr>
                            </m:ctrlPr>
                          </m:sSupPr>
                          <m:e>
                            <m:d>
                              <m:dPr>
                                <m:begChr m:val="["/>
                                <m:endChr m:val="]"/>
                                <m:ctrlPr>
                                  <a:rPr lang="en-US" sz="2000" b="0" i="1" smtClean="0">
                                    <a:latin typeface="Cambria Math"/>
                                  </a:rPr>
                                </m:ctrlPr>
                              </m:dPr>
                              <m:e>
                                <m:r>
                                  <a:rPr lang="en-US" sz="2000" i="1">
                                    <a:latin typeface="Cambria Math"/>
                                  </a:rPr>
                                  <m:t>4</m:t>
                                </m:r>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a:rPr>
                                              <m:t>𝑥</m:t>
                                            </m:r>
                                          </m:num>
                                          <m:den>
                                            <m:r>
                                              <a:rPr lang="en-US" sz="2000" i="1">
                                                <a:latin typeface="Cambria Math"/>
                                              </a:rPr>
                                              <m:t>𝑙</m:t>
                                            </m:r>
                                          </m:den>
                                        </m:f>
                                      </m:e>
                                    </m:d>
                                  </m:e>
                                  <m:sup>
                                    <m:r>
                                      <a:rPr lang="en-US" sz="2000" i="1">
                                        <a:latin typeface="Cambria Math"/>
                                      </a:rPr>
                                      <m:t>3</m:t>
                                    </m:r>
                                  </m:sup>
                                </m:sSup>
                                <m:r>
                                  <a:rPr lang="en-US" sz="2000" i="1">
                                    <a:latin typeface="Cambria Math"/>
                                  </a:rPr>
                                  <m:t>−</m:t>
                                </m:r>
                                <m:r>
                                  <a:rPr lang="en-US" sz="2000" i="1">
                                    <a:latin typeface="Cambria Math"/>
                                  </a:rPr>
                                  <m:t>3</m:t>
                                </m:r>
                                <m:d>
                                  <m:dPr>
                                    <m:ctrlPr>
                                      <a:rPr lang="en-US" sz="2000" i="1">
                                        <a:latin typeface="Cambria Math"/>
                                      </a:rPr>
                                    </m:ctrlPr>
                                  </m:dPr>
                                  <m:e>
                                    <m:f>
                                      <m:fPr>
                                        <m:ctrlPr>
                                          <a:rPr lang="en-US" sz="2000" i="1" dirty="0">
                                            <a:latin typeface="Cambria Math"/>
                                          </a:rPr>
                                        </m:ctrlPr>
                                      </m:fPr>
                                      <m:num>
                                        <m:r>
                                          <a:rPr lang="en-US" sz="2000" i="1" dirty="0">
                                            <a:latin typeface="Cambria Math"/>
                                          </a:rPr>
                                          <m:t>𝑥</m:t>
                                        </m:r>
                                      </m:num>
                                      <m:den>
                                        <m:r>
                                          <a:rPr lang="en-US" sz="2000" i="1" dirty="0">
                                            <a:latin typeface="Cambria Math"/>
                                          </a:rPr>
                                          <m:t>𝑙</m:t>
                                        </m:r>
                                      </m:den>
                                    </m:f>
                                  </m:e>
                                </m:d>
                              </m:e>
                            </m:d>
                          </m:e>
                          <m:sup>
                            <m:r>
                              <a:rPr lang="en-US" sz="2000" b="0" i="1" smtClean="0">
                                <a:latin typeface="Cambria Math"/>
                              </a:rPr>
                              <m:t>2</m:t>
                            </m:r>
                          </m:sup>
                        </m:sSup>
                      </m:e>
                    </m:nary>
                    <m:r>
                      <a:rPr lang="en-US" sz="2000" b="0" i="1" smtClean="0">
                        <a:latin typeface="Cambria Math"/>
                      </a:rPr>
                      <m:t>𝑑𝑥</m:t>
                    </m:r>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𝑚</m:t>
                        </m:r>
                      </m:e>
                      <m:sub>
                        <m:r>
                          <a:rPr lang="en-US" sz="2000" i="1">
                            <a:latin typeface="Cambria Math"/>
                          </a:rPr>
                          <m:t>𝑒𝑓</m:t>
                        </m:r>
                      </m:sub>
                    </m:sSub>
                    <m:sSup>
                      <m:sSupPr>
                        <m:ctrlPr>
                          <a:rPr lang="en-US" sz="2000" i="1">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e>
                      <m:sup>
                        <m:r>
                          <a:rPr lang="en-US" sz="2000" i="1">
                            <a:latin typeface="Cambria Math"/>
                          </a:rPr>
                          <m:t>2</m:t>
                        </m:r>
                      </m:sup>
                    </m:sSup>
                  </m:oMath>
                </a14:m>
                <a:r>
                  <a:rPr lang="en-US" sz="2000" dirty="0" smtClean="0"/>
                  <a:t>       </a:t>
                </a:r>
                <a14:m>
                  <m:oMath xmlns:m="http://schemas.openxmlformats.org/officeDocument/2006/math">
                    <m:r>
                      <a:rPr lang="en-US" sz="2000" b="0" i="0" dirty="0" smtClean="0">
                        <a:latin typeface="Cambria Math"/>
                      </a:rPr>
                      <m:t>(</m:t>
                    </m:r>
                    <m:f>
                      <m:fPr>
                        <m:ctrlPr>
                          <a:rPr lang="en-US" sz="2000" i="1" dirty="0" smtClean="0">
                            <a:latin typeface="Cambria Math"/>
                          </a:rPr>
                        </m:ctrlPr>
                      </m:fPr>
                      <m:num>
                        <m:r>
                          <a:rPr lang="en-US" sz="2000" b="0" i="1" dirty="0" smtClean="0">
                            <a:latin typeface="Cambria Math"/>
                          </a:rPr>
                          <m:t>𝑥</m:t>
                        </m:r>
                      </m:num>
                      <m:den>
                        <m:r>
                          <a:rPr lang="en-US" sz="2000" b="0" i="1" dirty="0" smtClean="0">
                            <a:latin typeface="Cambria Math"/>
                          </a:rPr>
                          <m:t>𝑙</m:t>
                        </m:r>
                      </m:den>
                    </m:f>
                    <m:r>
                      <a:rPr lang="en-US" sz="2000" b="0" i="1" dirty="0" smtClean="0">
                        <a:latin typeface="Cambria Math"/>
                      </a:rPr>
                      <m:t>=</m:t>
                    </m:r>
                    <m:r>
                      <a:rPr lang="en-US" sz="2000" b="0" i="1" dirty="0" smtClean="0">
                        <a:latin typeface="Cambria Math"/>
                      </a:rPr>
                      <m:t>𝑢</m:t>
                    </m:r>
                  </m:oMath>
                </a14:m>
                <a:r>
                  <a:rPr lang="en-US" sz="2000" dirty="0" smtClean="0"/>
                  <a:t>    </a:t>
                </a:r>
                <a14:m>
                  <m:oMath xmlns:m="http://schemas.openxmlformats.org/officeDocument/2006/math">
                    <m:r>
                      <a:rPr lang="en-US" sz="2000" b="0" i="1" dirty="0" smtClean="0">
                        <a:latin typeface="Cambria Math"/>
                      </a:rPr>
                      <m:t>𝑑𝑥</m:t>
                    </m:r>
                    <m:r>
                      <a:rPr lang="en-US" sz="2000" b="0" i="1" dirty="0" smtClean="0">
                        <a:latin typeface="Cambria Math"/>
                      </a:rPr>
                      <m:t>=</m:t>
                    </m:r>
                    <m:r>
                      <a:rPr lang="en-US" sz="2000" b="0" i="1" dirty="0" smtClean="0">
                        <a:latin typeface="Cambria Math"/>
                      </a:rPr>
                      <m:t>𝑙𝑑𝑢</m:t>
                    </m:r>
                    <m:r>
                      <a:rPr lang="en-US" sz="2000" b="0" i="1" dirty="0" smtClean="0">
                        <a:latin typeface="Cambria Math"/>
                      </a:rPr>
                      <m:t>)</m:t>
                    </m:r>
                  </m:oMath>
                </a14:m>
                <a:endParaRPr lang="en-US" sz="2000" dirty="0" smtClean="0"/>
              </a:p>
              <a:p>
                <a:pPr>
                  <a:lnSpc>
                    <a:spcPct val="150000"/>
                  </a:lnSpc>
                </a:pPr>
                <a14:m>
                  <m:oMath xmlns:m="http://schemas.openxmlformats.org/officeDocument/2006/math">
                    <m:nary>
                      <m:naryPr>
                        <m:ctrlPr>
                          <a:rPr lang="en-US" sz="2000" i="1">
                            <a:latin typeface="Cambria Math"/>
                          </a:rPr>
                        </m:ctrlPr>
                      </m:naryPr>
                      <m:sub>
                        <m:r>
                          <m:rPr>
                            <m:brk m:alnAt="23"/>
                          </m:rPr>
                          <a:rPr lang="en-US" sz="2000" i="1">
                            <a:latin typeface="Cambria Math"/>
                          </a:rPr>
                          <m:t>0</m:t>
                        </m:r>
                      </m:sub>
                      <m:sup>
                        <m:f>
                          <m:fPr>
                            <m:type m:val="skw"/>
                            <m:ctrlPr>
                              <a:rPr lang="en-US" sz="2000" i="1">
                                <a:latin typeface="Cambria Math"/>
                              </a:rPr>
                            </m:ctrlPr>
                          </m:fPr>
                          <m:num>
                            <m:r>
                              <a:rPr lang="en-US" sz="2000" i="1">
                                <a:latin typeface="Cambria Math"/>
                              </a:rPr>
                              <m:t>𝑙</m:t>
                            </m:r>
                          </m:num>
                          <m:den>
                            <m:r>
                              <a:rPr lang="en-US" sz="2000" i="1">
                                <a:latin typeface="Cambria Math"/>
                              </a:rPr>
                              <m:t>2</m:t>
                            </m:r>
                          </m:den>
                        </m:f>
                      </m:sup>
                      <m:e>
                        <m:sSup>
                          <m:sSupPr>
                            <m:ctrlPr>
                              <a:rPr lang="en-US" sz="2000" i="1">
                                <a:latin typeface="Cambria Math"/>
                              </a:rPr>
                            </m:ctrlPr>
                          </m:sSupPr>
                          <m:e>
                            <m:d>
                              <m:dPr>
                                <m:begChr m:val="["/>
                                <m:endChr m:val="]"/>
                                <m:ctrlPr>
                                  <a:rPr lang="en-US" sz="2000" i="1">
                                    <a:latin typeface="Cambria Math"/>
                                  </a:rPr>
                                </m:ctrlPr>
                              </m:dPr>
                              <m:e>
                                <m:r>
                                  <a:rPr lang="en-US" sz="2000" i="1">
                                    <a:latin typeface="Cambria Math"/>
                                  </a:rPr>
                                  <m:t>4</m:t>
                                </m:r>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a:rPr>
                                              <m:t>𝑥</m:t>
                                            </m:r>
                                          </m:num>
                                          <m:den>
                                            <m:r>
                                              <a:rPr lang="en-US" sz="2000" i="1">
                                                <a:latin typeface="Cambria Math"/>
                                              </a:rPr>
                                              <m:t>𝑙</m:t>
                                            </m:r>
                                          </m:den>
                                        </m:f>
                                      </m:e>
                                    </m:d>
                                  </m:e>
                                  <m:sup>
                                    <m:r>
                                      <a:rPr lang="en-US" sz="2000" i="1">
                                        <a:latin typeface="Cambria Math"/>
                                      </a:rPr>
                                      <m:t>3</m:t>
                                    </m:r>
                                  </m:sup>
                                </m:sSup>
                                <m:r>
                                  <a:rPr lang="en-US" sz="2000" i="1">
                                    <a:latin typeface="Cambria Math"/>
                                  </a:rPr>
                                  <m:t>−</m:t>
                                </m:r>
                                <m:r>
                                  <a:rPr lang="en-US" sz="2000" i="1">
                                    <a:latin typeface="Cambria Math"/>
                                  </a:rPr>
                                  <m:t>3</m:t>
                                </m:r>
                                <m:d>
                                  <m:dPr>
                                    <m:ctrlPr>
                                      <a:rPr lang="en-US" sz="2000" i="1">
                                        <a:latin typeface="Cambria Math"/>
                                      </a:rPr>
                                    </m:ctrlPr>
                                  </m:dPr>
                                  <m:e>
                                    <m:f>
                                      <m:fPr>
                                        <m:ctrlPr>
                                          <a:rPr lang="en-US" sz="2000" i="1" dirty="0">
                                            <a:latin typeface="Cambria Math"/>
                                          </a:rPr>
                                        </m:ctrlPr>
                                      </m:fPr>
                                      <m:num>
                                        <m:r>
                                          <a:rPr lang="en-US" sz="2000" i="1" dirty="0">
                                            <a:latin typeface="Cambria Math"/>
                                          </a:rPr>
                                          <m:t>𝑥</m:t>
                                        </m:r>
                                      </m:num>
                                      <m:den>
                                        <m:r>
                                          <a:rPr lang="en-US" sz="2000" i="1" dirty="0">
                                            <a:latin typeface="Cambria Math"/>
                                          </a:rPr>
                                          <m:t>𝑙</m:t>
                                        </m:r>
                                      </m:den>
                                    </m:f>
                                  </m:e>
                                </m:d>
                              </m:e>
                            </m:d>
                          </m:e>
                          <m:sup>
                            <m:r>
                              <a:rPr lang="en-US" sz="2000" i="1">
                                <a:latin typeface="Cambria Math"/>
                              </a:rPr>
                              <m:t>2</m:t>
                            </m:r>
                          </m:sup>
                        </m:sSup>
                      </m:e>
                    </m:nary>
                    <m:r>
                      <a:rPr lang="en-US" sz="2000" i="1">
                        <a:latin typeface="Cambria Math"/>
                      </a:rPr>
                      <m:t>𝑑𝑥</m:t>
                    </m:r>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f>
                          <m:fPr>
                            <m:type m:val="skw"/>
                            <m:ctrlPr>
                              <a:rPr lang="en-US" sz="2000" b="0" i="1" smtClean="0">
                                <a:latin typeface="Cambria Math"/>
                              </a:rPr>
                            </m:ctrlPr>
                          </m:fPr>
                          <m:num>
                            <m:r>
                              <a:rPr lang="en-US" sz="2000" b="0" i="1" smtClean="0">
                                <a:latin typeface="Cambria Math"/>
                              </a:rPr>
                              <m:t>𝑙</m:t>
                            </m:r>
                          </m:num>
                          <m:den>
                            <m:r>
                              <a:rPr lang="en-US" sz="2000" b="0" i="1" smtClean="0">
                                <a:latin typeface="Cambria Math"/>
                              </a:rPr>
                              <m:t>2</m:t>
                            </m:r>
                          </m:den>
                        </m:f>
                      </m:sup>
                      <m:e>
                        <m:r>
                          <a:rPr lang="en-US" sz="2000" b="0" i="1" smtClean="0">
                            <a:latin typeface="Cambria Math"/>
                          </a:rPr>
                          <m:t>(</m:t>
                        </m:r>
                        <m:sSup>
                          <m:sSupPr>
                            <m:ctrlPr>
                              <a:rPr lang="en-US" sz="2000" b="0" i="1" smtClean="0">
                                <a:latin typeface="Cambria Math"/>
                              </a:rPr>
                            </m:ctrlPr>
                          </m:sSupPr>
                          <m:e>
                            <m:r>
                              <a:rPr lang="en-US" sz="2000" b="0" i="1" smtClean="0">
                                <a:latin typeface="Cambria Math"/>
                              </a:rPr>
                              <m:t>4</m:t>
                            </m:r>
                            <m:sSup>
                              <m:sSupPr>
                                <m:ctrlPr>
                                  <a:rPr lang="en-US" sz="2000" b="0" i="1" smtClean="0">
                                    <a:latin typeface="Cambria Math"/>
                                  </a:rPr>
                                </m:ctrlPr>
                              </m:sSupPr>
                              <m:e>
                                <m:r>
                                  <a:rPr lang="en-US" sz="2000" b="0" i="1" smtClean="0">
                                    <a:latin typeface="Cambria Math"/>
                                  </a:rPr>
                                  <m:t>𝑢</m:t>
                                </m:r>
                              </m:e>
                              <m:sup>
                                <m:r>
                                  <a:rPr lang="en-US" sz="2000" b="0" i="1" smtClean="0">
                                    <a:latin typeface="Cambria Math"/>
                                  </a:rPr>
                                  <m:t>3</m:t>
                                </m:r>
                              </m:sup>
                            </m:sSup>
                            <m:r>
                              <a:rPr lang="en-US" sz="2000" b="0" i="1" smtClean="0">
                                <a:latin typeface="Cambria Math"/>
                              </a:rPr>
                              <m:t>−</m:t>
                            </m:r>
                            <m:r>
                              <a:rPr lang="en-US" sz="2000" b="0" i="1" smtClean="0">
                                <a:latin typeface="Cambria Math"/>
                              </a:rPr>
                              <m:t>3</m:t>
                            </m:r>
                            <m:r>
                              <a:rPr lang="en-US" sz="2000" b="0" i="1" smtClean="0">
                                <a:latin typeface="Cambria Math"/>
                              </a:rPr>
                              <m:t>𝑢</m:t>
                            </m:r>
                            <m:r>
                              <a:rPr lang="en-US" sz="2000" b="0" i="1" smtClean="0">
                                <a:latin typeface="Cambria Math"/>
                              </a:rPr>
                              <m:t>)</m:t>
                            </m:r>
                          </m:e>
                          <m:sup>
                            <m:r>
                              <a:rPr lang="en-US" sz="2000" b="0" i="1" smtClean="0">
                                <a:latin typeface="Cambria Math"/>
                              </a:rPr>
                              <m:t>2</m:t>
                            </m:r>
                          </m:sup>
                        </m:sSup>
                        <m:r>
                          <a:rPr lang="en-US" sz="2000" b="0" i="1" smtClean="0">
                            <a:latin typeface="Cambria Math"/>
                          </a:rPr>
                          <m:t>𝑙𝑑𝑢</m:t>
                        </m:r>
                      </m:e>
                    </m:nary>
                    <m:r>
                      <a:rPr lang="en-US" sz="2000" b="0" i="1" smtClean="0">
                        <a:latin typeface="Cambria Math"/>
                      </a:rPr>
                      <m:t>=</m:t>
                    </m:r>
                    <m:f>
                      <m:fPr>
                        <m:ctrlPr>
                          <a:rPr lang="en-US" sz="2000" b="0" i="1" smtClean="0">
                            <a:latin typeface="Cambria Math"/>
                          </a:rPr>
                        </m:ctrlPr>
                      </m:fPr>
                      <m:num>
                        <m:r>
                          <a:rPr lang="en-US" sz="2000" b="0" i="1" smtClean="0">
                            <a:latin typeface="Cambria Math"/>
                          </a:rPr>
                          <m:t>17</m:t>
                        </m:r>
                      </m:num>
                      <m:den>
                        <m:r>
                          <a:rPr lang="en-US" sz="2000" b="0" i="1" smtClean="0">
                            <a:latin typeface="Cambria Math"/>
                          </a:rPr>
                          <m:t>70</m:t>
                        </m:r>
                      </m:den>
                    </m:f>
                    <m:r>
                      <a:rPr lang="en-US" sz="2000" b="0" i="1" smtClean="0">
                        <a:latin typeface="Cambria Math"/>
                      </a:rPr>
                      <m:t> </m:t>
                    </m:r>
                    <m:r>
                      <a:rPr lang="en-US" sz="2000" b="0" i="1" smtClean="0">
                        <a:latin typeface="Cambria Math"/>
                      </a:rPr>
                      <m:t>𝑙</m:t>
                    </m:r>
                  </m:oMath>
                </a14:m>
                <a:endParaRPr lang="en-US" sz="2000" dirty="0" smtClean="0"/>
              </a:p>
              <a:p>
                <a:pPr>
                  <a:lnSpc>
                    <a:spcPct val="150000"/>
                  </a:lnSpc>
                </a:pPr>
                <a:r>
                  <a:rPr lang="en-US" sz="2000" dirty="0"/>
                  <a:t> </a:t>
                </a: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2</m:t>
                        </m:r>
                      </m:den>
                    </m:f>
                    <m:d>
                      <m:dPr>
                        <m:ctrlPr>
                          <a:rPr lang="en-US" sz="2000" i="1">
                            <a:latin typeface="Cambria Math"/>
                          </a:rPr>
                        </m:ctrlPr>
                      </m:dPr>
                      <m:e>
                        <m:f>
                          <m:fPr>
                            <m:ctrlPr>
                              <a:rPr lang="en-US" sz="2000" i="1">
                                <a:latin typeface="Cambria Math"/>
                              </a:rPr>
                            </m:ctrlPr>
                          </m:fPr>
                          <m:num>
                            <m:r>
                              <a:rPr lang="en-US" sz="2000" i="1">
                                <a:latin typeface="Cambria Math"/>
                              </a:rPr>
                              <m:t>2</m:t>
                            </m:r>
                            <m:sSub>
                              <m:sSubPr>
                                <m:ctrlPr>
                                  <a:rPr lang="en-US" sz="2000" i="1">
                                    <a:latin typeface="Cambria Math"/>
                                  </a:rPr>
                                </m:ctrlPr>
                              </m:sSubPr>
                              <m:e>
                                <m:r>
                                  <a:rPr lang="en-US" sz="2000" i="1">
                                    <a:latin typeface="Cambria Math"/>
                                  </a:rPr>
                                  <m:t>𝑚</m:t>
                                </m:r>
                              </m:e>
                              <m:sub>
                                <m:r>
                                  <a:rPr lang="en-US" sz="2000" i="1">
                                    <a:latin typeface="Cambria Math"/>
                                  </a:rPr>
                                  <m:t>𝑑</m:t>
                                </m:r>
                              </m:sub>
                            </m:sSub>
                          </m:num>
                          <m:den>
                            <m:r>
                              <a:rPr lang="en-US" sz="2000" i="1">
                                <a:latin typeface="Cambria Math"/>
                              </a:rPr>
                              <m:t>𝑙</m:t>
                            </m:r>
                          </m:den>
                        </m:f>
                      </m:e>
                    </m:d>
                    <m:sSup>
                      <m:sSupPr>
                        <m:ctrlPr>
                          <a:rPr lang="en-US" sz="2000" i="1">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e>
                      <m:sup>
                        <m:r>
                          <a:rPr lang="en-US" sz="2000" i="1">
                            <a:latin typeface="Cambria Math"/>
                          </a:rPr>
                          <m:t>2</m:t>
                        </m:r>
                      </m:sup>
                    </m:sSup>
                    <m:d>
                      <m:dPr>
                        <m:ctrlPr>
                          <a:rPr lang="en-US" sz="2000" b="0" i="1" smtClean="0">
                            <a:latin typeface="Cambria Math"/>
                          </a:rPr>
                        </m:ctrlPr>
                      </m:dPr>
                      <m:e>
                        <m:f>
                          <m:fPr>
                            <m:ctrlPr>
                              <a:rPr lang="en-US" sz="2000" i="1">
                                <a:latin typeface="Cambria Math"/>
                              </a:rPr>
                            </m:ctrlPr>
                          </m:fPr>
                          <m:num>
                            <m:r>
                              <a:rPr lang="en-US" sz="2000" i="1">
                                <a:latin typeface="Cambria Math"/>
                              </a:rPr>
                              <m:t>17</m:t>
                            </m:r>
                          </m:num>
                          <m:den>
                            <m:r>
                              <a:rPr lang="en-US" sz="2000" i="1">
                                <a:latin typeface="Cambria Math"/>
                              </a:rPr>
                              <m:t>70</m:t>
                            </m:r>
                          </m:den>
                        </m:f>
                        <m:r>
                          <a:rPr lang="en-US" sz="2000" i="1">
                            <a:latin typeface="Cambria Math"/>
                          </a:rPr>
                          <m:t> </m:t>
                        </m:r>
                        <m:r>
                          <a:rPr lang="en-US" sz="2000" i="1">
                            <a:latin typeface="Cambria Math"/>
                          </a:rPr>
                          <m:t>𝑙</m:t>
                        </m:r>
                      </m:e>
                    </m:d>
                    <m:r>
                      <a:rPr lang="en-US" sz="2000" b="0" i="1" smtClean="0">
                        <a:latin typeface="Cambria Math"/>
                      </a:rPr>
                      <m:t>=</m:t>
                    </m:r>
                    <m:f>
                      <m:fPr>
                        <m:ctrlPr>
                          <a:rPr lang="en-US" sz="2000" i="1">
                            <a:latin typeface="Cambria Math"/>
                          </a:rPr>
                        </m:ctrlPr>
                      </m:fPr>
                      <m:num>
                        <m:r>
                          <a:rPr lang="en-US" sz="2000" i="1">
                            <a:latin typeface="Cambria Math"/>
                          </a:rPr>
                          <m:t>1</m:t>
                        </m:r>
                      </m:num>
                      <m:den>
                        <m:r>
                          <a:rPr lang="en-US" sz="2000" i="1">
                            <a:latin typeface="Cambria Math"/>
                          </a:rPr>
                          <m:t>2</m:t>
                        </m:r>
                      </m:den>
                    </m:f>
                    <m:sSub>
                      <m:sSubPr>
                        <m:ctrlPr>
                          <a:rPr lang="en-US" sz="2000" i="1">
                            <a:latin typeface="Cambria Math"/>
                          </a:rPr>
                        </m:ctrlPr>
                      </m:sSubPr>
                      <m:e>
                        <m:r>
                          <a:rPr lang="en-US" sz="2000" i="1">
                            <a:latin typeface="Cambria Math"/>
                          </a:rPr>
                          <m:t>𝑚</m:t>
                        </m:r>
                      </m:e>
                      <m:sub>
                        <m:r>
                          <a:rPr lang="en-US" sz="2000" i="1">
                            <a:latin typeface="Cambria Math"/>
                          </a:rPr>
                          <m:t>𝑒𝑓</m:t>
                        </m:r>
                      </m:sub>
                    </m:sSub>
                    <m:sSup>
                      <m:sSupPr>
                        <m:ctrlPr>
                          <a:rPr lang="en-US" sz="2000" i="1">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𝑦</m:t>
                                </m:r>
                              </m:e>
                            </m:acc>
                          </m:e>
                          <m:sub>
                            <m:r>
                              <a:rPr lang="en-US" sz="2000" i="1">
                                <a:latin typeface="Cambria Math"/>
                              </a:rPr>
                              <m:t>𝑚𝑎𝑥</m:t>
                            </m:r>
                          </m:sub>
                        </m:sSub>
                      </m:e>
                      <m:sup>
                        <m:r>
                          <a:rPr lang="en-US" sz="2000" i="1">
                            <a:latin typeface="Cambria Math"/>
                          </a:rPr>
                          <m:t>2</m:t>
                        </m:r>
                      </m:sup>
                    </m:sSup>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𝑚</m:t>
                        </m:r>
                      </m:e>
                      <m:sub>
                        <m:r>
                          <a:rPr lang="en-US" sz="2000" b="0" i="1" dirty="0" smtClean="0">
                            <a:latin typeface="Cambria Math"/>
                          </a:rPr>
                          <m:t>𝑒𝑓</m:t>
                        </m:r>
                      </m:sub>
                    </m:sSub>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17</m:t>
                        </m:r>
                      </m:num>
                      <m:den>
                        <m:r>
                          <a:rPr lang="en-US" sz="2000" b="0" i="1" dirty="0" smtClean="0">
                            <a:latin typeface="Cambria Math"/>
                          </a:rPr>
                          <m:t>35</m:t>
                        </m:r>
                      </m:den>
                    </m:f>
                    <m:sSub>
                      <m:sSubPr>
                        <m:ctrlPr>
                          <a:rPr lang="en-US" sz="2000" b="0" i="1" dirty="0" smtClean="0">
                            <a:latin typeface="Cambria Math"/>
                          </a:rPr>
                        </m:ctrlPr>
                      </m:sSubPr>
                      <m:e>
                        <m:r>
                          <a:rPr lang="en-US" sz="2000" b="0" i="1" dirty="0" smtClean="0">
                            <a:latin typeface="Cambria Math"/>
                          </a:rPr>
                          <m:t>𝑚</m:t>
                        </m:r>
                      </m:e>
                      <m:sub>
                        <m:r>
                          <a:rPr lang="en-US" sz="2000" b="0" i="1" dirty="0" smtClean="0">
                            <a:latin typeface="Cambria Math"/>
                          </a:rPr>
                          <m:t>𝑑</m:t>
                        </m:r>
                      </m:sub>
                    </m:sSub>
                    <m:r>
                      <a:rPr lang="en-US" sz="2000" b="0" i="1" dirty="0" smtClean="0">
                        <a:latin typeface="Cambria Math"/>
                      </a:rPr>
                      <m:t>=</m:t>
                    </m:r>
                    <m:r>
                      <a:rPr lang="en-US" sz="2000" b="0" i="1" dirty="0" smtClean="0">
                        <a:latin typeface="Cambria Math"/>
                      </a:rPr>
                      <m:t>0</m:t>
                    </m:r>
                    <m:r>
                      <a:rPr lang="en-US" sz="2000" b="0" i="1" dirty="0" smtClean="0">
                        <a:latin typeface="Cambria Math"/>
                      </a:rPr>
                      <m:t>.</m:t>
                    </m:r>
                    <m:r>
                      <a:rPr lang="en-US" sz="2000" b="0" i="1" dirty="0" smtClean="0">
                        <a:latin typeface="Cambria Math"/>
                      </a:rPr>
                      <m:t>485</m:t>
                    </m:r>
                    <m:sSub>
                      <m:sSubPr>
                        <m:ctrlPr>
                          <a:rPr lang="en-US" sz="2000" b="0" i="1" dirty="0" smtClean="0">
                            <a:latin typeface="Cambria Math"/>
                          </a:rPr>
                        </m:ctrlPr>
                      </m:sSubPr>
                      <m:e>
                        <m:r>
                          <a:rPr lang="en-US" sz="2000" b="0" i="1" dirty="0" smtClean="0">
                            <a:latin typeface="Cambria Math"/>
                          </a:rPr>
                          <m:t>𝑚</m:t>
                        </m:r>
                      </m:e>
                      <m:sub>
                        <m:r>
                          <a:rPr lang="en-US" sz="2000" b="0" i="1" dirty="0" smtClean="0">
                            <a:latin typeface="Cambria Math"/>
                          </a:rPr>
                          <m:t>𝑑</m:t>
                        </m:r>
                      </m:sub>
                    </m:sSub>
                  </m:oMath>
                </a14:m>
                <a:endParaRPr lang="en-US" sz="2000" dirty="0"/>
              </a:p>
              <a:p>
                <a:pPr>
                  <a:lnSpc>
                    <a:spcPct val="150000"/>
                  </a:lnSpc>
                </a:pPr>
                <a:r>
                  <a:rPr lang="en-US" sz="2000" dirty="0" smtClean="0"/>
                  <a:t>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𝑘</m:t>
                            </m:r>
                          </m:num>
                          <m:den>
                            <m:r>
                              <a:rPr lang="en-US" sz="2000" b="0" i="1" smtClean="0">
                                <a:latin typeface="Cambria Math"/>
                                <a:ea typeface="Cambria Math"/>
                              </a:rPr>
                              <m:t>𝑚</m:t>
                            </m:r>
                          </m:den>
                        </m:f>
                      </m:e>
                    </m:rad>
                  </m:oMath>
                </a14:m>
                <a:r>
                  <a:rPr lang="en-US" sz="2000" dirty="0" smtClean="0"/>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48</m:t>
                            </m:r>
                            <m:r>
                              <a:rPr lang="en-US" sz="2000" b="0" i="1" smtClean="0">
                                <a:latin typeface="Cambria Math"/>
                                <a:ea typeface="Cambria Math"/>
                              </a:rPr>
                              <m:t> </m:t>
                            </m:r>
                            <m:r>
                              <a:rPr lang="en-US" sz="2000" b="0" i="1" smtClean="0">
                                <a:latin typeface="Cambria Math"/>
                                <a:ea typeface="Cambria Math"/>
                              </a:rPr>
                              <m:t>𝐸𝐼</m:t>
                            </m:r>
                          </m:num>
                          <m:den>
                            <m:sSup>
                              <m:sSupPr>
                                <m:ctrlPr>
                                  <a:rPr lang="en-US" sz="2000" b="0" i="1" smtClean="0">
                                    <a:latin typeface="Cambria Math"/>
                                    <a:ea typeface="Cambria Math"/>
                                  </a:rPr>
                                </m:ctrlPr>
                              </m:sSupPr>
                              <m:e>
                                <m:r>
                                  <a:rPr lang="en-US" sz="2000" b="0" i="1" smtClean="0">
                                    <a:latin typeface="Cambria Math"/>
                                    <a:ea typeface="Cambria Math"/>
                                  </a:rPr>
                                  <m:t>𝑙</m:t>
                                </m:r>
                              </m:e>
                              <m:sup>
                                <m:r>
                                  <a:rPr lang="en-US" sz="2000" b="0" i="1" smtClean="0">
                                    <a:latin typeface="Cambria Math"/>
                                    <a:ea typeface="Cambria Math"/>
                                  </a:rPr>
                                  <m:t>3</m:t>
                                </m:r>
                              </m:sup>
                            </m:sSup>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𝑀</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𝑚</m:t>
                                </m:r>
                              </m:e>
                              <m:sub>
                                <m:r>
                                  <a:rPr lang="en-US" sz="2000" b="0" i="1" smtClean="0">
                                    <a:latin typeface="Cambria Math"/>
                                    <a:ea typeface="Cambria Math"/>
                                  </a:rPr>
                                  <m:t>𝑒𝑓</m:t>
                                </m:r>
                              </m:sub>
                            </m:sSub>
                          </m:den>
                        </m:f>
                      </m:e>
                    </m:rad>
                  </m:oMath>
                </a14:m>
                <a:r>
                  <a:rPr lang="en-US" sz="2000" dirty="0" smtClean="0"/>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i="1">
                                <a:latin typeface="Cambria Math"/>
                                <a:ea typeface="Cambria Math"/>
                              </a:rPr>
                              <m:t>48</m:t>
                            </m:r>
                            <m:r>
                              <a:rPr lang="en-US" sz="2000" i="1">
                                <a:latin typeface="Cambria Math"/>
                                <a:ea typeface="Cambria Math"/>
                              </a:rPr>
                              <m:t> </m:t>
                            </m:r>
                            <m:r>
                              <a:rPr lang="en-US" sz="2000" i="1">
                                <a:latin typeface="Cambria Math"/>
                                <a:ea typeface="Cambria Math"/>
                              </a:rPr>
                              <m:t>𝐸𝐼</m:t>
                            </m:r>
                          </m:num>
                          <m:den>
                            <m:sSup>
                              <m:sSupPr>
                                <m:ctrlPr>
                                  <a:rPr lang="en-US" sz="2000" i="1">
                                    <a:latin typeface="Cambria Math"/>
                                    <a:ea typeface="Cambria Math"/>
                                  </a:rPr>
                                </m:ctrlPr>
                              </m:sSupPr>
                              <m:e>
                                <m:r>
                                  <a:rPr lang="en-US" sz="2000" i="1">
                                    <a:latin typeface="Cambria Math"/>
                                    <a:ea typeface="Cambria Math"/>
                                  </a:rPr>
                                  <m:t>𝑙</m:t>
                                </m:r>
                              </m:e>
                              <m:sup>
                                <m:r>
                                  <a:rPr lang="en-US" sz="2000" i="1">
                                    <a:latin typeface="Cambria Math"/>
                                    <a:ea typeface="Cambria Math"/>
                                  </a:rPr>
                                  <m:t>3</m:t>
                                </m:r>
                              </m:sup>
                            </m:sSup>
                            <m:r>
                              <a:rPr lang="en-US" sz="2000" b="0" i="1" smtClean="0">
                                <a:latin typeface="Cambria Math"/>
                                <a:ea typeface="Cambria Math"/>
                              </a:rPr>
                              <m:t>(</m:t>
                            </m:r>
                            <m:r>
                              <a:rPr lang="en-US" sz="2000" b="0" i="1" smtClean="0">
                                <a:latin typeface="Cambria Math"/>
                                <a:ea typeface="Cambria Math"/>
                              </a:rPr>
                              <m:t>𝑀</m:t>
                            </m:r>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485</m:t>
                            </m:r>
                            <m:sSub>
                              <m:sSubPr>
                                <m:ctrlPr>
                                  <a:rPr lang="en-US" sz="2000" b="0" i="1" smtClean="0">
                                    <a:latin typeface="Cambria Math"/>
                                    <a:ea typeface="Cambria Math"/>
                                  </a:rPr>
                                </m:ctrlPr>
                              </m:sSubPr>
                              <m:e>
                                <m:r>
                                  <a:rPr lang="en-US" sz="2000" b="0" i="1" smtClean="0">
                                    <a:latin typeface="Cambria Math"/>
                                    <a:ea typeface="Cambria Math"/>
                                  </a:rPr>
                                  <m:t>𝑚</m:t>
                                </m:r>
                              </m:e>
                              <m:sub>
                                <m:r>
                                  <a:rPr lang="en-US" sz="2000" b="0" i="1" smtClean="0">
                                    <a:latin typeface="Cambria Math"/>
                                    <a:ea typeface="Cambria Math"/>
                                  </a:rPr>
                                  <m:t>𝑑</m:t>
                                </m:r>
                              </m:sub>
                            </m:sSub>
                            <m:r>
                              <a:rPr lang="en-US" sz="2000" b="0" i="1" smtClean="0">
                                <a:latin typeface="Cambria Math"/>
                                <a:ea typeface="Cambria Math"/>
                              </a:rPr>
                              <m:t>)</m:t>
                            </m:r>
                          </m:den>
                        </m:f>
                      </m:e>
                    </m:rad>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cxnSp>
        <p:nvCxnSpPr>
          <p:cNvPr id="5" name="Straight Arrow Connector 4"/>
          <p:cNvCxnSpPr/>
          <p:nvPr/>
        </p:nvCxnSpPr>
        <p:spPr>
          <a:xfrm flipV="1">
            <a:off x="6781800" y="457200"/>
            <a:ext cx="9906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505200" y="4419600"/>
            <a:ext cx="533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371600" y="4495800"/>
            <a:ext cx="533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8600" y="4419600"/>
            <a:ext cx="533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43200" y="4448175"/>
            <a:ext cx="533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0" y="4448175"/>
            <a:ext cx="3124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5057775"/>
            <a:ext cx="3124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4448175"/>
            <a:ext cx="0" cy="6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10600" y="4448175"/>
            <a:ext cx="0" cy="6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53000" y="5248275"/>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53000" y="60960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53000" y="5248275"/>
            <a:ext cx="0" cy="847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67600" y="5248274"/>
            <a:ext cx="0" cy="847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5812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r>
                  <a:rPr lang="en-US" sz="2000" dirty="0" smtClean="0"/>
                  <a:t> </a:t>
                </a:r>
                <a:endParaRPr lang="fa-IR" sz="2000" dirty="0" smtClean="0"/>
              </a:p>
              <a:p>
                <a:pPr algn="r" rtl="1"/>
                <a:r>
                  <a:rPr lang="fa-IR" sz="2000" dirty="0" smtClean="0"/>
                  <a:t>                                       </a:t>
                </a:r>
                <a:r>
                  <a:rPr lang="fa-IR" sz="2000" dirty="0" smtClean="0">
                    <a:cs typeface="B Titr" pitchFamily="2" charset="-78"/>
                  </a:rPr>
                  <a:t>ارتعاشات اجباری</a:t>
                </a:r>
              </a:p>
              <a:p>
                <a:pPr algn="r" rtl="1"/>
                <a:endParaRPr lang="fa-IR" sz="2000" dirty="0">
                  <a:cs typeface="B Titr" pitchFamily="2" charset="-78"/>
                </a:endParaRPr>
              </a:p>
              <a:p>
                <a:pPr algn="r" rtl="1"/>
                <a:r>
                  <a:rPr lang="fa-IR" sz="2000" dirty="0" smtClean="0"/>
                  <a:t>      می خواهیم ارتعاشات جسمی را که نیرویی به صورت مداوم به آن اثر می کند، بررسی کنیم.برای</a:t>
                </a:r>
              </a:p>
              <a:p>
                <a:pPr algn="r" rtl="1"/>
                <a:r>
                  <a:rPr lang="fa-IR" sz="2000" dirty="0" smtClean="0"/>
                  <a:t>راحتی نیرو را هارمونیک فرض می کنیم.</a:t>
                </a:r>
              </a:p>
              <a:p>
                <a:pPr algn="r" rtl="1"/>
                <a:endParaRPr lang="fa-IR" sz="2000" dirty="0" smtClean="0"/>
              </a:p>
              <a:p>
                <a:pPr algn="r" rtl="1"/>
                <a:endParaRPr lang="fa-IR" sz="2000" dirty="0"/>
              </a:p>
              <a:p>
                <a:pPr algn="r" rtl="1"/>
                <a:endParaRPr lang="fa-IR" sz="2000" dirty="0" smtClean="0"/>
              </a:p>
              <a:p>
                <a:pPr algn="r" rtl="1"/>
                <a:r>
                  <a:rPr lang="fa-IR" sz="2000" dirty="0" smtClean="0"/>
                  <a:t>معادله حرکت به فرم زیر است؛</a:t>
                </a:r>
              </a:p>
              <a:p>
                <a:pPr algn="r" rtl="1"/>
                <a:endParaRPr lang="fa-IR" sz="2000" dirty="0"/>
              </a:p>
              <a:p>
                <a:pPr marL="0" indent="0" algn="r" rtl="1">
                  <a:buNone/>
                </a:pPr>
                <a:endParaRPr lang="fa-IR" sz="2000" dirty="0"/>
              </a:p>
              <a:p>
                <a:pPr marL="0" indent="0" algn="r" rtl="1">
                  <a:buNone/>
                </a:pPr>
                <a:endParaRPr lang="fa-IR" sz="2000" dirty="0"/>
              </a:p>
              <a:p>
                <a:pPr algn="l"/>
                <a14:m>
                  <m:oMath xmlns:m="http://schemas.openxmlformats.org/officeDocument/2006/math">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𝐶</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𝑘𝑥</m:t>
                    </m:r>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r>
                  <a:rPr lang="en-US" sz="2000" dirty="0" smtClean="0"/>
                  <a:t>                         </a:t>
                </a:r>
                <a14:m>
                  <m:oMath xmlns:m="http://schemas.openxmlformats.org/officeDocument/2006/math">
                    <m:acc>
                      <m:accPr>
                        <m:chr m:val="̈"/>
                        <m:ctrlPr>
                          <a:rPr lang="en-US" sz="2000" i="1" dirty="0" smtClean="0">
                            <a:latin typeface="Cambria Math"/>
                          </a:rPr>
                        </m:ctrlPr>
                      </m:accPr>
                      <m:e>
                        <m:r>
                          <a:rPr lang="en-US" sz="2000" b="0" i="1" dirty="0" smtClean="0">
                            <a:latin typeface="Cambria Math"/>
                          </a:rPr>
                          <m:t>𝑥</m:t>
                        </m:r>
                      </m:e>
                    </m:acc>
                    <m:r>
                      <a:rPr lang="en-US" sz="2000" b="0" i="1" dirty="0" smtClean="0">
                        <a:latin typeface="Cambria Math"/>
                      </a:rPr>
                      <m:t>+</m:t>
                    </m:r>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𝑐</m:t>
                            </m:r>
                          </m:num>
                          <m:den>
                            <m:r>
                              <a:rPr lang="en-US" sz="2000" b="0" i="1" dirty="0" smtClean="0">
                                <a:latin typeface="Cambria Math"/>
                              </a:rPr>
                              <m:t>𝑚</m:t>
                            </m:r>
                          </m:den>
                        </m:f>
                      </m:e>
                    </m:d>
                    <m:acc>
                      <m:accPr>
                        <m:chr m:val="̇"/>
                        <m:ctrlPr>
                          <a:rPr lang="en-US" sz="2000" b="0" i="1" dirty="0" smtClean="0">
                            <a:latin typeface="Cambria Math"/>
                          </a:rPr>
                        </m:ctrlPr>
                      </m:accPr>
                      <m:e>
                        <m:r>
                          <a:rPr lang="en-US" sz="2000" b="0" i="1" dirty="0" smtClean="0">
                            <a:latin typeface="Cambria Math"/>
                          </a:rPr>
                          <m:t>𝑥</m:t>
                        </m:r>
                      </m:e>
                    </m:acc>
                    <m:r>
                      <a:rPr lang="en-US" sz="2000" b="0" i="1" dirty="0" smtClean="0">
                        <a:latin typeface="Cambria Math"/>
                      </a:rPr>
                      <m:t>+</m:t>
                    </m:r>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𝑘</m:t>
                            </m:r>
                          </m:num>
                          <m:den>
                            <m:r>
                              <a:rPr lang="en-US" sz="2000" b="0" i="1" dirty="0" smtClean="0">
                                <a:latin typeface="Cambria Math"/>
                              </a:rPr>
                              <m:t>𝑚</m:t>
                            </m:r>
                          </m:den>
                        </m:f>
                      </m:e>
                    </m:d>
                    <m:r>
                      <a:rPr lang="en-US" sz="2000" b="0" i="1" dirty="0" smtClean="0">
                        <a:latin typeface="Cambria Math"/>
                      </a:rPr>
                      <m:t>𝑥</m:t>
                    </m:r>
                    <m:r>
                      <a:rPr lang="en-US" sz="2000" b="0" i="1" dirty="0" smtClean="0">
                        <a:latin typeface="Cambria Math"/>
                      </a:rPr>
                      <m:t>=</m:t>
                    </m:r>
                    <m:d>
                      <m:dPr>
                        <m:ctrlPr>
                          <a:rPr lang="en-US" sz="2000" b="0" i="1" dirty="0" smtClean="0">
                            <a:latin typeface="Cambria Math"/>
                          </a:rPr>
                        </m:ctrlPr>
                      </m:dPr>
                      <m:e>
                        <m:f>
                          <m:fPr>
                            <m:ctrlPr>
                              <a:rPr lang="en-US" sz="2000" b="0" i="1" dirty="0" smtClean="0">
                                <a:latin typeface="Cambria Math"/>
                              </a:rPr>
                            </m:ctrlPr>
                          </m:fPr>
                          <m:num>
                            <m:sSub>
                              <m:sSubPr>
                                <m:ctrlPr>
                                  <a:rPr lang="en-US" sz="2000" b="0" i="1" dirty="0" smtClean="0">
                                    <a:latin typeface="Cambria Math"/>
                                  </a:rPr>
                                </m:ctrlPr>
                              </m:sSubPr>
                              <m:e>
                                <m:r>
                                  <a:rPr lang="en-US" sz="2000" b="0" i="1" dirty="0" smtClean="0">
                                    <a:latin typeface="Cambria Math"/>
                                  </a:rPr>
                                  <m:t>𝐹</m:t>
                                </m:r>
                              </m:e>
                              <m:sub>
                                <m:r>
                                  <a:rPr lang="en-US" sz="2000" b="0" i="1" dirty="0" smtClean="0">
                                    <a:latin typeface="Cambria Math"/>
                                  </a:rPr>
                                  <m:t>0</m:t>
                                </m:r>
                              </m:sub>
                            </m:sSub>
                          </m:num>
                          <m:den>
                            <m:r>
                              <a:rPr lang="en-US" sz="2000" b="0" i="1" dirty="0" smtClean="0">
                                <a:latin typeface="Cambria Math"/>
                              </a:rPr>
                              <m:t>𝑚</m:t>
                            </m:r>
                          </m:den>
                        </m:f>
                      </m:e>
                    </m:d>
                    <m:func>
                      <m:funcPr>
                        <m:ctrlPr>
                          <a:rPr lang="en-US" sz="2000" b="0" i="1" dirty="0" smtClean="0">
                            <a:latin typeface="Cambria Math"/>
                          </a:rPr>
                        </m:ctrlPr>
                      </m:funcPr>
                      <m:fName>
                        <m:r>
                          <m:rPr>
                            <m:sty m:val="p"/>
                          </m:rPr>
                          <a:rPr lang="en-US" sz="2000" b="0" i="0" dirty="0" smtClean="0">
                            <a:latin typeface="Cambria Math"/>
                          </a:rPr>
                          <m:t>sin</m:t>
                        </m:r>
                      </m:fName>
                      <m:e>
                        <m:r>
                          <a:rPr lang="en-US" sz="2000" b="0" i="1" dirty="0" smtClean="0">
                            <a:latin typeface="Cambria Math"/>
                            <a:ea typeface="Cambria Math"/>
                          </a:rPr>
                          <m:t>𝜔</m:t>
                        </m:r>
                        <m:r>
                          <a:rPr lang="en-US" sz="2000" b="0" i="1" dirty="0" smtClean="0">
                            <a:latin typeface="Cambria Math"/>
                            <a:ea typeface="Cambria Math"/>
                          </a:rPr>
                          <m:t>𝑡</m:t>
                        </m:r>
                      </m:e>
                    </m:func>
                  </m:oMath>
                </a14:m>
                <a:endParaRPr lang="en-US" sz="2000" dirty="0" smtClean="0"/>
              </a:p>
              <a:p>
                <a:pPr algn="r" rtl="1">
                  <a:lnSpc>
                    <a:spcPct val="150000"/>
                  </a:lnSpc>
                </a:pPr>
                <a:r>
                  <a:rPr lang="fa-IR" sz="2000" dirty="0" smtClean="0"/>
                  <a:t>        معادله فوق یک معادله دیفرانسیل خطی ناهمگن از مرتبه 2 است.پاسخ این نوع معادلات شامل یک</a:t>
                </a:r>
              </a:p>
              <a:p>
                <a:pPr algn="r" rtl="1"/>
                <a:r>
                  <a:rPr lang="fa-IR" sz="2000" dirty="0" smtClean="0"/>
                  <a:t>جواب عمومی </a:t>
                </a:r>
                <a14:m>
                  <m:oMath xmlns:m="http://schemas.openxmlformats.org/officeDocument/2006/math">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𝑐</m:t>
                        </m:r>
                      </m:sub>
                    </m:sSub>
                    <m:r>
                      <a:rPr lang="en-US" sz="2000" b="0" i="1" smtClean="0">
                        <a:latin typeface="Cambria Math"/>
                      </a:rPr>
                      <m:t>)</m:t>
                    </m:r>
                  </m:oMath>
                </a14:m>
                <a:r>
                  <a:rPr lang="fa-IR" sz="2000" dirty="0" smtClean="0"/>
                  <a:t> برای قسمت همگن و یک جواب خصوصی </a:t>
                </a:r>
                <a14:m>
                  <m:oMath xmlns:m="http://schemas.openxmlformats.org/officeDocument/2006/math">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𝑝</m:t>
                        </m:r>
                      </m:sub>
                    </m:sSub>
                    <m:r>
                      <a:rPr lang="en-US" sz="2000" b="0" i="1" smtClean="0">
                        <a:latin typeface="Cambria Math"/>
                      </a:rPr>
                      <m:t>)</m:t>
                    </m:r>
                  </m:oMath>
                </a14:m>
                <a:r>
                  <a:rPr lang="fa-IR" sz="2000" dirty="0" smtClean="0"/>
                  <a:t> برای قسمت ناهمگن است.</a:t>
                </a:r>
              </a:p>
              <a:p>
                <a:pPr algn="r" rtl="1"/>
                <a:r>
                  <a:rPr lang="fa-IR" sz="2000" dirty="0" smtClean="0"/>
                  <a:t>یعنی ؛</a:t>
                </a:r>
                <a:endParaRPr lang="en-US" sz="2000" dirty="0" smtClean="0"/>
              </a:p>
              <a:p>
                <a:pPr algn="l"/>
                <a14:m>
                  <m:oMath xmlns:m="http://schemas.openxmlformats.org/officeDocument/2006/math">
                    <m:r>
                      <a:rPr lang="en-US" sz="2000" b="0" i="1" smtClean="0">
                        <a:latin typeface="Cambria Math"/>
                      </a:rPr>
                      <m:t>𝑦</m:t>
                    </m:r>
                    <m:d>
                      <m:dPr>
                        <m:ctrlPr>
                          <a:rPr lang="en-US" sz="2000" b="0" i="1" smtClean="0">
                            <a:latin typeface="Cambria Math"/>
                          </a:rPr>
                        </m:ctrlPr>
                      </m:dPr>
                      <m:e>
                        <m:r>
                          <a:rPr lang="en-US" sz="2000" b="0" i="1" smtClean="0">
                            <a:latin typeface="Cambria Math"/>
                          </a:rPr>
                          <m:t>𝑥</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𝑐</m:t>
                        </m:r>
                      </m:sub>
                    </m:sSub>
                    <m:d>
                      <m:dPr>
                        <m:ctrlPr>
                          <a:rPr lang="en-US" sz="2000" b="0" i="1" smtClean="0">
                            <a:latin typeface="Cambria Math"/>
                          </a:rPr>
                        </m:ctrlPr>
                      </m:dPr>
                      <m:e>
                        <m:r>
                          <a:rPr lang="en-US" sz="2000" b="0" i="1" smtClean="0">
                            <a:latin typeface="Cambria Math"/>
                          </a:rPr>
                          <m:t>𝑥</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𝑝</m:t>
                        </m:r>
                      </m:sub>
                    </m:sSub>
                    <m:r>
                      <a:rPr lang="en-US" sz="2000" b="0" i="1" smtClean="0">
                        <a:latin typeface="Cambria Math"/>
                      </a:rPr>
                      <m:t>(</m:t>
                    </m:r>
                    <m:r>
                      <a:rPr lang="en-US" sz="2000" b="0" i="1" smtClean="0">
                        <a:latin typeface="Cambria Math"/>
                      </a:rPr>
                      <m:t>𝑥</m:t>
                    </m:r>
                    <m:r>
                      <a:rPr lang="en-US" sz="2000" b="0" i="1" smtClean="0">
                        <a:latin typeface="Cambria Math"/>
                      </a:rPr>
                      <m:t>)</m:t>
                    </m:r>
                  </m:oMath>
                </a14:m>
                <a:endParaRPr lang="fa-IR" sz="2000" dirty="0" smtClean="0"/>
              </a:p>
              <a:p>
                <a:pPr algn="l"/>
                <a:endParaRPr lang="fa-IR" sz="2000" dirty="0"/>
              </a:p>
              <a:p>
                <a:pPr algn="r" rt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609600" y="3878227"/>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333375" y="3206716"/>
            <a:ext cx="1095375"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62075" y="2797141"/>
            <a:ext cx="381000" cy="109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1999" y="2002768"/>
            <a:ext cx="934502" cy="808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28895" y="2425853"/>
            <a:ext cx="26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2245" y="2055209"/>
            <a:ext cx="0" cy="370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4" name="TextBox 13"/>
              <p:cNvSpPr txBox="1"/>
              <p:nvPr/>
            </p:nvSpPr>
            <p:spPr>
              <a:xfrm>
                <a:off x="260664" y="2037471"/>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60664" y="2037471"/>
                <a:ext cx="367986"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1696501" y="3131586"/>
                <a:ext cx="385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696501" y="3131586"/>
                <a:ext cx="385554"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510128" y="3160162"/>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510128" y="3160162"/>
                <a:ext cx="370934"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18" name="Straight Arrow Connector 17"/>
          <p:cNvCxnSpPr/>
          <p:nvPr/>
        </p:nvCxnSpPr>
        <p:spPr>
          <a:xfrm flipV="1">
            <a:off x="1229250" y="1598732"/>
            <a:ext cx="0" cy="4040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0" name="TextBox 19"/>
              <p:cNvSpPr txBox="1"/>
              <p:nvPr/>
            </p:nvSpPr>
            <p:spPr>
              <a:xfrm>
                <a:off x="633412" y="1431418"/>
                <a:ext cx="6770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633412" y="1431418"/>
                <a:ext cx="677045" cy="369332"/>
              </a:xfrm>
              <a:prstGeom prst="rect">
                <a:avLst/>
              </a:prstGeom>
              <a:blipFill rotWithShape="1">
                <a:blip r:embed="rId10" cstate="print"/>
                <a:stretch>
                  <a:fillRect b="-13333"/>
                </a:stretch>
              </a:blipFill>
            </p:spPr>
            <p:txBody>
              <a:bodyPr/>
              <a:lstStyle/>
              <a:p>
                <a:r>
                  <a:rPr lang="en-US">
                    <a:noFill/>
                  </a:rPr>
                  <a:t> </a:t>
                </a:r>
              </a:p>
            </p:txBody>
          </p:sp>
        </mc:Fallback>
      </mc:AlternateContent>
      <p:pic>
        <p:nvPicPr>
          <p:cNvPr id="21"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05150" y="2582586"/>
            <a:ext cx="679912" cy="587925"/>
          </a:xfrm>
          <a:prstGeom prst="rect">
            <a:avLst/>
          </a:prstGeom>
          <a:solidFill>
            <a:schemeClr val="accent3">
              <a:lumMod val="60000"/>
              <a:lumOff val="40000"/>
            </a:schemeClr>
          </a:solidFill>
          <a:ln>
            <a:noFill/>
          </a:ln>
          <a:effectLst/>
          <a:extLst/>
        </p:spPr>
      </p:pic>
      <p:cxnSp>
        <p:nvCxnSpPr>
          <p:cNvPr id="23" name="Straight Arrow Connector 22"/>
          <p:cNvCxnSpPr/>
          <p:nvPr/>
        </p:nvCxnSpPr>
        <p:spPr>
          <a:xfrm>
            <a:off x="3657600" y="3170511"/>
            <a:ext cx="0" cy="4251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6600" y="3170511"/>
            <a:ext cx="0" cy="445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445106" y="2114111"/>
            <a:ext cx="0" cy="4697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4" name="TextBox 33"/>
              <p:cNvSpPr txBox="1"/>
              <p:nvPr/>
            </p:nvSpPr>
            <p:spPr>
              <a:xfrm>
                <a:off x="2857838" y="3228495"/>
                <a:ext cx="494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𝑘𝑥</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2857838" y="3228495"/>
                <a:ext cx="494623"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5" name="TextBox 34"/>
              <p:cNvSpPr txBox="1"/>
              <p:nvPr/>
            </p:nvSpPr>
            <p:spPr>
              <a:xfrm>
                <a:off x="3657600" y="3226353"/>
                <a:ext cx="515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acc>
                        <m:accPr>
                          <m:chr m:val="̇"/>
                          <m:ctrlPr>
                            <a:rPr lang="en-US" b="0" i="1" smtClean="0">
                              <a:latin typeface="Cambria Math"/>
                            </a:rPr>
                          </m:ctrlPr>
                        </m:accPr>
                        <m:e>
                          <m:r>
                            <a:rPr lang="en-US" b="0" i="1" smtClean="0">
                              <a:latin typeface="Cambria Math"/>
                            </a:rPr>
                            <m:t>𝑥</m:t>
                          </m:r>
                        </m:e>
                      </m:acc>
                    </m:oMath>
                  </m:oMathPara>
                </a14:m>
                <a:endParaRPr lang="en-US" dirty="0"/>
              </a:p>
            </p:txBody>
          </p:sp>
        </mc:Choice>
        <mc:Fallback>
          <p:sp>
            <p:nvSpPr>
              <p:cNvPr id="35" name="TextBox 34"/>
              <p:cNvSpPr txBox="1">
                <a:spLocks noRot="1" noChangeAspect="1" noMove="1" noResize="1" noEditPoints="1" noAdjustHandles="1" noChangeArrowheads="1" noChangeShapeType="1" noTextEdit="1"/>
              </p:cNvSpPr>
              <p:nvPr/>
            </p:nvSpPr>
            <p:spPr>
              <a:xfrm>
                <a:off x="3657600" y="3226353"/>
                <a:ext cx="515974"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6" name="TextBox 35"/>
              <p:cNvSpPr txBox="1"/>
              <p:nvPr/>
            </p:nvSpPr>
            <p:spPr>
              <a:xfrm>
                <a:off x="2898546" y="1741087"/>
                <a:ext cx="10931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func>
                        <m:funcPr>
                          <m:ctrlPr>
                            <a:rPr lang="en-US" i="1" smtClean="0">
                              <a:latin typeface="Cambria Math"/>
                            </a:rPr>
                          </m:ctrlPr>
                        </m:funcPr>
                        <m:fName>
                          <m:r>
                            <m:rPr>
                              <m:sty m:val="p"/>
                            </m:rPr>
                            <a:rPr lang="en-US" i="0" smtClean="0">
                              <a:latin typeface="Cambria Math"/>
                            </a:rPr>
                            <m:t>sin</m:t>
                          </m:r>
                        </m:fName>
                        <m:e>
                          <m:r>
                            <a:rPr lang="en-US" i="1" smtClean="0">
                              <a:latin typeface="Cambria Math"/>
                              <a:ea typeface="Cambria Math"/>
                            </a:rPr>
                            <m:t>𝜔</m:t>
                          </m:r>
                          <m:r>
                            <a:rPr lang="en-US" b="0" i="1" smtClean="0">
                              <a:latin typeface="Cambria Math"/>
                              <a:ea typeface="Cambria Math"/>
                            </a:rPr>
                            <m:t>𝑡</m:t>
                          </m:r>
                        </m:e>
                      </m:func>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2898546" y="1741087"/>
                <a:ext cx="1093120" cy="369332"/>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963460" y="2241187"/>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963460" y="2241187"/>
                <a:ext cx="435504"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6" name="TextBox 45"/>
              <p:cNvSpPr txBox="1"/>
              <p:nvPr/>
            </p:nvSpPr>
            <p:spPr>
              <a:xfrm>
                <a:off x="3193521" y="2691882"/>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46" name="TextBox 45"/>
              <p:cNvSpPr txBox="1">
                <a:spLocks noRot="1" noChangeAspect="1" noMove="1" noResize="1" noEditPoints="1" noAdjustHandles="1" noChangeArrowheads="1" noChangeShapeType="1" noTextEdit="1"/>
              </p:cNvSpPr>
              <p:nvPr/>
            </p:nvSpPr>
            <p:spPr>
              <a:xfrm>
                <a:off x="3193521" y="2691882"/>
                <a:ext cx="435504" cy="369332"/>
              </a:xfrm>
              <a:prstGeom prst="rect">
                <a:avLst/>
              </a:prstGeom>
              <a:blipFill rotWithShape="1">
                <a:blip r:embed="rId15" cstate="print"/>
                <a:stretch>
                  <a:fillRect/>
                </a:stretch>
              </a:blipFill>
            </p:spPr>
            <p:txBody>
              <a:bodyPr/>
              <a:lstStyle/>
              <a:p>
                <a:r>
                  <a:rPr lang="en-US">
                    <a:noFill/>
                  </a:rPr>
                  <a:t> </a:t>
                </a:r>
              </a:p>
            </p:txBody>
          </p:sp>
        </mc:Fallback>
      </mc:AlternateContent>
      <p:cxnSp>
        <p:nvCxnSpPr>
          <p:cNvPr id="48" name="Straight Connector 47"/>
          <p:cNvCxnSpPr/>
          <p:nvPr/>
        </p:nvCxnSpPr>
        <p:spPr>
          <a:xfrm flipH="1">
            <a:off x="260664" y="6096000"/>
            <a:ext cx="26378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0664" y="60960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49595" y="6629400"/>
            <a:ext cx="26489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98546" y="6096000"/>
            <a:ext cx="2"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75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lnSpcReduction="10000"/>
              </a:bodyPr>
              <a:lstStyle/>
              <a:p>
                <a:pPr algn="r" rtl="1"/>
                <a:endParaRPr lang="fa-IR" sz="2000" dirty="0" smtClean="0"/>
              </a:p>
              <a:p>
                <a:pPr algn="r" rtl="1"/>
                <a:r>
                  <a:rPr lang="fa-IR" sz="2000" dirty="0"/>
                  <a:t> </a:t>
                </a:r>
                <a:r>
                  <a:rPr lang="fa-IR" sz="2000" dirty="0" smtClean="0"/>
                  <a:t>     با توجه به اینکه چنانچه در سیستمی میرایی وجود داشته باشد،حل همگن با گذر زمان به صفر می رسد،لذا آنچه باقی می ماند ،پاسخ خصوصی سیستم می باشد.از این رو در ارتعاشات اجباری عمده موضوع بحث، پاسخ خصوصی سیستم می باشد.</a:t>
                </a:r>
              </a:p>
              <a:p>
                <a:pPr algn="r" rtl="1"/>
                <a:endParaRPr lang="fa-IR" sz="2000" dirty="0"/>
              </a:p>
              <a:p>
                <a:pPr algn="r" rtl="1"/>
                <a:r>
                  <a:rPr lang="fa-IR" sz="2000" dirty="0" smtClean="0"/>
                  <a:t>      اکنون به بررسی جواب کلی معادله فوق می پردازیم.</a:t>
                </a:r>
              </a:p>
              <a:p>
                <a:pPr algn="r" rtl="1"/>
                <a:r>
                  <a:rPr lang="fa-IR" sz="2000" dirty="0" smtClean="0"/>
                  <a:t>از قبل می دانیم پاسخ عمومی (حل قسمت همگن ) این معادله به صورت زیر است؛</a:t>
                </a:r>
              </a:p>
              <a:p>
                <a:pPr algn="l"/>
                <a:endParaRPr lang="en-US" sz="2000" dirty="0"/>
              </a:p>
              <a:p>
                <a:pPr algn="l"/>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𝑐</m:t>
                        </m:r>
                      </m:sub>
                    </m:sSub>
                    <m:d>
                      <m:dPr>
                        <m:ctrlPr>
                          <a:rPr lang="en-US" sz="2000" b="0" i="1" smtClean="0">
                            <a:latin typeface="Cambria Math"/>
                          </a:rPr>
                        </m:ctrlPr>
                      </m:dPr>
                      <m:e>
                        <m:r>
                          <a:rPr lang="en-US" sz="2000" b="0" i="1" smtClean="0">
                            <a:latin typeface="Cambria Math"/>
                          </a:rPr>
                          <m:t>𝑡</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𝑡</m:t>
                        </m:r>
                      </m:sup>
                    </m:sSup>
                    <m:r>
                      <a:rPr lang="en-US" sz="2000" b="0" i="1" smtClean="0">
                        <a:latin typeface="Cambria Math"/>
                      </a:rPr>
                      <m:t> </m:t>
                    </m:r>
                    <m:d>
                      <m:dPr>
                        <m:begChr m:val="["/>
                        <m:ctrlPr>
                          <a:rPr lang="en-US" sz="2000" b="0" i="1" smtClean="0">
                            <a:latin typeface="Cambria Math"/>
                          </a:rPr>
                        </m:ctrlPr>
                      </m:dPr>
                      <m:e>
                        <m:r>
                          <a:rPr lang="en-US" sz="2000" b="0" i="1" smtClean="0">
                            <a:latin typeface="Cambria Math"/>
                          </a:rPr>
                          <m:t>𝐴</m:t>
                        </m:r>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𝑡</m:t>
                            </m:r>
                          </m:e>
                        </m:func>
                      </m:e>
                    </m:d>
                    <m:r>
                      <a:rPr lang="en-US" sz="2000" b="0" i="1" smtClean="0">
                        <a:latin typeface="Cambria Math"/>
                      </a:rPr>
                      <m:t>+</m:t>
                    </m:r>
                    <m:r>
                      <a:rPr lang="en-US" sz="2000" b="0" i="1" smtClean="0">
                        <a:latin typeface="Cambria Math"/>
                      </a:rPr>
                      <m:t>𝐵</m:t>
                    </m:r>
                    <m:func>
                      <m:funcPr>
                        <m:ctrlPr>
                          <a:rPr lang="en-US" sz="2000" b="0" i="1" smtClean="0">
                            <a:latin typeface="Cambria Math"/>
                          </a:rPr>
                        </m:ctrlPr>
                      </m:funcPr>
                      <m:fName>
                        <m:r>
                          <m:rPr>
                            <m:sty m:val="p"/>
                          </m:rPr>
                          <a:rPr lang="en-US" sz="2000" b="0" i="0" smtClean="0">
                            <a:latin typeface="Cambria Math"/>
                          </a:rPr>
                          <m:t>sin</m:t>
                        </m:r>
                        <m:r>
                          <a:rPr lang="en-US" sz="2000" b="0" i="1" smtClean="0">
                            <a:latin typeface="Cambria Math"/>
                          </a:rPr>
                          <m:t>(</m:t>
                        </m:r>
                      </m:fName>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𝑡</m:t>
                        </m:r>
                      </m:e>
                    </m:func>
                    <m:r>
                      <a:rPr lang="en-US" sz="2000" b="0" i="1" smtClean="0">
                        <a:latin typeface="Cambria Math"/>
                      </a:rPr>
                      <m:t>) ]</m:t>
                    </m:r>
                  </m:oMath>
                </a14:m>
                <a:endParaRPr lang="en-US" sz="2000" dirty="0" smtClean="0"/>
              </a:p>
              <a:p>
                <a:pPr algn="r" rtl="1"/>
                <a:r>
                  <a:rPr lang="fa-IR" sz="2000" dirty="0" smtClean="0"/>
                  <a:t>حال پاسخ خصوصی؛</a:t>
                </a:r>
              </a:p>
              <a:p>
                <a:pPr algn="r" rtl="1"/>
                <a:r>
                  <a:rPr lang="fa-IR" sz="2000" dirty="0" smtClean="0">
                    <a:solidFill>
                      <a:srgbClr val="FF0000"/>
                    </a:solidFill>
                    <a:cs typeface="B Koodak" pitchFamily="2" charset="-78"/>
                  </a:rPr>
                  <a:t>یادآوری ریاضی؛</a:t>
                </a:r>
                <a:r>
                  <a:rPr lang="fa-IR" sz="2000" dirty="0"/>
                  <a:t> </a:t>
                </a:r>
                <a:r>
                  <a:rPr lang="fa-IR" sz="2000" dirty="0" smtClean="0"/>
                  <a:t>نمایش عدد مختلط در فرم های دکارتی،نمایی و قطبی؛</a:t>
                </a:r>
              </a:p>
              <a:p>
                <a:pPr algn="l"/>
                <a:endParaRPr lang="en-US" sz="2000" dirty="0">
                  <a:solidFill>
                    <a:srgbClr val="FF0000"/>
                  </a:solidFill>
                  <a:cs typeface="B Koodak" pitchFamily="2" charset="-78"/>
                </a:endParaRPr>
              </a:p>
              <a:p>
                <a:pPr algn="l"/>
                <a14:m>
                  <m:oMath xmlns:m="http://schemas.openxmlformats.org/officeDocument/2006/math">
                    <m:r>
                      <a:rPr lang="en-US" sz="2000" b="0" i="1" smtClean="0">
                        <a:solidFill>
                          <a:schemeClr val="tx1"/>
                        </a:solidFill>
                        <a:latin typeface="Cambria Math"/>
                        <a:cs typeface="B Koodak" pitchFamily="2" charset="-78"/>
                      </a:rPr>
                      <m:t>𝑥</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𝑎</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𝑖𝑏</m:t>
                    </m:r>
                    <m:r>
                      <a:rPr lang="fa-IR"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𝑋</m:t>
                    </m:r>
                    <m:sSup>
                      <m:sSupPr>
                        <m:ctrlPr>
                          <a:rPr lang="en-US" sz="2000" b="0" i="1" smtClean="0">
                            <a:solidFill>
                              <a:schemeClr val="tx1"/>
                            </a:solidFill>
                            <a:latin typeface="Cambria Math"/>
                            <a:cs typeface="B Koodak" pitchFamily="2" charset="-78"/>
                          </a:rPr>
                        </m:ctrlPr>
                      </m:sSupPr>
                      <m:e>
                        <m:r>
                          <a:rPr lang="en-US" sz="2000" b="0" i="1" smtClean="0">
                            <a:solidFill>
                              <a:schemeClr val="tx1"/>
                            </a:solidFill>
                            <a:latin typeface="Cambria Math"/>
                            <a:cs typeface="B Koodak" pitchFamily="2" charset="-78"/>
                          </a:rPr>
                          <m:t>𝑒</m:t>
                        </m:r>
                      </m:e>
                      <m:sup>
                        <m:r>
                          <a:rPr lang="en-US" sz="2000" b="0" i="1" smtClean="0">
                            <a:solidFill>
                              <a:schemeClr val="tx1"/>
                            </a:solidFill>
                            <a:latin typeface="Cambria Math"/>
                            <a:cs typeface="B Koodak" pitchFamily="2" charset="-78"/>
                          </a:rPr>
                          <m:t>𝑖</m:t>
                        </m:r>
                        <m:r>
                          <a:rPr lang="en-US" sz="2000" b="0" i="1" smtClean="0">
                            <a:solidFill>
                              <a:schemeClr val="tx1"/>
                            </a:solidFill>
                            <a:latin typeface="Cambria Math"/>
                            <a:ea typeface="Cambria Math"/>
                            <a:cs typeface="B Koodak" pitchFamily="2" charset="-78"/>
                          </a:rPr>
                          <m:t>𝜃</m:t>
                        </m:r>
                      </m:sup>
                    </m:sSup>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𝑟</m:t>
                    </m:r>
                    <m:r>
                      <a:rPr lang="en-US" sz="2000" b="0" i="1" smtClean="0">
                        <a:solidFill>
                          <a:schemeClr val="tx1"/>
                        </a:solidFill>
                        <a:latin typeface="Cambria Math"/>
                        <a:cs typeface="B Koodak" pitchFamily="2" charset="-78"/>
                      </a:rPr>
                      <m:t>[</m:t>
                    </m:r>
                    <m:func>
                      <m:funcPr>
                        <m:ctrlPr>
                          <a:rPr lang="en-US" sz="2000" b="0" i="1" smtClean="0">
                            <a:solidFill>
                              <a:schemeClr val="tx1"/>
                            </a:solidFill>
                            <a:latin typeface="Cambria Math"/>
                            <a:cs typeface="B Koodak" pitchFamily="2" charset="-78"/>
                          </a:rPr>
                        </m:ctrlPr>
                      </m:funcPr>
                      <m:fName>
                        <m:r>
                          <m:rPr>
                            <m:sty m:val="p"/>
                          </m:rPr>
                          <a:rPr lang="en-US" sz="2000" b="0" i="0" smtClean="0">
                            <a:solidFill>
                              <a:schemeClr val="tx1"/>
                            </a:solidFill>
                            <a:latin typeface="Cambria Math"/>
                            <a:cs typeface="B Koodak" pitchFamily="2" charset="-78"/>
                          </a:rPr>
                          <m:t>cos</m:t>
                        </m:r>
                      </m:fName>
                      <m:e>
                        <m:r>
                          <a:rPr lang="en-US" sz="2000" b="0" i="1" smtClean="0">
                            <a:solidFill>
                              <a:schemeClr val="tx1"/>
                            </a:solidFill>
                            <a:latin typeface="Cambria Math"/>
                            <a:ea typeface="Cambria Math"/>
                            <a:cs typeface="B Koodak" pitchFamily="2" charset="-78"/>
                          </a:rPr>
                          <m:t>𝜃</m:t>
                        </m:r>
                      </m:e>
                    </m:func>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𝑖</m:t>
                    </m:r>
                    <m:func>
                      <m:funcPr>
                        <m:ctrlPr>
                          <a:rPr lang="en-US" sz="2000" b="0" i="1" smtClean="0">
                            <a:solidFill>
                              <a:schemeClr val="tx1"/>
                            </a:solidFill>
                            <a:latin typeface="Cambria Math"/>
                            <a:cs typeface="B Koodak" pitchFamily="2" charset="-78"/>
                          </a:rPr>
                        </m:ctrlPr>
                      </m:funcPr>
                      <m:fName>
                        <m:r>
                          <m:rPr>
                            <m:sty m:val="p"/>
                          </m:rPr>
                          <a:rPr lang="en-US" sz="2000" b="0" i="0" smtClean="0">
                            <a:solidFill>
                              <a:schemeClr val="tx1"/>
                            </a:solidFill>
                            <a:latin typeface="Cambria Math"/>
                            <a:cs typeface="B Koodak" pitchFamily="2" charset="-78"/>
                          </a:rPr>
                          <m:t>sin</m:t>
                        </m:r>
                      </m:fName>
                      <m:e>
                        <m:r>
                          <a:rPr lang="en-US" sz="2000" b="0" i="1" smtClean="0">
                            <a:solidFill>
                              <a:schemeClr val="tx1"/>
                            </a:solidFill>
                            <a:latin typeface="Cambria Math"/>
                            <a:ea typeface="Cambria Math"/>
                            <a:cs typeface="B Koodak" pitchFamily="2" charset="-78"/>
                          </a:rPr>
                          <m:t>𝜃</m:t>
                        </m:r>
                      </m:e>
                    </m:func>
                    <m:r>
                      <a:rPr lang="en-US" sz="2000" b="0" i="1" smtClean="0">
                        <a:solidFill>
                          <a:schemeClr val="tx1"/>
                        </a:solidFill>
                        <a:latin typeface="Cambria Math"/>
                        <a:cs typeface="B Koodak" pitchFamily="2" charset="-78"/>
                      </a:rPr>
                      <m:t>]</m:t>
                    </m:r>
                  </m:oMath>
                </a14:m>
                <a:r>
                  <a:rPr lang="en-US" sz="2000" dirty="0" smtClean="0">
                    <a:solidFill>
                      <a:srgbClr val="FF0000"/>
                    </a:solidFill>
                    <a:cs typeface="B Koodak" pitchFamily="2" charset="-78"/>
                  </a:rPr>
                  <a:t>      </a:t>
                </a:r>
              </a:p>
              <a:p>
                <a:pPr algn="l"/>
                <a:endParaRPr lang="en-US" sz="2000" dirty="0">
                  <a:solidFill>
                    <a:srgbClr val="FF0000"/>
                  </a:solidFill>
                  <a:cs typeface="B Koodak" pitchFamily="2" charset="-78"/>
                </a:endParaRPr>
              </a:p>
              <a:p>
                <a:pPr algn="l"/>
                <a14:m>
                  <m:oMath xmlns:m="http://schemas.openxmlformats.org/officeDocument/2006/math">
                    <m:r>
                      <a:rPr lang="en-US" sz="2000" b="0" i="1" smtClean="0">
                        <a:solidFill>
                          <a:schemeClr val="tx1"/>
                        </a:solidFill>
                        <a:latin typeface="Cambria Math"/>
                        <a:cs typeface="B Koodak" pitchFamily="2" charset="-78"/>
                      </a:rPr>
                      <m:t>𝑎</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𝑅𝑒</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𝑥</m:t>
                    </m:r>
                    <m:r>
                      <a:rPr lang="en-US" sz="2000" b="0" i="1" smtClean="0">
                        <a:solidFill>
                          <a:schemeClr val="tx1"/>
                        </a:solidFill>
                        <a:latin typeface="Cambria Math"/>
                        <a:cs typeface="B Koodak" pitchFamily="2" charset="-78"/>
                      </a:rPr>
                      <m:t>)</m:t>
                    </m:r>
                  </m:oMath>
                </a14:m>
                <a:r>
                  <a:rPr lang="en-US" sz="2000" dirty="0" smtClean="0">
                    <a:solidFill>
                      <a:schemeClr val="tx1"/>
                    </a:solidFill>
                    <a:cs typeface="B Koodak" pitchFamily="2" charset="-78"/>
                  </a:rPr>
                  <a:t>      ,        </a:t>
                </a:r>
                <a14:m>
                  <m:oMath xmlns:m="http://schemas.openxmlformats.org/officeDocument/2006/math">
                    <m:r>
                      <a:rPr lang="en-US" sz="2000" b="0" i="1" smtClean="0">
                        <a:solidFill>
                          <a:schemeClr val="tx1"/>
                        </a:solidFill>
                        <a:latin typeface="Cambria Math"/>
                        <a:cs typeface="B Koodak" pitchFamily="2" charset="-78"/>
                      </a:rPr>
                      <m:t>𝑏</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𝐼𝑚</m:t>
                    </m:r>
                    <m:r>
                      <a:rPr lang="en-US" sz="2000" b="0" i="1" smtClean="0">
                        <a:solidFill>
                          <a:schemeClr val="tx1"/>
                        </a:solidFill>
                        <a:latin typeface="Cambria Math"/>
                        <a:cs typeface="B Koodak" pitchFamily="2" charset="-78"/>
                      </a:rPr>
                      <m:t>(</m:t>
                    </m:r>
                    <m:r>
                      <a:rPr lang="en-US" sz="2000" b="0" i="1" smtClean="0">
                        <a:solidFill>
                          <a:schemeClr val="tx1"/>
                        </a:solidFill>
                        <a:latin typeface="Cambria Math"/>
                        <a:cs typeface="B Koodak" pitchFamily="2" charset="-78"/>
                      </a:rPr>
                      <m:t>𝑥</m:t>
                    </m:r>
                    <m:r>
                      <a:rPr lang="en-US" sz="2000" b="0" i="1" smtClean="0">
                        <a:solidFill>
                          <a:schemeClr val="tx1"/>
                        </a:solidFill>
                        <a:latin typeface="Cambria Math"/>
                        <a:cs typeface="B Koodak" pitchFamily="2" charset="-78"/>
                      </a:rPr>
                      <m:t>)</m:t>
                    </m:r>
                  </m:oMath>
                </a14:m>
                <a:r>
                  <a:rPr lang="en-US" sz="2000" dirty="0" smtClean="0">
                    <a:solidFill>
                      <a:schemeClr val="tx1"/>
                    </a:solidFill>
                    <a:cs typeface="B Koodak" pitchFamily="2" charset="-78"/>
                  </a:rPr>
                  <a:t>                   </a:t>
                </a:r>
                <a14:m>
                  <m:oMath xmlns:m="http://schemas.openxmlformats.org/officeDocument/2006/math">
                    <m:r>
                      <m:rPr>
                        <m:sty m:val="p"/>
                      </m:rPr>
                      <a:rPr lang="en-US" sz="2000" b="0" i="0" dirty="0" smtClean="0">
                        <a:solidFill>
                          <a:schemeClr val="tx1"/>
                        </a:solidFill>
                        <a:latin typeface="Cambria Math"/>
                        <a:cs typeface="B Koodak" pitchFamily="2" charset="-78"/>
                      </a:rPr>
                      <m:t>X</m:t>
                    </m:r>
                    <m:r>
                      <a:rPr lang="en-US" sz="2000" b="0" i="0" dirty="0" smtClean="0">
                        <a:solidFill>
                          <a:schemeClr val="tx1"/>
                        </a:solidFill>
                        <a:latin typeface="Cambria Math"/>
                        <a:cs typeface="B Koodak" pitchFamily="2" charset="-78"/>
                      </a:rPr>
                      <m:t>=</m:t>
                    </m:r>
                    <m:d>
                      <m:dPr>
                        <m:begChr m:val="|"/>
                        <m:endChr m:val="|"/>
                        <m:ctrlPr>
                          <a:rPr lang="en-US" sz="2000" b="0" i="1" dirty="0" smtClean="0">
                            <a:solidFill>
                              <a:schemeClr val="tx1"/>
                            </a:solidFill>
                            <a:latin typeface="Cambria Math"/>
                            <a:cs typeface="B Koodak" pitchFamily="2" charset="-78"/>
                          </a:rPr>
                        </m:ctrlPr>
                      </m:dPr>
                      <m:e>
                        <m:r>
                          <a:rPr lang="en-US" sz="2000" b="0" i="1" dirty="0" smtClean="0">
                            <a:solidFill>
                              <a:schemeClr val="tx1"/>
                            </a:solidFill>
                            <a:latin typeface="Cambria Math"/>
                            <a:cs typeface="B Koodak" pitchFamily="2" charset="-78"/>
                          </a:rPr>
                          <m:t>𝑥</m:t>
                        </m:r>
                      </m:e>
                    </m:d>
                    <m:r>
                      <a:rPr lang="en-US" sz="2000" b="0" i="1" dirty="0" smtClean="0">
                        <a:solidFill>
                          <a:schemeClr val="tx1"/>
                        </a:solidFill>
                        <a:latin typeface="Cambria Math"/>
                        <a:cs typeface="B Koodak" pitchFamily="2" charset="-78"/>
                      </a:rPr>
                      <m:t>=</m:t>
                    </m:r>
                    <m:r>
                      <a:rPr lang="en-US" sz="2000" b="0" i="1" dirty="0" smtClean="0">
                        <a:solidFill>
                          <a:schemeClr val="tx1"/>
                        </a:solidFill>
                        <a:latin typeface="Cambria Math"/>
                        <a:cs typeface="B Koodak" pitchFamily="2" charset="-78"/>
                      </a:rPr>
                      <m:t>𝑟</m:t>
                    </m:r>
                    <m:r>
                      <a:rPr lang="en-US" sz="2000" b="0" i="1" dirty="0" smtClean="0">
                        <a:solidFill>
                          <a:schemeClr val="tx1"/>
                        </a:solidFill>
                        <a:latin typeface="Cambria Math"/>
                        <a:cs typeface="B Koodak" pitchFamily="2" charset="-78"/>
                      </a:rPr>
                      <m:t>=</m:t>
                    </m:r>
                    <m:rad>
                      <m:radPr>
                        <m:degHide m:val="on"/>
                        <m:ctrlPr>
                          <a:rPr lang="en-US" sz="2000" b="0" i="1" dirty="0" smtClean="0">
                            <a:solidFill>
                              <a:schemeClr val="tx1"/>
                            </a:solidFill>
                            <a:latin typeface="Cambria Math"/>
                            <a:cs typeface="B Koodak" pitchFamily="2" charset="-78"/>
                          </a:rPr>
                        </m:ctrlPr>
                      </m:radPr>
                      <m:deg/>
                      <m:e>
                        <m:sSup>
                          <m:sSupPr>
                            <m:ctrlPr>
                              <a:rPr lang="en-US" sz="2000" b="0" i="1" dirty="0" smtClean="0">
                                <a:solidFill>
                                  <a:schemeClr val="tx1"/>
                                </a:solidFill>
                                <a:latin typeface="Cambria Math"/>
                                <a:cs typeface="B Koodak" pitchFamily="2" charset="-78"/>
                              </a:rPr>
                            </m:ctrlPr>
                          </m:sSupPr>
                          <m:e>
                            <m:r>
                              <a:rPr lang="en-US" sz="2000" b="0" i="1" dirty="0" smtClean="0">
                                <a:solidFill>
                                  <a:schemeClr val="tx1"/>
                                </a:solidFill>
                                <a:latin typeface="Cambria Math"/>
                                <a:cs typeface="B Koodak" pitchFamily="2" charset="-78"/>
                              </a:rPr>
                              <m:t>𝑎</m:t>
                            </m:r>
                          </m:e>
                          <m:sup>
                            <m:r>
                              <a:rPr lang="en-US" sz="2000" b="0" i="1" dirty="0" smtClean="0">
                                <a:solidFill>
                                  <a:schemeClr val="tx1"/>
                                </a:solidFill>
                                <a:latin typeface="Cambria Math"/>
                                <a:cs typeface="B Koodak" pitchFamily="2" charset="-78"/>
                              </a:rPr>
                              <m:t>2</m:t>
                            </m:r>
                          </m:sup>
                        </m:sSup>
                        <m:r>
                          <a:rPr lang="en-US" sz="2000" b="0" i="1" dirty="0" smtClean="0">
                            <a:solidFill>
                              <a:schemeClr val="tx1"/>
                            </a:solidFill>
                            <a:latin typeface="Cambria Math"/>
                            <a:cs typeface="B Koodak" pitchFamily="2" charset="-78"/>
                          </a:rPr>
                          <m:t>+</m:t>
                        </m:r>
                        <m:sSup>
                          <m:sSupPr>
                            <m:ctrlPr>
                              <a:rPr lang="en-US" sz="2000" b="0" i="1" dirty="0" smtClean="0">
                                <a:solidFill>
                                  <a:schemeClr val="tx1"/>
                                </a:solidFill>
                                <a:latin typeface="Cambria Math"/>
                                <a:cs typeface="B Koodak" pitchFamily="2" charset="-78"/>
                              </a:rPr>
                            </m:ctrlPr>
                          </m:sSupPr>
                          <m:e>
                            <m:r>
                              <a:rPr lang="en-US" sz="2000" b="0" i="1" dirty="0" smtClean="0">
                                <a:solidFill>
                                  <a:schemeClr val="tx1"/>
                                </a:solidFill>
                                <a:latin typeface="Cambria Math"/>
                                <a:cs typeface="B Koodak" pitchFamily="2" charset="-78"/>
                              </a:rPr>
                              <m:t>𝑏</m:t>
                            </m:r>
                          </m:e>
                          <m:sup>
                            <m:r>
                              <a:rPr lang="en-US" sz="2000" b="0" i="1" dirty="0" smtClean="0">
                                <a:solidFill>
                                  <a:schemeClr val="tx1"/>
                                </a:solidFill>
                                <a:latin typeface="Cambria Math"/>
                                <a:cs typeface="B Koodak" pitchFamily="2" charset="-78"/>
                              </a:rPr>
                              <m:t>2</m:t>
                            </m:r>
                          </m:sup>
                        </m:sSup>
                      </m:e>
                    </m:rad>
                  </m:oMath>
                </a14:m>
                <a:r>
                  <a:rPr lang="en-US" sz="2000" dirty="0" smtClean="0">
                    <a:solidFill>
                      <a:schemeClr val="tx1"/>
                    </a:solidFill>
                    <a:cs typeface="B Koodak" pitchFamily="2" charset="-78"/>
                  </a:rPr>
                  <a:t> </a:t>
                </a:r>
                <a:r>
                  <a:rPr lang="en-US" sz="2000" dirty="0"/>
                  <a:t> </a:t>
                </a:r>
                <a:r>
                  <a:rPr lang="en-US" sz="2000" dirty="0" smtClean="0"/>
                  <a:t>  </a:t>
                </a:r>
                <a:r>
                  <a:rPr lang="fa-IR" sz="2000" dirty="0" smtClean="0"/>
                  <a:t>اندازه عدد مختلط</a:t>
                </a:r>
                <a:endParaRPr lang="en-US" sz="2000" dirty="0"/>
              </a:p>
              <a:p>
                <a:pPr algn="l"/>
                <a:r>
                  <a:rPr lang="en-US" sz="2000" i="1" dirty="0" smtClean="0">
                    <a:latin typeface="Cambria Math"/>
                  </a:rPr>
                  <a:t>               </a:t>
                </a:r>
                <a14:m>
                  <m:oMath xmlns:m="http://schemas.openxmlformats.org/officeDocument/2006/math">
                    <m:func>
                      <m:funcPr>
                        <m:ctrlPr>
                          <a:rPr lang="en-US" sz="2000" i="1" smtClean="0">
                            <a:latin typeface="Cambria Math"/>
                          </a:rPr>
                        </m:ctrlPr>
                      </m:funcPr>
                      <m:fName>
                        <m:sSup>
                          <m:sSupPr>
                            <m:ctrlPr>
                              <a:rPr lang="en-US" sz="2000" i="1" smtClean="0">
                                <a:latin typeface="Cambria Math"/>
                              </a:rPr>
                            </m:ctrlPr>
                          </m:sSupPr>
                          <m:e>
                            <m:r>
                              <m:rPr>
                                <m:sty m:val="p"/>
                              </m:rPr>
                              <a:rPr lang="en-US" sz="2000" i="0" smtClean="0">
                                <a:latin typeface="Cambria Math"/>
                              </a:rPr>
                              <m:t>tan</m:t>
                            </m:r>
                          </m:e>
                          <m:sup>
                            <m:r>
                              <a:rPr lang="en-US" sz="2000" i="1" smtClean="0">
                                <a:latin typeface="Cambria Math"/>
                              </a:rPr>
                              <m:t>−</m:t>
                            </m:r>
                            <m:r>
                              <a:rPr lang="en-US" sz="2000" i="1" smtClean="0">
                                <a:latin typeface="Cambria Math"/>
                              </a:rPr>
                              <m:t>1</m:t>
                            </m:r>
                          </m:sup>
                        </m:sSup>
                      </m:fName>
                      <m:e>
                        <m:r>
                          <a:rPr lang="en-US" sz="2000" b="0" i="1" smtClean="0">
                            <a:latin typeface="Cambria Math"/>
                          </a:rPr>
                          <m:t>(</m:t>
                        </m:r>
                        <m:f>
                          <m:fPr>
                            <m:ctrlPr>
                              <a:rPr lang="en-US" sz="2000" i="1" smtClean="0">
                                <a:latin typeface="Cambria Math"/>
                              </a:rPr>
                            </m:ctrlPr>
                          </m:fPr>
                          <m:num>
                            <m:r>
                              <a:rPr lang="en-US" sz="2000" b="0" i="1" smtClean="0">
                                <a:latin typeface="Cambria Math"/>
                              </a:rPr>
                              <m:t>𝑏</m:t>
                            </m:r>
                          </m:num>
                          <m:den>
                            <m:r>
                              <a:rPr lang="en-US" sz="2000" b="0" i="1" smtClean="0">
                                <a:latin typeface="Cambria Math"/>
                              </a:rPr>
                              <m:t>𝑎</m:t>
                            </m:r>
                          </m:den>
                        </m:f>
                        <m:r>
                          <a:rPr lang="en-US" sz="2000" b="0" i="1" smtClean="0">
                            <a:latin typeface="Cambria Math"/>
                          </a:rPr>
                          <m:t>)</m:t>
                        </m:r>
                      </m:e>
                    </m:func>
                    <m:r>
                      <a:rPr lang="en-US" sz="2000" b="0" i="1" smtClean="0">
                        <a:latin typeface="Cambria Math"/>
                      </a:rPr>
                      <m:t>          </m:t>
                    </m:r>
                    <m:r>
                      <a:rPr lang="en-US" sz="2000" b="0" i="1" smtClean="0">
                        <a:latin typeface="Cambria Math"/>
                      </a:rPr>
                      <m:t>𝑖𝑓</m:t>
                    </m:r>
                    <m:r>
                      <a:rPr lang="en-US" sz="2000" b="0" i="1" smtClean="0">
                        <a:latin typeface="Cambria Math"/>
                      </a:rPr>
                      <m:t>       </m:t>
                    </m:r>
                    <m:r>
                      <a:rPr lang="en-US" sz="2000" b="0" i="1" smtClean="0">
                        <a:latin typeface="Cambria Math"/>
                      </a:rPr>
                      <m:t>𝑏</m:t>
                    </m:r>
                    <m:r>
                      <a:rPr lang="en-US" sz="2000" b="0" i="1" smtClean="0">
                        <a:latin typeface="Cambria Math"/>
                      </a:rPr>
                      <m:t>&gt;</m:t>
                    </m:r>
                    <m:r>
                      <a:rPr lang="en-US" sz="2000" b="0" i="1" smtClean="0">
                        <a:latin typeface="Cambria Math"/>
                      </a:rPr>
                      <m:t>0</m:t>
                    </m:r>
                  </m:oMath>
                </a14:m>
                <a:endParaRPr lang="en-US" sz="2000" i="1" dirty="0" smtClean="0">
                  <a:latin typeface="Cambria Math"/>
                </a:endParaRPr>
              </a:p>
              <a:p>
                <a:pPr algn="l"/>
                <a14:m>
                  <m:oMath xmlns:m="http://schemas.openxmlformats.org/officeDocument/2006/math">
                    <m:r>
                      <a:rPr lang="en-US" sz="2000" i="1" smtClean="0">
                        <a:latin typeface="Cambria Math"/>
                        <a:ea typeface="Cambria Math"/>
                      </a:rPr>
                      <m:t>𝜃</m:t>
                    </m:r>
                    <m:r>
                      <a:rPr lang="en-US" sz="2000" b="0" i="1" smtClean="0">
                        <a:latin typeface="Cambria Math"/>
                        <a:ea typeface="Cambria Math"/>
                      </a:rPr>
                      <m:t>=</m:t>
                    </m:r>
                  </m:oMath>
                </a14:m>
                <a:endParaRPr lang="en-US" sz="2000" i="1" dirty="0">
                  <a:latin typeface="Cambria Math"/>
                </a:endParaRPr>
              </a:p>
              <a:p>
                <a:pPr algn="l"/>
                <a:r>
                  <a:rPr lang="en-US" sz="2000" i="1" dirty="0" smtClean="0">
                    <a:latin typeface="Cambria Math"/>
                  </a:rPr>
                  <a:t>               </a:t>
                </a:r>
                <a14:m>
                  <m:oMath xmlns:m="http://schemas.openxmlformats.org/officeDocument/2006/math">
                    <m:r>
                      <a:rPr lang="en-US" sz="2000" i="1" smtClean="0">
                        <a:latin typeface="Cambria Math"/>
                        <a:ea typeface="Cambria Math"/>
                      </a:rPr>
                      <m:t>𝜋</m:t>
                    </m:r>
                    <m:r>
                      <a:rPr lang="en-US" sz="2000" b="0" i="1" smtClean="0">
                        <a:latin typeface="Cambria Math"/>
                        <a:ea typeface="Cambria Math"/>
                      </a:rPr>
                      <m:t>+</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𝑏</m:t>
                            </m:r>
                          </m:num>
                          <m:den>
                            <m:r>
                              <a:rPr lang="en-US" sz="2000" b="0" i="1" smtClean="0">
                                <a:latin typeface="Cambria Math"/>
                                <a:ea typeface="Cambria Math"/>
                              </a:rPr>
                              <m:t>𝑎</m:t>
                            </m:r>
                          </m:den>
                        </m:f>
                        <m:r>
                          <a:rPr lang="en-US" sz="2000" b="0" i="1" smtClean="0">
                            <a:latin typeface="Cambria Math"/>
                            <a:ea typeface="Cambria Math"/>
                          </a:rPr>
                          <m:t>)</m:t>
                        </m:r>
                      </m:e>
                    </m:func>
                    <m:r>
                      <a:rPr lang="en-US" sz="2000" b="0" i="1" smtClean="0">
                        <a:latin typeface="Cambria Math"/>
                        <a:ea typeface="Cambria Math"/>
                      </a:rPr>
                      <m:t>     </m:t>
                    </m:r>
                    <m:r>
                      <a:rPr lang="en-US" sz="2000" b="0" i="1" smtClean="0">
                        <a:latin typeface="Cambria Math"/>
                        <a:ea typeface="Cambria Math"/>
                      </a:rPr>
                      <m:t>𝑖𝑓</m:t>
                    </m:r>
                    <m:r>
                      <a:rPr lang="en-US" sz="2000" b="0" i="1" smtClean="0">
                        <a:latin typeface="Cambria Math"/>
                        <a:ea typeface="Cambria Math"/>
                      </a:rPr>
                      <m:t>     </m:t>
                    </m:r>
                    <m:r>
                      <a:rPr lang="en-US" sz="2000" b="0" i="1" smtClean="0">
                        <a:latin typeface="Cambria Math"/>
                        <a:ea typeface="Cambria Math"/>
                      </a:rPr>
                      <m:t>𝑏</m:t>
                    </m:r>
                    <m:r>
                      <a:rPr lang="en-US" sz="2000" b="0" i="1" smtClean="0">
                        <a:latin typeface="Cambria Math"/>
                        <a:ea typeface="Cambria Math"/>
                      </a:rPr>
                      <m:t>&lt;</m:t>
                    </m:r>
                    <m:r>
                      <a:rPr lang="en-US" sz="2000" b="0" i="1" smtClean="0">
                        <a:latin typeface="Cambria Math"/>
                        <a:ea typeface="Cambria Math"/>
                      </a:rPr>
                      <m:t>0</m:t>
                    </m:r>
                  </m:oMath>
                </a14:m>
                <a:endParaRPr lang="en-US" sz="2000" i="1" dirty="0" smtClean="0">
                  <a:latin typeface="Cambria Math"/>
                </a:endParaRPr>
              </a:p>
              <a:p>
                <a:pPr algn="l"/>
                <a14:m>
                  <m:oMath xmlns:m="http://schemas.openxmlformats.org/officeDocument/2006/math">
                    <m:sSub>
                      <m:sSubPr>
                        <m:ctrlPr>
                          <a:rPr lang="en-US" sz="200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r>
                          <a:rPr lang="en-US" sz="2000" i="1" smtClean="0">
                            <a:latin typeface="Cambria Math"/>
                            <a:ea typeface="Cambria Math"/>
                          </a:rPr>
                          <m:t>𝜔</m:t>
                        </m:r>
                        <m:r>
                          <a:rPr lang="en-US" sz="2000" b="0" i="1" smtClean="0">
                            <a:latin typeface="Cambria Math"/>
                            <a:ea typeface="Cambria Math"/>
                          </a:rPr>
                          <m:t>𝑡</m:t>
                        </m:r>
                      </m:e>
                    </m:func>
                    <m:r>
                      <a:rPr lang="en-US" sz="2000" b="0" i="1" smtClean="0">
                        <a:latin typeface="Cambria Math"/>
                        <a:ea typeface="Cambria Math"/>
                      </a:rPr>
                      <m:t>)</m:t>
                    </m:r>
                    <m:r>
                      <a:rPr lang="en-US" sz="2000" b="0" i="1" smtClean="0">
                        <a:latin typeface="Cambria Math"/>
                      </a:rPr>
                      <m:t>=</m:t>
                    </m:r>
                    <m:r>
                      <a:rPr lang="en-US" sz="2000" b="0" i="1" smtClean="0">
                        <a:latin typeface="Cambria Math"/>
                      </a:rPr>
                      <m:t>𝐼𝑚</m:t>
                    </m:r>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oMath>
                </a14:m>
                <a:r>
                  <a:rPr lang="en-US" sz="2000" dirty="0" smtClean="0"/>
                  <a:t>           ,    </a:t>
                </a:r>
                <a14:m>
                  <m:oMath xmlns:m="http://schemas.openxmlformats.org/officeDocument/2006/math">
                    <m:sSup>
                      <m:sSupPr>
                        <m:ctrlPr>
                          <a:rPr lang="en-US" sz="200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func>
                      <m:funcPr>
                        <m:ctrlPr>
                          <a:rPr lang="en-US" sz="2000" i="1" smtClean="0">
                            <a:latin typeface="Cambria Math"/>
                          </a:rPr>
                        </m:ctrlPr>
                      </m:funcPr>
                      <m:fName>
                        <m:r>
                          <m:rPr>
                            <m:sty m:val="p"/>
                          </m:rPr>
                          <a:rPr lang="en-US" sz="2000" i="0" smtClean="0">
                            <a:latin typeface="Cambria Math"/>
                          </a:rPr>
                          <m:t>cos</m:t>
                        </m:r>
                      </m:fName>
                      <m:e>
                        <m:r>
                          <a:rPr lang="en-US" sz="2000" i="1" smtClean="0">
                            <a:latin typeface="Cambria Math"/>
                            <a:ea typeface="Cambria Math"/>
                          </a:rPr>
                          <m:t>𝜔</m:t>
                        </m:r>
                        <m:r>
                          <a:rPr lang="en-US" sz="2000" b="0" i="1" smtClean="0">
                            <a:latin typeface="Cambria Math"/>
                            <a:ea typeface="Cambria Math"/>
                          </a:rPr>
                          <m:t>𝑡</m:t>
                        </m:r>
                      </m:e>
                    </m:func>
                    <m:r>
                      <a:rPr lang="en-US" sz="2000" b="0" i="1" smtClean="0">
                        <a:latin typeface="Cambria Math"/>
                      </a:rPr>
                      <m:t>+</m:t>
                    </m:r>
                    <m:r>
                      <a:rPr lang="en-US" sz="2000" b="0" i="1" smtClean="0">
                        <a:latin typeface="Cambria Math"/>
                      </a:rPr>
                      <m:t>𝑖</m:t>
                    </m:r>
                    <m:func>
                      <m:funcPr>
                        <m:ctrlPr>
                          <a:rPr lang="en-US" sz="2000" i="1" smtClean="0">
                            <a:latin typeface="Cambria Math"/>
                          </a:rPr>
                        </m:ctrlPr>
                      </m:funcPr>
                      <m:fName>
                        <m:r>
                          <m:rPr>
                            <m:sty m:val="p"/>
                          </m:rPr>
                          <a:rPr lang="en-US" sz="2000" i="0" smtClean="0">
                            <a:latin typeface="Cambria Math"/>
                          </a:rPr>
                          <m:t>sin</m:t>
                        </m:r>
                      </m:fName>
                      <m:e>
                        <m:r>
                          <a:rPr lang="en-US" sz="2000" i="1" smtClean="0">
                            <a:latin typeface="Cambria Math"/>
                            <a:ea typeface="Cambria Math"/>
                          </a:rPr>
                          <m:t>𝜔</m:t>
                        </m:r>
                        <m:r>
                          <a:rPr lang="en-US" sz="2000" b="0" i="1" smtClean="0">
                            <a:latin typeface="Cambria Math"/>
                            <a:ea typeface="Cambria Math"/>
                          </a:rPr>
                          <m:t>𝑡</m:t>
                        </m:r>
                      </m:e>
                    </m:func>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2" name="Left Brace 1"/>
          <p:cNvSpPr/>
          <p:nvPr/>
        </p:nvSpPr>
        <p:spPr>
          <a:xfrm>
            <a:off x="990600" y="5181600"/>
            <a:ext cx="190500" cy="1066800"/>
          </a:xfrm>
          <a:prstGeom prst="leftBrace">
            <a:avLst>
              <a:gd name="adj1" fmla="val 3611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599549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fa-IR" sz="2000" dirty="0" smtClean="0"/>
              </a:p>
              <a:p>
                <a:r>
                  <a:rPr lang="fa-IR" sz="2000" dirty="0" smtClean="0"/>
                  <a:t>حدس پاسخ خصوصی</a:t>
                </a:r>
                <a:r>
                  <a:rPr lang="en-US" sz="2000" dirty="0" smtClean="0"/>
                  <a:t>;   </a:t>
                </a:r>
                <a14:m>
                  <m:oMath xmlns:m="http://schemas.openxmlformats.org/officeDocument/2006/math">
                    <m:r>
                      <a:rPr lang="en-US" sz="2000" b="0" i="1" smtClean="0">
                        <a:latin typeface="Cambria Math"/>
                      </a:rPr>
                      <m:t>  </m:t>
                    </m:r>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𝑋</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oMath>
                </a14:m>
                <a:endParaRPr lang="en-US" sz="2000" dirty="0" smtClean="0"/>
              </a:p>
              <a:p>
                <a:pPr algn="r" rtl="1"/>
                <a:r>
                  <a:rPr lang="fa-IR" sz="2000" dirty="0" smtClean="0"/>
                  <a:t>مشتق گیری و جاگذاری در معادله؛</a:t>
                </a:r>
              </a:p>
              <a:p>
                <a:pPr algn="l"/>
                <a:endParaRPr lang="en-US" sz="2000" dirty="0"/>
              </a:p>
              <a:p>
                <a:pPr algn="l"/>
                <a14:m>
                  <m:oMath xmlns:m="http://schemas.openxmlformats.org/officeDocument/2006/math">
                    <m:r>
                      <a:rPr lang="en-US" sz="2000" b="0" i="1" smtClean="0">
                        <a:latin typeface="Cambria Math"/>
                      </a:rPr>
                      <m:t>−</m:t>
                    </m:r>
                    <m:r>
                      <a:rPr lang="en-US" sz="2000" b="0" i="1" smtClean="0">
                        <a:latin typeface="Cambria Math"/>
                      </a:rPr>
                      <m:t>𝑚𝑋</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r>
                      <a:rPr lang="en-US" sz="2000" b="0" i="1" smtClean="0">
                        <a:latin typeface="Cambria Math"/>
                      </a:rPr>
                      <m:t>𝐶𝑋𝑖</m:t>
                    </m:r>
                    <m:r>
                      <a:rPr lang="en-US" sz="2000" b="0" i="1" smtClean="0">
                        <a:latin typeface="Cambria Math"/>
                        <a:ea typeface="Cambria Math"/>
                      </a:rPr>
                      <m:t>𝜔</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ea typeface="Cambria Math"/>
                      </a:rPr>
                      <m:t>+</m:t>
                    </m:r>
                    <m:r>
                      <a:rPr lang="en-US" sz="2000" b="0" i="1" smtClean="0">
                        <a:latin typeface="Cambria Math"/>
                        <a:ea typeface="Cambria Math"/>
                      </a:rPr>
                      <m:t>𝑘𝑋</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m:t>
                        </m:r>
                      </m:sub>
                    </m:sSub>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𝑖</m:t>
                        </m:r>
                        <m:r>
                          <a:rPr lang="en-US" sz="2000" b="0" i="1" smtClean="0">
                            <a:latin typeface="Cambria Math"/>
                            <a:ea typeface="Cambria Math"/>
                          </a:rPr>
                          <m:t>𝜔</m:t>
                        </m:r>
                        <m:r>
                          <a:rPr lang="en-US" sz="2000" b="0" i="1" smtClean="0">
                            <a:latin typeface="Cambria Math"/>
                            <a:ea typeface="Cambria Math"/>
                          </a:rPr>
                          <m:t>𝑡</m:t>
                        </m:r>
                      </m:sup>
                    </m:sSup>
                  </m:oMath>
                </a14:m>
                <a:endParaRPr lang="en-US" sz="2000" dirty="0" smtClean="0"/>
              </a:p>
              <a:p>
                <a:pPr algn="l"/>
                <a:endParaRPr lang="en-US" sz="2000" dirty="0" smtClean="0"/>
              </a:p>
              <a:p>
                <a14:m>
                  <m:oMath xmlns:m="http://schemas.openxmlformats.org/officeDocument/2006/math">
                    <m:d>
                      <m:dPr>
                        <m:ctrlPr>
                          <a:rPr lang="en-US" sz="2000" b="0" i="1" smtClean="0">
                            <a:latin typeface="Cambria Math"/>
                          </a:rPr>
                        </m:ctrlPr>
                      </m:dPr>
                      <m:e>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r>
                          <a:rPr lang="en-US" sz="2000" b="0" i="1" smtClean="0">
                            <a:latin typeface="Cambria Math"/>
                          </a:rPr>
                          <m:t>+</m:t>
                        </m:r>
                        <m:r>
                          <a:rPr lang="en-US" sz="2000" b="0" i="1" smtClean="0">
                            <a:latin typeface="Cambria Math"/>
                          </a:rPr>
                          <m:t>𝐶</m:t>
                        </m:r>
                        <m:r>
                          <a:rPr lang="en-US" sz="2000" b="0" i="1" smtClean="0">
                            <a:latin typeface="Cambria Math"/>
                            <a:ea typeface="Cambria Math"/>
                          </a:rPr>
                          <m:t>𝜔</m:t>
                        </m:r>
                        <m:r>
                          <a:rPr lang="en-US" sz="2000" b="0" i="1" smtClean="0">
                            <a:latin typeface="Cambria Math"/>
                            <a:ea typeface="Cambria Math"/>
                          </a:rPr>
                          <m:t>𝑖</m:t>
                        </m:r>
                        <m:r>
                          <a:rPr lang="en-US" sz="2000" b="0" i="1" smtClean="0">
                            <a:latin typeface="Cambria Math"/>
                            <a:ea typeface="Cambria Math"/>
                          </a:rPr>
                          <m:t>+</m:t>
                        </m:r>
                        <m:r>
                          <a:rPr lang="en-US" sz="2000" b="0" i="1" smtClean="0">
                            <a:latin typeface="Cambria Math"/>
                            <a:ea typeface="Cambria Math"/>
                          </a:rPr>
                          <m:t>𝑘</m:t>
                        </m:r>
                      </m:e>
                    </m:d>
                    <m:r>
                      <a:rPr lang="en-US" sz="2000" b="0" i="1" smtClean="0">
                        <a:latin typeface="Cambria Math"/>
                        <a:ea typeface="Cambria Math"/>
                      </a:rPr>
                      <m:t>𝑋</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m:t>
                        </m:r>
                      </m:sub>
                    </m:sSub>
                  </m:oMath>
                </a14:m>
                <a:r>
                  <a:rPr lang="en-US" sz="2000" dirty="0" smtClean="0"/>
                  <a:t>         </a:t>
                </a:r>
                <a14:m>
                  <m:oMath xmlns:m="http://schemas.openxmlformats.org/officeDocument/2006/math">
                    <m:r>
                      <a:rPr lang="en-US" sz="2000" b="0" i="1" dirty="0" smtClean="0">
                        <a:latin typeface="Cambria Math"/>
                      </a:rPr>
                      <m:t>𝑋</m:t>
                    </m:r>
                    <m:r>
                      <a:rPr lang="en-US" sz="2000" b="0" i="1" dirty="0" smtClean="0">
                        <a:latin typeface="Cambria Math"/>
                      </a:rPr>
                      <m:t>=</m:t>
                    </m:r>
                    <m:f>
                      <m:fPr>
                        <m:ctrlPr>
                          <a:rPr lang="en-US" sz="2000" b="0" i="1" dirty="0" smtClean="0">
                            <a:latin typeface="Cambria Math"/>
                          </a:rPr>
                        </m:ctrlPr>
                      </m:fPr>
                      <m:num>
                        <m:sSub>
                          <m:sSubPr>
                            <m:ctrlPr>
                              <a:rPr lang="en-US" sz="2000" b="0" i="1" dirty="0" smtClean="0">
                                <a:latin typeface="Cambria Math"/>
                              </a:rPr>
                            </m:ctrlPr>
                          </m:sSubPr>
                          <m:e>
                            <m:r>
                              <a:rPr lang="en-US" sz="2000" b="0" i="1" dirty="0" smtClean="0">
                                <a:latin typeface="Cambria Math"/>
                              </a:rPr>
                              <m:t>𝐹</m:t>
                            </m:r>
                          </m:e>
                          <m:sub>
                            <m:r>
                              <a:rPr lang="en-US" sz="2000" b="0" i="1" dirty="0" smtClean="0">
                                <a:latin typeface="Cambria Math"/>
                              </a:rPr>
                              <m:t>0</m:t>
                            </m:r>
                          </m:sub>
                        </m:sSub>
                      </m:num>
                      <m:den>
                        <m:d>
                          <m:dPr>
                            <m:ctrlPr>
                              <a:rPr lang="en-US" sz="2000" i="1" dirty="0">
                                <a:latin typeface="Cambria Math"/>
                              </a:rPr>
                            </m:ctrlPr>
                          </m:dPr>
                          <m:e>
                            <m:r>
                              <a:rPr lang="en-US" sz="2000" i="1" dirty="0">
                                <a:latin typeface="Cambria Math"/>
                              </a:rPr>
                              <m:t>𝑘</m:t>
                            </m:r>
                            <m:r>
                              <a:rPr lang="en-US" sz="2000" i="1" dirty="0">
                                <a:latin typeface="Cambria Math"/>
                              </a:rPr>
                              <m:t>−</m:t>
                            </m:r>
                            <m:r>
                              <a:rPr lang="en-US" sz="2000" i="1" dirty="0">
                                <a:latin typeface="Cambria Math"/>
                              </a:rPr>
                              <m:t>𝑚</m:t>
                            </m:r>
                            <m:sSup>
                              <m:sSupPr>
                                <m:ctrlPr>
                                  <a:rPr lang="en-US" sz="2000" i="1" dirty="0">
                                    <a:latin typeface="Cambria Math"/>
                                  </a:rPr>
                                </m:ctrlPr>
                              </m:sSupPr>
                              <m:e>
                                <m:r>
                                  <a:rPr lang="en-US" sz="2000" i="1" dirty="0">
                                    <a:latin typeface="Cambria Math"/>
                                    <a:ea typeface="Cambria Math"/>
                                  </a:rPr>
                                  <m:t>𝜔</m:t>
                                </m:r>
                              </m:e>
                              <m:sup>
                                <m:r>
                                  <a:rPr lang="en-US" sz="2000" i="1" dirty="0">
                                    <a:latin typeface="Cambria Math"/>
                                  </a:rPr>
                                  <m:t>2</m:t>
                                </m:r>
                              </m:sup>
                            </m:sSup>
                          </m:e>
                        </m:d>
                        <m:r>
                          <a:rPr lang="en-US" sz="2000" i="1" dirty="0">
                            <a:latin typeface="Cambria Math"/>
                          </a:rPr>
                          <m:t>+</m:t>
                        </m:r>
                        <m:r>
                          <a:rPr lang="en-US" sz="2000" i="1" dirty="0">
                            <a:latin typeface="Cambria Math"/>
                          </a:rPr>
                          <m:t>𝐶</m:t>
                        </m:r>
                        <m:r>
                          <a:rPr lang="en-US" sz="2000" i="1" dirty="0">
                            <a:latin typeface="Cambria Math"/>
                            <a:ea typeface="Cambria Math"/>
                          </a:rPr>
                          <m:t>𝜔</m:t>
                        </m:r>
                        <m:r>
                          <a:rPr lang="en-US" sz="2000" i="1" dirty="0">
                            <a:latin typeface="Cambria Math"/>
                            <a:ea typeface="Cambria Math"/>
                          </a:rPr>
                          <m:t>𝑖</m:t>
                        </m:r>
                      </m:den>
                    </m:f>
                    <m:r>
                      <a:rPr lang="en-US" sz="2000" b="0" i="1" dirty="0" smtClean="0">
                        <a:latin typeface="Cambria Math"/>
                      </a:rPr>
                      <m:t>=</m:t>
                    </m:r>
                    <m:f>
                      <m:fPr>
                        <m:ctrlPr>
                          <a:rPr lang="en-US" sz="2000" b="0" i="1" dirty="0" smtClean="0">
                            <a:latin typeface="Cambria Math"/>
                          </a:rPr>
                        </m:ctrlPr>
                      </m:fPr>
                      <m:num>
                        <m:sSub>
                          <m:sSubPr>
                            <m:ctrlPr>
                              <a:rPr lang="en-US" sz="2000" b="0" i="1" dirty="0" smtClean="0">
                                <a:latin typeface="Cambria Math"/>
                              </a:rPr>
                            </m:ctrlPr>
                          </m:sSubPr>
                          <m:e>
                            <m:r>
                              <a:rPr lang="en-US" sz="2000" b="0" i="1" dirty="0" smtClean="0">
                                <a:latin typeface="Cambria Math"/>
                              </a:rPr>
                              <m:t>𝐹</m:t>
                            </m:r>
                          </m:e>
                          <m:sub>
                            <m:r>
                              <a:rPr lang="en-US" sz="2000" b="0" i="1" dirty="0" smtClean="0">
                                <a:latin typeface="Cambria Math"/>
                              </a:rPr>
                              <m:t>0</m:t>
                            </m:r>
                          </m:sub>
                        </m:sSub>
                      </m:num>
                      <m:den>
                        <m:rad>
                          <m:radPr>
                            <m:degHide m:val="on"/>
                            <m:ctrlPr>
                              <a:rPr lang="en-US" sz="2000" b="0" i="1" dirty="0" smtClean="0">
                                <a:latin typeface="Cambria Math"/>
                              </a:rPr>
                            </m:ctrlPr>
                          </m:radPr>
                          <m:deg/>
                          <m:e>
                            <m:r>
                              <a:rPr lang="en-US" sz="2000" b="0" i="1" dirty="0" smtClean="0">
                                <a:latin typeface="Cambria Math"/>
                              </a:rPr>
                              <m:t>(</m:t>
                            </m:r>
                            <m:sSup>
                              <m:sSupPr>
                                <m:ctrlPr>
                                  <a:rPr lang="en-US" sz="2000" b="0" i="1" dirty="0" smtClean="0">
                                    <a:latin typeface="Cambria Math"/>
                                  </a:rPr>
                                </m:ctrlPr>
                              </m:sSupPr>
                              <m:e>
                                <m:r>
                                  <a:rPr lang="en-US" sz="2000" i="1" dirty="0">
                                    <a:latin typeface="Cambria Math"/>
                                  </a:rPr>
                                  <m:t>𝑘</m:t>
                                </m:r>
                                <m:r>
                                  <a:rPr lang="en-US" sz="2000" i="1" dirty="0">
                                    <a:latin typeface="Cambria Math"/>
                                  </a:rPr>
                                  <m:t>−</m:t>
                                </m:r>
                                <m:r>
                                  <a:rPr lang="en-US" sz="2000" i="1" dirty="0">
                                    <a:latin typeface="Cambria Math"/>
                                  </a:rPr>
                                  <m:t>𝑚</m:t>
                                </m:r>
                                <m:sSup>
                                  <m:sSupPr>
                                    <m:ctrlPr>
                                      <a:rPr lang="en-US" sz="2000" i="1" dirty="0">
                                        <a:latin typeface="Cambria Math"/>
                                      </a:rPr>
                                    </m:ctrlPr>
                                  </m:sSupPr>
                                  <m:e>
                                    <m:r>
                                      <a:rPr lang="en-US" sz="2000" i="1" dirty="0">
                                        <a:latin typeface="Cambria Math"/>
                                        <a:ea typeface="Cambria Math"/>
                                      </a:rPr>
                                      <m:t>𝜔</m:t>
                                    </m:r>
                                  </m:e>
                                  <m:sup>
                                    <m:r>
                                      <a:rPr lang="en-US" sz="2000" i="1" dirty="0">
                                        <a:latin typeface="Cambria Math"/>
                                      </a:rPr>
                                      <m:t>2</m:t>
                                    </m:r>
                                  </m:sup>
                                </m:sSup>
                                <m:r>
                                  <a:rPr lang="en-US" sz="2000" b="0" i="1" dirty="0" smtClean="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𝐶</m:t>
                                </m:r>
                                <m:r>
                                  <a:rPr lang="en-US" sz="2000" b="0" i="1" dirty="0" smtClean="0">
                                    <a:latin typeface="Cambria Math"/>
                                    <a:ea typeface="Cambria Math"/>
                                  </a:rPr>
                                  <m:t>𝜔</m:t>
                                </m:r>
                                <m:r>
                                  <a:rPr lang="en-US" sz="2000" b="0" i="1" dirty="0" smtClean="0">
                                    <a:latin typeface="Cambria Math"/>
                                    <a:ea typeface="Cambria Math"/>
                                  </a:rPr>
                                  <m:t>)</m:t>
                                </m:r>
                              </m:e>
                              <m:sup>
                                <m:r>
                                  <a:rPr lang="en-US" sz="2000" b="0" i="1" dirty="0" smtClean="0">
                                    <a:latin typeface="Cambria Math"/>
                                  </a:rPr>
                                  <m:t>2</m:t>
                                </m:r>
                              </m:sup>
                            </m:sSup>
                          </m:e>
                        </m:rad>
                        <m:r>
                          <a:rPr lang="en-US" sz="2000" b="0" i="1" dirty="0" smtClean="0">
                            <a:latin typeface="Cambria Math"/>
                          </a:rPr>
                          <m:t> </m:t>
                        </m:r>
                        <m:sSup>
                          <m:sSupPr>
                            <m:ctrlPr>
                              <a:rPr lang="en-US" sz="2000" b="0" i="1" dirty="0" smtClean="0">
                                <a:latin typeface="Cambria Math"/>
                              </a:rPr>
                            </m:ctrlPr>
                          </m:sSupPr>
                          <m:e>
                            <m:r>
                              <a:rPr lang="en-US" sz="2000" b="0" i="1" dirty="0" smtClean="0">
                                <a:latin typeface="Cambria Math"/>
                              </a:rPr>
                              <m:t>𝑒</m:t>
                            </m:r>
                          </m:e>
                          <m:sup>
                            <m:r>
                              <a:rPr lang="en-US" sz="2000" b="0" i="1" dirty="0" smtClean="0">
                                <a:latin typeface="Cambria Math"/>
                              </a:rPr>
                              <m:t>𝑖</m:t>
                            </m:r>
                            <m:func>
                              <m:funcPr>
                                <m:ctrlPr>
                                  <a:rPr lang="en-US" sz="2000" b="0" i="1" dirty="0" smtClean="0">
                                    <a:latin typeface="Cambria Math"/>
                                  </a:rPr>
                                </m:ctrlPr>
                              </m:funcPr>
                              <m:fName>
                                <m:sSup>
                                  <m:sSupPr>
                                    <m:ctrlPr>
                                      <a:rPr lang="en-US" sz="2000" b="0" i="1" dirty="0" smtClean="0">
                                        <a:latin typeface="Cambria Math"/>
                                      </a:rPr>
                                    </m:ctrlPr>
                                  </m:sSupPr>
                                  <m:e>
                                    <m:r>
                                      <m:rPr>
                                        <m:sty m:val="p"/>
                                      </m:rPr>
                                      <a:rPr lang="en-US" sz="2000" b="0" i="0" dirty="0" smtClean="0">
                                        <a:latin typeface="Cambria Math"/>
                                      </a:rPr>
                                      <m:t>tan</m:t>
                                    </m:r>
                                  </m:e>
                                  <m:sup>
                                    <m:r>
                                      <a:rPr lang="en-US" sz="2000" b="0" i="1" dirty="0" smtClean="0">
                                        <a:latin typeface="Cambria Math"/>
                                      </a:rPr>
                                      <m:t>−</m:t>
                                    </m:r>
                                    <m:r>
                                      <a:rPr lang="en-US" sz="2000" b="0" i="1" dirty="0" smtClean="0">
                                        <a:latin typeface="Cambria Math"/>
                                      </a:rPr>
                                      <m:t>1</m:t>
                                    </m:r>
                                  </m:sup>
                                </m:sSup>
                              </m:fName>
                              <m:e>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𝐶</m:t>
                                    </m:r>
                                    <m:r>
                                      <a:rPr lang="en-US" sz="2000" b="0" i="1" dirty="0" smtClean="0">
                                        <a:latin typeface="Cambria Math"/>
                                        <a:ea typeface="Cambria Math"/>
                                      </a:rPr>
                                      <m:t>𝜔</m:t>
                                    </m:r>
                                  </m:num>
                                  <m:den>
                                    <m:r>
                                      <a:rPr lang="en-US" sz="2000" b="0" i="1" dirty="0" smtClean="0">
                                        <a:latin typeface="Cambria Math"/>
                                      </a:rPr>
                                      <m:t>𝑘</m:t>
                                    </m:r>
                                    <m:r>
                                      <a:rPr lang="en-US" sz="2000" b="0" i="1" dirty="0" smtClean="0">
                                        <a:latin typeface="Cambria Math"/>
                                      </a:rPr>
                                      <m:t>−</m:t>
                                    </m:r>
                                    <m:r>
                                      <a:rPr lang="en-US" sz="2000" b="0" i="1" dirty="0" smtClean="0">
                                        <a:latin typeface="Cambria Math"/>
                                      </a:rPr>
                                      <m:t>𝑚</m:t>
                                    </m:r>
                                    <m:r>
                                      <a:rPr lang="en-US" sz="2000" b="0" i="1" dirty="0" smtClean="0">
                                        <a:latin typeface="Cambria Math"/>
                                        <a:ea typeface="Cambria Math"/>
                                      </a:rPr>
                                      <m:t>𝜔</m:t>
                                    </m:r>
                                  </m:den>
                                </m:f>
                              </m:e>
                            </m:func>
                            <m:r>
                              <a:rPr lang="en-US" sz="2000" b="0" i="1" dirty="0" smtClean="0">
                                <a:latin typeface="Cambria Math"/>
                                <a:ea typeface="Cambria Math"/>
                              </a:rPr>
                              <m:t>)</m:t>
                            </m:r>
                          </m:sup>
                        </m:sSup>
                      </m:den>
                    </m:f>
                  </m:oMath>
                </a14:m>
                <a:endParaRPr lang="en-US" sz="2000" dirty="0" smtClean="0"/>
              </a:p>
              <a:p>
                <a:endParaRPr lang="en-US" sz="2000" dirty="0"/>
              </a:p>
              <a:p>
                <a14:m>
                  <m:oMath xmlns:m="http://schemas.openxmlformats.org/officeDocument/2006/math">
                    <m:r>
                      <a:rPr lang="en-US" sz="2000" b="0" i="1" smtClean="0">
                        <a:latin typeface="Cambria Math"/>
                      </a:rPr>
                      <m:t>𝑋</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num>
                      <m:den>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r>
                                  <a:rPr lang="en-US" sz="2000" b="0" i="1" smtClean="0">
                                    <a:latin typeface="Cambria Math"/>
                                  </a:rPr>
                                  <m:t>𝑘</m:t>
                                </m:r>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r>
                                  <a:rPr lang="en-US" sz="2000" b="0" i="1" smtClean="0">
                                    <a:latin typeface="Cambria Math"/>
                                  </a:rPr>
                                  <m:t>)</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𝐶</m:t>
                                </m:r>
                                <m:r>
                                  <a:rPr lang="en-US" sz="2000" b="0" i="1" smtClean="0">
                                    <a:latin typeface="Cambria Math"/>
                                    <a:ea typeface="Cambria Math"/>
                                  </a:rPr>
                                  <m:t>𝜔</m:t>
                                </m:r>
                                <m:r>
                                  <a:rPr lang="en-US" sz="2000" b="0" i="1" smtClean="0">
                                    <a:latin typeface="Cambria Math"/>
                                    <a:ea typeface="Cambria Math"/>
                                  </a:rPr>
                                  <m:t>)</m:t>
                                </m:r>
                              </m:e>
                              <m:sup>
                                <m:r>
                                  <a:rPr lang="en-US" sz="2000" b="0" i="1" smtClean="0">
                                    <a:latin typeface="Cambria Math"/>
                                  </a:rPr>
                                  <m:t>2</m:t>
                                </m:r>
                              </m:sup>
                            </m:sSup>
                          </m:e>
                        </m:rad>
                      </m:den>
                    </m:f>
                    <m:r>
                      <a:rPr lang="en-US" sz="2000" b="0" i="1" smtClean="0">
                        <a:latin typeface="Cambria Math"/>
                      </a:rPr>
                      <m:t> </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𝑖</m:t>
                        </m:r>
                        <m:func>
                          <m:funcPr>
                            <m:ctrlPr>
                              <a:rPr lang="en-US" sz="2000" b="0" i="1" smtClean="0">
                                <a:latin typeface="Cambria Math"/>
                              </a:rPr>
                            </m:ctrlPr>
                          </m:funcPr>
                          <m:fName>
                            <m:sSup>
                              <m:sSupPr>
                                <m:ctrlPr>
                                  <a:rPr lang="en-US" sz="2000" b="0" i="1" smtClean="0">
                                    <a:latin typeface="Cambria Math"/>
                                  </a:rPr>
                                </m:ctrlPr>
                              </m:sSupPr>
                              <m:e>
                                <m:r>
                                  <m:rPr>
                                    <m:sty m:val="p"/>
                                  </m:rPr>
                                  <a:rPr lang="en-US" sz="2000" b="0" i="0" smtClean="0">
                                    <a:latin typeface="Cambria Math"/>
                                  </a:rPr>
                                  <m:t>tan</m:t>
                                </m:r>
                              </m:e>
                              <m:sup>
                                <m:r>
                                  <a:rPr lang="en-US" sz="2000" b="0" i="1" smtClean="0">
                                    <a:latin typeface="Cambria Math"/>
                                  </a:rPr>
                                  <m:t>−</m:t>
                                </m:r>
                                <m:r>
                                  <a:rPr lang="en-US" sz="2000" b="0" i="1" smtClean="0">
                                    <a:latin typeface="Cambria Math"/>
                                  </a:rPr>
                                  <m:t>1</m:t>
                                </m:r>
                              </m:sup>
                            </m:sSup>
                          </m:fName>
                          <m:e>
                            <m:f>
                              <m:fPr>
                                <m:ctrlPr>
                                  <a:rPr lang="en-US" sz="2000" b="0" i="1" smtClean="0">
                                    <a:latin typeface="Cambria Math"/>
                                  </a:rPr>
                                </m:ctrlPr>
                              </m:fPr>
                              <m:num>
                                <m:r>
                                  <a:rPr lang="en-US" sz="2000" b="0" i="1" smtClean="0">
                                    <a:latin typeface="Cambria Math"/>
                                  </a:rPr>
                                  <m:t>𝐶</m:t>
                                </m:r>
                                <m:r>
                                  <a:rPr lang="en-US" sz="2000" b="0" i="1" smtClean="0">
                                    <a:latin typeface="Cambria Math"/>
                                    <a:ea typeface="Cambria Math"/>
                                  </a:rPr>
                                  <m:t>𝜔</m:t>
                                </m:r>
                              </m:num>
                              <m:den>
                                <m:r>
                                  <a:rPr lang="en-US" sz="2000" b="0" i="1" smtClean="0">
                                    <a:latin typeface="Cambria Math"/>
                                  </a:rPr>
                                  <m:t>𝑘</m:t>
                                </m:r>
                                <m:r>
                                  <a:rPr lang="en-US" sz="2000" b="0" i="1" smtClean="0">
                                    <a:latin typeface="Cambria Math"/>
                                  </a:rPr>
                                  <m:t>−</m:t>
                                </m:r>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den>
                            </m:f>
                          </m:e>
                        </m:func>
                      </m:sup>
                    </m:sSup>
                  </m:oMath>
                </a14:m>
                <a:endParaRPr lang="en-US" sz="2000" dirty="0" smtClean="0"/>
              </a:p>
              <a:p>
                <a:endParaRPr lang="en-US" sz="2000" dirty="0"/>
              </a:p>
              <a:p>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𝑋</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r>
                          <a:rPr lang="en-US" sz="2000" b="0" i="1" smtClean="0">
                            <a:latin typeface="Cambria Math"/>
                            <a:ea typeface="Cambria Math"/>
                          </a:rPr>
                          <m:t>𝜔</m:t>
                        </m:r>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𝜑</m:t>
                        </m:r>
                        <m:r>
                          <a:rPr lang="en-US" sz="2000" b="0" i="1" smtClean="0">
                            <a:latin typeface="Cambria Math"/>
                            <a:ea typeface="Cambria Math"/>
                          </a:rPr>
                          <m:t>)</m:t>
                        </m:r>
                      </m:e>
                    </m:func>
                  </m:oMath>
                </a14:m>
                <a:r>
                  <a:rPr lang="en-US" sz="2000" dirty="0" smtClean="0"/>
                  <a:t>             </a:t>
                </a:r>
                <a14:m>
                  <m:oMath xmlns:m="http://schemas.openxmlformats.org/officeDocument/2006/math">
                    <m:d>
                      <m:dPr>
                        <m:begChr m:val="|"/>
                        <m:endChr m:val="|"/>
                        <m:ctrlPr>
                          <a:rPr lang="en-US" sz="2000" b="0" i="1" dirty="0" smtClean="0">
                            <a:latin typeface="Cambria Math"/>
                          </a:rPr>
                        </m:ctrlPr>
                      </m:dPr>
                      <m:e>
                        <m:r>
                          <a:rPr lang="en-US" sz="2000" b="0" i="1" dirty="0" smtClean="0">
                            <a:latin typeface="Cambria Math"/>
                          </a:rPr>
                          <m:t>𝑋</m:t>
                        </m:r>
                      </m:e>
                    </m:d>
                    <m:r>
                      <a:rPr lang="en-US" sz="2000" b="0" i="1" dirty="0" smtClean="0">
                        <a:latin typeface="Cambria Math"/>
                      </a:rPr>
                      <m:t>=</m:t>
                    </m:r>
                    <m:f>
                      <m:fPr>
                        <m:ctrlPr>
                          <a:rPr lang="en-US" sz="2000" b="0" i="1" dirty="0" smtClean="0">
                            <a:latin typeface="Cambria Math"/>
                          </a:rPr>
                        </m:ctrlPr>
                      </m:fPr>
                      <m:num>
                        <m:sSub>
                          <m:sSubPr>
                            <m:ctrlPr>
                              <a:rPr lang="en-US" sz="2000" b="0" i="1" dirty="0" smtClean="0">
                                <a:latin typeface="Cambria Math"/>
                              </a:rPr>
                            </m:ctrlPr>
                          </m:sSubPr>
                          <m:e>
                            <m:r>
                              <a:rPr lang="en-US" sz="2000" b="0" i="1" dirty="0" smtClean="0">
                                <a:latin typeface="Cambria Math"/>
                              </a:rPr>
                              <m:t>𝐹</m:t>
                            </m:r>
                          </m:e>
                          <m:sub>
                            <m:r>
                              <a:rPr lang="en-US" sz="2000" b="0" i="1" dirty="0" smtClean="0">
                                <a:latin typeface="Cambria Math"/>
                              </a:rPr>
                              <m:t>0</m:t>
                            </m:r>
                          </m:sub>
                        </m:sSub>
                      </m:num>
                      <m:den>
                        <m:rad>
                          <m:radPr>
                            <m:degHide m:val="on"/>
                            <m:ctrlPr>
                              <a:rPr lang="en-US" sz="2000" b="0" i="1" dirty="0" smtClean="0">
                                <a:latin typeface="Cambria Math"/>
                              </a:rPr>
                            </m:ctrlPr>
                          </m:radPr>
                          <m:deg/>
                          <m:e>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𝑘</m:t>
                                </m:r>
                                <m:r>
                                  <a:rPr lang="en-US" sz="2000" b="0" i="1" dirty="0" smtClean="0">
                                    <a:latin typeface="Cambria Math"/>
                                  </a:rPr>
                                  <m:t>−</m:t>
                                </m:r>
                                <m:r>
                                  <a:rPr lang="en-US" sz="2000" b="0" i="1" dirty="0" smtClean="0">
                                    <a:latin typeface="Cambria Math"/>
                                  </a:rPr>
                                  <m:t>𝑚</m:t>
                                </m:r>
                                <m:sSup>
                                  <m:sSupPr>
                                    <m:ctrlPr>
                                      <a:rPr lang="en-US" sz="2000" b="0" i="1" dirty="0" smtClean="0">
                                        <a:latin typeface="Cambria Math"/>
                                      </a:rPr>
                                    </m:ctrlPr>
                                  </m:sSupPr>
                                  <m:e>
                                    <m:r>
                                      <a:rPr lang="en-US" sz="2000" b="0" i="1" dirty="0" smtClean="0">
                                        <a:latin typeface="Cambria Math"/>
                                        <a:ea typeface="Cambria Math"/>
                                      </a:rPr>
                                      <m:t>𝜔</m:t>
                                    </m:r>
                                  </m:e>
                                  <m:sup>
                                    <m:r>
                                      <a:rPr lang="en-US" sz="2000" b="0" i="1" dirty="0" smtClean="0">
                                        <a:latin typeface="Cambria Math"/>
                                      </a:rPr>
                                      <m:t>2</m:t>
                                    </m:r>
                                  </m:sup>
                                </m:sSup>
                                <m:r>
                                  <a:rPr lang="en-US" sz="2000" b="0" i="1" dirty="0" smtClean="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𝐶</m:t>
                                </m:r>
                                <m:r>
                                  <a:rPr lang="en-US" sz="2000" b="0" i="1" dirty="0" smtClean="0">
                                    <a:latin typeface="Cambria Math"/>
                                    <a:ea typeface="Cambria Math"/>
                                  </a:rPr>
                                  <m:t>𝜔</m:t>
                                </m:r>
                                <m:r>
                                  <a:rPr lang="en-US" sz="2000" b="0" i="1" dirty="0" smtClean="0">
                                    <a:latin typeface="Cambria Math"/>
                                    <a:ea typeface="Cambria Math"/>
                                  </a:rPr>
                                  <m:t>)</m:t>
                                </m:r>
                              </m:e>
                              <m:sup>
                                <m:r>
                                  <a:rPr lang="en-US" sz="2000" b="0" i="1" dirty="0" smtClean="0">
                                    <a:latin typeface="Cambria Math"/>
                                  </a:rPr>
                                  <m:t>2</m:t>
                                </m:r>
                              </m:sup>
                            </m:sSup>
                          </m:e>
                        </m:rad>
                      </m:den>
                    </m:f>
                  </m:oMath>
                </a14:m>
                <a:r>
                  <a:rPr lang="en-US" sz="2000" dirty="0" smtClean="0"/>
                  <a:t>              </a:t>
                </a:r>
                <a14:m>
                  <m:oMath xmlns:m="http://schemas.openxmlformats.org/officeDocument/2006/math">
                    <m:r>
                      <a:rPr lang="en-US" sz="2000" i="1" dirty="0" smtClean="0">
                        <a:latin typeface="Cambria Math"/>
                        <a:ea typeface="Cambria Math"/>
                      </a:rPr>
                      <m:t>𝜑</m:t>
                    </m:r>
                    <m:r>
                      <a:rPr lang="en-US" sz="2000" b="0" i="1" dirty="0" smtClean="0">
                        <a:latin typeface="Cambria Math"/>
                        <a:ea typeface="Cambria Math"/>
                      </a:rPr>
                      <m:t>=</m:t>
                    </m:r>
                    <m:func>
                      <m:funcPr>
                        <m:ctrlPr>
                          <a:rPr lang="en-US" sz="2000" b="0" i="1" dirty="0" smtClean="0">
                            <a:latin typeface="Cambria Math"/>
                            <a:ea typeface="Cambria Math"/>
                          </a:rPr>
                        </m:ctrlPr>
                      </m:funcPr>
                      <m:fName>
                        <m:sSup>
                          <m:sSupPr>
                            <m:ctrlPr>
                              <a:rPr lang="en-US" sz="2000" b="0" i="1" dirty="0" smtClean="0">
                                <a:latin typeface="Cambria Math"/>
                                <a:ea typeface="Cambria Math"/>
                              </a:rPr>
                            </m:ctrlPr>
                          </m:sSupPr>
                          <m:e>
                            <m:r>
                              <m:rPr>
                                <m:sty m:val="p"/>
                              </m:rPr>
                              <a:rPr lang="en-US" sz="2000" b="0" i="0" dirty="0" smtClean="0">
                                <a:latin typeface="Cambria Math"/>
                                <a:ea typeface="Cambria Math"/>
                              </a:rPr>
                              <m:t>tan</m:t>
                            </m:r>
                          </m:e>
                          <m:sup>
                            <m:r>
                              <a:rPr lang="en-US" sz="2000" b="0" i="1" dirty="0" smtClean="0">
                                <a:latin typeface="Cambria Math"/>
                                <a:ea typeface="Cambria Math"/>
                              </a:rPr>
                              <m:t>−</m:t>
                            </m:r>
                            <m:r>
                              <a:rPr lang="en-US" sz="2000" b="0" i="1" dirty="0" smtClean="0">
                                <a:latin typeface="Cambria Math"/>
                                <a:ea typeface="Cambria Math"/>
                              </a:rPr>
                              <m:t>1</m:t>
                            </m:r>
                          </m:sup>
                        </m:sSup>
                      </m:fName>
                      <m:e>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𝐶</m:t>
                            </m:r>
                            <m:r>
                              <a:rPr lang="en-US" sz="2000" b="0" i="1" dirty="0" smtClean="0">
                                <a:latin typeface="Cambria Math"/>
                                <a:ea typeface="Cambria Math"/>
                              </a:rPr>
                              <m:t>𝜔</m:t>
                            </m:r>
                          </m:num>
                          <m:den>
                            <m:r>
                              <a:rPr lang="en-US" sz="2000" b="0" i="1" dirty="0" smtClean="0">
                                <a:latin typeface="Cambria Math"/>
                                <a:ea typeface="Cambria Math"/>
                              </a:rPr>
                              <m:t>𝑘</m:t>
                            </m:r>
                            <m:r>
                              <a:rPr lang="en-US" sz="2000" b="0" i="1" dirty="0" smtClean="0">
                                <a:latin typeface="Cambria Math"/>
                                <a:ea typeface="Cambria Math"/>
                              </a:rPr>
                              <m:t>−</m:t>
                            </m:r>
                            <m:r>
                              <a:rPr lang="en-US" sz="2000" b="0" i="1" dirty="0" smtClean="0">
                                <a:latin typeface="Cambria Math"/>
                                <a:ea typeface="Cambria Math"/>
                              </a:rPr>
                              <m:t>𝑚</m:t>
                            </m:r>
                            <m:sSup>
                              <m:sSupPr>
                                <m:ctrlPr>
                                  <a:rPr lang="en-US" sz="2000" b="0" i="1" dirty="0" smtClean="0">
                                    <a:latin typeface="Cambria Math"/>
                                    <a:ea typeface="Cambria Math"/>
                                  </a:rPr>
                                </m:ctrlPr>
                              </m:sSupPr>
                              <m:e>
                                <m:r>
                                  <a:rPr lang="en-US" sz="2000" b="0" i="1" dirty="0" smtClean="0">
                                    <a:latin typeface="Cambria Math"/>
                                    <a:ea typeface="Cambria Math"/>
                                  </a:rPr>
                                  <m:t>𝜔</m:t>
                                </m:r>
                              </m:e>
                              <m:sup>
                                <m:r>
                                  <a:rPr lang="en-US" sz="2000" b="0" i="1" dirty="0" smtClean="0">
                                    <a:latin typeface="Cambria Math"/>
                                    <a:ea typeface="Cambria Math"/>
                                  </a:rPr>
                                  <m:t>2</m:t>
                                </m:r>
                              </m:sup>
                            </m:sSup>
                          </m:den>
                        </m:f>
                        <m:r>
                          <a:rPr lang="en-US" sz="2000" b="0" i="1" dirty="0" smtClean="0">
                            <a:latin typeface="Cambria Math"/>
                            <a:ea typeface="Cambria Math"/>
                          </a:rPr>
                          <m:t>)</m:t>
                        </m:r>
                      </m:e>
                    </m:func>
                  </m:oMath>
                </a14:m>
                <a:endParaRPr lang="en-US" sz="2000" dirty="0" smtClean="0"/>
              </a:p>
              <a:p>
                <a:endParaRPr lang="en-US" sz="2000" dirty="0"/>
              </a:p>
              <a:p>
                <a:pPr algn="r" rtl="1"/>
                <a:r>
                  <a:rPr lang="fa-IR" sz="2000" dirty="0" smtClean="0"/>
                  <a:t>              </a:t>
                </a:r>
                <a:r>
                  <a:rPr lang="fa-IR" sz="2000" dirty="0" smtClean="0">
                    <a:cs typeface="B Koodak" pitchFamily="2" charset="-78"/>
                  </a:rPr>
                  <a:t>بیان پاسخ دینامیکی به فرم استاندارد؛</a:t>
                </a:r>
              </a:p>
              <a:p>
                <a:pPr algn="r" rtl="1"/>
                <a:endParaRPr lang="fa-IR" sz="2000" dirty="0">
                  <a:cs typeface="B Koodak" pitchFamily="2" charset="-78"/>
                </a:endParaRPr>
              </a:p>
              <a:p>
                <a:pPr algn="l"/>
                <a14:m>
                  <m:oMath xmlns:m="http://schemas.openxmlformats.org/officeDocument/2006/math">
                    <m:r>
                      <a:rPr lang="en-US" sz="2000" b="0" i="1" smtClean="0">
                        <a:latin typeface="Cambria Math"/>
                        <a:cs typeface="B Koodak" pitchFamily="2" charset="-78"/>
                      </a:rPr>
                      <m:t>𝑚</m:t>
                    </m:r>
                    <m:acc>
                      <m:accPr>
                        <m:chr m:val="̈"/>
                        <m:ctrlPr>
                          <a:rPr lang="en-US" sz="2000" i="1" smtClean="0">
                            <a:latin typeface="Cambria Math"/>
                            <a:cs typeface="B Koodak" pitchFamily="2" charset="-78"/>
                          </a:rPr>
                        </m:ctrlPr>
                      </m:accPr>
                      <m:e>
                        <m:r>
                          <a:rPr lang="en-US" sz="2000" b="0" i="1" smtClean="0">
                            <a:latin typeface="Cambria Math"/>
                            <a:cs typeface="B Koodak" pitchFamily="2" charset="-78"/>
                          </a:rPr>
                          <m:t>𝑥</m:t>
                        </m:r>
                      </m:e>
                    </m:acc>
                    <m:r>
                      <a:rPr lang="en-US" sz="2000" b="0" i="1" smtClean="0">
                        <a:latin typeface="Cambria Math"/>
                        <a:cs typeface="B Koodak" pitchFamily="2" charset="-78"/>
                      </a:rPr>
                      <m:t>+</m:t>
                    </m:r>
                    <m:r>
                      <a:rPr lang="en-US" sz="2000" b="0" i="1" smtClean="0">
                        <a:latin typeface="Cambria Math"/>
                        <a:cs typeface="B Koodak" pitchFamily="2" charset="-78"/>
                      </a:rPr>
                      <m:t>𝑐</m:t>
                    </m:r>
                    <m:acc>
                      <m:accPr>
                        <m:chr m:val="̇"/>
                        <m:ctrlPr>
                          <a:rPr lang="en-US" sz="2000" i="1" smtClean="0">
                            <a:latin typeface="Cambria Math"/>
                            <a:cs typeface="B Koodak" pitchFamily="2" charset="-78"/>
                          </a:rPr>
                        </m:ctrlPr>
                      </m:accPr>
                      <m:e>
                        <m:r>
                          <a:rPr lang="en-US" sz="2000" b="0" i="1" smtClean="0">
                            <a:latin typeface="Cambria Math"/>
                            <a:cs typeface="B Koodak" pitchFamily="2" charset="-78"/>
                          </a:rPr>
                          <m:t>𝑥</m:t>
                        </m:r>
                      </m:e>
                    </m:acc>
                    <m:r>
                      <a:rPr lang="en-US" sz="2000" b="0" i="1" smtClean="0">
                        <a:latin typeface="Cambria Math"/>
                        <a:cs typeface="B Koodak" pitchFamily="2" charset="-78"/>
                      </a:rPr>
                      <m:t>+</m:t>
                    </m:r>
                    <m:r>
                      <a:rPr lang="en-US" sz="2000" b="0" i="1" smtClean="0">
                        <a:latin typeface="Cambria Math"/>
                        <a:cs typeface="B Koodak" pitchFamily="2" charset="-78"/>
                      </a:rPr>
                      <m:t>𝑘𝑥</m:t>
                    </m:r>
                    <m:r>
                      <a:rPr lang="en-US" sz="2000" b="0" i="1" smtClean="0">
                        <a:latin typeface="Cambria Math"/>
                        <a:cs typeface="B Koodak" pitchFamily="2" charset="-78"/>
                      </a:rPr>
                      <m:t>=</m:t>
                    </m:r>
                    <m:r>
                      <a:rPr lang="en-US" sz="2000" b="0" i="1" smtClean="0">
                        <a:latin typeface="Cambria Math"/>
                        <a:cs typeface="B Koodak" pitchFamily="2" charset="-78"/>
                      </a:rPr>
                      <m:t>0</m:t>
                    </m:r>
                  </m:oMath>
                </a14:m>
                <a:r>
                  <a:rPr lang="en-US" sz="2000" dirty="0" smtClean="0">
                    <a:cs typeface="B Koodak" pitchFamily="2" charset="-78"/>
                  </a:rPr>
                  <a:t>              </a:t>
                </a:r>
                <a14:m>
                  <m:oMath xmlns:m="http://schemas.openxmlformats.org/officeDocument/2006/math">
                    <m:acc>
                      <m:accPr>
                        <m:chr m:val="̈"/>
                        <m:ctrlPr>
                          <a:rPr lang="en-US" sz="2000" i="1" dirty="0" smtClean="0">
                            <a:latin typeface="Cambria Math"/>
                            <a:cs typeface="B Koodak" pitchFamily="2" charset="-78"/>
                          </a:rPr>
                        </m:ctrlPr>
                      </m:accPr>
                      <m:e>
                        <m:r>
                          <a:rPr lang="en-US" sz="2000" b="0" i="1" dirty="0" smtClean="0">
                            <a:latin typeface="Cambria Math"/>
                            <a:cs typeface="B Koodak" pitchFamily="2" charset="-78"/>
                          </a:rPr>
                          <m:t>𝑥</m:t>
                        </m:r>
                      </m:e>
                    </m:acc>
                    <m:r>
                      <a:rPr lang="en-US" sz="2000" b="0" i="1" dirty="0" smtClean="0">
                        <a:latin typeface="Cambria Math"/>
                        <a:cs typeface="B Koodak" pitchFamily="2" charset="-78"/>
                      </a:rPr>
                      <m:t>+</m:t>
                    </m:r>
                    <m:d>
                      <m:dPr>
                        <m:ctrlPr>
                          <a:rPr lang="en-US" sz="2000" b="0" i="1" dirty="0" smtClean="0">
                            <a:latin typeface="Cambria Math"/>
                            <a:cs typeface="B Koodak" pitchFamily="2" charset="-78"/>
                          </a:rPr>
                        </m:ctrlPr>
                      </m:dPr>
                      <m:e>
                        <m:r>
                          <a:rPr lang="en-US" sz="2000" b="0" i="1" dirty="0" smtClean="0">
                            <a:latin typeface="Cambria Math"/>
                            <a:cs typeface="B Koodak" pitchFamily="2" charset="-78"/>
                          </a:rPr>
                          <m:t>2</m:t>
                        </m:r>
                        <m:r>
                          <a:rPr lang="en-US" sz="2000" b="0" i="1" dirty="0" smtClean="0">
                            <a:latin typeface="Cambria Math"/>
                            <a:ea typeface="Cambria Math"/>
                            <a:cs typeface="B Koodak" pitchFamily="2" charset="-78"/>
                          </a:rPr>
                          <m:t>𝜁</m:t>
                        </m:r>
                        <m:sSub>
                          <m:sSubPr>
                            <m:ctrlPr>
                              <a:rPr lang="en-US" sz="2000" b="0" i="1" dirty="0" smtClean="0">
                                <a:latin typeface="Cambria Math"/>
                                <a:ea typeface="Cambria Math"/>
                                <a:cs typeface="B Koodak" pitchFamily="2" charset="-78"/>
                              </a:rPr>
                            </m:ctrlPr>
                          </m:sSubPr>
                          <m:e>
                            <m:r>
                              <a:rPr lang="en-US" sz="2000" b="0" i="1" dirty="0" smtClean="0">
                                <a:latin typeface="Cambria Math"/>
                                <a:ea typeface="Cambria Math"/>
                                <a:cs typeface="B Koodak" pitchFamily="2" charset="-78"/>
                              </a:rPr>
                              <m:t>𝜔</m:t>
                            </m:r>
                          </m:e>
                          <m:sub>
                            <m:r>
                              <a:rPr lang="en-US" sz="2000" b="0" i="1" dirty="0" smtClean="0">
                                <a:latin typeface="Cambria Math"/>
                                <a:ea typeface="Cambria Math"/>
                                <a:cs typeface="B Koodak" pitchFamily="2" charset="-78"/>
                              </a:rPr>
                              <m:t>𝑛</m:t>
                            </m:r>
                          </m:sub>
                        </m:sSub>
                      </m:e>
                    </m:d>
                    <m:acc>
                      <m:accPr>
                        <m:chr m:val="̇"/>
                        <m:ctrlPr>
                          <a:rPr lang="en-US" sz="2000" b="0" i="1" dirty="0" smtClean="0">
                            <a:latin typeface="Cambria Math"/>
                            <a:ea typeface="Cambria Math"/>
                            <a:cs typeface="B Koodak" pitchFamily="2" charset="-78"/>
                          </a:rPr>
                        </m:ctrlPr>
                      </m:accPr>
                      <m:e>
                        <m:r>
                          <a:rPr lang="en-US" sz="2000" b="0" i="1" dirty="0" smtClean="0">
                            <a:latin typeface="Cambria Math"/>
                            <a:ea typeface="Cambria Math"/>
                            <a:cs typeface="B Koodak" pitchFamily="2" charset="-78"/>
                          </a:rPr>
                          <m:t>𝑥</m:t>
                        </m:r>
                      </m:e>
                    </m:acc>
                    <m:r>
                      <a:rPr lang="en-US" sz="2000" b="0" i="1" dirty="0" smtClean="0">
                        <a:latin typeface="Cambria Math"/>
                        <a:cs typeface="B Koodak" pitchFamily="2" charset="-78"/>
                      </a:rPr>
                      <m:t>+(</m:t>
                    </m:r>
                    <m:sSup>
                      <m:sSupPr>
                        <m:ctrlPr>
                          <a:rPr lang="en-US" sz="2000" b="0" i="1" dirty="0" smtClean="0">
                            <a:latin typeface="Cambria Math"/>
                            <a:cs typeface="B Koodak" pitchFamily="2" charset="-78"/>
                          </a:rPr>
                        </m:ctrlPr>
                      </m:sSupPr>
                      <m:e>
                        <m:sSub>
                          <m:sSubPr>
                            <m:ctrlPr>
                              <a:rPr lang="en-US" sz="2000" b="0" i="1" dirty="0" smtClean="0">
                                <a:latin typeface="Cambria Math"/>
                                <a:cs typeface="B Koodak" pitchFamily="2" charset="-78"/>
                              </a:rPr>
                            </m:ctrlPr>
                          </m:sSubPr>
                          <m:e>
                            <m:r>
                              <a:rPr lang="en-US" sz="2000" b="0" i="1" dirty="0" smtClean="0">
                                <a:latin typeface="Cambria Math"/>
                                <a:ea typeface="Cambria Math"/>
                                <a:cs typeface="B Koodak" pitchFamily="2" charset="-78"/>
                              </a:rPr>
                              <m:t>𝜔</m:t>
                            </m:r>
                          </m:e>
                          <m:sub>
                            <m:r>
                              <a:rPr lang="en-US" sz="2000" b="0" i="1" dirty="0" smtClean="0">
                                <a:latin typeface="Cambria Math"/>
                                <a:cs typeface="B Koodak" pitchFamily="2" charset="-78"/>
                              </a:rPr>
                              <m:t>𝑛</m:t>
                            </m:r>
                          </m:sub>
                        </m:sSub>
                        <m:r>
                          <a:rPr lang="en-US" sz="2000" b="0" i="1" dirty="0" smtClean="0">
                            <a:latin typeface="Cambria Math"/>
                            <a:cs typeface="B Koodak" pitchFamily="2" charset="-78"/>
                          </a:rPr>
                          <m:t>)</m:t>
                        </m:r>
                      </m:e>
                      <m:sup>
                        <m:r>
                          <a:rPr lang="en-US" sz="2000" b="0" i="1" dirty="0" smtClean="0">
                            <a:latin typeface="Cambria Math"/>
                            <a:cs typeface="B Koodak" pitchFamily="2" charset="-78"/>
                          </a:rPr>
                          <m:t>2</m:t>
                        </m:r>
                      </m:sup>
                    </m:sSup>
                    <m:r>
                      <a:rPr lang="en-US" sz="2000" b="0" i="1" dirty="0" smtClean="0">
                        <a:latin typeface="Cambria Math"/>
                        <a:cs typeface="B Koodak" pitchFamily="2" charset="-78"/>
                      </a:rPr>
                      <m:t>𝑥</m:t>
                    </m:r>
                    <m:r>
                      <a:rPr lang="en-US" sz="2000" b="0" i="1" dirty="0" smtClean="0">
                        <a:latin typeface="Cambria Math"/>
                        <a:cs typeface="B Koodak" pitchFamily="2" charset="-78"/>
                      </a:rPr>
                      <m:t>=</m:t>
                    </m:r>
                    <m:r>
                      <a:rPr lang="en-US" sz="2000" b="0" i="1" dirty="0" smtClean="0">
                        <a:latin typeface="Cambria Math"/>
                        <a:cs typeface="B Koodak" pitchFamily="2" charset="-78"/>
                      </a:rPr>
                      <m:t>0</m:t>
                    </m:r>
                  </m:oMath>
                </a14:m>
                <a:endParaRPr lang="en-US" sz="2000" dirty="0">
                  <a:cs typeface="B Koodak"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7" name="Straight Connector 6"/>
          <p:cNvCxnSpPr/>
          <p:nvPr/>
        </p:nvCxnSpPr>
        <p:spPr>
          <a:xfrm>
            <a:off x="3505200" y="4267200"/>
            <a:ext cx="2667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05200" y="5029200"/>
            <a:ext cx="2667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05200" y="4267200"/>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267200"/>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05600" y="4267200"/>
            <a:ext cx="2209800"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5600" y="4953000"/>
            <a:ext cx="220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05600" y="4267200"/>
            <a:ext cx="0" cy="68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915400" y="4267200"/>
            <a:ext cx="0" cy="68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48471" y="3733800"/>
            <a:ext cx="1247457" cy="369332"/>
          </a:xfrm>
          <a:prstGeom prst="rect">
            <a:avLst/>
          </a:prstGeom>
          <a:noFill/>
        </p:spPr>
        <p:txBody>
          <a:bodyPr wrap="none" rtlCol="0">
            <a:spAutoFit/>
          </a:bodyPr>
          <a:lstStyle/>
          <a:p>
            <a:r>
              <a:rPr lang="fa-IR" dirty="0" smtClean="0"/>
              <a:t>پاسخ دینامیکی</a:t>
            </a:r>
            <a:endParaRPr lang="en-US" dirty="0"/>
          </a:p>
        </p:txBody>
      </p:sp>
      <p:cxnSp>
        <p:nvCxnSpPr>
          <p:cNvPr id="13" name="Straight Connector 12"/>
          <p:cNvCxnSpPr/>
          <p:nvPr/>
        </p:nvCxnSpPr>
        <p:spPr>
          <a:xfrm>
            <a:off x="304800" y="4419600"/>
            <a:ext cx="2743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4800" y="4991100"/>
            <a:ext cx="2743200" cy="95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4419600"/>
            <a:ext cx="0" cy="5810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4419599"/>
            <a:ext cx="0" cy="5810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16514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a:ln>
                <a:solidFill>
                  <a:schemeClr val="tx1"/>
                </a:solidFill>
              </a:ln>
            </p:spPr>
            <p:txBody>
              <a:bodyPr>
                <a:normAutofit/>
              </a:bodyPr>
              <a:lstStyle/>
              <a:p>
                <a:endParaRPr lang="en-US" sz="2000" dirty="0" smtClean="0"/>
              </a:p>
              <a:p>
                <a:r>
                  <a:rPr lang="en-US" sz="2000" dirty="0"/>
                  <a:t> </a:t>
                </a:r>
                <a14:m>
                  <m:oMath xmlns:m="http://schemas.openxmlformats.org/officeDocument/2006/math">
                    <m:d>
                      <m:dPr>
                        <m:begChr m:val="|"/>
                        <m:endChr m:val="|"/>
                        <m:ctrlPr>
                          <a:rPr lang="en-US" sz="2000" b="0" i="1" smtClean="0">
                            <a:latin typeface="Cambria Math"/>
                          </a:rPr>
                        </m:ctrlPr>
                      </m:dPr>
                      <m:e>
                        <m:r>
                          <a:rPr lang="en-US" sz="2000" b="0" i="1" smtClean="0">
                            <a:latin typeface="Cambria Math"/>
                          </a:rPr>
                          <m:t>𝑋</m:t>
                        </m:r>
                      </m:e>
                    </m:d>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r>
                                  <a:rPr lang="en-US" sz="2000" b="0" i="1" smtClean="0">
                                    <a:latin typeface="Cambria Math"/>
                                  </a:rPr>
                                  <m:t>1</m:t>
                                </m:r>
                                <m:r>
                                  <a:rPr lang="en-US" sz="2000" b="0" i="1" smtClean="0">
                                    <a:latin typeface="Cambria Math"/>
                                  </a:rPr>
                                  <m:t>−</m:t>
                                </m:r>
                                <m:f>
                                  <m:fPr>
                                    <m:ctrlPr>
                                      <a:rPr lang="en-US" sz="2000" b="0" i="1" smtClean="0">
                                        <a:latin typeface="Cambria Math"/>
                                      </a:rPr>
                                    </m:ctrlPr>
                                  </m:fPr>
                                  <m:num>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num>
                                  <m:den>
                                    <m:r>
                                      <a:rPr lang="en-US" sz="2000" b="0" i="1" smtClean="0">
                                        <a:latin typeface="Cambria Math"/>
                                      </a:rPr>
                                      <m:t>𝑘</m:t>
                                    </m:r>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m:t>
                                    </m:r>
                                    <m:r>
                                      <a:rPr lang="en-US" sz="2000" b="0" i="1" smtClean="0">
                                        <a:latin typeface="Cambria Math"/>
                                      </a:rPr>
                                      <m:t>𝐶</m:t>
                                    </m:r>
                                    <m:r>
                                      <a:rPr lang="en-US" sz="2000" b="0" i="1" smtClean="0">
                                        <a:latin typeface="Cambria Math"/>
                                        <a:ea typeface="Cambria Math"/>
                                      </a:rPr>
                                      <m:t>𝜔</m:t>
                                    </m:r>
                                    <m:r>
                                      <a:rPr lang="en-US" sz="2000" b="0" i="1" smtClean="0">
                                        <a:latin typeface="Cambria Math"/>
                                        <a:ea typeface="Cambria Math"/>
                                      </a:rPr>
                                      <m:t>)</m:t>
                                    </m:r>
                                  </m:e>
                                  <m:sup>
                                    <m:r>
                                      <a:rPr lang="en-US" sz="2000" b="0" i="1" smtClean="0">
                                        <a:latin typeface="Cambria Math"/>
                                      </a:rPr>
                                      <m:t>2</m:t>
                                    </m:r>
                                  </m:sup>
                                </m:sSup>
                              </m:num>
                              <m:den>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den>
                            </m:f>
                          </m:e>
                        </m:rad>
                      </m:den>
                    </m:f>
                  </m:oMath>
                </a14:m>
                <a:r>
                  <a:rPr lang="en-US" sz="2000" dirty="0" smtClean="0"/>
                  <a:t>             </a:t>
                </a:r>
                <a14:m>
                  <m:oMath xmlns:m="http://schemas.openxmlformats.org/officeDocument/2006/math">
                    <m:d>
                      <m:dPr>
                        <m:begChr m:val="|"/>
                        <m:endChr m:val="|"/>
                        <m:ctrlPr>
                          <a:rPr lang="en-US" sz="2000" i="1">
                            <a:latin typeface="Cambria Math"/>
                          </a:rPr>
                        </m:ctrlPr>
                      </m:dPr>
                      <m:e>
                        <m:r>
                          <a:rPr lang="en-US" sz="2000" i="1">
                            <a:latin typeface="Cambria Math"/>
                          </a:rPr>
                          <m:t>𝑋</m:t>
                        </m:r>
                      </m:e>
                    </m:d>
                    <m:r>
                      <a:rPr lang="en-US" sz="2000" i="1">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rad>
                          <m:radPr>
                            <m:degHide m:val="on"/>
                            <m:ctrlPr>
                              <a:rPr lang="en-US" sz="2000" i="1" smtClean="0">
                                <a:latin typeface="Cambria Math"/>
                              </a:rPr>
                            </m:ctrlPr>
                          </m:radPr>
                          <m:deg/>
                          <m:e>
                            <m:sSup>
                              <m:sSupPr>
                                <m:ctrlPr>
                                  <a:rPr lang="en-US" sz="2000" i="1">
                                    <a:latin typeface="Cambria Math"/>
                                  </a:rPr>
                                </m:ctrlPr>
                              </m:sSupPr>
                              <m:e>
                                <m:r>
                                  <a:rPr lang="en-US" sz="2000" i="1">
                                    <a:latin typeface="Cambria Math"/>
                                  </a:rPr>
                                  <m:t>(</m:t>
                                </m:r>
                                <m:r>
                                  <a:rPr lang="en-US" sz="2000" i="1">
                                    <a:latin typeface="Cambria Math"/>
                                  </a:rPr>
                                  <m:t>1</m:t>
                                </m:r>
                                <m:r>
                                  <a:rPr lang="en-US" sz="2000" i="1">
                                    <a:latin typeface="Cambria Math"/>
                                  </a:rPr>
                                  <m:t>−</m:t>
                                </m:r>
                                <m:f>
                                  <m:fPr>
                                    <m:ctrlPr>
                                      <a:rPr lang="en-US" sz="2000" i="1">
                                        <a:latin typeface="Cambria Math"/>
                                      </a:rPr>
                                    </m:ctrlPr>
                                  </m:fPr>
                                  <m:num>
                                    <m: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num>
                                  <m:den>
                                    <m:r>
                                      <a:rPr lang="en-US" sz="2000" i="1">
                                        <a:latin typeface="Cambria Math"/>
                                      </a:rPr>
                                      <m:t>𝑘</m:t>
                                    </m:r>
                                  </m:den>
                                </m:f>
                                <m:r>
                                  <a:rPr lang="en-US" sz="2000" i="1">
                                    <a:latin typeface="Cambria Math"/>
                                  </a:rPr>
                                  <m:t>)</m:t>
                                </m:r>
                              </m:e>
                              <m:sup>
                                <m:r>
                                  <a:rPr lang="en-US" sz="2000" i="1">
                                    <a:latin typeface="Cambria Math"/>
                                  </a:rPr>
                                  <m:t>2</m:t>
                                </m:r>
                              </m:sup>
                            </m:sSup>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m:t>
                                    </m:r>
                                    <m:r>
                                      <a:rPr lang="en-US" sz="2000" b="0" i="1" smtClean="0">
                                        <a:latin typeface="Cambria Math"/>
                                      </a:rPr>
                                      <m:t>2</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𝑚</m:t>
                                    </m:r>
                                    <m:r>
                                      <a:rPr lang="en-US" sz="2000" b="0" i="1" smtClean="0">
                                        <a:latin typeface="Cambria Math"/>
                                        <a:ea typeface="Cambria Math"/>
                                      </a:rPr>
                                      <m:t>)</m:t>
                                    </m:r>
                                  </m:e>
                                  <m:sup>
                                    <m:r>
                                      <a:rPr lang="en-US" sz="2000" b="0" i="1" smtClean="0">
                                        <a:latin typeface="Cambria Math"/>
                                      </a:rPr>
                                      <m:t>2</m:t>
                                    </m:r>
                                  </m:sup>
                                </m:sSup>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num>
                              <m:den>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den>
                            </m:f>
                          </m:e>
                        </m:rad>
                      </m:den>
                    </m:f>
                  </m:oMath>
                </a14:m>
                <a:r>
                  <a:rPr lang="en-US" sz="2000" dirty="0" smtClean="0"/>
                  <a:t>         </a:t>
                </a:r>
                <a14:m>
                  <m:oMath xmlns:m="http://schemas.openxmlformats.org/officeDocument/2006/math">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𝑚</m:t>
                        </m:r>
                      </m:num>
                      <m:den>
                        <m:r>
                          <a:rPr lang="en-US" sz="2000" b="0" i="1" dirty="0" smtClean="0">
                            <a:latin typeface="Cambria Math"/>
                          </a:rPr>
                          <m:t>𝑘</m:t>
                        </m:r>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sSup>
                          <m:sSupPr>
                            <m:ctrlPr>
                              <a:rPr lang="en-US" sz="2000" b="0" i="1" dirty="0" smtClean="0">
                                <a:latin typeface="Cambria Math"/>
                              </a:rPr>
                            </m:ctrlPr>
                          </m:sSupPr>
                          <m:e>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𝑛</m:t>
                                </m:r>
                              </m:sub>
                            </m:sSub>
                          </m:e>
                          <m:sup>
                            <m:r>
                              <a:rPr lang="en-US" sz="2000" b="0" i="1" dirty="0" smtClean="0">
                                <a:latin typeface="Cambria Math"/>
                              </a:rPr>
                              <m:t>2</m:t>
                            </m:r>
                          </m:sup>
                        </m:sSup>
                      </m:den>
                    </m:f>
                    <m:r>
                      <a:rPr lang="en-US" sz="2000" b="0" i="1" dirty="0" smtClean="0">
                        <a:latin typeface="Cambria Math"/>
                      </a:rPr>
                      <m:t>)</m:t>
                    </m:r>
                  </m:oMath>
                </a14:m>
                <a:endParaRPr lang="en-US" sz="2000" dirty="0" smtClean="0"/>
              </a:p>
              <a:p>
                <a:endParaRPr lang="en-US" sz="2000" dirty="0"/>
              </a:p>
              <a:p>
                <a14:m>
                  <m:oMath xmlns:m="http://schemas.openxmlformats.org/officeDocument/2006/math">
                    <m:d>
                      <m:dPr>
                        <m:begChr m:val="|"/>
                        <m:endChr m:val="|"/>
                        <m:ctrlPr>
                          <a:rPr lang="en-US" sz="2000" i="1">
                            <a:latin typeface="Cambria Math"/>
                          </a:rPr>
                        </m:ctrlPr>
                      </m:dPr>
                      <m:e>
                        <m:r>
                          <a:rPr lang="en-US" sz="2000" i="1">
                            <a:latin typeface="Cambria Math"/>
                          </a:rPr>
                          <m:t>𝑋</m:t>
                        </m:r>
                      </m:e>
                    </m:d>
                    <m:r>
                      <a:rPr lang="en-US" sz="2000" i="1">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r>
                                  <a:rPr lang="en-US" sz="2000" b="0" i="1" smtClean="0">
                                    <a:latin typeface="Cambria Math"/>
                                  </a:rPr>
                                  <m:t>1</m:t>
                                </m:r>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num>
                                  <m:den>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den>
                                </m:f>
                                <m:r>
                                  <a:rPr lang="en-US" sz="2000" b="0" i="1" smtClean="0">
                                    <a:latin typeface="Cambria Math"/>
                                  </a:rPr>
                                  <m:t>)</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4</m:t>
                                </m:r>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num>
                              <m:den>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4</m:t>
                                    </m:r>
                                  </m:sup>
                                </m:sSup>
                              </m:den>
                            </m:f>
                            <m:r>
                              <a:rPr lang="en-US" sz="2000" b="0" i="1" smtClean="0">
                                <a:latin typeface="Cambria Math"/>
                              </a:rPr>
                              <m:t>)</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rad>
                      </m:den>
                    </m:f>
                  </m:oMath>
                </a14:m>
                <a:r>
                  <a:rPr lang="en-US" sz="2000" dirty="0" smtClean="0"/>
                  <a:t>                </a:t>
                </a:r>
                <a14:m>
                  <m:oMath xmlns:m="http://schemas.openxmlformats.org/officeDocument/2006/math">
                    <m:r>
                      <a:rPr lang="en-US" sz="2000" b="0" i="0" dirty="0" smtClean="0">
                        <a:latin typeface="Cambria Math"/>
                      </a:rPr>
                      <m:t>(</m:t>
                    </m:r>
                    <m:f>
                      <m:fPr>
                        <m:ctrlPr>
                          <a:rPr lang="en-US" sz="2000" i="1" dirty="0" smtClean="0">
                            <a:latin typeface="Cambria Math"/>
                          </a:rPr>
                        </m:ctrlPr>
                      </m:fPr>
                      <m:num>
                        <m:r>
                          <a:rPr lang="en-US" sz="2000" i="1" dirty="0" smtClean="0">
                            <a:latin typeface="Cambria Math"/>
                            <a:ea typeface="Cambria Math"/>
                          </a:rPr>
                          <m:t>𝜔</m:t>
                        </m:r>
                      </m:num>
                      <m:den>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𝑛</m:t>
                            </m:r>
                          </m:sub>
                        </m:sSub>
                      </m:den>
                    </m:f>
                    <m:r>
                      <a:rPr lang="en-US" sz="2000" b="0" i="1" dirty="0" smtClean="0">
                        <a:latin typeface="Cambria Math"/>
                      </a:rPr>
                      <m:t>=</m:t>
                    </m:r>
                    <m:r>
                      <a:rPr lang="en-US" sz="2000" b="0" i="1" dirty="0" smtClean="0">
                        <a:latin typeface="Cambria Math"/>
                      </a:rPr>
                      <m:t>𝑟</m:t>
                    </m:r>
                    <m:r>
                      <a:rPr lang="en-US" sz="2000" b="0" i="1" dirty="0" smtClean="0">
                        <a:latin typeface="Cambria Math"/>
                      </a:rPr>
                      <m:t>)</m:t>
                    </m:r>
                  </m:oMath>
                </a14:m>
                <a:r>
                  <a:rPr lang="en-US" sz="2000" dirty="0" smtClean="0"/>
                  <a:t>             </a:t>
                </a:r>
                <a14:m>
                  <m:oMath xmlns:m="http://schemas.openxmlformats.org/officeDocument/2006/math">
                    <m:d>
                      <m:dPr>
                        <m:begChr m:val="|"/>
                        <m:endChr m:val="|"/>
                        <m:ctrlPr>
                          <a:rPr lang="en-US" sz="2000" i="1">
                            <a:latin typeface="Cambria Math"/>
                          </a:rPr>
                        </m:ctrlPr>
                      </m:dPr>
                      <m:e>
                        <m:r>
                          <a:rPr lang="en-US" sz="2000" i="1">
                            <a:latin typeface="Cambria Math"/>
                          </a:rPr>
                          <m:t>𝑋</m:t>
                        </m:r>
                      </m:e>
                    </m:d>
                    <m:r>
                      <a:rPr lang="en-US" sz="2000" i="1">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r>
                          <a:rPr lang="en-US" sz="2000" b="0" i="1" smtClean="0">
                            <a:latin typeface="Cambria Math"/>
                          </a:rPr>
                          <m:t> </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b="0" i="1" smtClean="0">
                                    <a:latin typeface="Cambria Math"/>
                                  </a:rPr>
                                  <m:t>2</m:t>
                                </m:r>
                                <m:r>
                                  <a:rPr lang="en-US" sz="2000" b="0" i="1" smtClean="0">
                                    <a:latin typeface="Cambria Math"/>
                                    <a:ea typeface="Cambria Math"/>
                                  </a:rPr>
                                  <m:t>𝜁</m:t>
                                </m:r>
                                <m:r>
                                  <a:rPr lang="en-US" sz="2000" b="0" i="1" smtClean="0">
                                    <a:latin typeface="Cambria Math"/>
                                  </a:rPr>
                                  <m:t>𝑟</m:t>
                                </m:r>
                                <m:r>
                                  <a:rPr lang="en-US" sz="2000" b="0" i="1" smtClean="0">
                                    <a:latin typeface="Cambria Math"/>
                                  </a:rPr>
                                  <m:t>)</m:t>
                                </m:r>
                              </m:e>
                              <m:sup>
                                <m:r>
                                  <a:rPr lang="en-US" sz="2000" b="0" i="1" smtClean="0">
                                    <a:latin typeface="Cambria Math"/>
                                  </a:rPr>
                                  <m:t>2</m:t>
                                </m:r>
                              </m:sup>
                            </m:sSup>
                          </m:e>
                        </m:rad>
                      </m:den>
                    </m:f>
                  </m:oMath>
                </a14:m>
                <a:endParaRPr lang="en-US" sz="2000" dirty="0" smtClean="0"/>
              </a:p>
              <a:p>
                <a:pPr marL="0" indent="0">
                  <a:buNone/>
                </a:pPr>
                <a:endParaRPr lang="en-US" sz="2000" dirty="0"/>
              </a:p>
              <a:p>
                <a14:m>
                  <m:oMath xmlns:m="http://schemas.openxmlformats.org/officeDocument/2006/math">
                    <m:r>
                      <a:rPr lang="en-US" sz="2000" i="1" smtClean="0">
                        <a:latin typeface="Cambria Math"/>
                        <a:ea typeface="Cambria Math"/>
                      </a:rPr>
                      <m:t>𝜑</m:t>
                    </m:r>
                    <m:r>
                      <a:rPr lang="en-US" sz="2000" b="0" i="1" smtClean="0">
                        <a:latin typeface="Cambria Math"/>
                        <a:ea typeface="Cambria Math"/>
                      </a:rPr>
                      <m:t>=</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2</m:t>
                            </m:r>
                            <m:r>
                              <a:rPr lang="en-US" sz="2000" b="0" i="1" smtClean="0">
                                <a:latin typeface="Cambria Math"/>
                                <a:ea typeface="Cambria Math"/>
                              </a:rPr>
                              <m:t>𝜁</m:t>
                            </m:r>
                            <m:r>
                              <a:rPr lang="en-US" sz="2000" b="0" i="1" smtClean="0">
                                <a:latin typeface="Cambria Math"/>
                                <a:ea typeface="Cambria Math"/>
                              </a:rPr>
                              <m:t>𝑟</m:t>
                            </m:r>
                          </m:num>
                          <m:den>
                            <m:r>
                              <a:rPr lang="en-US" sz="2000" b="0" i="1" smtClean="0">
                                <a:latin typeface="Cambria Math"/>
                                <a:ea typeface="Cambria Math"/>
                              </a:rPr>
                              <m:t>1</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𝑟</m:t>
                                </m:r>
                              </m:e>
                              <m:sup>
                                <m:r>
                                  <a:rPr lang="en-US" sz="2000" b="0" i="1" smtClean="0">
                                    <a:latin typeface="Cambria Math"/>
                                    <a:ea typeface="Cambria Math"/>
                                  </a:rPr>
                                  <m:t>2</m:t>
                                </m:r>
                              </m:sup>
                            </m:sSup>
                          </m:den>
                        </m:f>
                      </m:e>
                    </m:func>
                    <m:r>
                      <a:rPr lang="en-US" sz="2000" b="0" i="1" smtClean="0">
                        <a:latin typeface="Cambria Math"/>
                        <a:ea typeface="Cambria Math"/>
                      </a:rPr>
                      <m:t>)</m:t>
                    </m:r>
                  </m:oMath>
                </a14:m>
                <a:endParaRPr lang="en-US" sz="2000" dirty="0" smtClean="0"/>
              </a:p>
              <a:p>
                <a:endParaRPr lang="en-US" sz="2000" dirty="0"/>
              </a:p>
              <a:p>
                <a:pPr algn="r" rtl="1"/>
                <a:r>
                  <a:rPr lang="fa-IR" sz="2000" dirty="0" smtClean="0"/>
                  <a:t>در معادله بدست آمده </a:t>
                </a:r>
                <a14:m>
                  <m:oMath xmlns:m="http://schemas.openxmlformats.org/officeDocument/2006/math">
                    <m:f>
                      <m:fPr>
                        <m:ctrlPr>
                          <a:rPr lang="fa-IR" sz="2000" i="1" smtClean="0">
                            <a:latin typeface="Cambria Math"/>
                          </a:rPr>
                        </m:ctrlPr>
                      </m:fPr>
                      <m:num>
                        <m:sSub>
                          <m:sSubPr>
                            <m:ctrlPr>
                              <a:rPr lang="fa-IR" sz="200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den>
                    </m:f>
                  </m:oMath>
                </a14:m>
                <a:r>
                  <a:rPr lang="fa-IR" sz="2000" dirty="0" smtClean="0"/>
                  <a:t> برابر جابجایی سیستم است،وقتی نیرو استاتیکی باشد.</a:t>
                </a:r>
              </a:p>
              <a:p>
                <a:pPr algn="r" rtl="1"/>
                <a:endParaRPr lang="fa-IR" sz="2000" dirty="0"/>
              </a:p>
              <a:p>
                <a:pPr algn="r" rtl="1"/>
                <a:r>
                  <a:rPr lang="fa-IR"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466" r="-599"/>
                </a:stretch>
              </a:blipFill>
              <a:ln>
                <a:solidFill>
                  <a:schemeClr val="tx1"/>
                </a:solidFill>
              </a:ln>
            </p:spPr>
            <p:txBody>
              <a:bodyPr/>
              <a:lstStyle/>
              <a:p>
                <a:r>
                  <a:rPr lang="en-US">
                    <a:noFill/>
                  </a:rPr>
                  <a:t> </a:t>
                </a:r>
              </a:p>
            </p:txBody>
          </p:sp>
        </mc:Fallback>
      </mc:AlternateContent>
      <p:cxnSp>
        <p:nvCxnSpPr>
          <p:cNvPr id="5" name="Straight Connector 4"/>
          <p:cNvCxnSpPr/>
          <p:nvPr/>
        </p:nvCxnSpPr>
        <p:spPr>
          <a:xfrm>
            <a:off x="5867400" y="1600200"/>
            <a:ext cx="2590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2209800"/>
            <a:ext cx="2590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7400" y="16002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58200" y="16002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2667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33528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667000"/>
            <a:ext cx="0" cy="68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2657475"/>
            <a:ext cx="0" cy="68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838200" y="4191000"/>
            <a:ext cx="0" cy="2438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 y="6400800"/>
            <a:ext cx="472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28675" y="4533519"/>
            <a:ext cx="4171950" cy="1783029"/>
          </a:xfrm>
          <a:custGeom>
            <a:avLst/>
            <a:gdLst>
              <a:gd name="connsiteX0" fmla="*/ 0 w 4171950"/>
              <a:gd name="connsiteY0" fmla="*/ 1191006 h 1783029"/>
              <a:gd name="connsiteX1" fmla="*/ 485775 w 4171950"/>
              <a:gd name="connsiteY1" fmla="*/ 1114806 h 1783029"/>
              <a:gd name="connsiteX2" fmla="*/ 923925 w 4171950"/>
              <a:gd name="connsiteY2" fmla="*/ 600456 h 1783029"/>
              <a:gd name="connsiteX3" fmla="*/ 1247775 w 4171950"/>
              <a:gd name="connsiteY3" fmla="*/ 162306 h 1783029"/>
              <a:gd name="connsiteX4" fmla="*/ 1495425 w 4171950"/>
              <a:gd name="connsiteY4" fmla="*/ 9906 h 1783029"/>
              <a:gd name="connsiteX5" fmla="*/ 1743075 w 4171950"/>
              <a:gd name="connsiteY5" fmla="*/ 28956 h 1783029"/>
              <a:gd name="connsiteX6" fmla="*/ 1876425 w 4171950"/>
              <a:gd name="connsiteY6" fmla="*/ 143256 h 1783029"/>
              <a:gd name="connsiteX7" fmla="*/ 1962150 w 4171950"/>
              <a:gd name="connsiteY7" fmla="*/ 267081 h 1783029"/>
              <a:gd name="connsiteX8" fmla="*/ 2428875 w 4171950"/>
              <a:gd name="connsiteY8" fmla="*/ 962406 h 1783029"/>
              <a:gd name="connsiteX9" fmla="*/ 2800350 w 4171950"/>
              <a:gd name="connsiteY9" fmla="*/ 1381506 h 1783029"/>
              <a:gd name="connsiteX10" fmla="*/ 3543300 w 4171950"/>
              <a:gd name="connsiteY10" fmla="*/ 1657731 h 1783029"/>
              <a:gd name="connsiteX11" fmla="*/ 3990975 w 4171950"/>
              <a:gd name="connsiteY11" fmla="*/ 1772031 h 1783029"/>
              <a:gd name="connsiteX12" fmla="*/ 4171950 w 4171950"/>
              <a:gd name="connsiteY12" fmla="*/ 1772031 h 17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1950" h="1783029">
                <a:moveTo>
                  <a:pt x="0" y="1191006"/>
                </a:moveTo>
                <a:cubicBezTo>
                  <a:pt x="165894" y="1202118"/>
                  <a:pt x="331788" y="1213231"/>
                  <a:pt x="485775" y="1114806"/>
                </a:cubicBezTo>
                <a:cubicBezTo>
                  <a:pt x="639762" y="1016381"/>
                  <a:pt x="796925" y="759206"/>
                  <a:pt x="923925" y="600456"/>
                </a:cubicBezTo>
                <a:cubicBezTo>
                  <a:pt x="1050925" y="441706"/>
                  <a:pt x="1152525" y="260731"/>
                  <a:pt x="1247775" y="162306"/>
                </a:cubicBezTo>
                <a:cubicBezTo>
                  <a:pt x="1343025" y="63881"/>
                  <a:pt x="1412875" y="32131"/>
                  <a:pt x="1495425" y="9906"/>
                </a:cubicBezTo>
                <a:cubicBezTo>
                  <a:pt x="1577975" y="-12319"/>
                  <a:pt x="1679575" y="6731"/>
                  <a:pt x="1743075" y="28956"/>
                </a:cubicBezTo>
                <a:cubicBezTo>
                  <a:pt x="1806575" y="51181"/>
                  <a:pt x="1839913" y="103569"/>
                  <a:pt x="1876425" y="143256"/>
                </a:cubicBezTo>
                <a:cubicBezTo>
                  <a:pt x="1912937" y="182943"/>
                  <a:pt x="1962150" y="267081"/>
                  <a:pt x="1962150" y="267081"/>
                </a:cubicBezTo>
                <a:cubicBezTo>
                  <a:pt x="2054225" y="403606"/>
                  <a:pt x="2289175" y="776668"/>
                  <a:pt x="2428875" y="962406"/>
                </a:cubicBezTo>
                <a:cubicBezTo>
                  <a:pt x="2568575" y="1148143"/>
                  <a:pt x="2614613" y="1265619"/>
                  <a:pt x="2800350" y="1381506"/>
                </a:cubicBezTo>
                <a:cubicBezTo>
                  <a:pt x="2986087" y="1497393"/>
                  <a:pt x="3344863" y="1592644"/>
                  <a:pt x="3543300" y="1657731"/>
                </a:cubicBezTo>
                <a:cubicBezTo>
                  <a:pt x="3741738" y="1722819"/>
                  <a:pt x="3886200" y="1752981"/>
                  <a:pt x="3990975" y="1772031"/>
                </a:cubicBezTo>
                <a:cubicBezTo>
                  <a:pt x="4095750" y="1791081"/>
                  <a:pt x="4133850" y="1781556"/>
                  <a:pt x="4171950" y="177203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38200" y="4811854"/>
            <a:ext cx="3857625" cy="1541321"/>
          </a:xfrm>
          <a:custGeom>
            <a:avLst/>
            <a:gdLst>
              <a:gd name="connsiteX0" fmla="*/ 0 w 3857625"/>
              <a:gd name="connsiteY0" fmla="*/ 922196 h 1541321"/>
              <a:gd name="connsiteX1" fmla="*/ 495300 w 3857625"/>
              <a:gd name="connsiteY1" fmla="*/ 922196 h 1541321"/>
              <a:gd name="connsiteX2" fmla="*/ 914400 w 3857625"/>
              <a:gd name="connsiteY2" fmla="*/ 588821 h 1541321"/>
              <a:gd name="connsiteX3" fmla="*/ 1276350 w 3857625"/>
              <a:gd name="connsiteY3" fmla="*/ 93521 h 1541321"/>
              <a:gd name="connsiteX4" fmla="*/ 1600200 w 3857625"/>
              <a:gd name="connsiteY4" fmla="*/ 55421 h 1541321"/>
              <a:gd name="connsiteX5" fmla="*/ 1971675 w 3857625"/>
              <a:gd name="connsiteY5" fmla="*/ 693596 h 1541321"/>
              <a:gd name="connsiteX6" fmla="*/ 2266950 w 3857625"/>
              <a:gd name="connsiteY6" fmla="*/ 1112696 h 1541321"/>
              <a:gd name="connsiteX7" fmla="*/ 2857500 w 3857625"/>
              <a:gd name="connsiteY7" fmla="*/ 1398446 h 1541321"/>
              <a:gd name="connsiteX8" fmla="*/ 3857625 w 3857625"/>
              <a:gd name="connsiteY8" fmla="*/ 1541321 h 15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7625" h="1541321">
                <a:moveTo>
                  <a:pt x="0" y="922196"/>
                </a:moveTo>
                <a:cubicBezTo>
                  <a:pt x="171450" y="949977"/>
                  <a:pt x="342900" y="977759"/>
                  <a:pt x="495300" y="922196"/>
                </a:cubicBezTo>
                <a:cubicBezTo>
                  <a:pt x="647700" y="866633"/>
                  <a:pt x="784225" y="726933"/>
                  <a:pt x="914400" y="588821"/>
                </a:cubicBezTo>
                <a:cubicBezTo>
                  <a:pt x="1044575" y="450709"/>
                  <a:pt x="1162050" y="182421"/>
                  <a:pt x="1276350" y="93521"/>
                </a:cubicBezTo>
                <a:cubicBezTo>
                  <a:pt x="1390650" y="4621"/>
                  <a:pt x="1484313" y="-44592"/>
                  <a:pt x="1600200" y="55421"/>
                </a:cubicBezTo>
                <a:cubicBezTo>
                  <a:pt x="1716088" y="155433"/>
                  <a:pt x="1860550" y="517384"/>
                  <a:pt x="1971675" y="693596"/>
                </a:cubicBezTo>
                <a:cubicBezTo>
                  <a:pt x="2082800" y="869808"/>
                  <a:pt x="2119313" y="995221"/>
                  <a:pt x="2266950" y="1112696"/>
                </a:cubicBezTo>
                <a:cubicBezTo>
                  <a:pt x="2414587" y="1230171"/>
                  <a:pt x="2592388" y="1327009"/>
                  <a:pt x="2857500" y="1398446"/>
                </a:cubicBezTo>
                <a:cubicBezTo>
                  <a:pt x="3122613" y="1469884"/>
                  <a:pt x="3683000" y="1536559"/>
                  <a:pt x="3857625" y="154132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838200" y="5144684"/>
            <a:ext cx="3190875" cy="1189441"/>
          </a:xfrm>
          <a:custGeom>
            <a:avLst/>
            <a:gdLst>
              <a:gd name="connsiteX0" fmla="*/ 0 w 3190875"/>
              <a:gd name="connsiteY0" fmla="*/ 589366 h 1189441"/>
              <a:gd name="connsiteX1" fmla="*/ 542925 w 3190875"/>
              <a:gd name="connsiteY1" fmla="*/ 656041 h 1189441"/>
              <a:gd name="connsiteX2" fmla="*/ 1085850 w 3190875"/>
              <a:gd name="connsiteY2" fmla="*/ 303616 h 1189441"/>
              <a:gd name="connsiteX3" fmla="*/ 1266825 w 3190875"/>
              <a:gd name="connsiteY3" fmla="*/ 36916 h 1189441"/>
              <a:gd name="connsiteX4" fmla="*/ 1504950 w 3190875"/>
              <a:gd name="connsiteY4" fmla="*/ 55966 h 1189441"/>
              <a:gd name="connsiteX5" fmla="*/ 1733550 w 3190875"/>
              <a:gd name="connsiteY5" fmla="*/ 532216 h 1189441"/>
              <a:gd name="connsiteX6" fmla="*/ 1971675 w 3190875"/>
              <a:gd name="connsiteY6" fmla="*/ 884641 h 1189441"/>
              <a:gd name="connsiteX7" fmla="*/ 2438400 w 3190875"/>
              <a:gd name="connsiteY7" fmla="*/ 1132291 h 1189441"/>
              <a:gd name="connsiteX8" fmla="*/ 3190875 w 3190875"/>
              <a:gd name="connsiteY8" fmla="*/ 1189441 h 11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0875" h="1189441">
                <a:moveTo>
                  <a:pt x="0" y="589366"/>
                </a:moveTo>
                <a:cubicBezTo>
                  <a:pt x="180975" y="646516"/>
                  <a:pt x="361950" y="703666"/>
                  <a:pt x="542925" y="656041"/>
                </a:cubicBezTo>
                <a:cubicBezTo>
                  <a:pt x="723900" y="608416"/>
                  <a:pt x="965200" y="406803"/>
                  <a:pt x="1085850" y="303616"/>
                </a:cubicBezTo>
                <a:cubicBezTo>
                  <a:pt x="1206500" y="200429"/>
                  <a:pt x="1196975" y="78191"/>
                  <a:pt x="1266825" y="36916"/>
                </a:cubicBezTo>
                <a:cubicBezTo>
                  <a:pt x="1336675" y="-4359"/>
                  <a:pt x="1427163" y="-26584"/>
                  <a:pt x="1504950" y="55966"/>
                </a:cubicBezTo>
                <a:cubicBezTo>
                  <a:pt x="1582738" y="138516"/>
                  <a:pt x="1655763" y="394104"/>
                  <a:pt x="1733550" y="532216"/>
                </a:cubicBezTo>
                <a:cubicBezTo>
                  <a:pt x="1811337" y="670328"/>
                  <a:pt x="1854200" y="784629"/>
                  <a:pt x="1971675" y="884641"/>
                </a:cubicBezTo>
                <a:cubicBezTo>
                  <a:pt x="2089150" y="984653"/>
                  <a:pt x="2235200" y="1081491"/>
                  <a:pt x="2438400" y="1132291"/>
                </a:cubicBezTo>
                <a:cubicBezTo>
                  <a:pt x="2641600" y="1183091"/>
                  <a:pt x="2916237" y="1186266"/>
                  <a:pt x="3190875" y="118944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2433637" y="4543425"/>
            <a:ext cx="38100" cy="18573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14575" y="4810125"/>
            <a:ext cx="0" cy="15906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09800" y="5144684"/>
            <a:ext cx="0" cy="1256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1" name="TextBox 30"/>
              <p:cNvSpPr txBox="1"/>
              <p:nvPr/>
            </p:nvSpPr>
            <p:spPr>
              <a:xfrm>
                <a:off x="381000" y="5410200"/>
                <a:ext cx="460703"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𝐹</m:t>
                              </m:r>
                            </m:e>
                            <m:sub>
                              <m:r>
                                <a:rPr lang="en-US" b="0" i="1" smtClean="0">
                                  <a:latin typeface="Cambria Math"/>
                                </a:rPr>
                                <m:t>0</m:t>
                              </m:r>
                            </m:sub>
                          </m:sSub>
                        </m:num>
                        <m:den>
                          <m:r>
                            <a:rPr lang="en-US" b="0" i="1" smtClean="0">
                              <a:latin typeface="Cambria Math"/>
                            </a:rPr>
                            <m:t>𝑘</m:t>
                          </m:r>
                        </m:den>
                      </m:f>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381000" y="5410200"/>
                <a:ext cx="460703" cy="609077"/>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361949" y="3962400"/>
                <a:ext cx="460703" cy="657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𝑋</m:t>
                          </m:r>
                        </m:num>
                        <m:den>
                          <m:sSub>
                            <m:sSubPr>
                              <m:ctrlPr>
                                <a:rPr lang="en-US" i="1" smtClean="0">
                                  <a:latin typeface="Cambria Math"/>
                                </a:rPr>
                              </m:ctrlPr>
                            </m:sSubPr>
                            <m:e>
                              <m:r>
                                <a:rPr lang="en-US" b="0" i="1" smtClean="0">
                                  <a:latin typeface="Cambria Math"/>
                                </a:rPr>
                                <m:t>𝐹</m:t>
                              </m:r>
                            </m:e>
                            <m:sub>
                              <m:r>
                                <a:rPr lang="en-US" b="0" i="1" smtClean="0">
                                  <a:latin typeface="Cambria Math"/>
                                </a:rPr>
                                <m:t>0</m:t>
                              </m:r>
                            </m:sub>
                          </m:sSub>
                        </m:den>
                      </m:f>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361949" y="3962400"/>
                <a:ext cx="460703" cy="657937"/>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3" name="TextBox 32"/>
              <p:cNvSpPr txBox="1"/>
              <p:nvPr/>
            </p:nvSpPr>
            <p:spPr>
              <a:xfrm>
                <a:off x="5105400" y="5994648"/>
                <a:ext cx="932115" cy="613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i="1" smtClean="0">
                              <a:latin typeface="Cambria Math"/>
                            </a:rPr>
                          </m:ctrlPr>
                        </m:fPr>
                        <m:num>
                          <m:r>
                            <a:rPr lang="en-US" i="1" smtClean="0">
                              <a:latin typeface="Cambria Math"/>
                              <a:ea typeface="Cambria Math"/>
                            </a:rPr>
                            <m:t>𝜔</m:t>
                          </m:r>
                        </m:num>
                        <m:den>
                          <m:sSub>
                            <m:sSubPr>
                              <m:ctrlPr>
                                <a:rPr lang="en-US" i="1" smtClean="0">
                                  <a:latin typeface="Cambria Math"/>
                                </a:rPr>
                              </m:ctrlPr>
                            </m:sSubPr>
                            <m:e>
                              <m:r>
                                <a:rPr lang="en-US" i="1" smtClean="0">
                                  <a:latin typeface="Cambria Math"/>
                                  <a:ea typeface="Cambria Math"/>
                                </a:rPr>
                                <m:t>𝜔</m:t>
                              </m:r>
                            </m:e>
                            <m:sub>
                              <m:r>
                                <a:rPr lang="en-US" b="0" i="1" smtClean="0">
                                  <a:latin typeface="Cambria Math"/>
                                </a:rPr>
                                <m:t>𝑛</m:t>
                              </m:r>
                            </m:sub>
                          </m:sSub>
                        </m:den>
                      </m:f>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5105400" y="5994648"/>
                <a:ext cx="932115" cy="613501"/>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4" name="TextBox 33"/>
              <p:cNvSpPr txBox="1"/>
              <p:nvPr/>
            </p:nvSpPr>
            <p:spPr>
              <a:xfrm>
                <a:off x="4038600" y="5714738"/>
                <a:ext cx="7852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𝜁</m:t>
                      </m:r>
                      <m:r>
                        <a:rPr lang="en-US" b="0" i="1" smtClean="0">
                          <a:latin typeface="Cambria Math"/>
                          <a:ea typeface="Cambria Math"/>
                        </a:rPr>
                        <m:t>=</m:t>
                      </m:r>
                      <m:r>
                        <a:rPr lang="en-US" b="0" i="1" smtClean="0">
                          <a:latin typeface="Cambria Math"/>
                          <a:ea typeface="Cambria Math"/>
                        </a:rPr>
                        <m:t>1</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4038600" y="5714738"/>
                <a:ext cx="785215" cy="369332"/>
              </a:xfrm>
              <a:prstGeom prst="rect">
                <a:avLst/>
              </a:prstGeom>
              <a:blipFill rotWithShape="1">
                <a:blip r:embed="rId6"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7" name="TextBox 36"/>
              <p:cNvSpPr txBox="1"/>
              <p:nvPr/>
            </p:nvSpPr>
            <p:spPr>
              <a:xfrm>
                <a:off x="3810000" y="5102780"/>
                <a:ext cx="9615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𝜁</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6</m:t>
                      </m:r>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3810000" y="5102780"/>
                <a:ext cx="961545" cy="369332"/>
              </a:xfrm>
              <a:prstGeom prst="rect">
                <a:avLst/>
              </a:prstGeom>
              <a:blipFill rotWithShape="1">
                <a:blip r:embed="rId7"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8" name="TextBox 37"/>
              <p:cNvSpPr txBox="1"/>
              <p:nvPr/>
            </p:nvSpPr>
            <p:spPr>
              <a:xfrm>
                <a:off x="3205760" y="4620337"/>
                <a:ext cx="9615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𝜁</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8</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3205760" y="4620337"/>
                <a:ext cx="961545" cy="369332"/>
              </a:xfrm>
              <a:prstGeom prst="rect">
                <a:avLst/>
              </a:prstGeom>
              <a:blipFill rotWithShape="1">
                <a:blip r:embed="rId8" cstate="print"/>
                <a:stretch>
                  <a:fillRect b="-11475"/>
                </a:stretch>
              </a:blipFill>
            </p:spPr>
            <p:txBody>
              <a:bodyPr/>
              <a:lstStyle/>
              <a:p>
                <a:r>
                  <a:rPr lang="en-US">
                    <a:noFill/>
                  </a:rPr>
                  <a:t> </a:t>
                </a:r>
              </a:p>
            </p:txBody>
          </p:sp>
        </mc:Fallback>
      </mc:AlternateContent>
      <p:cxnSp>
        <p:nvCxnSpPr>
          <p:cNvPr id="41" name="Straight Arrow Connector 40"/>
          <p:cNvCxnSpPr/>
          <p:nvPr/>
        </p:nvCxnSpPr>
        <p:spPr>
          <a:xfrm flipV="1">
            <a:off x="2971800" y="5410200"/>
            <a:ext cx="838200" cy="3625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590800" y="4811854"/>
            <a:ext cx="609600" cy="7706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84951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endParaRPr lang="en-US" sz="2000" dirty="0" smtClean="0"/>
              </a:p>
              <a:p>
                <a:pPr algn="r" rtl="1"/>
                <a:r>
                  <a:rPr lang="fa-IR" sz="2000" dirty="0" smtClean="0"/>
                  <a:t>تمرین </a:t>
                </a:r>
                <a:r>
                  <a:rPr lang="fa-IR" sz="2000" dirty="0"/>
                  <a:t>: ثابت کنید فرکانس تشدید یک سیستم با میرایی برابر است با؛</a:t>
                </a:r>
              </a:p>
              <a:p>
                <a:endParaRPr lang="fa-IR" sz="2000" dirty="0"/>
              </a:p>
              <a:p>
                <a:r>
                  <a:rPr lang="en-US" sz="2000" dirty="0"/>
                  <a:t> </a:t>
                </a:r>
                <a14:m>
                  <m:oMath xmlns:m="http://schemas.openxmlformats.org/officeDocument/2006/math">
                    <m:r>
                      <a:rPr lang="en-US" sz="2000" i="1">
                        <a:latin typeface="Cambria Math"/>
                        <a:ea typeface="Cambria Math"/>
                      </a:rPr>
                      <m:t>𝜔</m:t>
                    </m:r>
                    <m:r>
                      <a:rPr lang="en-US" sz="2000" i="1">
                        <a:latin typeface="Cambria Math"/>
                        <a:ea typeface="Cambria Math"/>
                      </a:rPr>
                      <m:t>=</m:t>
                    </m:r>
                    <m:rad>
                      <m:radPr>
                        <m:degHide m:val="on"/>
                        <m:ctrlPr>
                          <a:rPr lang="en-US" sz="2000" i="1">
                            <a:latin typeface="Cambria Math"/>
                            <a:ea typeface="Cambria Math"/>
                          </a:rPr>
                        </m:ctrlPr>
                      </m:radPr>
                      <m:deg/>
                      <m:e>
                        <m:r>
                          <a:rPr lang="en-US" sz="2000" i="1">
                            <a:latin typeface="Cambria Math"/>
                            <a:ea typeface="Cambria Math"/>
                          </a:rPr>
                          <m:t>1</m:t>
                        </m:r>
                        <m:r>
                          <a:rPr lang="en-US" sz="2000" i="1">
                            <a:latin typeface="Cambria Math"/>
                            <a:ea typeface="Cambria Math"/>
                          </a:rPr>
                          <m:t>−</m:t>
                        </m:r>
                        <m:r>
                          <a:rPr lang="en-US" sz="2000" i="1">
                            <a:latin typeface="Cambria Math"/>
                            <a:ea typeface="Cambria Math"/>
                          </a:rPr>
                          <m:t>2</m:t>
                        </m:r>
                        <m:sSup>
                          <m:sSupPr>
                            <m:ctrlPr>
                              <a:rPr lang="en-US" sz="2000" i="1">
                                <a:latin typeface="Cambria Math"/>
                                <a:ea typeface="Cambria Math"/>
                              </a:rPr>
                            </m:ctrlPr>
                          </m:sSupPr>
                          <m:e>
                            <m:r>
                              <a:rPr lang="en-US" sz="2000" i="1">
                                <a:latin typeface="Cambria Math"/>
                                <a:ea typeface="Cambria Math"/>
                              </a:rPr>
                              <m:t>𝜁</m:t>
                            </m:r>
                          </m:e>
                          <m:sup>
                            <m:r>
                              <a:rPr lang="en-US" sz="2000" i="1">
                                <a:latin typeface="Cambria Math"/>
                                <a:ea typeface="Cambria Math"/>
                              </a:rPr>
                              <m:t>2</m:t>
                            </m:r>
                          </m:sup>
                        </m:sSup>
                      </m:e>
                    </m:ra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oMath>
                </a14:m>
                <a:endParaRPr lang="en-US" sz="2000" dirty="0"/>
              </a:p>
              <a:p>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12"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4038600"/>
            <a:ext cx="3219450" cy="227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5943600" y="5176837"/>
            <a:ext cx="0" cy="8429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76800" y="5176837"/>
            <a:ext cx="10668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5" name="Rectangle 14"/>
              <p:cNvSpPr/>
              <p:nvPr/>
            </p:nvSpPr>
            <p:spPr>
              <a:xfrm>
                <a:off x="7696200" y="5673192"/>
                <a:ext cx="920380"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f>
                        <m:fPr>
                          <m:ctrlPr>
                            <a:rPr lang="en-US" i="1">
                              <a:latin typeface="Cambria Math"/>
                            </a:rPr>
                          </m:ctrlPr>
                        </m:fPr>
                        <m:num>
                          <m:r>
                            <a:rPr lang="en-US" i="1">
                              <a:latin typeface="Cambria Math"/>
                            </a:rPr>
                            <m:t>𝜔</m:t>
                          </m:r>
                        </m:num>
                        <m:den>
                          <m:sSub>
                            <m:sSubPr>
                              <m:ctrlPr>
                                <a:rPr lang="en-US" i="1">
                                  <a:latin typeface="Cambria Math"/>
                                </a:rPr>
                              </m:ctrlPr>
                            </m:sSubPr>
                            <m:e>
                              <m:r>
                                <a:rPr lang="en-US" i="1">
                                  <a:latin typeface="Cambria Math"/>
                                </a:rPr>
                                <m:t>𝜔</m:t>
                              </m:r>
                            </m:e>
                            <m:sub>
                              <m:r>
                                <a:rPr lang="en-US" i="1">
                                  <a:latin typeface="Cambria Math"/>
                                </a:rPr>
                                <m:t>𝑛</m:t>
                              </m:r>
                            </m:sub>
                          </m:sSub>
                        </m:den>
                      </m:f>
                    </m:oMath>
                  </m:oMathPara>
                </a14:m>
                <a:endParaRPr lang="en-US" dirty="0"/>
              </a:p>
            </p:txBody>
          </p:sp>
        </mc:Choice>
        <mc:Fallback>
          <p:sp>
            <p:nvSpPr>
              <p:cNvPr id="15" name="Rectangle 14"/>
              <p:cNvSpPr>
                <a:spLocks noRot="1" noChangeAspect="1" noMove="1" noResize="1" noEditPoints="1" noAdjustHandles="1" noChangeArrowheads="1" noChangeShapeType="1" noTextEdit="1"/>
              </p:cNvSpPr>
              <p:nvPr/>
            </p:nvSpPr>
            <p:spPr>
              <a:xfrm>
                <a:off x="7696200" y="5673192"/>
                <a:ext cx="920380" cy="613309"/>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4439184" y="4223266"/>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4439184" y="4223266"/>
                <a:ext cx="378758"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4439184" y="4895349"/>
                <a:ext cx="378758"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ea typeface="Cambria Math"/>
                            </a:rPr>
                            <m:t>𝜋</m:t>
                          </m:r>
                        </m:num>
                        <m:den>
                          <m:r>
                            <a:rPr lang="en-US" b="0" i="1" smtClean="0">
                              <a:latin typeface="Cambria Math"/>
                            </a:rPr>
                            <m:t>2</m:t>
                          </m:r>
                        </m:den>
                      </m:f>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4439184" y="4895349"/>
                <a:ext cx="378758" cy="562975"/>
              </a:xfrm>
              <a:prstGeom prst="rect">
                <a:avLst/>
              </a:prstGeom>
              <a:blipFill rotWithShape="1">
                <a:blip r:embed="rId6" cstate="print"/>
                <a:stretch>
                  <a:fillRect/>
                </a:stretch>
              </a:blipFill>
            </p:spPr>
            <p:txBody>
              <a:bodyPr/>
              <a:lstStyle/>
              <a:p>
                <a:r>
                  <a:rPr lang="en-US">
                    <a:noFill/>
                  </a:rPr>
                  <a:t> </a:t>
                </a:r>
              </a:p>
            </p:txBody>
          </p:sp>
        </mc:Fallback>
      </mc:AlternateContent>
      <p:sp>
        <p:nvSpPr>
          <p:cNvPr id="18" name="TextBox 17"/>
          <p:cNvSpPr txBox="1"/>
          <p:nvPr/>
        </p:nvSpPr>
        <p:spPr>
          <a:xfrm>
            <a:off x="5792757" y="6019800"/>
            <a:ext cx="301686" cy="369332"/>
          </a:xfrm>
          <a:prstGeom prst="rect">
            <a:avLst/>
          </a:prstGeom>
          <a:noFill/>
        </p:spPr>
        <p:txBody>
          <a:bodyPr wrap="none" rtlCol="0">
            <a:spAutoFit/>
          </a:bodyPr>
          <a:lstStyle/>
          <a:p>
            <a:r>
              <a:rPr lang="en-US" dirty="0" smtClean="0"/>
              <a:t>1</a:t>
            </a:r>
            <a:endParaRPr lang="en-US" dirty="0"/>
          </a:p>
        </p:txBody>
      </p:sp>
      <mc:AlternateContent xmlns:mc="http://schemas.openxmlformats.org/markup-compatibility/2006">
        <mc:Choice xmlns="" xmlns:a14="http://schemas.microsoft.com/office/drawing/2010/main" Requires="a14">
          <p:sp>
            <p:nvSpPr>
              <p:cNvPr id="19" name="TextBox 18"/>
              <p:cNvSpPr txBox="1"/>
              <p:nvPr/>
            </p:nvSpPr>
            <p:spPr>
              <a:xfrm>
                <a:off x="4677001" y="3669268"/>
                <a:ext cx="3995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𝜑</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4677001" y="3669268"/>
                <a:ext cx="399597" cy="369332"/>
              </a:xfrm>
              <a:prstGeom prst="rect">
                <a:avLst/>
              </a:prstGeom>
              <a:blipFill rotWithShape="1">
                <a:blip r:embed="rId7" cstate="print"/>
                <a:stretch>
                  <a:fillRect b="-4918"/>
                </a:stretch>
              </a:blipFill>
            </p:spPr>
            <p:txBody>
              <a:bodyPr/>
              <a:lstStyle/>
              <a:p>
                <a:r>
                  <a:rPr lang="en-US">
                    <a:noFill/>
                  </a:rPr>
                  <a:t> </a:t>
                </a:r>
              </a:p>
            </p:txBody>
          </p:sp>
        </mc:Fallback>
      </mc:AlternateContent>
      <p:cxnSp>
        <p:nvCxnSpPr>
          <p:cNvPr id="21" name="Straight Arrow Connector 20"/>
          <p:cNvCxnSpPr/>
          <p:nvPr/>
        </p:nvCxnSpPr>
        <p:spPr>
          <a:xfrm>
            <a:off x="6181725" y="4696890"/>
            <a:ext cx="295275" cy="3323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3" name="TextBox 22"/>
              <p:cNvSpPr txBox="1"/>
              <p:nvPr/>
            </p:nvSpPr>
            <p:spPr>
              <a:xfrm>
                <a:off x="6181725" y="5029200"/>
                <a:ext cx="727059" cy="307777"/>
              </a:xfrm>
              <a:prstGeom prst="rect">
                <a:avLst/>
              </a:prstGeom>
              <a:noFill/>
            </p:spPr>
            <p:txBody>
              <a:bodyPr wrap="none" rtlCol="0">
                <a:spAutoFit/>
              </a:bodyPr>
              <a:lstStyle/>
              <a:p>
                <a:r>
                  <a:rPr lang="fa-IR" sz="1400" dirty="0" smtClean="0"/>
                  <a:t>افزایش </a:t>
                </a:r>
                <a14:m>
                  <m:oMath xmlns:m="http://schemas.openxmlformats.org/officeDocument/2006/math">
                    <m:r>
                      <a:rPr lang="fa-IR" sz="1400" i="1" smtClean="0">
                        <a:latin typeface="Cambria Math"/>
                        <a:ea typeface="Cambria Math"/>
                      </a:rPr>
                      <m:t>𝜁</m:t>
                    </m:r>
                  </m:oMath>
                </a14:m>
                <a:endParaRPr lang="en-US" sz="1400" dirty="0"/>
              </a:p>
            </p:txBody>
          </p:sp>
        </mc:Choice>
        <mc:Fallback>
          <p:sp>
            <p:nvSpPr>
              <p:cNvPr id="23" name="TextBox 22"/>
              <p:cNvSpPr txBox="1">
                <a:spLocks noRot="1" noChangeAspect="1" noMove="1" noResize="1" noEditPoints="1" noAdjustHandles="1" noChangeArrowheads="1" noChangeShapeType="1" noTextEdit="1"/>
              </p:cNvSpPr>
              <p:nvPr/>
            </p:nvSpPr>
            <p:spPr>
              <a:xfrm>
                <a:off x="6181725" y="5029200"/>
                <a:ext cx="727059" cy="307777"/>
              </a:xfrm>
              <a:prstGeom prst="rect">
                <a:avLst/>
              </a:prstGeom>
              <a:blipFill rotWithShape="1">
                <a:blip r:embed="rId8" cstate="print"/>
                <a:stretch>
                  <a:fillRect l="-2521" t="-2000" b="-20000"/>
                </a:stretch>
              </a:blipFill>
            </p:spPr>
            <p:txBody>
              <a:bodyPr/>
              <a:lstStyle/>
              <a:p>
                <a:r>
                  <a:rPr lang="en-US">
                    <a:noFill/>
                  </a:rPr>
                  <a:t> </a:t>
                </a:r>
              </a:p>
            </p:txBody>
          </p:sp>
        </mc:Fallback>
      </mc:AlternateContent>
    </p:spTree>
    <p:extLst>
      <p:ext uri="{BB962C8B-B14F-4D97-AF65-F5344CB8AC3E}">
        <p14:creationId xmlns="" xmlns:p14="http://schemas.microsoft.com/office/powerpoint/2010/main" val="2012163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مثال : </a:t>
                </a:r>
                <a:r>
                  <a:rPr lang="fa-IR" sz="2000" dirty="0"/>
                  <a:t>یک ماشین به جرم45 کیلو گرم روی پایه هایی با چهار ستون به </a:t>
                </a:r>
                <a:r>
                  <a:rPr lang="fa-IR" sz="2000" dirty="0" smtClean="0"/>
                  <a:t>ضرایب</a:t>
                </a:r>
                <a:r>
                  <a:rPr lang="en-US" sz="2000" dirty="0" smtClean="0"/>
                  <a:t> </a:t>
                </a:r>
                <a:r>
                  <a:rPr lang="fa-IR" sz="2000" dirty="0" smtClean="0"/>
                  <a:t>سختی</a:t>
                </a:r>
                <a14:m>
                  <m:oMath xmlns:m="http://schemas.openxmlformats.org/officeDocument/2006/math">
                    <m:r>
                      <a:rPr lang="en-US" sz="2000" b="0" i="0" smtClean="0">
                        <a:latin typeface="Cambria Math"/>
                      </a:rPr>
                      <m:t>2</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f>
                      <m:fPr>
                        <m:type m:val="skw"/>
                        <m:ctrlPr>
                          <a:rPr lang="fa-IR" sz="2000" i="1" smtClean="0">
                            <a:latin typeface="Cambria Math"/>
                          </a:rPr>
                        </m:ctrlPr>
                      </m:fPr>
                      <m:num>
                        <m:r>
                          <a:rPr lang="en-US" sz="2000" b="0" i="1" smtClean="0">
                            <a:latin typeface="Cambria Math"/>
                          </a:rPr>
                          <m:t>𝑁</m:t>
                        </m:r>
                      </m:num>
                      <m:den>
                        <m:r>
                          <a:rPr lang="en-US" sz="2000" b="0" i="1" smtClean="0">
                            <a:latin typeface="Cambria Math"/>
                          </a:rPr>
                          <m:t>𝑚</m:t>
                        </m:r>
                      </m:den>
                    </m:f>
                  </m:oMath>
                </a14:m>
                <a:r>
                  <a:rPr lang="fa-IR" sz="2000" dirty="0" smtClean="0"/>
                  <a:t> </a:t>
                </a:r>
                <a:r>
                  <a:rPr lang="fa-IR" sz="2000" dirty="0"/>
                  <a:t>قرار گرفته است </a:t>
                </a:r>
                <a:r>
                  <a:rPr lang="en-US" sz="2000" dirty="0" smtClean="0"/>
                  <a:t>.</a:t>
                </a:r>
                <a:r>
                  <a:rPr lang="fa-IR" sz="2000" dirty="0" smtClean="0"/>
                  <a:t>در </a:t>
                </a:r>
                <a:r>
                  <a:rPr lang="fa-IR" sz="2000" dirty="0"/>
                  <a:t>موقع سرویس ،</a:t>
                </a:r>
                <a:r>
                  <a:rPr lang="fa-IR" sz="2000" dirty="0" smtClean="0"/>
                  <a:t>فرکانس </a:t>
                </a:r>
                <a:r>
                  <a:rPr lang="fa-IR" sz="2000" dirty="0"/>
                  <a:t>کاری ماشین برابر </a:t>
                </a:r>
                <a:r>
                  <a:rPr lang="en-US" sz="2000" dirty="0" smtClean="0"/>
                  <a:t>32Hz</a:t>
                </a:r>
                <a:r>
                  <a:rPr lang="fa-IR" sz="2000" dirty="0" smtClean="0"/>
                  <a:t> </a:t>
                </a:r>
                <a:r>
                  <a:rPr lang="fa-IR" sz="2000" dirty="0"/>
                  <a:t>اندازه گیری شده </a:t>
                </a:r>
                <a:r>
                  <a:rPr lang="fa-IR" sz="2000" dirty="0" smtClean="0"/>
                  <a:t>است</a:t>
                </a:r>
                <a:r>
                  <a:rPr lang="en-US" sz="2000" dirty="0" smtClean="0"/>
                  <a:t>.</a:t>
                </a:r>
                <a:r>
                  <a:rPr lang="fa-IR" sz="2000" dirty="0" smtClean="0"/>
                  <a:t> </a:t>
                </a:r>
                <a:r>
                  <a:rPr lang="fa-IR" sz="2000" dirty="0"/>
                  <a:t>همچنین دامنه جابجایی ان </a:t>
                </a:r>
                <a:r>
                  <a:rPr lang="en-US" sz="2000" dirty="0"/>
                  <a:t>x=1.5 mm </a:t>
                </a:r>
                <a:r>
                  <a:rPr lang="fa-IR" sz="2000" dirty="0"/>
                  <a:t> میباشد اگر از ضریب دمپینگ صرفه نظر شود مقدار نیروی تحریک اعمالی وارد شده بر سیستم چند برابر وزن ان میباشد</a:t>
                </a:r>
                <a:r>
                  <a:rPr lang="fa-IR" sz="2000" dirty="0" smtClean="0"/>
                  <a:t>؟</a:t>
                </a:r>
                <a:endParaRPr lang="en-US" sz="2000" dirty="0" smtClean="0"/>
              </a:p>
              <a:p>
                <a:pPr algn="l"/>
                <a:endParaRPr lang="en-US" sz="2000" dirty="0"/>
              </a:p>
              <a:p>
                <a:pPr algn="l"/>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𝑚𝑎𝑥</m:t>
                        </m:r>
                      </m:sub>
                    </m:sSub>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5</m:t>
                    </m:r>
                    <m:r>
                      <a:rPr lang="en-US" sz="2000" b="0" i="1" smtClean="0">
                        <a:latin typeface="Cambria Math"/>
                      </a:rPr>
                      <m:t>𝑚𝑚</m:t>
                    </m:r>
                  </m:oMath>
                </a14:m>
                <a:r>
                  <a:rPr lang="en-US" sz="2000" dirty="0" smtClean="0"/>
                  <a:t>            </a:t>
                </a:r>
                <a14:m>
                  <m:oMath xmlns:m="http://schemas.openxmlformats.org/officeDocument/2006/math">
                    <m:r>
                      <a:rPr lang="en-US" sz="2000" b="0" i="1" dirty="0" smtClean="0">
                        <a:latin typeface="Cambria Math"/>
                      </a:rPr>
                      <m:t>𝑘</m:t>
                    </m:r>
                    <m:r>
                      <a:rPr lang="en-US" sz="2000" b="0" i="1" dirty="0" smtClean="0">
                        <a:latin typeface="Cambria Math"/>
                      </a:rPr>
                      <m:t>=</m:t>
                    </m:r>
                    <m:r>
                      <a:rPr lang="en-US" sz="2000" b="0" i="1" dirty="0" smtClean="0">
                        <a:latin typeface="Cambria Math"/>
                      </a:rPr>
                      <m:t>2</m:t>
                    </m:r>
                    <m:r>
                      <a:rPr lang="en-US" sz="2000" i="1" dirty="0">
                        <a:latin typeface="Cambria Math"/>
                        <a:ea typeface="Cambria Math"/>
                      </a:rPr>
                      <m:t>×</m:t>
                    </m:r>
                    <m:sSup>
                      <m:sSupPr>
                        <m:ctrlPr>
                          <a:rPr lang="en-US" sz="2000" i="1" dirty="0" smtClean="0">
                            <a:latin typeface="Cambria Math"/>
                            <a:ea typeface="Cambria Math"/>
                          </a:rPr>
                        </m:ctrlPr>
                      </m:sSupPr>
                      <m:e>
                        <m:r>
                          <a:rPr lang="en-US" sz="2000" b="0" i="1" dirty="0" smtClean="0">
                            <a:latin typeface="Cambria Math"/>
                            <a:ea typeface="Cambria Math"/>
                          </a:rPr>
                          <m:t>10</m:t>
                        </m:r>
                      </m:e>
                      <m:sup>
                        <m:r>
                          <a:rPr lang="en-US" sz="2000" b="0" i="1" dirty="0" smtClean="0">
                            <a:latin typeface="Cambria Math"/>
                            <a:ea typeface="Cambria Math"/>
                          </a:rPr>
                          <m:t>5</m:t>
                        </m:r>
                      </m:sup>
                    </m:sSup>
                    <m:r>
                      <a:rPr lang="en-US" sz="2000" b="0" i="1" dirty="0" smtClean="0">
                        <a:latin typeface="Cambria Math"/>
                        <a:ea typeface="Cambria Math"/>
                      </a:rPr>
                      <m:t>(</m:t>
                    </m:r>
                    <m:f>
                      <m:fPr>
                        <m:type m:val="skw"/>
                        <m:ctrlPr>
                          <a:rPr lang="en-US" sz="2000" b="0" i="1" dirty="0" smtClean="0">
                            <a:latin typeface="Cambria Math"/>
                            <a:ea typeface="Cambria Math"/>
                          </a:rPr>
                        </m:ctrlPr>
                      </m:fPr>
                      <m:num>
                        <m:r>
                          <a:rPr lang="en-US" sz="2000" b="0" i="1" dirty="0" smtClean="0">
                            <a:latin typeface="Cambria Math"/>
                            <a:ea typeface="Cambria Math"/>
                          </a:rPr>
                          <m:t>𝑁</m:t>
                        </m:r>
                      </m:num>
                      <m:den>
                        <m:r>
                          <a:rPr lang="en-US" sz="2000" b="0" i="1" dirty="0" smtClean="0">
                            <a:latin typeface="Cambria Math"/>
                            <a:ea typeface="Cambria Math"/>
                          </a:rPr>
                          <m:t>𝑚</m:t>
                        </m:r>
                      </m:den>
                    </m:f>
                    <m:r>
                      <a:rPr lang="en-US" sz="2000" b="0" i="1" dirty="0" smtClean="0">
                        <a:latin typeface="Cambria Math"/>
                        <a:ea typeface="Cambria Math"/>
                      </a:rPr>
                      <m:t>)</m:t>
                    </m:r>
                  </m:oMath>
                </a14:m>
                <a:r>
                  <a:rPr lang="en-US" sz="2000" dirty="0" smtClean="0"/>
                  <a:t>   </a:t>
                </a:r>
              </a:p>
              <a:p>
                <a:pPr algn="l">
                  <a:lnSpc>
                    <a:spcPct val="150000"/>
                  </a:lnSpc>
                </a:pPr>
                <a:r>
                  <a:rPr lang="en-US" sz="2000" dirty="0"/>
                  <a:t> </a:t>
                </a:r>
                <a:r>
                  <a:rPr lang="en-US" sz="2000" dirty="0" smtClean="0"/>
                  <a:t>                                                        </a:t>
                </a:r>
                <a14:m>
                  <m:oMath xmlns:m="http://schemas.openxmlformats.org/officeDocument/2006/math">
                    <m:r>
                      <a:rPr lang="en-US" sz="2000" i="1" smtClean="0">
                        <a:latin typeface="Cambria Math"/>
                        <a:ea typeface="Cambria Math"/>
                      </a:rPr>
                      <m:t>𝜔</m:t>
                    </m:r>
                    <m:r>
                      <a:rPr lang="en-US" sz="2000" b="0" i="1" smtClean="0">
                        <a:latin typeface="Cambria Math"/>
                        <a:ea typeface="Cambria Math"/>
                      </a:rPr>
                      <m:t>=</m:t>
                    </m:r>
                    <m:r>
                      <a:rPr lang="en-US" sz="2000" b="0" i="1" smtClean="0">
                        <a:latin typeface="Cambria Math"/>
                        <a:ea typeface="Cambria Math"/>
                      </a:rPr>
                      <m:t>32</m:t>
                    </m:r>
                    <m:r>
                      <a:rPr lang="en-US" sz="2000" b="0" i="1" smtClean="0">
                        <a:latin typeface="Cambria Math"/>
                        <a:ea typeface="Cambria Math"/>
                      </a:rPr>
                      <m:t>𝐻𝑧</m:t>
                    </m:r>
                  </m:oMath>
                </a14:m>
                <a:r>
                  <a:rPr lang="en-US" sz="2000" dirty="0" smtClean="0"/>
                  <a:t>                     </a:t>
                </a:r>
                <a14:m>
                  <m:oMath xmlns:m="http://schemas.openxmlformats.org/officeDocument/2006/math">
                    <m:f>
                      <m:fPr>
                        <m:ctrlPr>
                          <a:rPr lang="en-US" sz="2000" i="1" dirty="0" smtClean="0">
                            <a:latin typeface="Cambria Math"/>
                          </a:rPr>
                        </m:ctrlPr>
                      </m:fPr>
                      <m:num>
                        <m:sSub>
                          <m:sSubPr>
                            <m:ctrlPr>
                              <a:rPr lang="en-US" sz="2000" i="1" dirty="0" smtClean="0">
                                <a:latin typeface="Cambria Math"/>
                              </a:rPr>
                            </m:ctrlPr>
                          </m:sSubPr>
                          <m:e>
                            <m:r>
                              <a:rPr lang="en-US" sz="2000" b="0" i="1" dirty="0" smtClean="0">
                                <a:latin typeface="Cambria Math"/>
                              </a:rPr>
                              <m:t>𝐹</m:t>
                            </m:r>
                          </m:e>
                          <m:sub>
                            <m:r>
                              <a:rPr lang="en-US" sz="2000" b="0" i="1" dirty="0" smtClean="0">
                                <a:latin typeface="Cambria Math"/>
                              </a:rPr>
                              <m:t>0</m:t>
                            </m:r>
                          </m:sub>
                        </m:sSub>
                      </m:num>
                      <m:den>
                        <m:r>
                          <a:rPr lang="en-US" sz="2000" b="0" i="1" dirty="0" smtClean="0">
                            <a:latin typeface="Cambria Math"/>
                          </a:rPr>
                          <m:t>𝑚𝑔</m:t>
                        </m:r>
                      </m:den>
                    </m:f>
                    <m:r>
                      <a:rPr lang="en-US" sz="2000" b="0" i="1" dirty="0" smtClean="0">
                        <a:latin typeface="Cambria Math"/>
                      </a:rPr>
                      <m:t>=?</m:t>
                    </m:r>
                  </m:oMath>
                </a14:m>
                <a:endParaRPr lang="en-US" sz="2000" dirty="0" smtClean="0"/>
              </a:p>
              <a:p>
                <a:pPr algn="l">
                  <a:lnSpc>
                    <a:spcPct val="150000"/>
                  </a:lnSpc>
                </a:pPr>
                <a:r>
                  <a:rPr lang="en-US" sz="2000" dirty="0"/>
                  <a:t> </a:t>
                </a:r>
                <a:r>
                  <a:rPr lang="en-US" sz="2000" dirty="0" smtClean="0"/>
                  <a:t>                                                         </a:t>
                </a:r>
                <a14:m>
                  <m:oMath xmlns:m="http://schemas.openxmlformats.org/officeDocument/2006/math">
                    <m:r>
                      <a:rPr lang="en-US" sz="2000" b="0" i="1" smtClean="0">
                        <a:latin typeface="Cambria Math"/>
                      </a:rPr>
                      <m:t>𝑋</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𝑘</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m:t>
                        </m:r>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m:t>
                        </m:r>
                      </m:den>
                    </m:f>
                  </m:oMath>
                </a14:m>
                <a:r>
                  <a:rPr lang="en-US" sz="2000" dirty="0" smtClean="0"/>
                  <a:t>           </a:t>
                </a:r>
                <a14:m>
                  <m:oMath xmlns:m="http://schemas.openxmlformats.org/officeDocument/2006/math">
                    <m:r>
                      <a:rPr lang="en-US" sz="2000" b="0" i="1" dirty="0" smtClean="0">
                        <a:latin typeface="Cambria Math"/>
                      </a:rPr>
                      <m:t>(</m:t>
                    </m:r>
                    <m:r>
                      <a:rPr lang="en-US" sz="2000" b="0" i="1" dirty="0" smtClean="0">
                        <a:latin typeface="Cambria Math"/>
                        <a:ea typeface="Cambria Math"/>
                      </a:rPr>
                      <m:t>𝜁</m:t>
                    </m:r>
                    <m:r>
                      <a:rPr lang="en-US" sz="2000" b="0" i="1" dirty="0" smtClean="0">
                        <a:latin typeface="Cambria Math"/>
                        <a:ea typeface="Cambria Math"/>
                      </a:rPr>
                      <m:t>=</m:t>
                    </m:r>
                    <m:r>
                      <a:rPr lang="en-US" sz="2000" b="0" i="1" dirty="0" smtClean="0">
                        <a:latin typeface="Cambria Math"/>
                        <a:ea typeface="Cambria Math"/>
                      </a:rPr>
                      <m:t>0</m:t>
                    </m:r>
                    <m:r>
                      <a:rPr lang="en-US" sz="2000" b="0" i="1" dirty="0" smtClean="0">
                        <a:latin typeface="Cambria Math"/>
                        <a:ea typeface="Cambria Math"/>
                      </a:rPr>
                      <m:t>)</m:t>
                    </m:r>
                  </m:oMath>
                </a14:m>
                <a:endParaRPr lang="en-US" sz="2000" dirty="0" smtClean="0"/>
              </a:p>
              <a:p>
                <a:pPr algn="l">
                  <a:lnSpc>
                    <a:spcPct val="150000"/>
                  </a:lnSpc>
                </a:pPr>
                <a:r>
                  <a:rPr lang="en-US" sz="2000" dirty="0"/>
                  <a:t> </a:t>
                </a:r>
                <a:r>
                  <a:rPr lang="en-US" sz="2000" dirty="0" smtClean="0"/>
                  <a:t>                                                    </a:t>
                </a:r>
                <a14:m>
                  <m:oMath xmlns:m="http://schemas.openxmlformats.org/officeDocument/2006/math">
                    <m:r>
                      <m:rPr>
                        <m:sty m:val="p"/>
                      </m:rPr>
                      <a:rPr lang="en-US" sz="2000" b="0" i="0" smtClean="0">
                        <a:latin typeface="Cambria Math"/>
                      </a:rPr>
                      <m:t>r</m:t>
                    </m:r>
                    <m:r>
                      <a:rPr lang="en-US" sz="2000" b="0" i="0" smtClean="0">
                        <a:latin typeface="Cambria Math"/>
                      </a:rPr>
                      <m:t>=</m:t>
                    </m:r>
                    <m:f>
                      <m:fPr>
                        <m:ctrlPr>
                          <a:rPr lang="en-US" sz="2000" i="1" smtClean="0">
                            <a:latin typeface="Cambria Math"/>
                          </a:rPr>
                        </m:ctrlPr>
                      </m:fPr>
                      <m:num>
                        <m:r>
                          <a:rPr lang="en-US" sz="2000" i="1" smtClean="0">
                            <a:latin typeface="Cambria Math"/>
                            <a:ea typeface="Cambria Math"/>
                          </a:rPr>
                          <m:t>𝜔</m:t>
                        </m:r>
                      </m:num>
                      <m:den>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den>
                    </m:f>
                    <m:r>
                      <a:rPr lang="en-US" sz="2000" b="0" i="1" smtClean="0">
                        <a:latin typeface="Cambria Math"/>
                      </a:rPr>
                      <m:t>   ;       </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𝑘</m:t>
                            </m:r>
                          </m:num>
                          <m:den>
                            <m:r>
                              <a:rPr lang="en-US" sz="2000" b="0" i="1" smtClean="0">
                                <a:latin typeface="Cambria Math"/>
                              </a:rPr>
                              <m:t>𝑚</m:t>
                            </m:r>
                          </m:den>
                        </m:f>
                      </m:e>
                    </m:rad>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4</m:t>
                            </m:r>
                            <m:r>
                              <a:rPr lang="en-US" sz="2000" b="0" i="1" smtClean="0">
                                <a:latin typeface="Cambria Math"/>
                                <a:ea typeface="Cambria Math"/>
                              </a:rPr>
                              <m:t>(</m:t>
                            </m:r>
                            <m:r>
                              <a:rPr lang="en-US" sz="2000" b="0" i="1" smtClean="0">
                                <a:latin typeface="Cambria Math"/>
                                <a:ea typeface="Cambria Math"/>
                              </a:rPr>
                              <m:t>2</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r>
                              <a:rPr lang="en-US" sz="2000" b="0" i="1" smtClean="0">
                                <a:latin typeface="Cambria Math"/>
                                <a:ea typeface="Cambria Math"/>
                              </a:rPr>
                              <m:t>)</m:t>
                            </m:r>
                          </m:num>
                          <m:den>
                            <m:r>
                              <a:rPr lang="en-US" sz="2000" b="0" i="1" smtClean="0">
                                <a:latin typeface="Cambria Math"/>
                              </a:rPr>
                              <m:t>45</m:t>
                            </m:r>
                          </m:den>
                        </m:f>
                      </m:e>
                    </m:rad>
                    <m:r>
                      <a:rPr lang="en-US" sz="2000" b="0" i="1" smtClean="0">
                        <a:latin typeface="Cambria Math"/>
                      </a:rPr>
                      <m:t>=</m:t>
                    </m:r>
                    <m:r>
                      <a:rPr lang="en-US" sz="2000" b="0" i="1" smtClean="0">
                        <a:latin typeface="Cambria Math"/>
                      </a:rPr>
                      <m:t>2</m:t>
                    </m:r>
                    <m:r>
                      <a:rPr lang="en-US" sz="2000" b="0" i="1" smtClean="0">
                        <a:latin typeface="Cambria Math"/>
                        <a:ea typeface="Cambria Math"/>
                      </a:rPr>
                      <m:t>×</m:t>
                    </m:r>
                    <m:r>
                      <a:rPr lang="en-US" sz="2000" b="0" i="1" smtClean="0">
                        <a:latin typeface="Cambria Math"/>
                        <a:ea typeface="Cambria Math"/>
                      </a:rPr>
                      <m:t>66</m:t>
                    </m:r>
                    <m:r>
                      <a:rPr lang="en-US" sz="2000" b="0" i="1" smtClean="0">
                        <a:latin typeface="Cambria Math"/>
                        <a:ea typeface="Cambria Math"/>
                      </a:rPr>
                      <m:t>.</m:t>
                    </m:r>
                    <m:r>
                      <a:rPr lang="en-US" sz="2000" b="0" i="1" smtClean="0">
                        <a:latin typeface="Cambria Math"/>
                        <a:ea typeface="Cambria Math"/>
                      </a:rPr>
                      <m:t>66</m:t>
                    </m:r>
                  </m:oMath>
                </a14:m>
                <a:endParaRPr lang="en-US" sz="2000" dirty="0" smtClean="0"/>
              </a:p>
              <a:p>
                <a:pPr algn="l">
                  <a:lnSpc>
                    <a:spcPct val="150000"/>
                  </a:lnSpc>
                </a:pPr>
                <a14:m>
                  <m:oMath xmlns:m="http://schemas.openxmlformats.org/officeDocument/2006/math">
                    <m:r>
                      <a:rPr lang="en-US" sz="2000" b="0" i="1" smtClean="0">
                        <a:latin typeface="Cambria Math"/>
                      </a:rPr>
                      <m:t>𝑟</m:t>
                    </m:r>
                    <m:r>
                      <a:rPr lang="en-US" sz="2000" b="0" i="1" smtClean="0">
                        <a:latin typeface="Cambria Math"/>
                      </a:rPr>
                      <m:t>=</m:t>
                    </m:r>
                    <m:f>
                      <m:fPr>
                        <m:ctrlPr>
                          <a:rPr lang="en-US" sz="2000" b="0" i="1" smtClean="0">
                            <a:latin typeface="Cambria Math"/>
                          </a:rPr>
                        </m:ctrlPr>
                      </m:fPr>
                      <m:num>
                        <m:r>
                          <a:rPr lang="en-US" sz="2000" b="0" i="1" smtClean="0">
                            <a:latin typeface="Cambria Math"/>
                          </a:rPr>
                          <m:t>32</m:t>
                        </m:r>
                        <m:r>
                          <a:rPr lang="en-US" sz="2000" b="0" i="1" smtClean="0">
                            <a:latin typeface="Cambria Math"/>
                            <a:ea typeface="Cambria Math"/>
                          </a:rPr>
                          <m:t>×</m:t>
                        </m:r>
                        <m:r>
                          <a:rPr lang="en-US" sz="2000" b="0" i="1" smtClean="0">
                            <a:latin typeface="Cambria Math"/>
                            <a:ea typeface="Cambria Math"/>
                          </a:rPr>
                          <m:t>2</m:t>
                        </m:r>
                        <m:r>
                          <a:rPr lang="en-US" sz="2000" b="0" i="1" smtClean="0">
                            <a:latin typeface="Cambria Math"/>
                            <a:ea typeface="Cambria Math"/>
                          </a:rPr>
                          <m:t>𝜋</m:t>
                        </m:r>
                      </m:num>
                      <m:den>
                        <m:r>
                          <a:rPr lang="en-US" sz="2000" b="0" i="1" smtClean="0">
                            <a:latin typeface="Cambria Math"/>
                          </a:rPr>
                          <m:t>66</m:t>
                        </m:r>
                        <m:r>
                          <a:rPr lang="en-US" sz="2000" b="0" i="1" smtClean="0">
                            <a:latin typeface="Cambria Math"/>
                          </a:rPr>
                          <m:t>.</m:t>
                        </m:r>
                        <m:r>
                          <a:rPr lang="en-US" sz="2000" b="0" i="1" smtClean="0">
                            <a:latin typeface="Cambria Math"/>
                          </a:rPr>
                          <m:t>66</m:t>
                        </m:r>
                        <m:r>
                          <a:rPr lang="en-US" sz="2000" b="0" i="1" smtClean="0">
                            <a:latin typeface="Cambria Math"/>
                            <a:ea typeface="Cambria Math"/>
                          </a:rPr>
                          <m:t>×</m:t>
                        </m:r>
                        <m:r>
                          <a:rPr lang="en-US" sz="2000" b="0" i="1" smtClean="0">
                            <a:latin typeface="Cambria Math"/>
                            <a:ea typeface="Cambria Math"/>
                          </a:rPr>
                          <m:t>2</m:t>
                        </m:r>
                      </m:den>
                    </m:f>
                    <m:r>
                      <a:rPr lang="en-US" sz="2000" b="0" i="1" smtClean="0">
                        <a:latin typeface="Cambria Math"/>
                      </a:rPr>
                      <m:t>=</m:t>
                    </m:r>
                  </m:oMath>
                </a14:m>
                <a:r>
                  <a:rPr lang="en-US" sz="2000" dirty="0" smtClean="0"/>
                  <a:t>                    </a:t>
                </a:r>
                <a14:m>
                  <m:oMath xmlns:m="http://schemas.openxmlformats.org/officeDocument/2006/math">
                    <m:r>
                      <a:rPr lang="en-US" sz="2000" b="0" i="1" dirty="0" smtClean="0">
                        <a:latin typeface="Cambria Math"/>
                      </a:rPr>
                      <m:t>1</m:t>
                    </m:r>
                    <m:r>
                      <a:rPr lang="en-US" sz="2000" b="0" i="1" dirty="0" smtClean="0">
                        <a:latin typeface="Cambria Math"/>
                      </a:rPr>
                      <m:t>.</m:t>
                    </m:r>
                    <m:r>
                      <a:rPr lang="en-US" sz="2000" b="0" i="1" dirty="0" smtClean="0">
                        <a:latin typeface="Cambria Math"/>
                      </a:rPr>
                      <m:t>5</m:t>
                    </m:r>
                    <m:r>
                      <a:rPr lang="en-US" sz="2000" b="0" i="1" dirty="0" smtClean="0">
                        <a:latin typeface="Cambria Math"/>
                        <a:ea typeface="Cambria Math"/>
                      </a:rPr>
                      <m:t>×</m:t>
                    </m:r>
                    <m:sSup>
                      <m:sSupPr>
                        <m:ctrlPr>
                          <a:rPr lang="en-US" sz="2000" b="0" i="1" dirty="0" smtClean="0">
                            <a:latin typeface="Cambria Math"/>
                            <a:ea typeface="Cambria Math"/>
                          </a:rPr>
                        </m:ctrlPr>
                      </m:sSupPr>
                      <m:e>
                        <m:r>
                          <a:rPr lang="en-US" sz="2000" b="0" i="1" dirty="0" smtClean="0">
                            <a:latin typeface="Cambria Math"/>
                            <a:ea typeface="Cambria Math"/>
                          </a:rPr>
                          <m:t>10</m:t>
                        </m:r>
                      </m:e>
                      <m:sup>
                        <m:r>
                          <a:rPr lang="en-US" sz="2000" b="0" i="1" dirty="0" smtClean="0">
                            <a:latin typeface="Cambria Math"/>
                            <a:ea typeface="Cambria Math"/>
                          </a:rPr>
                          <m:t>−</m:t>
                        </m:r>
                        <m:r>
                          <a:rPr lang="en-US" sz="2000" b="0" i="1" dirty="0" smtClean="0">
                            <a:latin typeface="Cambria Math"/>
                            <a:ea typeface="Cambria Math"/>
                          </a:rPr>
                          <m:t>3</m:t>
                        </m:r>
                      </m:sup>
                    </m:sSup>
                    <m:r>
                      <a:rPr lang="en-US" sz="2000" b="0" i="1" dirty="0" smtClean="0">
                        <a:latin typeface="Cambria Math"/>
                        <a:ea typeface="Cambria Math"/>
                      </a:rPr>
                      <m:t>=</m:t>
                    </m:r>
                    <m:f>
                      <m:fPr>
                        <m:ctrlPr>
                          <a:rPr lang="en-US" sz="2000" b="0" i="1" dirty="0" smtClean="0">
                            <a:latin typeface="Cambria Math"/>
                            <a:ea typeface="Cambria Math"/>
                          </a:rPr>
                        </m:ctrlPr>
                      </m:fPr>
                      <m:num>
                        <m:sSub>
                          <m:sSubPr>
                            <m:ctrlPr>
                              <a:rPr lang="en-US" sz="2000" b="0" i="1" dirty="0" smtClean="0">
                                <a:latin typeface="Cambria Math"/>
                                <a:ea typeface="Cambria Math"/>
                              </a:rPr>
                            </m:ctrlPr>
                          </m:sSubPr>
                          <m:e>
                            <m:r>
                              <a:rPr lang="en-US" sz="2000" b="0" i="1" dirty="0" smtClean="0">
                                <a:latin typeface="Cambria Math"/>
                                <a:ea typeface="Cambria Math"/>
                              </a:rPr>
                              <m:t>𝐹</m:t>
                            </m:r>
                          </m:e>
                          <m:sub>
                            <m:r>
                              <a:rPr lang="en-US" sz="2000" b="0" i="1" dirty="0" smtClean="0">
                                <a:latin typeface="Cambria Math"/>
                                <a:ea typeface="Cambria Math"/>
                              </a:rPr>
                              <m:t>0</m:t>
                            </m:r>
                          </m:sub>
                        </m:sSub>
                      </m:num>
                      <m:den>
                        <m:sSup>
                          <m:sSupPr>
                            <m:ctrlPr>
                              <a:rPr lang="en-US" sz="2000" b="0" i="1" dirty="0" smtClean="0">
                                <a:latin typeface="Cambria Math"/>
                                <a:ea typeface="Cambria Math"/>
                              </a:rPr>
                            </m:ctrlPr>
                          </m:sSupPr>
                          <m:e>
                            <m:r>
                              <a:rPr lang="en-US" sz="2000" b="0" i="1" dirty="0" smtClean="0">
                                <a:latin typeface="Cambria Math"/>
                                <a:ea typeface="Cambria Math"/>
                              </a:rPr>
                              <m:t>4</m:t>
                            </m:r>
                            <m:r>
                              <a:rPr lang="en-US" sz="2000" b="0" i="1" dirty="0" smtClean="0">
                                <a:latin typeface="Cambria Math"/>
                                <a:ea typeface="Cambria Math"/>
                              </a:rPr>
                              <m:t>×</m:t>
                            </m:r>
                            <m:r>
                              <a:rPr lang="en-US" sz="2000" b="0" i="1" dirty="0" smtClean="0">
                                <a:latin typeface="Cambria Math"/>
                                <a:ea typeface="Cambria Math"/>
                              </a:rPr>
                              <m:t>2</m:t>
                            </m:r>
                            <m:r>
                              <a:rPr lang="en-US" sz="2000" b="0" i="1" dirty="0" smtClean="0">
                                <a:latin typeface="Cambria Math"/>
                                <a:ea typeface="Cambria Math"/>
                              </a:rPr>
                              <m:t>×</m:t>
                            </m:r>
                            <m:r>
                              <a:rPr lang="en-US" sz="2000" b="0" i="1" dirty="0" smtClean="0">
                                <a:latin typeface="Cambria Math"/>
                                <a:ea typeface="Cambria Math"/>
                              </a:rPr>
                              <m:t>10</m:t>
                            </m:r>
                          </m:e>
                          <m:sup>
                            <m:r>
                              <a:rPr lang="en-US" sz="2000" b="0" i="1" dirty="0" smtClean="0">
                                <a:latin typeface="Cambria Math"/>
                                <a:ea typeface="Cambria Math"/>
                              </a:rPr>
                              <m:t>5</m:t>
                            </m:r>
                          </m:sup>
                        </m:sSup>
                      </m:den>
                    </m:f>
                    <m:r>
                      <a:rPr lang="en-US" sz="2000" b="0" i="1" dirty="0" smtClean="0">
                        <a:latin typeface="Cambria Math"/>
                        <a:ea typeface="Cambria Math"/>
                      </a:rPr>
                      <m:t>.</m:t>
                    </m:r>
                    <m:f>
                      <m:fPr>
                        <m:ctrlPr>
                          <a:rPr lang="en-US" sz="2000" b="0" i="1" dirty="0" smtClean="0">
                            <a:latin typeface="Cambria Math"/>
                            <a:ea typeface="Cambria Math"/>
                          </a:rPr>
                        </m:ctrlPr>
                      </m:fPr>
                      <m:num>
                        <m:r>
                          <a:rPr lang="en-US" sz="2000" b="0" i="1" dirty="0" smtClean="0">
                            <a:latin typeface="Cambria Math"/>
                            <a:ea typeface="Cambria Math"/>
                          </a:rPr>
                          <m:t>1</m:t>
                        </m:r>
                      </m:num>
                      <m:den>
                        <m:sSup>
                          <m:sSupPr>
                            <m:ctrlPr>
                              <a:rPr lang="en-US" sz="2000" b="0" i="1" dirty="0" smtClean="0">
                                <a:latin typeface="Cambria Math"/>
                                <a:ea typeface="Cambria Math"/>
                              </a:rPr>
                            </m:ctrlPr>
                          </m:sSupPr>
                          <m:e>
                            <m:r>
                              <a:rPr lang="en-US" sz="2000" b="0" i="1" dirty="0" smtClean="0">
                                <a:latin typeface="Cambria Math"/>
                                <a:ea typeface="Cambria Math"/>
                              </a:rPr>
                              <m:t>1</m:t>
                            </m:r>
                            <m:r>
                              <a:rPr lang="en-US" sz="2000" b="0" i="1" dirty="0" smtClean="0">
                                <a:latin typeface="Cambria Math"/>
                                <a:ea typeface="Cambria Math"/>
                              </a:rPr>
                              <m:t>−</m:t>
                            </m:r>
                            <m:r>
                              <a:rPr lang="en-US" sz="2000" b="0" i="1" dirty="0" smtClean="0">
                                <a:latin typeface="Cambria Math"/>
                                <a:ea typeface="Cambria Math"/>
                              </a:rPr>
                              <m:t>𝑟</m:t>
                            </m:r>
                          </m:e>
                          <m:sup>
                            <m:r>
                              <a:rPr lang="en-US" sz="2000" b="0" i="1" dirty="0" smtClean="0">
                                <a:latin typeface="Cambria Math"/>
                                <a:ea typeface="Cambria Math"/>
                              </a:rPr>
                              <m:t>2</m:t>
                            </m:r>
                          </m:sup>
                        </m:sSup>
                      </m:den>
                    </m:f>
                  </m:oMath>
                </a14:m>
                <a:r>
                  <a:rPr lang="en-US" sz="2000" dirty="0" smtClean="0"/>
                  <a:t>                 </a:t>
                </a:r>
                <a14:m>
                  <m:oMath xmlns:m="http://schemas.openxmlformats.org/officeDocument/2006/math">
                    <m:r>
                      <a:rPr lang="en-US" sz="2000" b="0" i="0" dirty="0" smtClean="0">
                        <a:latin typeface="Cambria Math"/>
                      </a:rPr>
                      <m:t> </m:t>
                    </m:r>
                    <m:sSub>
                      <m:sSubPr>
                        <m:ctrlPr>
                          <a:rPr lang="en-US" sz="2000" i="1" dirty="0" smtClean="0">
                            <a:latin typeface="Cambria Math"/>
                          </a:rPr>
                        </m:ctrlPr>
                      </m:sSubPr>
                      <m:e>
                        <m:r>
                          <a:rPr lang="en-US" sz="2000" b="0" i="1" dirty="0" smtClean="0">
                            <a:latin typeface="Cambria Math"/>
                          </a:rPr>
                          <m:t>𝐹</m:t>
                        </m:r>
                      </m:e>
                      <m:sub>
                        <m:r>
                          <a:rPr lang="en-US" sz="2000" b="0" i="1" dirty="0" smtClean="0">
                            <a:latin typeface="Cambria Math"/>
                          </a:rPr>
                          <m:t>0</m:t>
                        </m:r>
                      </m:sub>
                    </m:sSub>
                    <m:r>
                      <a:rPr lang="en-US" sz="2000" b="0" i="1" dirty="0" smtClean="0">
                        <a:latin typeface="Cambria Math"/>
                      </a:rPr>
                      <m:t>=</m:t>
                    </m:r>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1333" t="-1600" r="-667"/>
                </a:stretch>
              </a:blipFill>
            </p:spPr>
            <p:txBody>
              <a:bodyPr/>
              <a:lstStyle/>
              <a:p>
                <a:r>
                  <a:rPr lang="en-US">
                    <a:noFill/>
                  </a:rPr>
                  <a:t> </a:t>
                </a:r>
              </a:p>
            </p:txBody>
          </p:sp>
        </mc:Fallback>
      </mc:AlternateContent>
      <p:sp>
        <p:nvSpPr>
          <p:cNvPr id="2" name="Rectangle 1"/>
          <p:cNvSpPr/>
          <p:nvPr/>
        </p:nvSpPr>
        <p:spPr>
          <a:xfrm>
            <a:off x="590550" y="2352675"/>
            <a:ext cx="1714500" cy="8001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2" idx="0"/>
          </p:cNvCxnSpPr>
          <p:nvPr/>
        </p:nvCxnSpPr>
        <p:spPr>
          <a:xfrm flipH="1" flipV="1">
            <a:off x="1428750" y="1828800"/>
            <a:ext cx="19050" cy="5238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rot="5400000">
            <a:off x="316704" y="3431382"/>
            <a:ext cx="814389" cy="257175"/>
          </a:xfrm>
          <a:custGeom>
            <a:avLst/>
            <a:gdLst>
              <a:gd name="connsiteX0" fmla="*/ 0 w 1828800"/>
              <a:gd name="connsiteY0" fmla="*/ 152400 h 257175"/>
              <a:gd name="connsiteX1" fmla="*/ 457200 w 1828800"/>
              <a:gd name="connsiteY1" fmla="*/ 142875 h 257175"/>
              <a:gd name="connsiteX2" fmla="*/ 495300 w 1828800"/>
              <a:gd name="connsiteY2" fmla="*/ 76200 h 257175"/>
              <a:gd name="connsiteX3" fmla="*/ 514350 w 1828800"/>
              <a:gd name="connsiteY3" fmla="*/ 38100 h 257175"/>
              <a:gd name="connsiteX4" fmla="*/ 523875 w 1828800"/>
              <a:gd name="connsiteY4" fmla="*/ 9525 h 257175"/>
              <a:gd name="connsiteX5" fmla="*/ 552450 w 1828800"/>
              <a:gd name="connsiteY5" fmla="*/ 0 h 257175"/>
              <a:gd name="connsiteX6" fmla="*/ 571500 w 1828800"/>
              <a:gd name="connsiteY6" fmla="*/ 38100 h 257175"/>
              <a:gd name="connsiteX7" fmla="*/ 600075 w 1828800"/>
              <a:gd name="connsiteY7" fmla="*/ 123825 h 257175"/>
              <a:gd name="connsiteX8" fmla="*/ 609600 w 1828800"/>
              <a:gd name="connsiteY8" fmla="*/ 152400 h 257175"/>
              <a:gd name="connsiteX9" fmla="*/ 628650 w 1828800"/>
              <a:gd name="connsiteY9" fmla="*/ 190500 h 257175"/>
              <a:gd name="connsiteX10" fmla="*/ 647700 w 1828800"/>
              <a:gd name="connsiteY10" fmla="*/ 257175 h 257175"/>
              <a:gd name="connsiteX11" fmla="*/ 666750 w 1828800"/>
              <a:gd name="connsiteY11" fmla="*/ 190500 h 257175"/>
              <a:gd name="connsiteX12" fmla="*/ 676275 w 1828800"/>
              <a:gd name="connsiteY12" fmla="*/ 161925 h 257175"/>
              <a:gd name="connsiteX13" fmla="*/ 695325 w 1828800"/>
              <a:gd name="connsiteY13" fmla="*/ 133350 h 257175"/>
              <a:gd name="connsiteX14" fmla="*/ 704850 w 1828800"/>
              <a:gd name="connsiteY14" fmla="*/ 104775 h 257175"/>
              <a:gd name="connsiteX15" fmla="*/ 723900 w 1828800"/>
              <a:gd name="connsiteY15" fmla="*/ 76200 h 257175"/>
              <a:gd name="connsiteX16" fmla="*/ 752475 w 1828800"/>
              <a:gd name="connsiteY16" fmla="*/ 19050 h 257175"/>
              <a:gd name="connsiteX17" fmla="*/ 781050 w 1828800"/>
              <a:gd name="connsiteY17" fmla="*/ 57150 h 257175"/>
              <a:gd name="connsiteX18" fmla="*/ 790575 w 1828800"/>
              <a:gd name="connsiteY18" fmla="*/ 85725 h 257175"/>
              <a:gd name="connsiteX19" fmla="*/ 819150 w 1828800"/>
              <a:gd name="connsiteY19" fmla="*/ 104775 h 257175"/>
              <a:gd name="connsiteX20" fmla="*/ 847725 w 1828800"/>
              <a:gd name="connsiteY20" fmla="*/ 161925 h 257175"/>
              <a:gd name="connsiteX21" fmla="*/ 876300 w 1828800"/>
              <a:gd name="connsiteY21" fmla="*/ 219075 h 257175"/>
              <a:gd name="connsiteX22" fmla="*/ 914400 w 1828800"/>
              <a:gd name="connsiteY22" fmla="*/ 200025 h 257175"/>
              <a:gd name="connsiteX23" fmla="*/ 933450 w 1828800"/>
              <a:gd name="connsiteY23" fmla="*/ 133350 h 257175"/>
              <a:gd name="connsiteX24" fmla="*/ 962025 w 1828800"/>
              <a:gd name="connsiteY24" fmla="*/ 76200 h 257175"/>
              <a:gd name="connsiteX25" fmla="*/ 1000125 w 1828800"/>
              <a:gd name="connsiteY25" fmla="*/ 19050 h 257175"/>
              <a:gd name="connsiteX26" fmla="*/ 1028700 w 1828800"/>
              <a:gd name="connsiteY26" fmla="*/ 104775 h 257175"/>
              <a:gd name="connsiteX27" fmla="*/ 1057275 w 1828800"/>
              <a:gd name="connsiteY27" fmla="*/ 133350 h 257175"/>
              <a:gd name="connsiteX28" fmla="*/ 1095375 w 1828800"/>
              <a:gd name="connsiteY28" fmla="*/ 190500 h 257175"/>
              <a:gd name="connsiteX29" fmla="*/ 1114425 w 1828800"/>
              <a:gd name="connsiteY29" fmla="*/ 238125 h 257175"/>
              <a:gd name="connsiteX30" fmla="*/ 1152525 w 1828800"/>
              <a:gd name="connsiteY30" fmla="*/ 200025 h 257175"/>
              <a:gd name="connsiteX31" fmla="*/ 1162050 w 1828800"/>
              <a:gd name="connsiteY31" fmla="*/ 171450 h 257175"/>
              <a:gd name="connsiteX32" fmla="*/ 1181100 w 1828800"/>
              <a:gd name="connsiteY32" fmla="*/ 142875 h 257175"/>
              <a:gd name="connsiteX33" fmla="*/ 1190625 w 1828800"/>
              <a:gd name="connsiteY33" fmla="*/ 114300 h 257175"/>
              <a:gd name="connsiteX34" fmla="*/ 1209675 w 1828800"/>
              <a:gd name="connsiteY34" fmla="*/ 76200 h 257175"/>
              <a:gd name="connsiteX35" fmla="*/ 1238250 w 1828800"/>
              <a:gd name="connsiteY35" fmla="*/ 9525 h 257175"/>
              <a:gd name="connsiteX36" fmla="*/ 1247775 w 1828800"/>
              <a:gd name="connsiteY36" fmla="*/ 95250 h 257175"/>
              <a:gd name="connsiteX37" fmla="*/ 1266825 w 1828800"/>
              <a:gd name="connsiteY37" fmla="*/ 133350 h 257175"/>
              <a:gd name="connsiteX38" fmla="*/ 1304925 w 1828800"/>
              <a:gd name="connsiteY38" fmla="*/ 219075 h 257175"/>
              <a:gd name="connsiteX39" fmla="*/ 1333500 w 1828800"/>
              <a:gd name="connsiteY39" fmla="*/ 247650 h 257175"/>
              <a:gd name="connsiteX40" fmla="*/ 1343025 w 1828800"/>
              <a:gd name="connsiteY40" fmla="*/ 190500 h 257175"/>
              <a:gd name="connsiteX41" fmla="*/ 1362075 w 1828800"/>
              <a:gd name="connsiteY41" fmla="*/ 161925 h 257175"/>
              <a:gd name="connsiteX42" fmla="*/ 1371600 w 1828800"/>
              <a:gd name="connsiteY42" fmla="*/ 133350 h 257175"/>
              <a:gd name="connsiteX43" fmla="*/ 1828800 w 1828800"/>
              <a:gd name="connsiteY43" fmla="*/ 1333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8800" h="257175">
                <a:moveTo>
                  <a:pt x="0" y="152400"/>
                </a:moveTo>
                <a:cubicBezTo>
                  <a:pt x="152400" y="149225"/>
                  <a:pt x="305234" y="154794"/>
                  <a:pt x="457200" y="142875"/>
                </a:cubicBezTo>
                <a:cubicBezTo>
                  <a:pt x="488342" y="140432"/>
                  <a:pt x="489009" y="92976"/>
                  <a:pt x="495300" y="76200"/>
                </a:cubicBezTo>
                <a:cubicBezTo>
                  <a:pt x="500286" y="62905"/>
                  <a:pt x="508757" y="51151"/>
                  <a:pt x="514350" y="38100"/>
                </a:cubicBezTo>
                <a:cubicBezTo>
                  <a:pt x="518305" y="28872"/>
                  <a:pt x="516775" y="16625"/>
                  <a:pt x="523875" y="9525"/>
                </a:cubicBezTo>
                <a:cubicBezTo>
                  <a:pt x="530975" y="2425"/>
                  <a:pt x="542925" y="3175"/>
                  <a:pt x="552450" y="0"/>
                </a:cubicBezTo>
                <a:cubicBezTo>
                  <a:pt x="558800" y="12700"/>
                  <a:pt x="566403" y="24847"/>
                  <a:pt x="571500" y="38100"/>
                </a:cubicBezTo>
                <a:cubicBezTo>
                  <a:pt x="582313" y="66213"/>
                  <a:pt x="590550" y="95250"/>
                  <a:pt x="600075" y="123825"/>
                </a:cubicBezTo>
                <a:cubicBezTo>
                  <a:pt x="603250" y="133350"/>
                  <a:pt x="605110" y="143420"/>
                  <a:pt x="609600" y="152400"/>
                </a:cubicBezTo>
                <a:cubicBezTo>
                  <a:pt x="615950" y="165100"/>
                  <a:pt x="623057" y="177449"/>
                  <a:pt x="628650" y="190500"/>
                </a:cubicBezTo>
                <a:cubicBezTo>
                  <a:pt x="636849" y="209631"/>
                  <a:pt x="642867" y="237841"/>
                  <a:pt x="647700" y="257175"/>
                </a:cubicBezTo>
                <a:cubicBezTo>
                  <a:pt x="654050" y="234950"/>
                  <a:pt x="660108" y="212640"/>
                  <a:pt x="666750" y="190500"/>
                </a:cubicBezTo>
                <a:cubicBezTo>
                  <a:pt x="669635" y="180883"/>
                  <a:pt x="671785" y="170905"/>
                  <a:pt x="676275" y="161925"/>
                </a:cubicBezTo>
                <a:cubicBezTo>
                  <a:pt x="681395" y="151686"/>
                  <a:pt x="690205" y="143589"/>
                  <a:pt x="695325" y="133350"/>
                </a:cubicBezTo>
                <a:cubicBezTo>
                  <a:pt x="699815" y="124370"/>
                  <a:pt x="700360" y="113755"/>
                  <a:pt x="704850" y="104775"/>
                </a:cubicBezTo>
                <a:cubicBezTo>
                  <a:pt x="709970" y="94536"/>
                  <a:pt x="718780" y="86439"/>
                  <a:pt x="723900" y="76200"/>
                </a:cubicBezTo>
                <a:cubicBezTo>
                  <a:pt x="763335" y="-2670"/>
                  <a:pt x="697880" y="100942"/>
                  <a:pt x="752475" y="19050"/>
                </a:cubicBezTo>
                <a:cubicBezTo>
                  <a:pt x="762000" y="31750"/>
                  <a:pt x="773174" y="43367"/>
                  <a:pt x="781050" y="57150"/>
                </a:cubicBezTo>
                <a:cubicBezTo>
                  <a:pt x="786031" y="65867"/>
                  <a:pt x="784303" y="77885"/>
                  <a:pt x="790575" y="85725"/>
                </a:cubicBezTo>
                <a:cubicBezTo>
                  <a:pt x="797726" y="94664"/>
                  <a:pt x="809625" y="98425"/>
                  <a:pt x="819150" y="104775"/>
                </a:cubicBezTo>
                <a:cubicBezTo>
                  <a:pt x="843091" y="176599"/>
                  <a:pt x="810796" y="88067"/>
                  <a:pt x="847725" y="161925"/>
                </a:cubicBezTo>
                <a:cubicBezTo>
                  <a:pt x="887160" y="240795"/>
                  <a:pt x="821705" y="137183"/>
                  <a:pt x="876300" y="219075"/>
                </a:cubicBezTo>
                <a:cubicBezTo>
                  <a:pt x="889000" y="212725"/>
                  <a:pt x="906524" y="211839"/>
                  <a:pt x="914400" y="200025"/>
                </a:cubicBezTo>
                <a:cubicBezTo>
                  <a:pt x="927222" y="180793"/>
                  <a:pt x="926808" y="155490"/>
                  <a:pt x="933450" y="133350"/>
                </a:cubicBezTo>
                <a:cubicBezTo>
                  <a:pt x="951406" y="73497"/>
                  <a:pt x="931920" y="136409"/>
                  <a:pt x="962025" y="76200"/>
                </a:cubicBezTo>
                <a:cubicBezTo>
                  <a:pt x="989594" y="21061"/>
                  <a:pt x="945956" y="73219"/>
                  <a:pt x="1000125" y="19050"/>
                </a:cubicBezTo>
                <a:cubicBezTo>
                  <a:pt x="1006931" y="46276"/>
                  <a:pt x="1013755" y="80863"/>
                  <a:pt x="1028700" y="104775"/>
                </a:cubicBezTo>
                <a:cubicBezTo>
                  <a:pt x="1035839" y="116198"/>
                  <a:pt x="1047750" y="123825"/>
                  <a:pt x="1057275" y="133350"/>
                </a:cubicBezTo>
                <a:cubicBezTo>
                  <a:pt x="1082456" y="208892"/>
                  <a:pt x="1044411" y="108958"/>
                  <a:pt x="1095375" y="190500"/>
                </a:cubicBezTo>
                <a:cubicBezTo>
                  <a:pt x="1104437" y="204999"/>
                  <a:pt x="1108075" y="222250"/>
                  <a:pt x="1114425" y="238125"/>
                </a:cubicBezTo>
                <a:cubicBezTo>
                  <a:pt x="1127125" y="225425"/>
                  <a:pt x="1142086" y="214640"/>
                  <a:pt x="1152525" y="200025"/>
                </a:cubicBezTo>
                <a:cubicBezTo>
                  <a:pt x="1158361" y="191855"/>
                  <a:pt x="1157560" y="180430"/>
                  <a:pt x="1162050" y="171450"/>
                </a:cubicBezTo>
                <a:cubicBezTo>
                  <a:pt x="1167170" y="161211"/>
                  <a:pt x="1175980" y="153114"/>
                  <a:pt x="1181100" y="142875"/>
                </a:cubicBezTo>
                <a:cubicBezTo>
                  <a:pt x="1185590" y="133895"/>
                  <a:pt x="1186670" y="123528"/>
                  <a:pt x="1190625" y="114300"/>
                </a:cubicBezTo>
                <a:cubicBezTo>
                  <a:pt x="1196218" y="101249"/>
                  <a:pt x="1204689" y="89495"/>
                  <a:pt x="1209675" y="76200"/>
                </a:cubicBezTo>
                <a:cubicBezTo>
                  <a:pt x="1236035" y="5906"/>
                  <a:pt x="1199644" y="67433"/>
                  <a:pt x="1238250" y="9525"/>
                </a:cubicBezTo>
                <a:cubicBezTo>
                  <a:pt x="1241425" y="38100"/>
                  <a:pt x="1241310" y="67235"/>
                  <a:pt x="1247775" y="95250"/>
                </a:cubicBezTo>
                <a:cubicBezTo>
                  <a:pt x="1250968" y="109085"/>
                  <a:pt x="1261552" y="120167"/>
                  <a:pt x="1266825" y="133350"/>
                </a:cubicBezTo>
                <a:cubicBezTo>
                  <a:pt x="1285994" y="181273"/>
                  <a:pt x="1276732" y="185244"/>
                  <a:pt x="1304925" y="219075"/>
                </a:cubicBezTo>
                <a:cubicBezTo>
                  <a:pt x="1313549" y="229423"/>
                  <a:pt x="1323975" y="238125"/>
                  <a:pt x="1333500" y="247650"/>
                </a:cubicBezTo>
                <a:cubicBezTo>
                  <a:pt x="1336675" y="228600"/>
                  <a:pt x="1336918" y="208822"/>
                  <a:pt x="1343025" y="190500"/>
                </a:cubicBezTo>
                <a:cubicBezTo>
                  <a:pt x="1346645" y="179640"/>
                  <a:pt x="1356955" y="172164"/>
                  <a:pt x="1362075" y="161925"/>
                </a:cubicBezTo>
                <a:cubicBezTo>
                  <a:pt x="1366565" y="152945"/>
                  <a:pt x="1361579" y="133964"/>
                  <a:pt x="1371600" y="133350"/>
                </a:cubicBezTo>
                <a:cubicBezTo>
                  <a:pt x="1523715" y="124037"/>
                  <a:pt x="1676400" y="133350"/>
                  <a:pt x="1828800" y="1333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5400000">
            <a:off x="769143" y="3431382"/>
            <a:ext cx="814389" cy="257175"/>
          </a:xfrm>
          <a:custGeom>
            <a:avLst/>
            <a:gdLst>
              <a:gd name="connsiteX0" fmla="*/ 0 w 1828800"/>
              <a:gd name="connsiteY0" fmla="*/ 152400 h 257175"/>
              <a:gd name="connsiteX1" fmla="*/ 457200 w 1828800"/>
              <a:gd name="connsiteY1" fmla="*/ 142875 h 257175"/>
              <a:gd name="connsiteX2" fmla="*/ 495300 w 1828800"/>
              <a:gd name="connsiteY2" fmla="*/ 76200 h 257175"/>
              <a:gd name="connsiteX3" fmla="*/ 514350 w 1828800"/>
              <a:gd name="connsiteY3" fmla="*/ 38100 h 257175"/>
              <a:gd name="connsiteX4" fmla="*/ 523875 w 1828800"/>
              <a:gd name="connsiteY4" fmla="*/ 9525 h 257175"/>
              <a:gd name="connsiteX5" fmla="*/ 552450 w 1828800"/>
              <a:gd name="connsiteY5" fmla="*/ 0 h 257175"/>
              <a:gd name="connsiteX6" fmla="*/ 571500 w 1828800"/>
              <a:gd name="connsiteY6" fmla="*/ 38100 h 257175"/>
              <a:gd name="connsiteX7" fmla="*/ 600075 w 1828800"/>
              <a:gd name="connsiteY7" fmla="*/ 123825 h 257175"/>
              <a:gd name="connsiteX8" fmla="*/ 609600 w 1828800"/>
              <a:gd name="connsiteY8" fmla="*/ 152400 h 257175"/>
              <a:gd name="connsiteX9" fmla="*/ 628650 w 1828800"/>
              <a:gd name="connsiteY9" fmla="*/ 190500 h 257175"/>
              <a:gd name="connsiteX10" fmla="*/ 647700 w 1828800"/>
              <a:gd name="connsiteY10" fmla="*/ 257175 h 257175"/>
              <a:gd name="connsiteX11" fmla="*/ 666750 w 1828800"/>
              <a:gd name="connsiteY11" fmla="*/ 190500 h 257175"/>
              <a:gd name="connsiteX12" fmla="*/ 676275 w 1828800"/>
              <a:gd name="connsiteY12" fmla="*/ 161925 h 257175"/>
              <a:gd name="connsiteX13" fmla="*/ 695325 w 1828800"/>
              <a:gd name="connsiteY13" fmla="*/ 133350 h 257175"/>
              <a:gd name="connsiteX14" fmla="*/ 704850 w 1828800"/>
              <a:gd name="connsiteY14" fmla="*/ 104775 h 257175"/>
              <a:gd name="connsiteX15" fmla="*/ 723900 w 1828800"/>
              <a:gd name="connsiteY15" fmla="*/ 76200 h 257175"/>
              <a:gd name="connsiteX16" fmla="*/ 752475 w 1828800"/>
              <a:gd name="connsiteY16" fmla="*/ 19050 h 257175"/>
              <a:gd name="connsiteX17" fmla="*/ 781050 w 1828800"/>
              <a:gd name="connsiteY17" fmla="*/ 57150 h 257175"/>
              <a:gd name="connsiteX18" fmla="*/ 790575 w 1828800"/>
              <a:gd name="connsiteY18" fmla="*/ 85725 h 257175"/>
              <a:gd name="connsiteX19" fmla="*/ 819150 w 1828800"/>
              <a:gd name="connsiteY19" fmla="*/ 104775 h 257175"/>
              <a:gd name="connsiteX20" fmla="*/ 847725 w 1828800"/>
              <a:gd name="connsiteY20" fmla="*/ 161925 h 257175"/>
              <a:gd name="connsiteX21" fmla="*/ 876300 w 1828800"/>
              <a:gd name="connsiteY21" fmla="*/ 219075 h 257175"/>
              <a:gd name="connsiteX22" fmla="*/ 914400 w 1828800"/>
              <a:gd name="connsiteY22" fmla="*/ 200025 h 257175"/>
              <a:gd name="connsiteX23" fmla="*/ 933450 w 1828800"/>
              <a:gd name="connsiteY23" fmla="*/ 133350 h 257175"/>
              <a:gd name="connsiteX24" fmla="*/ 962025 w 1828800"/>
              <a:gd name="connsiteY24" fmla="*/ 76200 h 257175"/>
              <a:gd name="connsiteX25" fmla="*/ 1000125 w 1828800"/>
              <a:gd name="connsiteY25" fmla="*/ 19050 h 257175"/>
              <a:gd name="connsiteX26" fmla="*/ 1028700 w 1828800"/>
              <a:gd name="connsiteY26" fmla="*/ 104775 h 257175"/>
              <a:gd name="connsiteX27" fmla="*/ 1057275 w 1828800"/>
              <a:gd name="connsiteY27" fmla="*/ 133350 h 257175"/>
              <a:gd name="connsiteX28" fmla="*/ 1095375 w 1828800"/>
              <a:gd name="connsiteY28" fmla="*/ 190500 h 257175"/>
              <a:gd name="connsiteX29" fmla="*/ 1114425 w 1828800"/>
              <a:gd name="connsiteY29" fmla="*/ 238125 h 257175"/>
              <a:gd name="connsiteX30" fmla="*/ 1152525 w 1828800"/>
              <a:gd name="connsiteY30" fmla="*/ 200025 h 257175"/>
              <a:gd name="connsiteX31" fmla="*/ 1162050 w 1828800"/>
              <a:gd name="connsiteY31" fmla="*/ 171450 h 257175"/>
              <a:gd name="connsiteX32" fmla="*/ 1181100 w 1828800"/>
              <a:gd name="connsiteY32" fmla="*/ 142875 h 257175"/>
              <a:gd name="connsiteX33" fmla="*/ 1190625 w 1828800"/>
              <a:gd name="connsiteY33" fmla="*/ 114300 h 257175"/>
              <a:gd name="connsiteX34" fmla="*/ 1209675 w 1828800"/>
              <a:gd name="connsiteY34" fmla="*/ 76200 h 257175"/>
              <a:gd name="connsiteX35" fmla="*/ 1238250 w 1828800"/>
              <a:gd name="connsiteY35" fmla="*/ 9525 h 257175"/>
              <a:gd name="connsiteX36" fmla="*/ 1247775 w 1828800"/>
              <a:gd name="connsiteY36" fmla="*/ 95250 h 257175"/>
              <a:gd name="connsiteX37" fmla="*/ 1266825 w 1828800"/>
              <a:gd name="connsiteY37" fmla="*/ 133350 h 257175"/>
              <a:gd name="connsiteX38" fmla="*/ 1304925 w 1828800"/>
              <a:gd name="connsiteY38" fmla="*/ 219075 h 257175"/>
              <a:gd name="connsiteX39" fmla="*/ 1333500 w 1828800"/>
              <a:gd name="connsiteY39" fmla="*/ 247650 h 257175"/>
              <a:gd name="connsiteX40" fmla="*/ 1343025 w 1828800"/>
              <a:gd name="connsiteY40" fmla="*/ 190500 h 257175"/>
              <a:gd name="connsiteX41" fmla="*/ 1362075 w 1828800"/>
              <a:gd name="connsiteY41" fmla="*/ 161925 h 257175"/>
              <a:gd name="connsiteX42" fmla="*/ 1371600 w 1828800"/>
              <a:gd name="connsiteY42" fmla="*/ 133350 h 257175"/>
              <a:gd name="connsiteX43" fmla="*/ 1828800 w 1828800"/>
              <a:gd name="connsiteY43" fmla="*/ 1333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8800" h="257175">
                <a:moveTo>
                  <a:pt x="0" y="152400"/>
                </a:moveTo>
                <a:cubicBezTo>
                  <a:pt x="152400" y="149225"/>
                  <a:pt x="305234" y="154794"/>
                  <a:pt x="457200" y="142875"/>
                </a:cubicBezTo>
                <a:cubicBezTo>
                  <a:pt x="488342" y="140432"/>
                  <a:pt x="489009" y="92976"/>
                  <a:pt x="495300" y="76200"/>
                </a:cubicBezTo>
                <a:cubicBezTo>
                  <a:pt x="500286" y="62905"/>
                  <a:pt x="508757" y="51151"/>
                  <a:pt x="514350" y="38100"/>
                </a:cubicBezTo>
                <a:cubicBezTo>
                  <a:pt x="518305" y="28872"/>
                  <a:pt x="516775" y="16625"/>
                  <a:pt x="523875" y="9525"/>
                </a:cubicBezTo>
                <a:cubicBezTo>
                  <a:pt x="530975" y="2425"/>
                  <a:pt x="542925" y="3175"/>
                  <a:pt x="552450" y="0"/>
                </a:cubicBezTo>
                <a:cubicBezTo>
                  <a:pt x="558800" y="12700"/>
                  <a:pt x="566403" y="24847"/>
                  <a:pt x="571500" y="38100"/>
                </a:cubicBezTo>
                <a:cubicBezTo>
                  <a:pt x="582313" y="66213"/>
                  <a:pt x="590550" y="95250"/>
                  <a:pt x="600075" y="123825"/>
                </a:cubicBezTo>
                <a:cubicBezTo>
                  <a:pt x="603250" y="133350"/>
                  <a:pt x="605110" y="143420"/>
                  <a:pt x="609600" y="152400"/>
                </a:cubicBezTo>
                <a:cubicBezTo>
                  <a:pt x="615950" y="165100"/>
                  <a:pt x="623057" y="177449"/>
                  <a:pt x="628650" y="190500"/>
                </a:cubicBezTo>
                <a:cubicBezTo>
                  <a:pt x="636849" y="209631"/>
                  <a:pt x="642867" y="237841"/>
                  <a:pt x="647700" y="257175"/>
                </a:cubicBezTo>
                <a:cubicBezTo>
                  <a:pt x="654050" y="234950"/>
                  <a:pt x="660108" y="212640"/>
                  <a:pt x="666750" y="190500"/>
                </a:cubicBezTo>
                <a:cubicBezTo>
                  <a:pt x="669635" y="180883"/>
                  <a:pt x="671785" y="170905"/>
                  <a:pt x="676275" y="161925"/>
                </a:cubicBezTo>
                <a:cubicBezTo>
                  <a:pt x="681395" y="151686"/>
                  <a:pt x="690205" y="143589"/>
                  <a:pt x="695325" y="133350"/>
                </a:cubicBezTo>
                <a:cubicBezTo>
                  <a:pt x="699815" y="124370"/>
                  <a:pt x="700360" y="113755"/>
                  <a:pt x="704850" y="104775"/>
                </a:cubicBezTo>
                <a:cubicBezTo>
                  <a:pt x="709970" y="94536"/>
                  <a:pt x="718780" y="86439"/>
                  <a:pt x="723900" y="76200"/>
                </a:cubicBezTo>
                <a:cubicBezTo>
                  <a:pt x="763335" y="-2670"/>
                  <a:pt x="697880" y="100942"/>
                  <a:pt x="752475" y="19050"/>
                </a:cubicBezTo>
                <a:cubicBezTo>
                  <a:pt x="762000" y="31750"/>
                  <a:pt x="773174" y="43367"/>
                  <a:pt x="781050" y="57150"/>
                </a:cubicBezTo>
                <a:cubicBezTo>
                  <a:pt x="786031" y="65867"/>
                  <a:pt x="784303" y="77885"/>
                  <a:pt x="790575" y="85725"/>
                </a:cubicBezTo>
                <a:cubicBezTo>
                  <a:pt x="797726" y="94664"/>
                  <a:pt x="809625" y="98425"/>
                  <a:pt x="819150" y="104775"/>
                </a:cubicBezTo>
                <a:cubicBezTo>
                  <a:pt x="843091" y="176599"/>
                  <a:pt x="810796" y="88067"/>
                  <a:pt x="847725" y="161925"/>
                </a:cubicBezTo>
                <a:cubicBezTo>
                  <a:pt x="887160" y="240795"/>
                  <a:pt x="821705" y="137183"/>
                  <a:pt x="876300" y="219075"/>
                </a:cubicBezTo>
                <a:cubicBezTo>
                  <a:pt x="889000" y="212725"/>
                  <a:pt x="906524" y="211839"/>
                  <a:pt x="914400" y="200025"/>
                </a:cubicBezTo>
                <a:cubicBezTo>
                  <a:pt x="927222" y="180793"/>
                  <a:pt x="926808" y="155490"/>
                  <a:pt x="933450" y="133350"/>
                </a:cubicBezTo>
                <a:cubicBezTo>
                  <a:pt x="951406" y="73497"/>
                  <a:pt x="931920" y="136409"/>
                  <a:pt x="962025" y="76200"/>
                </a:cubicBezTo>
                <a:cubicBezTo>
                  <a:pt x="989594" y="21061"/>
                  <a:pt x="945956" y="73219"/>
                  <a:pt x="1000125" y="19050"/>
                </a:cubicBezTo>
                <a:cubicBezTo>
                  <a:pt x="1006931" y="46276"/>
                  <a:pt x="1013755" y="80863"/>
                  <a:pt x="1028700" y="104775"/>
                </a:cubicBezTo>
                <a:cubicBezTo>
                  <a:pt x="1035839" y="116198"/>
                  <a:pt x="1047750" y="123825"/>
                  <a:pt x="1057275" y="133350"/>
                </a:cubicBezTo>
                <a:cubicBezTo>
                  <a:pt x="1082456" y="208892"/>
                  <a:pt x="1044411" y="108958"/>
                  <a:pt x="1095375" y="190500"/>
                </a:cubicBezTo>
                <a:cubicBezTo>
                  <a:pt x="1104437" y="204999"/>
                  <a:pt x="1108075" y="222250"/>
                  <a:pt x="1114425" y="238125"/>
                </a:cubicBezTo>
                <a:cubicBezTo>
                  <a:pt x="1127125" y="225425"/>
                  <a:pt x="1142086" y="214640"/>
                  <a:pt x="1152525" y="200025"/>
                </a:cubicBezTo>
                <a:cubicBezTo>
                  <a:pt x="1158361" y="191855"/>
                  <a:pt x="1157560" y="180430"/>
                  <a:pt x="1162050" y="171450"/>
                </a:cubicBezTo>
                <a:cubicBezTo>
                  <a:pt x="1167170" y="161211"/>
                  <a:pt x="1175980" y="153114"/>
                  <a:pt x="1181100" y="142875"/>
                </a:cubicBezTo>
                <a:cubicBezTo>
                  <a:pt x="1185590" y="133895"/>
                  <a:pt x="1186670" y="123528"/>
                  <a:pt x="1190625" y="114300"/>
                </a:cubicBezTo>
                <a:cubicBezTo>
                  <a:pt x="1196218" y="101249"/>
                  <a:pt x="1204689" y="89495"/>
                  <a:pt x="1209675" y="76200"/>
                </a:cubicBezTo>
                <a:cubicBezTo>
                  <a:pt x="1236035" y="5906"/>
                  <a:pt x="1199644" y="67433"/>
                  <a:pt x="1238250" y="9525"/>
                </a:cubicBezTo>
                <a:cubicBezTo>
                  <a:pt x="1241425" y="38100"/>
                  <a:pt x="1241310" y="67235"/>
                  <a:pt x="1247775" y="95250"/>
                </a:cubicBezTo>
                <a:cubicBezTo>
                  <a:pt x="1250968" y="109085"/>
                  <a:pt x="1261552" y="120167"/>
                  <a:pt x="1266825" y="133350"/>
                </a:cubicBezTo>
                <a:cubicBezTo>
                  <a:pt x="1285994" y="181273"/>
                  <a:pt x="1276732" y="185244"/>
                  <a:pt x="1304925" y="219075"/>
                </a:cubicBezTo>
                <a:cubicBezTo>
                  <a:pt x="1313549" y="229423"/>
                  <a:pt x="1323975" y="238125"/>
                  <a:pt x="1333500" y="247650"/>
                </a:cubicBezTo>
                <a:cubicBezTo>
                  <a:pt x="1336675" y="228600"/>
                  <a:pt x="1336918" y="208822"/>
                  <a:pt x="1343025" y="190500"/>
                </a:cubicBezTo>
                <a:cubicBezTo>
                  <a:pt x="1346645" y="179640"/>
                  <a:pt x="1356955" y="172164"/>
                  <a:pt x="1362075" y="161925"/>
                </a:cubicBezTo>
                <a:cubicBezTo>
                  <a:pt x="1366565" y="152945"/>
                  <a:pt x="1361579" y="133964"/>
                  <a:pt x="1371600" y="133350"/>
                </a:cubicBezTo>
                <a:cubicBezTo>
                  <a:pt x="1523715" y="124037"/>
                  <a:pt x="1676400" y="133350"/>
                  <a:pt x="1828800" y="1333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19"/>
          <p:cNvSpPr/>
          <p:nvPr/>
        </p:nvSpPr>
        <p:spPr>
          <a:xfrm rot="5400000">
            <a:off x="1321593" y="3431382"/>
            <a:ext cx="814389" cy="257175"/>
          </a:xfrm>
          <a:custGeom>
            <a:avLst/>
            <a:gdLst>
              <a:gd name="connsiteX0" fmla="*/ 0 w 1828800"/>
              <a:gd name="connsiteY0" fmla="*/ 152400 h 257175"/>
              <a:gd name="connsiteX1" fmla="*/ 457200 w 1828800"/>
              <a:gd name="connsiteY1" fmla="*/ 142875 h 257175"/>
              <a:gd name="connsiteX2" fmla="*/ 495300 w 1828800"/>
              <a:gd name="connsiteY2" fmla="*/ 76200 h 257175"/>
              <a:gd name="connsiteX3" fmla="*/ 514350 w 1828800"/>
              <a:gd name="connsiteY3" fmla="*/ 38100 h 257175"/>
              <a:gd name="connsiteX4" fmla="*/ 523875 w 1828800"/>
              <a:gd name="connsiteY4" fmla="*/ 9525 h 257175"/>
              <a:gd name="connsiteX5" fmla="*/ 552450 w 1828800"/>
              <a:gd name="connsiteY5" fmla="*/ 0 h 257175"/>
              <a:gd name="connsiteX6" fmla="*/ 571500 w 1828800"/>
              <a:gd name="connsiteY6" fmla="*/ 38100 h 257175"/>
              <a:gd name="connsiteX7" fmla="*/ 600075 w 1828800"/>
              <a:gd name="connsiteY7" fmla="*/ 123825 h 257175"/>
              <a:gd name="connsiteX8" fmla="*/ 609600 w 1828800"/>
              <a:gd name="connsiteY8" fmla="*/ 152400 h 257175"/>
              <a:gd name="connsiteX9" fmla="*/ 628650 w 1828800"/>
              <a:gd name="connsiteY9" fmla="*/ 190500 h 257175"/>
              <a:gd name="connsiteX10" fmla="*/ 647700 w 1828800"/>
              <a:gd name="connsiteY10" fmla="*/ 257175 h 257175"/>
              <a:gd name="connsiteX11" fmla="*/ 666750 w 1828800"/>
              <a:gd name="connsiteY11" fmla="*/ 190500 h 257175"/>
              <a:gd name="connsiteX12" fmla="*/ 676275 w 1828800"/>
              <a:gd name="connsiteY12" fmla="*/ 161925 h 257175"/>
              <a:gd name="connsiteX13" fmla="*/ 695325 w 1828800"/>
              <a:gd name="connsiteY13" fmla="*/ 133350 h 257175"/>
              <a:gd name="connsiteX14" fmla="*/ 704850 w 1828800"/>
              <a:gd name="connsiteY14" fmla="*/ 104775 h 257175"/>
              <a:gd name="connsiteX15" fmla="*/ 723900 w 1828800"/>
              <a:gd name="connsiteY15" fmla="*/ 76200 h 257175"/>
              <a:gd name="connsiteX16" fmla="*/ 752475 w 1828800"/>
              <a:gd name="connsiteY16" fmla="*/ 19050 h 257175"/>
              <a:gd name="connsiteX17" fmla="*/ 781050 w 1828800"/>
              <a:gd name="connsiteY17" fmla="*/ 57150 h 257175"/>
              <a:gd name="connsiteX18" fmla="*/ 790575 w 1828800"/>
              <a:gd name="connsiteY18" fmla="*/ 85725 h 257175"/>
              <a:gd name="connsiteX19" fmla="*/ 819150 w 1828800"/>
              <a:gd name="connsiteY19" fmla="*/ 104775 h 257175"/>
              <a:gd name="connsiteX20" fmla="*/ 847725 w 1828800"/>
              <a:gd name="connsiteY20" fmla="*/ 161925 h 257175"/>
              <a:gd name="connsiteX21" fmla="*/ 876300 w 1828800"/>
              <a:gd name="connsiteY21" fmla="*/ 219075 h 257175"/>
              <a:gd name="connsiteX22" fmla="*/ 914400 w 1828800"/>
              <a:gd name="connsiteY22" fmla="*/ 200025 h 257175"/>
              <a:gd name="connsiteX23" fmla="*/ 933450 w 1828800"/>
              <a:gd name="connsiteY23" fmla="*/ 133350 h 257175"/>
              <a:gd name="connsiteX24" fmla="*/ 962025 w 1828800"/>
              <a:gd name="connsiteY24" fmla="*/ 76200 h 257175"/>
              <a:gd name="connsiteX25" fmla="*/ 1000125 w 1828800"/>
              <a:gd name="connsiteY25" fmla="*/ 19050 h 257175"/>
              <a:gd name="connsiteX26" fmla="*/ 1028700 w 1828800"/>
              <a:gd name="connsiteY26" fmla="*/ 104775 h 257175"/>
              <a:gd name="connsiteX27" fmla="*/ 1057275 w 1828800"/>
              <a:gd name="connsiteY27" fmla="*/ 133350 h 257175"/>
              <a:gd name="connsiteX28" fmla="*/ 1095375 w 1828800"/>
              <a:gd name="connsiteY28" fmla="*/ 190500 h 257175"/>
              <a:gd name="connsiteX29" fmla="*/ 1114425 w 1828800"/>
              <a:gd name="connsiteY29" fmla="*/ 238125 h 257175"/>
              <a:gd name="connsiteX30" fmla="*/ 1152525 w 1828800"/>
              <a:gd name="connsiteY30" fmla="*/ 200025 h 257175"/>
              <a:gd name="connsiteX31" fmla="*/ 1162050 w 1828800"/>
              <a:gd name="connsiteY31" fmla="*/ 171450 h 257175"/>
              <a:gd name="connsiteX32" fmla="*/ 1181100 w 1828800"/>
              <a:gd name="connsiteY32" fmla="*/ 142875 h 257175"/>
              <a:gd name="connsiteX33" fmla="*/ 1190625 w 1828800"/>
              <a:gd name="connsiteY33" fmla="*/ 114300 h 257175"/>
              <a:gd name="connsiteX34" fmla="*/ 1209675 w 1828800"/>
              <a:gd name="connsiteY34" fmla="*/ 76200 h 257175"/>
              <a:gd name="connsiteX35" fmla="*/ 1238250 w 1828800"/>
              <a:gd name="connsiteY35" fmla="*/ 9525 h 257175"/>
              <a:gd name="connsiteX36" fmla="*/ 1247775 w 1828800"/>
              <a:gd name="connsiteY36" fmla="*/ 95250 h 257175"/>
              <a:gd name="connsiteX37" fmla="*/ 1266825 w 1828800"/>
              <a:gd name="connsiteY37" fmla="*/ 133350 h 257175"/>
              <a:gd name="connsiteX38" fmla="*/ 1304925 w 1828800"/>
              <a:gd name="connsiteY38" fmla="*/ 219075 h 257175"/>
              <a:gd name="connsiteX39" fmla="*/ 1333500 w 1828800"/>
              <a:gd name="connsiteY39" fmla="*/ 247650 h 257175"/>
              <a:gd name="connsiteX40" fmla="*/ 1343025 w 1828800"/>
              <a:gd name="connsiteY40" fmla="*/ 190500 h 257175"/>
              <a:gd name="connsiteX41" fmla="*/ 1362075 w 1828800"/>
              <a:gd name="connsiteY41" fmla="*/ 161925 h 257175"/>
              <a:gd name="connsiteX42" fmla="*/ 1371600 w 1828800"/>
              <a:gd name="connsiteY42" fmla="*/ 133350 h 257175"/>
              <a:gd name="connsiteX43" fmla="*/ 1828800 w 1828800"/>
              <a:gd name="connsiteY43" fmla="*/ 1333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8800" h="257175">
                <a:moveTo>
                  <a:pt x="0" y="152400"/>
                </a:moveTo>
                <a:cubicBezTo>
                  <a:pt x="152400" y="149225"/>
                  <a:pt x="305234" y="154794"/>
                  <a:pt x="457200" y="142875"/>
                </a:cubicBezTo>
                <a:cubicBezTo>
                  <a:pt x="488342" y="140432"/>
                  <a:pt x="489009" y="92976"/>
                  <a:pt x="495300" y="76200"/>
                </a:cubicBezTo>
                <a:cubicBezTo>
                  <a:pt x="500286" y="62905"/>
                  <a:pt x="508757" y="51151"/>
                  <a:pt x="514350" y="38100"/>
                </a:cubicBezTo>
                <a:cubicBezTo>
                  <a:pt x="518305" y="28872"/>
                  <a:pt x="516775" y="16625"/>
                  <a:pt x="523875" y="9525"/>
                </a:cubicBezTo>
                <a:cubicBezTo>
                  <a:pt x="530975" y="2425"/>
                  <a:pt x="542925" y="3175"/>
                  <a:pt x="552450" y="0"/>
                </a:cubicBezTo>
                <a:cubicBezTo>
                  <a:pt x="558800" y="12700"/>
                  <a:pt x="566403" y="24847"/>
                  <a:pt x="571500" y="38100"/>
                </a:cubicBezTo>
                <a:cubicBezTo>
                  <a:pt x="582313" y="66213"/>
                  <a:pt x="590550" y="95250"/>
                  <a:pt x="600075" y="123825"/>
                </a:cubicBezTo>
                <a:cubicBezTo>
                  <a:pt x="603250" y="133350"/>
                  <a:pt x="605110" y="143420"/>
                  <a:pt x="609600" y="152400"/>
                </a:cubicBezTo>
                <a:cubicBezTo>
                  <a:pt x="615950" y="165100"/>
                  <a:pt x="623057" y="177449"/>
                  <a:pt x="628650" y="190500"/>
                </a:cubicBezTo>
                <a:cubicBezTo>
                  <a:pt x="636849" y="209631"/>
                  <a:pt x="642867" y="237841"/>
                  <a:pt x="647700" y="257175"/>
                </a:cubicBezTo>
                <a:cubicBezTo>
                  <a:pt x="654050" y="234950"/>
                  <a:pt x="660108" y="212640"/>
                  <a:pt x="666750" y="190500"/>
                </a:cubicBezTo>
                <a:cubicBezTo>
                  <a:pt x="669635" y="180883"/>
                  <a:pt x="671785" y="170905"/>
                  <a:pt x="676275" y="161925"/>
                </a:cubicBezTo>
                <a:cubicBezTo>
                  <a:pt x="681395" y="151686"/>
                  <a:pt x="690205" y="143589"/>
                  <a:pt x="695325" y="133350"/>
                </a:cubicBezTo>
                <a:cubicBezTo>
                  <a:pt x="699815" y="124370"/>
                  <a:pt x="700360" y="113755"/>
                  <a:pt x="704850" y="104775"/>
                </a:cubicBezTo>
                <a:cubicBezTo>
                  <a:pt x="709970" y="94536"/>
                  <a:pt x="718780" y="86439"/>
                  <a:pt x="723900" y="76200"/>
                </a:cubicBezTo>
                <a:cubicBezTo>
                  <a:pt x="763335" y="-2670"/>
                  <a:pt x="697880" y="100942"/>
                  <a:pt x="752475" y="19050"/>
                </a:cubicBezTo>
                <a:cubicBezTo>
                  <a:pt x="762000" y="31750"/>
                  <a:pt x="773174" y="43367"/>
                  <a:pt x="781050" y="57150"/>
                </a:cubicBezTo>
                <a:cubicBezTo>
                  <a:pt x="786031" y="65867"/>
                  <a:pt x="784303" y="77885"/>
                  <a:pt x="790575" y="85725"/>
                </a:cubicBezTo>
                <a:cubicBezTo>
                  <a:pt x="797726" y="94664"/>
                  <a:pt x="809625" y="98425"/>
                  <a:pt x="819150" y="104775"/>
                </a:cubicBezTo>
                <a:cubicBezTo>
                  <a:pt x="843091" y="176599"/>
                  <a:pt x="810796" y="88067"/>
                  <a:pt x="847725" y="161925"/>
                </a:cubicBezTo>
                <a:cubicBezTo>
                  <a:pt x="887160" y="240795"/>
                  <a:pt x="821705" y="137183"/>
                  <a:pt x="876300" y="219075"/>
                </a:cubicBezTo>
                <a:cubicBezTo>
                  <a:pt x="889000" y="212725"/>
                  <a:pt x="906524" y="211839"/>
                  <a:pt x="914400" y="200025"/>
                </a:cubicBezTo>
                <a:cubicBezTo>
                  <a:pt x="927222" y="180793"/>
                  <a:pt x="926808" y="155490"/>
                  <a:pt x="933450" y="133350"/>
                </a:cubicBezTo>
                <a:cubicBezTo>
                  <a:pt x="951406" y="73497"/>
                  <a:pt x="931920" y="136409"/>
                  <a:pt x="962025" y="76200"/>
                </a:cubicBezTo>
                <a:cubicBezTo>
                  <a:pt x="989594" y="21061"/>
                  <a:pt x="945956" y="73219"/>
                  <a:pt x="1000125" y="19050"/>
                </a:cubicBezTo>
                <a:cubicBezTo>
                  <a:pt x="1006931" y="46276"/>
                  <a:pt x="1013755" y="80863"/>
                  <a:pt x="1028700" y="104775"/>
                </a:cubicBezTo>
                <a:cubicBezTo>
                  <a:pt x="1035839" y="116198"/>
                  <a:pt x="1047750" y="123825"/>
                  <a:pt x="1057275" y="133350"/>
                </a:cubicBezTo>
                <a:cubicBezTo>
                  <a:pt x="1082456" y="208892"/>
                  <a:pt x="1044411" y="108958"/>
                  <a:pt x="1095375" y="190500"/>
                </a:cubicBezTo>
                <a:cubicBezTo>
                  <a:pt x="1104437" y="204999"/>
                  <a:pt x="1108075" y="222250"/>
                  <a:pt x="1114425" y="238125"/>
                </a:cubicBezTo>
                <a:cubicBezTo>
                  <a:pt x="1127125" y="225425"/>
                  <a:pt x="1142086" y="214640"/>
                  <a:pt x="1152525" y="200025"/>
                </a:cubicBezTo>
                <a:cubicBezTo>
                  <a:pt x="1158361" y="191855"/>
                  <a:pt x="1157560" y="180430"/>
                  <a:pt x="1162050" y="171450"/>
                </a:cubicBezTo>
                <a:cubicBezTo>
                  <a:pt x="1167170" y="161211"/>
                  <a:pt x="1175980" y="153114"/>
                  <a:pt x="1181100" y="142875"/>
                </a:cubicBezTo>
                <a:cubicBezTo>
                  <a:pt x="1185590" y="133895"/>
                  <a:pt x="1186670" y="123528"/>
                  <a:pt x="1190625" y="114300"/>
                </a:cubicBezTo>
                <a:cubicBezTo>
                  <a:pt x="1196218" y="101249"/>
                  <a:pt x="1204689" y="89495"/>
                  <a:pt x="1209675" y="76200"/>
                </a:cubicBezTo>
                <a:cubicBezTo>
                  <a:pt x="1236035" y="5906"/>
                  <a:pt x="1199644" y="67433"/>
                  <a:pt x="1238250" y="9525"/>
                </a:cubicBezTo>
                <a:cubicBezTo>
                  <a:pt x="1241425" y="38100"/>
                  <a:pt x="1241310" y="67235"/>
                  <a:pt x="1247775" y="95250"/>
                </a:cubicBezTo>
                <a:cubicBezTo>
                  <a:pt x="1250968" y="109085"/>
                  <a:pt x="1261552" y="120167"/>
                  <a:pt x="1266825" y="133350"/>
                </a:cubicBezTo>
                <a:cubicBezTo>
                  <a:pt x="1285994" y="181273"/>
                  <a:pt x="1276732" y="185244"/>
                  <a:pt x="1304925" y="219075"/>
                </a:cubicBezTo>
                <a:cubicBezTo>
                  <a:pt x="1313549" y="229423"/>
                  <a:pt x="1323975" y="238125"/>
                  <a:pt x="1333500" y="247650"/>
                </a:cubicBezTo>
                <a:cubicBezTo>
                  <a:pt x="1336675" y="228600"/>
                  <a:pt x="1336918" y="208822"/>
                  <a:pt x="1343025" y="190500"/>
                </a:cubicBezTo>
                <a:cubicBezTo>
                  <a:pt x="1346645" y="179640"/>
                  <a:pt x="1356955" y="172164"/>
                  <a:pt x="1362075" y="161925"/>
                </a:cubicBezTo>
                <a:cubicBezTo>
                  <a:pt x="1366565" y="152945"/>
                  <a:pt x="1361579" y="133964"/>
                  <a:pt x="1371600" y="133350"/>
                </a:cubicBezTo>
                <a:cubicBezTo>
                  <a:pt x="1523715" y="124037"/>
                  <a:pt x="1676400" y="133350"/>
                  <a:pt x="1828800" y="1333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5400000">
            <a:off x="1769268" y="3431382"/>
            <a:ext cx="814389" cy="257175"/>
          </a:xfrm>
          <a:custGeom>
            <a:avLst/>
            <a:gdLst>
              <a:gd name="connsiteX0" fmla="*/ 0 w 1828800"/>
              <a:gd name="connsiteY0" fmla="*/ 152400 h 257175"/>
              <a:gd name="connsiteX1" fmla="*/ 457200 w 1828800"/>
              <a:gd name="connsiteY1" fmla="*/ 142875 h 257175"/>
              <a:gd name="connsiteX2" fmla="*/ 495300 w 1828800"/>
              <a:gd name="connsiteY2" fmla="*/ 76200 h 257175"/>
              <a:gd name="connsiteX3" fmla="*/ 514350 w 1828800"/>
              <a:gd name="connsiteY3" fmla="*/ 38100 h 257175"/>
              <a:gd name="connsiteX4" fmla="*/ 523875 w 1828800"/>
              <a:gd name="connsiteY4" fmla="*/ 9525 h 257175"/>
              <a:gd name="connsiteX5" fmla="*/ 552450 w 1828800"/>
              <a:gd name="connsiteY5" fmla="*/ 0 h 257175"/>
              <a:gd name="connsiteX6" fmla="*/ 571500 w 1828800"/>
              <a:gd name="connsiteY6" fmla="*/ 38100 h 257175"/>
              <a:gd name="connsiteX7" fmla="*/ 600075 w 1828800"/>
              <a:gd name="connsiteY7" fmla="*/ 123825 h 257175"/>
              <a:gd name="connsiteX8" fmla="*/ 609600 w 1828800"/>
              <a:gd name="connsiteY8" fmla="*/ 152400 h 257175"/>
              <a:gd name="connsiteX9" fmla="*/ 628650 w 1828800"/>
              <a:gd name="connsiteY9" fmla="*/ 190500 h 257175"/>
              <a:gd name="connsiteX10" fmla="*/ 647700 w 1828800"/>
              <a:gd name="connsiteY10" fmla="*/ 257175 h 257175"/>
              <a:gd name="connsiteX11" fmla="*/ 666750 w 1828800"/>
              <a:gd name="connsiteY11" fmla="*/ 190500 h 257175"/>
              <a:gd name="connsiteX12" fmla="*/ 676275 w 1828800"/>
              <a:gd name="connsiteY12" fmla="*/ 161925 h 257175"/>
              <a:gd name="connsiteX13" fmla="*/ 695325 w 1828800"/>
              <a:gd name="connsiteY13" fmla="*/ 133350 h 257175"/>
              <a:gd name="connsiteX14" fmla="*/ 704850 w 1828800"/>
              <a:gd name="connsiteY14" fmla="*/ 104775 h 257175"/>
              <a:gd name="connsiteX15" fmla="*/ 723900 w 1828800"/>
              <a:gd name="connsiteY15" fmla="*/ 76200 h 257175"/>
              <a:gd name="connsiteX16" fmla="*/ 752475 w 1828800"/>
              <a:gd name="connsiteY16" fmla="*/ 19050 h 257175"/>
              <a:gd name="connsiteX17" fmla="*/ 781050 w 1828800"/>
              <a:gd name="connsiteY17" fmla="*/ 57150 h 257175"/>
              <a:gd name="connsiteX18" fmla="*/ 790575 w 1828800"/>
              <a:gd name="connsiteY18" fmla="*/ 85725 h 257175"/>
              <a:gd name="connsiteX19" fmla="*/ 819150 w 1828800"/>
              <a:gd name="connsiteY19" fmla="*/ 104775 h 257175"/>
              <a:gd name="connsiteX20" fmla="*/ 847725 w 1828800"/>
              <a:gd name="connsiteY20" fmla="*/ 161925 h 257175"/>
              <a:gd name="connsiteX21" fmla="*/ 876300 w 1828800"/>
              <a:gd name="connsiteY21" fmla="*/ 219075 h 257175"/>
              <a:gd name="connsiteX22" fmla="*/ 914400 w 1828800"/>
              <a:gd name="connsiteY22" fmla="*/ 200025 h 257175"/>
              <a:gd name="connsiteX23" fmla="*/ 933450 w 1828800"/>
              <a:gd name="connsiteY23" fmla="*/ 133350 h 257175"/>
              <a:gd name="connsiteX24" fmla="*/ 962025 w 1828800"/>
              <a:gd name="connsiteY24" fmla="*/ 76200 h 257175"/>
              <a:gd name="connsiteX25" fmla="*/ 1000125 w 1828800"/>
              <a:gd name="connsiteY25" fmla="*/ 19050 h 257175"/>
              <a:gd name="connsiteX26" fmla="*/ 1028700 w 1828800"/>
              <a:gd name="connsiteY26" fmla="*/ 104775 h 257175"/>
              <a:gd name="connsiteX27" fmla="*/ 1057275 w 1828800"/>
              <a:gd name="connsiteY27" fmla="*/ 133350 h 257175"/>
              <a:gd name="connsiteX28" fmla="*/ 1095375 w 1828800"/>
              <a:gd name="connsiteY28" fmla="*/ 190500 h 257175"/>
              <a:gd name="connsiteX29" fmla="*/ 1114425 w 1828800"/>
              <a:gd name="connsiteY29" fmla="*/ 238125 h 257175"/>
              <a:gd name="connsiteX30" fmla="*/ 1152525 w 1828800"/>
              <a:gd name="connsiteY30" fmla="*/ 200025 h 257175"/>
              <a:gd name="connsiteX31" fmla="*/ 1162050 w 1828800"/>
              <a:gd name="connsiteY31" fmla="*/ 171450 h 257175"/>
              <a:gd name="connsiteX32" fmla="*/ 1181100 w 1828800"/>
              <a:gd name="connsiteY32" fmla="*/ 142875 h 257175"/>
              <a:gd name="connsiteX33" fmla="*/ 1190625 w 1828800"/>
              <a:gd name="connsiteY33" fmla="*/ 114300 h 257175"/>
              <a:gd name="connsiteX34" fmla="*/ 1209675 w 1828800"/>
              <a:gd name="connsiteY34" fmla="*/ 76200 h 257175"/>
              <a:gd name="connsiteX35" fmla="*/ 1238250 w 1828800"/>
              <a:gd name="connsiteY35" fmla="*/ 9525 h 257175"/>
              <a:gd name="connsiteX36" fmla="*/ 1247775 w 1828800"/>
              <a:gd name="connsiteY36" fmla="*/ 95250 h 257175"/>
              <a:gd name="connsiteX37" fmla="*/ 1266825 w 1828800"/>
              <a:gd name="connsiteY37" fmla="*/ 133350 h 257175"/>
              <a:gd name="connsiteX38" fmla="*/ 1304925 w 1828800"/>
              <a:gd name="connsiteY38" fmla="*/ 219075 h 257175"/>
              <a:gd name="connsiteX39" fmla="*/ 1333500 w 1828800"/>
              <a:gd name="connsiteY39" fmla="*/ 247650 h 257175"/>
              <a:gd name="connsiteX40" fmla="*/ 1343025 w 1828800"/>
              <a:gd name="connsiteY40" fmla="*/ 190500 h 257175"/>
              <a:gd name="connsiteX41" fmla="*/ 1362075 w 1828800"/>
              <a:gd name="connsiteY41" fmla="*/ 161925 h 257175"/>
              <a:gd name="connsiteX42" fmla="*/ 1371600 w 1828800"/>
              <a:gd name="connsiteY42" fmla="*/ 133350 h 257175"/>
              <a:gd name="connsiteX43" fmla="*/ 1828800 w 1828800"/>
              <a:gd name="connsiteY43" fmla="*/ 1333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8800" h="257175">
                <a:moveTo>
                  <a:pt x="0" y="152400"/>
                </a:moveTo>
                <a:cubicBezTo>
                  <a:pt x="152400" y="149225"/>
                  <a:pt x="305234" y="154794"/>
                  <a:pt x="457200" y="142875"/>
                </a:cubicBezTo>
                <a:cubicBezTo>
                  <a:pt x="488342" y="140432"/>
                  <a:pt x="489009" y="92976"/>
                  <a:pt x="495300" y="76200"/>
                </a:cubicBezTo>
                <a:cubicBezTo>
                  <a:pt x="500286" y="62905"/>
                  <a:pt x="508757" y="51151"/>
                  <a:pt x="514350" y="38100"/>
                </a:cubicBezTo>
                <a:cubicBezTo>
                  <a:pt x="518305" y="28872"/>
                  <a:pt x="516775" y="16625"/>
                  <a:pt x="523875" y="9525"/>
                </a:cubicBezTo>
                <a:cubicBezTo>
                  <a:pt x="530975" y="2425"/>
                  <a:pt x="542925" y="3175"/>
                  <a:pt x="552450" y="0"/>
                </a:cubicBezTo>
                <a:cubicBezTo>
                  <a:pt x="558800" y="12700"/>
                  <a:pt x="566403" y="24847"/>
                  <a:pt x="571500" y="38100"/>
                </a:cubicBezTo>
                <a:cubicBezTo>
                  <a:pt x="582313" y="66213"/>
                  <a:pt x="590550" y="95250"/>
                  <a:pt x="600075" y="123825"/>
                </a:cubicBezTo>
                <a:cubicBezTo>
                  <a:pt x="603250" y="133350"/>
                  <a:pt x="605110" y="143420"/>
                  <a:pt x="609600" y="152400"/>
                </a:cubicBezTo>
                <a:cubicBezTo>
                  <a:pt x="615950" y="165100"/>
                  <a:pt x="623057" y="177449"/>
                  <a:pt x="628650" y="190500"/>
                </a:cubicBezTo>
                <a:cubicBezTo>
                  <a:pt x="636849" y="209631"/>
                  <a:pt x="642867" y="237841"/>
                  <a:pt x="647700" y="257175"/>
                </a:cubicBezTo>
                <a:cubicBezTo>
                  <a:pt x="654050" y="234950"/>
                  <a:pt x="660108" y="212640"/>
                  <a:pt x="666750" y="190500"/>
                </a:cubicBezTo>
                <a:cubicBezTo>
                  <a:pt x="669635" y="180883"/>
                  <a:pt x="671785" y="170905"/>
                  <a:pt x="676275" y="161925"/>
                </a:cubicBezTo>
                <a:cubicBezTo>
                  <a:pt x="681395" y="151686"/>
                  <a:pt x="690205" y="143589"/>
                  <a:pt x="695325" y="133350"/>
                </a:cubicBezTo>
                <a:cubicBezTo>
                  <a:pt x="699815" y="124370"/>
                  <a:pt x="700360" y="113755"/>
                  <a:pt x="704850" y="104775"/>
                </a:cubicBezTo>
                <a:cubicBezTo>
                  <a:pt x="709970" y="94536"/>
                  <a:pt x="718780" y="86439"/>
                  <a:pt x="723900" y="76200"/>
                </a:cubicBezTo>
                <a:cubicBezTo>
                  <a:pt x="763335" y="-2670"/>
                  <a:pt x="697880" y="100942"/>
                  <a:pt x="752475" y="19050"/>
                </a:cubicBezTo>
                <a:cubicBezTo>
                  <a:pt x="762000" y="31750"/>
                  <a:pt x="773174" y="43367"/>
                  <a:pt x="781050" y="57150"/>
                </a:cubicBezTo>
                <a:cubicBezTo>
                  <a:pt x="786031" y="65867"/>
                  <a:pt x="784303" y="77885"/>
                  <a:pt x="790575" y="85725"/>
                </a:cubicBezTo>
                <a:cubicBezTo>
                  <a:pt x="797726" y="94664"/>
                  <a:pt x="809625" y="98425"/>
                  <a:pt x="819150" y="104775"/>
                </a:cubicBezTo>
                <a:cubicBezTo>
                  <a:pt x="843091" y="176599"/>
                  <a:pt x="810796" y="88067"/>
                  <a:pt x="847725" y="161925"/>
                </a:cubicBezTo>
                <a:cubicBezTo>
                  <a:pt x="887160" y="240795"/>
                  <a:pt x="821705" y="137183"/>
                  <a:pt x="876300" y="219075"/>
                </a:cubicBezTo>
                <a:cubicBezTo>
                  <a:pt x="889000" y="212725"/>
                  <a:pt x="906524" y="211839"/>
                  <a:pt x="914400" y="200025"/>
                </a:cubicBezTo>
                <a:cubicBezTo>
                  <a:pt x="927222" y="180793"/>
                  <a:pt x="926808" y="155490"/>
                  <a:pt x="933450" y="133350"/>
                </a:cubicBezTo>
                <a:cubicBezTo>
                  <a:pt x="951406" y="73497"/>
                  <a:pt x="931920" y="136409"/>
                  <a:pt x="962025" y="76200"/>
                </a:cubicBezTo>
                <a:cubicBezTo>
                  <a:pt x="989594" y="21061"/>
                  <a:pt x="945956" y="73219"/>
                  <a:pt x="1000125" y="19050"/>
                </a:cubicBezTo>
                <a:cubicBezTo>
                  <a:pt x="1006931" y="46276"/>
                  <a:pt x="1013755" y="80863"/>
                  <a:pt x="1028700" y="104775"/>
                </a:cubicBezTo>
                <a:cubicBezTo>
                  <a:pt x="1035839" y="116198"/>
                  <a:pt x="1047750" y="123825"/>
                  <a:pt x="1057275" y="133350"/>
                </a:cubicBezTo>
                <a:cubicBezTo>
                  <a:pt x="1082456" y="208892"/>
                  <a:pt x="1044411" y="108958"/>
                  <a:pt x="1095375" y="190500"/>
                </a:cubicBezTo>
                <a:cubicBezTo>
                  <a:pt x="1104437" y="204999"/>
                  <a:pt x="1108075" y="222250"/>
                  <a:pt x="1114425" y="238125"/>
                </a:cubicBezTo>
                <a:cubicBezTo>
                  <a:pt x="1127125" y="225425"/>
                  <a:pt x="1142086" y="214640"/>
                  <a:pt x="1152525" y="200025"/>
                </a:cubicBezTo>
                <a:cubicBezTo>
                  <a:pt x="1158361" y="191855"/>
                  <a:pt x="1157560" y="180430"/>
                  <a:pt x="1162050" y="171450"/>
                </a:cubicBezTo>
                <a:cubicBezTo>
                  <a:pt x="1167170" y="161211"/>
                  <a:pt x="1175980" y="153114"/>
                  <a:pt x="1181100" y="142875"/>
                </a:cubicBezTo>
                <a:cubicBezTo>
                  <a:pt x="1185590" y="133895"/>
                  <a:pt x="1186670" y="123528"/>
                  <a:pt x="1190625" y="114300"/>
                </a:cubicBezTo>
                <a:cubicBezTo>
                  <a:pt x="1196218" y="101249"/>
                  <a:pt x="1204689" y="89495"/>
                  <a:pt x="1209675" y="76200"/>
                </a:cubicBezTo>
                <a:cubicBezTo>
                  <a:pt x="1236035" y="5906"/>
                  <a:pt x="1199644" y="67433"/>
                  <a:pt x="1238250" y="9525"/>
                </a:cubicBezTo>
                <a:cubicBezTo>
                  <a:pt x="1241425" y="38100"/>
                  <a:pt x="1241310" y="67235"/>
                  <a:pt x="1247775" y="95250"/>
                </a:cubicBezTo>
                <a:cubicBezTo>
                  <a:pt x="1250968" y="109085"/>
                  <a:pt x="1261552" y="120167"/>
                  <a:pt x="1266825" y="133350"/>
                </a:cubicBezTo>
                <a:cubicBezTo>
                  <a:pt x="1285994" y="181273"/>
                  <a:pt x="1276732" y="185244"/>
                  <a:pt x="1304925" y="219075"/>
                </a:cubicBezTo>
                <a:cubicBezTo>
                  <a:pt x="1313549" y="229423"/>
                  <a:pt x="1323975" y="238125"/>
                  <a:pt x="1333500" y="247650"/>
                </a:cubicBezTo>
                <a:cubicBezTo>
                  <a:pt x="1336675" y="228600"/>
                  <a:pt x="1336918" y="208822"/>
                  <a:pt x="1343025" y="190500"/>
                </a:cubicBezTo>
                <a:cubicBezTo>
                  <a:pt x="1346645" y="179640"/>
                  <a:pt x="1356955" y="172164"/>
                  <a:pt x="1362075" y="161925"/>
                </a:cubicBezTo>
                <a:cubicBezTo>
                  <a:pt x="1366565" y="152945"/>
                  <a:pt x="1361579" y="133964"/>
                  <a:pt x="1371600" y="133350"/>
                </a:cubicBezTo>
                <a:cubicBezTo>
                  <a:pt x="1523715" y="124037"/>
                  <a:pt x="1676400" y="133350"/>
                  <a:pt x="1828800" y="1333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590549" y="3893925"/>
            <a:ext cx="1714500" cy="216113"/>
          </a:xfrm>
          <a:prstGeom prst="rect">
            <a:avLst/>
          </a:prstGeom>
          <a:solidFill>
            <a:schemeClr val="accent3">
              <a:lumMod val="60000"/>
              <a:lumOff val="40000"/>
            </a:schemeClr>
          </a:solidFill>
          <a:ln>
            <a:noFill/>
          </a:ln>
          <a:effectLst/>
          <a:extLst/>
        </p:spPr>
      </p:pic>
      <mc:AlternateContent xmlns:mc="http://schemas.openxmlformats.org/markup-compatibility/2006">
        <mc:Choice xmlns="" xmlns:a14="http://schemas.microsoft.com/office/drawing/2010/main" Requires="a14">
          <p:sp>
            <p:nvSpPr>
              <p:cNvPr id="22" name="TextBox 21"/>
              <p:cNvSpPr txBox="1"/>
              <p:nvPr/>
            </p:nvSpPr>
            <p:spPr>
              <a:xfrm>
                <a:off x="1333500" y="1524000"/>
                <a:ext cx="10931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func>
                        <m:funcPr>
                          <m:ctrlPr>
                            <a:rPr lang="en-US" i="1" smtClean="0">
                              <a:latin typeface="Cambria Math"/>
                            </a:rPr>
                          </m:ctrlPr>
                        </m:funcPr>
                        <m:fName>
                          <m:r>
                            <m:rPr>
                              <m:sty m:val="p"/>
                            </m:rPr>
                            <a:rPr lang="en-US" i="0" smtClean="0">
                              <a:latin typeface="Cambria Math"/>
                            </a:rPr>
                            <m:t>sin</m:t>
                          </m:r>
                        </m:fName>
                        <m:e>
                          <m:r>
                            <a:rPr lang="en-US" i="1" smtClean="0">
                              <a:latin typeface="Cambria Math"/>
                              <a:ea typeface="Cambria Math"/>
                            </a:rPr>
                            <m:t>𝜔</m:t>
                          </m:r>
                          <m:r>
                            <a:rPr lang="en-US" b="0" i="1" smtClean="0">
                              <a:latin typeface="Cambria Math"/>
                              <a:ea typeface="Cambria Math"/>
                            </a:rPr>
                            <m:t>𝑡</m:t>
                          </m:r>
                        </m:e>
                      </m:func>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1333500" y="1524000"/>
                <a:ext cx="1093120"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25" name="Straight Connector 24"/>
          <p:cNvCxnSpPr/>
          <p:nvPr/>
        </p:nvCxnSpPr>
        <p:spPr>
          <a:xfrm>
            <a:off x="2426620" y="275272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655220" y="2438400"/>
            <a:ext cx="0" cy="314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0" name="TextBox 29"/>
              <p:cNvSpPr txBox="1"/>
              <p:nvPr/>
            </p:nvSpPr>
            <p:spPr>
              <a:xfrm>
                <a:off x="2655220" y="238339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2655220" y="2383393"/>
                <a:ext cx="367986"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1025" name="Freeform 1024"/>
          <p:cNvSpPr/>
          <p:nvPr/>
        </p:nvSpPr>
        <p:spPr>
          <a:xfrm>
            <a:off x="1871662" y="5410200"/>
            <a:ext cx="333375" cy="206076"/>
          </a:xfrm>
          <a:custGeom>
            <a:avLst/>
            <a:gdLst>
              <a:gd name="connsiteX0" fmla="*/ 0 w 457200"/>
              <a:gd name="connsiteY0" fmla="*/ 200124 h 412151"/>
              <a:gd name="connsiteX1" fmla="*/ 28575 w 457200"/>
              <a:gd name="connsiteY1" fmla="*/ 247749 h 412151"/>
              <a:gd name="connsiteX2" fmla="*/ 66675 w 457200"/>
              <a:gd name="connsiteY2" fmla="*/ 323949 h 412151"/>
              <a:gd name="connsiteX3" fmla="*/ 76200 w 457200"/>
              <a:gd name="connsiteY3" fmla="*/ 409674 h 412151"/>
              <a:gd name="connsiteX4" fmla="*/ 104775 w 457200"/>
              <a:gd name="connsiteY4" fmla="*/ 371574 h 412151"/>
              <a:gd name="connsiteX5" fmla="*/ 180975 w 457200"/>
              <a:gd name="connsiteY5" fmla="*/ 238224 h 412151"/>
              <a:gd name="connsiteX6" fmla="*/ 276225 w 457200"/>
              <a:gd name="connsiteY6" fmla="*/ 133449 h 412151"/>
              <a:gd name="connsiteX7" fmla="*/ 390525 w 457200"/>
              <a:gd name="connsiteY7" fmla="*/ 38199 h 412151"/>
              <a:gd name="connsiteX8" fmla="*/ 457200 w 457200"/>
              <a:gd name="connsiteY8" fmla="*/ 99 h 4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412151">
                <a:moveTo>
                  <a:pt x="0" y="200124"/>
                </a:moveTo>
                <a:cubicBezTo>
                  <a:pt x="9525" y="215999"/>
                  <a:pt x="19798" y="231449"/>
                  <a:pt x="28575" y="247749"/>
                </a:cubicBezTo>
                <a:cubicBezTo>
                  <a:pt x="42039" y="272753"/>
                  <a:pt x="66675" y="323949"/>
                  <a:pt x="66675" y="323949"/>
                </a:cubicBezTo>
                <a:cubicBezTo>
                  <a:pt x="69850" y="352524"/>
                  <a:pt x="58239" y="387223"/>
                  <a:pt x="76200" y="409674"/>
                </a:cubicBezTo>
                <a:cubicBezTo>
                  <a:pt x="86117" y="422070"/>
                  <a:pt x="95671" y="384579"/>
                  <a:pt x="104775" y="371574"/>
                </a:cubicBezTo>
                <a:cubicBezTo>
                  <a:pt x="176972" y="268436"/>
                  <a:pt x="109882" y="362636"/>
                  <a:pt x="180975" y="238224"/>
                </a:cubicBezTo>
                <a:cubicBezTo>
                  <a:pt x="224174" y="162625"/>
                  <a:pt x="210862" y="193365"/>
                  <a:pt x="276225" y="133449"/>
                </a:cubicBezTo>
                <a:cubicBezTo>
                  <a:pt x="411794" y="9178"/>
                  <a:pt x="258074" y="134527"/>
                  <a:pt x="390525" y="38199"/>
                </a:cubicBezTo>
                <a:cubicBezTo>
                  <a:pt x="448367" y="-3868"/>
                  <a:pt x="416178" y="99"/>
                  <a:pt x="457200" y="9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448550" y="5346999"/>
            <a:ext cx="333375" cy="206076"/>
          </a:xfrm>
          <a:custGeom>
            <a:avLst/>
            <a:gdLst>
              <a:gd name="connsiteX0" fmla="*/ 0 w 457200"/>
              <a:gd name="connsiteY0" fmla="*/ 200124 h 412151"/>
              <a:gd name="connsiteX1" fmla="*/ 28575 w 457200"/>
              <a:gd name="connsiteY1" fmla="*/ 247749 h 412151"/>
              <a:gd name="connsiteX2" fmla="*/ 66675 w 457200"/>
              <a:gd name="connsiteY2" fmla="*/ 323949 h 412151"/>
              <a:gd name="connsiteX3" fmla="*/ 76200 w 457200"/>
              <a:gd name="connsiteY3" fmla="*/ 409674 h 412151"/>
              <a:gd name="connsiteX4" fmla="*/ 104775 w 457200"/>
              <a:gd name="connsiteY4" fmla="*/ 371574 h 412151"/>
              <a:gd name="connsiteX5" fmla="*/ 180975 w 457200"/>
              <a:gd name="connsiteY5" fmla="*/ 238224 h 412151"/>
              <a:gd name="connsiteX6" fmla="*/ 276225 w 457200"/>
              <a:gd name="connsiteY6" fmla="*/ 133449 h 412151"/>
              <a:gd name="connsiteX7" fmla="*/ 390525 w 457200"/>
              <a:gd name="connsiteY7" fmla="*/ 38199 h 412151"/>
              <a:gd name="connsiteX8" fmla="*/ 457200 w 457200"/>
              <a:gd name="connsiteY8" fmla="*/ 99 h 4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412151">
                <a:moveTo>
                  <a:pt x="0" y="200124"/>
                </a:moveTo>
                <a:cubicBezTo>
                  <a:pt x="9525" y="215999"/>
                  <a:pt x="19798" y="231449"/>
                  <a:pt x="28575" y="247749"/>
                </a:cubicBezTo>
                <a:cubicBezTo>
                  <a:pt x="42039" y="272753"/>
                  <a:pt x="66675" y="323949"/>
                  <a:pt x="66675" y="323949"/>
                </a:cubicBezTo>
                <a:cubicBezTo>
                  <a:pt x="69850" y="352524"/>
                  <a:pt x="58239" y="387223"/>
                  <a:pt x="76200" y="409674"/>
                </a:cubicBezTo>
                <a:cubicBezTo>
                  <a:pt x="86117" y="422070"/>
                  <a:pt x="95671" y="384579"/>
                  <a:pt x="104775" y="371574"/>
                </a:cubicBezTo>
                <a:cubicBezTo>
                  <a:pt x="176972" y="268436"/>
                  <a:pt x="109882" y="362636"/>
                  <a:pt x="180975" y="238224"/>
                </a:cubicBezTo>
                <a:cubicBezTo>
                  <a:pt x="224174" y="162625"/>
                  <a:pt x="210862" y="193365"/>
                  <a:pt x="276225" y="133449"/>
                </a:cubicBezTo>
                <a:cubicBezTo>
                  <a:pt x="411794" y="9178"/>
                  <a:pt x="258074" y="134527"/>
                  <a:pt x="390525" y="38199"/>
                </a:cubicBezTo>
                <a:cubicBezTo>
                  <a:pt x="448367" y="-3868"/>
                  <a:pt x="416178" y="99"/>
                  <a:pt x="457200" y="9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24251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3">
              <a:lumMod val="40000"/>
              <a:lumOff val="60000"/>
            </a:schemeClr>
          </a:solidFill>
        </p:spPr>
        <p:txBody>
          <a:bodyPr vert="horz">
            <a:normAutofit lnSpcReduction="10000"/>
          </a:bodyPr>
          <a:lstStyle/>
          <a:p>
            <a:pPr algn="r" rtl="1"/>
            <a:endParaRPr lang="fa-IR" sz="1800" dirty="0" smtClean="0"/>
          </a:p>
          <a:p>
            <a:pPr algn="r" rtl="1"/>
            <a:r>
              <a:rPr lang="fa-IR" sz="1800" dirty="0" smtClean="0"/>
              <a:t>               </a:t>
            </a:r>
            <a:r>
              <a:rPr lang="fa-IR" sz="2000" b="1" dirty="0">
                <a:cs typeface="B Titr" pitchFamily="2" charset="-78"/>
              </a:rPr>
              <a:t>ارتعاشات از لحاظ فرمول بندی وساده سازی </a:t>
            </a:r>
            <a:r>
              <a:rPr lang="fa-IR" sz="2000" b="1" dirty="0" smtClean="0">
                <a:cs typeface="B Titr" pitchFamily="2" charset="-78"/>
              </a:rPr>
              <a:t>:</a:t>
            </a:r>
            <a:endParaRPr lang="fa-IR" sz="2000" dirty="0"/>
          </a:p>
          <a:p>
            <a:pPr algn="r" rtl="1"/>
            <a:endParaRPr lang="fa-IR" sz="2000" b="1" dirty="0">
              <a:cs typeface="B Titr" pitchFamily="2" charset="-78"/>
            </a:endParaRPr>
          </a:p>
          <a:p>
            <a:pPr algn="r" rtl="1"/>
            <a:r>
              <a:rPr lang="fa-IR" sz="2000" b="1" dirty="0">
                <a:cs typeface="B Titr" pitchFamily="2" charset="-78"/>
              </a:rPr>
              <a:t> </a:t>
            </a:r>
            <a:r>
              <a:rPr lang="fa-IR" sz="2000" b="1" dirty="0" smtClean="0">
                <a:cs typeface="B Titr" pitchFamily="2" charset="-78"/>
              </a:rPr>
              <a:t>  </a:t>
            </a:r>
            <a:r>
              <a:rPr lang="fa-IR" sz="2000" b="1" dirty="0" smtClean="0">
                <a:cs typeface="B Koodak" pitchFamily="2" charset="-78"/>
              </a:rPr>
              <a:t>1-)</a:t>
            </a:r>
            <a:r>
              <a:rPr lang="fa-IR" sz="2000" dirty="0"/>
              <a:t> </a:t>
            </a:r>
            <a:r>
              <a:rPr lang="fa-IR" sz="2000" dirty="0" smtClean="0">
                <a:cs typeface="B Koodak" pitchFamily="2" charset="-78"/>
              </a:rPr>
              <a:t>خطی</a:t>
            </a:r>
          </a:p>
          <a:p>
            <a:pPr algn="r" rtl="1"/>
            <a:endParaRPr lang="fa-IR" sz="2000" b="1" dirty="0">
              <a:cs typeface="B Koodak" pitchFamily="2" charset="-78"/>
            </a:endParaRPr>
          </a:p>
          <a:p>
            <a:pPr algn="r" rtl="1"/>
            <a:r>
              <a:rPr lang="fa-IR" sz="2000" b="1" dirty="0" smtClean="0">
                <a:cs typeface="B Koodak" pitchFamily="2" charset="-78"/>
              </a:rPr>
              <a:t>   2-)</a:t>
            </a:r>
            <a:r>
              <a:rPr lang="fa-IR" sz="2000" dirty="0"/>
              <a:t> </a:t>
            </a:r>
            <a:r>
              <a:rPr lang="fa-IR" sz="2000" dirty="0">
                <a:cs typeface="B Koodak" pitchFamily="2" charset="-78"/>
              </a:rPr>
              <a:t>غیر </a:t>
            </a:r>
            <a:r>
              <a:rPr lang="fa-IR" sz="2000" dirty="0" smtClean="0">
                <a:cs typeface="B Koodak" pitchFamily="2" charset="-78"/>
              </a:rPr>
              <a:t>خطی</a:t>
            </a:r>
          </a:p>
          <a:p>
            <a:pPr algn="r" rtl="1"/>
            <a:endParaRPr lang="fa-IR" sz="2000" b="1" dirty="0"/>
          </a:p>
          <a:p>
            <a:pPr marL="0" indent="0" algn="r" rtl="1">
              <a:buNone/>
            </a:pPr>
            <a:r>
              <a:rPr lang="fa-IR" sz="2000" b="1" dirty="0" smtClean="0"/>
              <a:t>                  فرمول اپراتور خطی: </a:t>
            </a:r>
          </a:p>
          <a:p>
            <a:pPr marL="0" indent="0" algn="r" rtl="1">
              <a:buNone/>
            </a:pPr>
            <a:r>
              <a:rPr lang="fa-IR" sz="2000" b="1" dirty="0" smtClean="0"/>
              <a:t>     </a:t>
            </a:r>
            <a:endParaRPr lang="en-US" sz="2000" b="1" dirty="0" smtClean="0"/>
          </a:p>
          <a:p>
            <a:pPr marL="0" indent="0" algn="r" rtl="1">
              <a:buNone/>
            </a:pPr>
            <a:endParaRPr lang="en-US" sz="2000" b="1" dirty="0"/>
          </a:p>
          <a:p>
            <a:pPr marL="0" indent="0" algn="r" rtl="1">
              <a:buNone/>
            </a:pPr>
            <a:r>
              <a:rPr lang="en-US" sz="2000" b="1" dirty="0" smtClean="0"/>
              <a:t>   </a:t>
            </a:r>
            <a:r>
              <a:rPr lang="fa-IR" sz="2000" dirty="0" smtClean="0"/>
              <a:t>مثال خطی:</a:t>
            </a:r>
          </a:p>
          <a:p>
            <a:pPr marL="0" indent="0" rtl="1">
              <a:buNone/>
            </a:pPr>
            <a:r>
              <a:rPr lang="en-US" sz="2000" dirty="0" smtClean="0"/>
              <a:t>L=4</a:t>
            </a:r>
            <a:r>
              <a:rPr lang="el-GR" sz="2000" dirty="0"/>
              <a:t> </a:t>
            </a:r>
            <a:r>
              <a:rPr lang="en-US" sz="2000" dirty="0" smtClean="0"/>
              <a:t>x                 L(</a:t>
            </a:r>
            <a:r>
              <a:rPr lang="el-GR" sz="2000" dirty="0" smtClean="0"/>
              <a:t>α</a:t>
            </a:r>
            <a:r>
              <a:rPr lang="en-US" sz="2000" baseline="-25000" dirty="0" smtClean="0"/>
              <a:t>1</a:t>
            </a:r>
            <a:r>
              <a:rPr lang="en-US" sz="2000" dirty="0" smtClean="0"/>
              <a:t>x</a:t>
            </a:r>
            <a:r>
              <a:rPr lang="en-US" sz="2000" baseline="-25000" dirty="0" smtClean="0"/>
              <a:t>1</a:t>
            </a:r>
            <a:r>
              <a:rPr lang="en-US" sz="2000" dirty="0" smtClean="0"/>
              <a:t>+ </a:t>
            </a:r>
            <a:r>
              <a:rPr lang="el-GR" sz="2000" dirty="0" smtClean="0"/>
              <a:t>α</a:t>
            </a:r>
            <a:r>
              <a:rPr lang="en-US" sz="2000" baseline="-25000" dirty="0" smtClean="0"/>
              <a:t>2</a:t>
            </a:r>
            <a:r>
              <a:rPr lang="en-US" sz="2000" dirty="0" smtClean="0"/>
              <a:t>x</a:t>
            </a:r>
            <a:r>
              <a:rPr lang="en-US" sz="2000" baseline="-25000" dirty="0" smtClean="0"/>
              <a:t>2</a:t>
            </a:r>
            <a:r>
              <a:rPr lang="en-US" sz="2000" dirty="0" smtClean="0"/>
              <a:t> )=4(</a:t>
            </a:r>
            <a:r>
              <a:rPr lang="el-GR" sz="2000" dirty="0" smtClean="0"/>
              <a:t>α</a:t>
            </a:r>
            <a:r>
              <a:rPr lang="en-US" sz="2000" baseline="-25000" dirty="0" smtClean="0"/>
              <a:t>1</a:t>
            </a:r>
            <a:r>
              <a:rPr lang="en-US" sz="2000" dirty="0" smtClean="0"/>
              <a:t>x</a:t>
            </a:r>
            <a:r>
              <a:rPr lang="en-US" sz="2000" baseline="-25000" dirty="0" smtClean="0"/>
              <a:t>1</a:t>
            </a:r>
            <a:r>
              <a:rPr lang="en-US" sz="2000" dirty="0" smtClean="0"/>
              <a:t>+</a:t>
            </a:r>
            <a:r>
              <a:rPr lang="el-GR" sz="2000" dirty="0"/>
              <a:t> </a:t>
            </a:r>
            <a:r>
              <a:rPr lang="el-GR" sz="2000" dirty="0" smtClean="0"/>
              <a:t>α</a:t>
            </a:r>
            <a:r>
              <a:rPr lang="en-US" sz="2000" baseline="-25000" dirty="0" smtClean="0"/>
              <a:t>2</a:t>
            </a:r>
            <a:r>
              <a:rPr lang="en-US" sz="2000" dirty="0" smtClean="0"/>
              <a:t>x</a:t>
            </a:r>
            <a:r>
              <a:rPr lang="en-US" sz="2000" baseline="-25000" dirty="0" smtClean="0"/>
              <a:t>2</a:t>
            </a:r>
            <a:r>
              <a:rPr lang="en-US" sz="2000" dirty="0" smtClean="0"/>
              <a:t>)</a:t>
            </a:r>
            <a:r>
              <a:rPr lang="el-GR" sz="2000" dirty="0" smtClean="0"/>
              <a:t> </a:t>
            </a:r>
            <a:r>
              <a:rPr lang="en-US" sz="2000" dirty="0" smtClean="0"/>
              <a:t>=</a:t>
            </a:r>
            <a:r>
              <a:rPr lang="el-GR" sz="2000" dirty="0" smtClean="0"/>
              <a:t>α</a:t>
            </a:r>
            <a:r>
              <a:rPr lang="en-US" sz="2000" baseline="-25000" dirty="0" smtClean="0"/>
              <a:t>1</a:t>
            </a:r>
            <a:r>
              <a:rPr lang="en-US" sz="2000" dirty="0" smtClean="0"/>
              <a:t>(4x</a:t>
            </a:r>
            <a:r>
              <a:rPr lang="en-US" sz="2000" baseline="-25000" dirty="0" smtClean="0"/>
              <a:t>1</a:t>
            </a:r>
            <a:r>
              <a:rPr lang="en-US" sz="2000" dirty="0" smtClean="0"/>
              <a:t>)+</a:t>
            </a:r>
            <a:r>
              <a:rPr lang="el-GR" sz="2000" dirty="0" smtClean="0"/>
              <a:t> α</a:t>
            </a:r>
            <a:r>
              <a:rPr lang="en-US" sz="2000" baseline="-25000" dirty="0" smtClean="0"/>
              <a:t>2</a:t>
            </a:r>
            <a:r>
              <a:rPr lang="en-US" sz="2000" dirty="0" smtClean="0"/>
              <a:t>(4x</a:t>
            </a:r>
            <a:r>
              <a:rPr lang="en-US" sz="2000" baseline="-25000" dirty="0" smtClean="0"/>
              <a:t>2</a:t>
            </a:r>
            <a:r>
              <a:rPr lang="en-US" sz="2000" dirty="0" smtClean="0"/>
              <a:t>)</a:t>
            </a:r>
          </a:p>
          <a:p>
            <a:pPr marL="0" indent="0" rtl="1">
              <a:buNone/>
            </a:pPr>
            <a:endParaRPr lang="en-US" sz="2000" dirty="0" smtClean="0"/>
          </a:p>
          <a:p>
            <a:pPr marL="0" indent="0" algn="r" rtl="1">
              <a:buNone/>
            </a:pPr>
            <a:r>
              <a:rPr lang="en-US" sz="2000" dirty="0" smtClean="0"/>
              <a:t>)</a:t>
            </a:r>
            <a:r>
              <a:rPr lang="fa-IR" sz="2000" dirty="0" smtClean="0"/>
              <a:t>اپراتور خطی ؛</a:t>
            </a:r>
            <a:r>
              <a:rPr lang="en-US" sz="2000" dirty="0"/>
              <a:t> </a:t>
            </a:r>
            <a:r>
              <a:rPr lang="en-US" sz="2000" dirty="0" smtClean="0"/>
              <a:t>     =</a:t>
            </a:r>
            <a:r>
              <a:rPr lang="el-GR" sz="2000" dirty="0" smtClean="0"/>
              <a:t>α</a:t>
            </a:r>
            <a:r>
              <a:rPr lang="en-US" sz="2000" baseline="-25000" dirty="0" smtClean="0"/>
              <a:t>1</a:t>
            </a:r>
            <a:r>
              <a:rPr lang="en-US" sz="2000" dirty="0" smtClean="0"/>
              <a:t>L(x</a:t>
            </a:r>
            <a:r>
              <a:rPr lang="en-US" sz="2000" baseline="-25000" dirty="0" smtClean="0"/>
              <a:t>1</a:t>
            </a:r>
            <a:r>
              <a:rPr lang="en-US" sz="2000" dirty="0" smtClean="0"/>
              <a:t>)+</a:t>
            </a:r>
            <a:r>
              <a:rPr lang="el-GR" sz="2000" dirty="0" smtClean="0"/>
              <a:t> α</a:t>
            </a:r>
            <a:r>
              <a:rPr lang="en-US" sz="2000" baseline="-25000" dirty="0" smtClean="0"/>
              <a:t>2</a:t>
            </a:r>
            <a:r>
              <a:rPr lang="en-US" sz="2000" dirty="0" smtClean="0"/>
              <a:t>L(x</a:t>
            </a:r>
            <a:r>
              <a:rPr lang="en-US" sz="2000" baseline="-25000" dirty="0" smtClean="0"/>
              <a:t>2</a:t>
            </a:r>
            <a:r>
              <a:rPr lang="en-US" sz="2000" dirty="0" smtClean="0"/>
              <a:t>)                                                                                           ( 4x </a:t>
            </a:r>
          </a:p>
          <a:p>
            <a:pPr marL="0" indent="0" algn="r" rtl="1">
              <a:buNone/>
            </a:pPr>
            <a:endParaRPr lang="en-US" sz="2000" dirty="0"/>
          </a:p>
          <a:p>
            <a:pPr marL="0" indent="0" algn="r" rtl="1">
              <a:buNone/>
            </a:pPr>
            <a:r>
              <a:rPr lang="en-US" sz="2000" dirty="0" smtClean="0"/>
              <a:t>     </a:t>
            </a:r>
            <a:r>
              <a:rPr lang="fa-IR" sz="2000" dirty="0" smtClean="0"/>
              <a:t>مثال غیر خطی :</a:t>
            </a:r>
          </a:p>
          <a:p>
            <a:pPr marL="0" indent="0">
              <a:buNone/>
            </a:pPr>
            <a:r>
              <a:rPr lang="en-US" sz="2000" dirty="0" smtClean="0"/>
              <a:t>L=x</a:t>
            </a:r>
            <a:r>
              <a:rPr lang="en-US" sz="2000" baseline="30000" dirty="0" smtClean="0"/>
              <a:t>2                              </a:t>
            </a:r>
            <a:r>
              <a:rPr lang="en-US" sz="2000" dirty="0" smtClean="0"/>
              <a:t> </a:t>
            </a:r>
            <a:r>
              <a:rPr lang="en-US" sz="2000" dirty="0"/>
              <a:t>L(</a:t>
            </a:r>
            <a:r>
              <a:rPr lang="el-GR" sz="2000" dirty="0"/>
              <a:t>α</a:t>
            </a:r>
            <a:r>
              <a:rPr lang="en-US" sz="2000" baseline="-25000" dirty="0"/>
              <a:t>1</a:t>
            </a:r>
            <a:r>
              <a:rPr lang="en-US" sz="2000" dirty="0"/>
              <a:t>x</a:t>
            </a:r>
            <a:r>
              <a:rPr lang="en-US" sz="2000" baseline="-25000" dirty="0"/>
              <a:t>1</a:t>
            </a:r>
            <a:r>
              <a:rPr lang="en-US" sz="2000" dirty="0"/>
              <a:t>+ </a:t>
            </a:r>
            <a:r>
              <a:rPr lang="el-GR" sz="2000" dirty="0"/>
              <a:t>α</a:t>
            </a:r>
            <a:r>
              <a:rPr lang="en-US" sz="2000" baseline="-25000" dirty="0"/>
              <a:t>2</a:t>
            </a:r>
            <a:r>
              <a:rPr lang="en-US" sz="2000" dirty="0"/>
              <a:t>x</a:t>
            </a:r>
            <a:r>
              <a:rPr lang="en-US" sz="2000" baseline="-25000" dirty="0"/>
              <a:t>2</a:t>
            </a:r>
            <a:r>
              <a:rPr lang="en-US" sz="2000" dirty="0"/>
              <a:t> </a:t>
            </a:r>
            <a:r>
              <a:rPr lang="en-US" sz="2000" dirty="0" smtClean="0"/>
              <a:t>)=(</a:t>
            </a:r>
            <a:r>
              <a:rPr lang="el-GR" sz="2000" dirty="0"/>
              <a:t>α</a:t>
            </a:r>
            <a:r>
              <a:rPr lang="en-US" sz="2000" baseline="-25000" dirty="0"/>
              <a:t>1</a:t>
            </a:r>
            <a:r>
              <a:rPr lang="en-US" sz="2000" dirty="0"/>
              <a:t>x</a:t>
            </a:r>
            <a:r>
              <a:rPr lang="en-US" sz="2000" baseline="-25000" dirty="0"/>
              <a:t>1</a:t>
            </a:r>
            <a:r>
              <a:rPr lang="en-US" sz="2000" dirty="0"/>
              <a:t>+ </a:t>
            </a:r>
            <a:r>
              <a:rPr lang="el-GR" sz="2000" dirty="0"/>
              <a:t>α</a:t>
            </a:r>
            <a:r>
              <a:rPr lang="en-US" sz="2000" baseline="-25000" dirty="0"/>
              <a:t>2</a:t>
            </a:r>
            <a:r>
              <a:rPr lang="en-US" sz="2000" dirty="0"/>
              <a:t>x</a:t>
            </a:r>
            <a:r>
              <a:rPr lang="en-US" sz="2000" baseline="-25000" dirty="0"/>
              <a:t>2</a:t>
            </a:r>
            <a:r>
              <a:rPr lang="en-US" sz="2000" dirty="0"/>
              <a:t> </a:t>
            </a:r>
            <a:r>
              <a:rPr lang="en-US" sz="2000" dirty="0" smtClean="0"/>
              <a:t>)</a:t>
            </a:r>
            <a:r>
              <a:rPr lang="en-US" sz="2000" baseline="30000" dirty="0" smtClean="0"/>
              <a:t>2</a:t>
            </a:r>
            <a:r>
              <a:rPr lang="en-US" sz="2000" dirty="0"/>
              <a:t> </a:t>
            </a:r>
            <a:r>
              <a:rPr lang="en-US" sz="2000" dirty="0" smtClean="0"/>
              <a:t>=</a:t>
            </a:r>
            <a:r>
              <a:rPr lang="el-GR" sz="2000" dirty="0"/>
              <a:t> α</a:t>
            </a:r>
            <a:r>
              <a:rPr lang="en-US" sz="2000" baseline="-25000" dirty="0" smtClean="0"/>
              <a:t>1</a:t>
            </a:r>
            <a:r>
              <a:rPr lang="en-US" sz="2000" baseline="30000" dirty="0" smtClean="0"/>
              <a:t>2</a:t>
            </a:r>
            <a:r>
              <a:rPr lang="en-US" sz="2000" baseline="-25000" dirty="0" smtClean="0"/>
              <a:t> </a:t>
            </a:r>
            <a:r>
              <a:rPr lang="en-US" sz="2000" dirty="0" smtClean="0"/>
              <a:t>x</a:t>
            </a:r>
            <a:r>
              <a:rPr lang="en-US" sz="2000" baseline="-25000" dirty="0" smtClean="0"/>
              <a:t>1</a:t>
            </a:r>
            <a:r>
              <a:rPr lang="en-US" sz="2000" baseline="30000" dirty="0" smtClean="0"/>
              <a:t>2</a:t>
            </a:r>
            <a:r>
              <a:rPr lang="en-US" sz="2000" dirty="0" smtClean="0"/>
              <a:t> +</a:t>
            </a:r>
            <a:r>
              <a:rPr lang="el-GR" sz="2000" dirty="0"/>
              <a:t> </a:t>
            </a:r>
            <a:r>
              <a:rPr lang="el-GR" sz="2000" dirty="0" smtClean="0"/>
              <a:t>α</a:t>
            </a:r>
            <a:r>
              <a:rPr lang="en-US" sz="2000" baseline="-25000" dirty="0" smtClean="0"/>
              <a:t>2</a:t>
            </a:r>
            <a:r>
              <a:rPr lang="en-US" sz="2000" baseline="30000" dirty="0" smtClean="0"/>
              <a:t>2</a:t>
            </a:r>
            <a:r>
              <a:rPr lang="en-US" sz="2000" baseline="-25000" dirty="0" smtClean="0"/>
              <a:t> </a:t>
            </a:r>
            <a:r>
              <a:rPr lang="en-US" sz="2000" dirty="0" smtClean="0"/>
              <a:t>x</a:t>
            </a:r>
            <a:r>
              <a:rPr lang="en-US" sz="2000" baseline="-25000" dirty="0" smtClean="0"/>
              <a:t>2</a:t>
            </a:r>
            <a:r>
              <a:rPr lang="en-US" sz="2000" baseline="30000" dirty="0" smtClean="0"/>
              <a:t>2</a:t>
            </a:r>
            <a:r>
              <a:rPr lang="en-US" sz="2000" dirty="0" smtClean="0"/>
              <a:t> +2</a:t>
            </a:r>
            <a:r>
              <a:rPr lang="el-GR" sz="2000" dirty="0"/>
              <a:t>α</a:t>
            </a:r>
            <a:r>
              <a:rPr lang="en-US" sz="2000" baseline="-25000" dirty="0"/>
              <a:t>1</a:t>
            </a:r>
            <a:r>
              <a:rPr lang="en-US" sz="2000" dirty="0" smtClean="0"/>
              <a:t> </a:t>
            </a:r>
            <a:r>
              <a:rPr lang="el-GR" sz="2000" dirty="0"/>
              <a:t>α</a:t>
            </a:r>
            <a:r>
              <a:rPr lang="en-US" sz="2000" baseline="-25000" dirty="0" smtClean="0"/>
              <a:t>2 </a:t>
            </a:r>
            <a:r>
              <a:rPr lang="en-US" sz="2000" dirty="0" smtClean="0"/>
              <a:t>x</a:t>
            </a:r>
            <a:r>
              <a:rPr lang="en-US" sz="2000" baseline="-25000" dirty="0" smtClean="0"/>
              <a:t>1</a:t>
            </a:r>
            <a:r>
              <a:rPr lang="en-US" sz="2000" dirty="0" smtClean="0"/>
              <a:t>x</a:t>
            </a:r>
            <a:r>
              <a:rPr lang="en-US" sz="2000" baseline="-25000" dirty="0" smtClean="0"/>
              <a:t>2</a:t>
            </a:r>
          </a:p>
          <a:p>
            <a:pPr marL="0" indent="0">
              <a:buNone/>
            </a:pPr>
            <a:r>
              <a:rPr lang="en-US" sz="2000" baseline="-25000" dirty="0"/>
              <a:t> </a:t>
            </a:r>
            <a:r>
              <a:rPr lang="en-US" sz="2000" baseline="-25000" dirty="0" smtClean="0"/>
              <a:t>      </a:t>
            </a:r>
            <a:r>
              <a:rPr lang="en-US" sz="2000" dirty="0" smtClean="0"/>
              <a:t>                    </a:t>
            </a:r>
          </a:p>
          <a:p>
            <a:pPr marL="0" indent="0" algn="r" rtl="1">
              <a:buNone/>
            </a:pPr>
            <a:r>
              <a:rPr lang="fa-IR" sz="2000" dirty="0" smtClean="0"/>
              <a:t>(اپراتور غیر خطی ؛</a:t>
            </a:r>
            <a:r>
              <a:rPr lang="en-US" sz="2000" dirty="0" smtClean="0"/>
              <a:t>                                                                               ( x</a:t>
            </a:r>
            <a:r>
              <a:rPr lang="en-US" sz="2000" baseline="30000" dirty="0" smtClean="0"/>
              <a:t>2  </a:t>
            </a:r>
            <a:r>
              <a:rPr lang="fa-IR" sz="2000" dirty="0" smtClean="0"/>
              <a:t> </a:t>
            </a:r>
            <a:r>
              <a:rPr lang="en-US" sz="2000" dirty="0" smtClean="0"/>
              <a:t>  ≠ L(</a:t>
            </a:r>
            <a:r>
              <a:rPr lang="el-GR" sz="2000" dirty="0"/>
              <a:t>α</a:t>
            </a:r>
            <a:r>
              <a:rPr lang="en-US" sz="2000" baseline="-25000" dirty="0" smtClean="0"/>
              <a:t>1</a:t>
            </a:r>
            <a:r>
              <a:rPr lang="en-US" sz="2000" dirty="0" smtClean="0"/>
              <a:t>x</a:t>
            </a:r>
            <a:r>
              <a:rPr lang="en-US" sz="2000" baseline="-25000" dirty="0" smtClean="0"/>
              <a:t>1</a:t>
            </a:r>
            <a:r>
              <a:rPr lang="en-US" sz="2000" dirty="0"/>
              <a:t> </a:t>
            </a:r>
            <a:r>
              <a:rPr lang="en-US" sz="2000" dirty="0" smtClean="0"/>
              <a:t>)+L(</a:t>
            </a:r>
            <a:r>
              <a:rPr lang="el-GR" sz="2000" dirty="0"/>
              <a:t>α</a:t>
            </a:r>
            <a:r>
              <a:rPr lang="en-US" sz="2000" baseline="-25000" dirty="0" smtClean="0"/>
              <a:t>2</a:t>
            </a:r>
            <a:r>
              <a:rPr lang="en-US" sz="2000" dirty="0" smtClean="0"/>
              <a:t>x</a:t>
            </a:r>
            <a:r>
              <a:rPr lang="en-US" sz="2000" baseline="-25000" dirty="0" smtClean="0"/>
              <a:t>2</a:t>
            </a:r>
            <a:r>
              <a:rPr lang="en-US" sz="2000" dirty="0" smtClean="0"/>
              <a:t>)</a:t>
            </a:r>
            <a:endParaRPr lang="fa-IR" sz="2000" dirty="0" smtClean="0"/>
          </a:p>
        </p:txBody>
      </p:sp>
      <p:sp>
        <p:nvSpPr>
          <p:cNvPr id="4" name="Right Brace 3"/>
          <p:cNvSpPr/>
          <p:nvPr/>
        </p:nvSpPr>
        <p:spPr>
          <a:xfrm>
            <a:off x="8534400" y="1066800"/>
            <a:ext cx="304800" cy="1143000"/>
          </a:xfrm>
          <a:prstGeom prst="rightBrace">
            <a:avLst>
              <a:gd name="adj1" fmla="val 8333"/>
              <a:gd name="adj2" fmla="val 491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495300" y="2514600"/>
            <a:ext cx="4419600" cy="762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L(α</a:t>
            </a:r>
            <a:r>
              <a:rPr lang="fa-IR" baseline="-25000" dirty="0" smtClean="0"/>
              <a:t> 1</a:t>
            </a:r>
            <a:r>
              <a:rPr lang="en-US" dirty="0" smtClean="0"/>
              <a:t>x</a:t>
            </a:r>
            <a:r>
              <a:rPr lang="en-US" baseline="-25000" dirty="0"/>
              <a:t>1</a:t>
            </a:r>
            <a:r>
              <a:rPr lang="en-US" dirty="0" smtClean="0"/>
              <a:t>+α</a:t>
            </a:r>
            <a:r>
              <a:rPr lang="en-US" baseline="-25000" dirty="0" smtClean="0"/>
              <a:t> </a:t>
            </a:r>
            <a:r>
              <a:rPr lang="en-US" baseline="-25000" dirty="0"/>
              <a:t>2</a:t>
            </a:r>
            <a:r>
              <a:rPr lang="en-US" dirty="0"/>
              <a:t> x</a:t>
            </a:r>
            <a:r>
              <a:rPr lang="en-US" baseline="-25000" dirty="0"/>
              <a:t>2</a:t>
            </a:r>
            <a:r>
              <a:rPr lang="en-US" dirty="0" smtClean="0"/>
              <a:t>)=</a:t>
            </a:r>
            <a:r>
              <a:rPr lang="en-US" dirty="0"/>
              <a:t>α</a:t>
            </a:r>
            <a:r>
              <a:rPr lang="fa-IR" baseline="-25000" dirty="0"/>
              <a:t> </a:t>
            </a:r>
            <a:r>
              <a:rPr lang="fa-IR" baseline="-25000" dirty="0" smtClean="0"/>
              <a:t>1</a:t>
            </a:r>
            <a:r>
              <a:rPr lang="en-US" dirty="0" smtClean="0"/>
              <a:t>L(x</a:t>
            </a:r>
            <a:r>
              <a:rPr lang="en-US" baseline="-25000" dirty="0" smtClean="0"/>
              <a:t>1</a:t>
            </a:r>
            <a:r>
              <a:rPr lang="en-US" dirty="0" smtClean="0"/>
              <a:t>)+</a:t>
            </a:r>
            <a:r>
              <a:rPr lang="en-US" dirty="0"/>
              <a:t>α</a:t>
            </a:r>
            <a:r>
              <a:rPr lang="en-US" baseline="-25000" dirty="0"/>
              <a:t> </a:t>
            </a:r>
            <a:r>
              <a:rPr lang="en-US" baseline="-25000" dirty="0" smtClean="0"/>
              <a:t>2</a:t>
            </a:r>
            <a:r>
              <a:rPr lang="en-US" dirty="0" smtClean="0"/>
              <a:t>L(x</a:t>
            </a:r>
            <a:r>
              <a:rPr lang="en-US" baseline="-25000" dirty="0" smtClean="0"/>
              <a:t>2</a:t>
            </a:r>
            <a:r>
              <a:rPr lang="en-US" dirty="0"/>
              <a:t>)</a:t>
            </a:r>
          </a:p>
        </p:txBody>
      </p:sp>
      <p:cxnSp>
        <p:nvCxnSpPr>
          <p:cNvPr id="11" name="Straight Arrow Connector 10"/>
          <p:cNvCxnSpPr/>
          <p:nvPr/>
        </p:nvCxnSpPr>
        <p:spPr>
          <a:xfrm>
            <a:off x="871728" y="3886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52500" y="5562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31842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a:t>
                </a:r>
                <a:r>
                  <a:rPr lang="fa-IR" sz="2000" dirty="0" smtClean="0">
                    <a:cs typeface="B Titr" pitchFamily="2" charset="-78"/>
                  </a:rPr>
                  <a:t>نابالانسی ؛</a:t>
                </a:r>
              </a:p>
              <a:p>
                <a:pPr algn="r" rtl="1"/>
                <a:endParaRPr lang="fa-IR" sz="2000" dirty="0" smtClean="0">
                  <a:cs typeface="B Titr" pitchFamily="2" charset="-78"/>
                </a:endParaRPr>
              </a:p>
              <a:p>
                <a:pPr algn="r" rtl="1"/>
                <a:r>
                  <a:rPr lang="fa-IR" sz="2000" dirty="0"/>
                  <a:t> </a:t>
                </a:r>
                <a:r>
                  <a:rPr lang="fa-IR" sz="2000" dirty="0" smtClean="0"/>
                  <a:t> جرم نا بالانسی :</a:t>
                </a:r>
                <a:r>
                  <a:rPr lang="en-US" sz="2000" dirty="0" smtClean="0"/>
                  <a:t> </a:t>
                </a:r>
                <a14:m>
                  <m:oMath xmlns:m="http://schemas.openxmlformats.org/officeDocument/2006/math">
                    <m:r>
                      <a:rPr lang="en-US" sz="2000" b="0" i="1" smtClean="0">
                        <a:latin typeface="Cambria Math"/>
                      </a:rPr>
                      <m:t>𝑚</m:t>
                    </m:r>
                    <m:r>
                      <a:rPr lang="en-US" sz="2000" b="0" i="1" smtClean="0">
                        <a:latin typeface="Cambria Math"/>
                      </a:rPr>
                      <m:t>  </m:t>
                    </m:r>
                  </m:oMath>
                </a14:m>
                <a:endParaRPr lang="en-US" sz="2000" dirty="0" smtClean="0"/>
              </a:p>
              <a:p>
                <a:pPr algn="r" rtl="1"/>
                <a:r>
                  <a:rPr lang="fa-IR" sz="2000" dirty="0"/>
                  <a:t> </a:t>
                </a:r>
                <a:r>
                  <a:rPr lang="fa-IR" sz="2000" dirty="0" smtClean="0"/>
                  <a:t> جرم کل دستگاه :</a:t>
                </a:r>
                <a14:m>
                  <m:oMath xmlns:m="http://schemas.openxmlformats.org/officeDocument/2006/math">
                    <m:r>
                      <a:rPr lang="en-US" sz="2000" b="0" i="1" smtClean="0">
                        <a:latin typeface="Cambria Math"/>
                      </a:rPr>
                      <m:t>𝑀</m:t>
                    </m:r>
                    <m:r>
                      <a:rPr lang="en-US" sz="2000" b="0" i="1" smtClean="0">
                        <a:latin typeface="Cambria Math"/>
                      </a:rPr>
                      <m:t>  </m:t>
                    </m:r>
                  </m:oMath>
                </a14:m>
                <a:endParaRPr lang="en-US" sz="2000" dirty="0" smtClean="0"/>
              </a:p>
              <a:p>
                <a:pPr algn="r" rtl="1"/>
                <a:endParaRPr lang="fa-IR" sz="2000" dirty="0"/>
              </a:p>
              <a:p>
                <a:pPr algn="l"/>
                <a:r>
                  <a:rPr lang="fa-IR" sz="2000" dirty="0" smtClean="0"/>
                  <a:t>  </a:t>
                </a:r>
                <a:r>
                  <a:rPr lang="en-US" sz="2000" dirty="0" smtClean="0"/>
                  <a:t>                                                                  </a:t>
                </a:r>
                <a:r>
                  <a:rPr lang="fa-IR" sz="2000" dirty="0" smtClean="0"/>
                  <a:t>برای جرم</a:t>
                </a:r>
                <a:r>
                  <a:rPr lang="en-US" sz="2000" dirty="0"/>
                  <a:t>M</a:t>
                </a:r>
                <a:r>
                  <a:rPr lang="en-US" sz="2000" dirty="0" smtClean="0"/>
                  <a:t> ;    </a:t>
                </a:r>
                <a14:m>
                  <m:oMath xmlns:m="http://schemas.openxmlformats.org/officeDocument/2006/math">
                    <m:r>
                      <a:rPr lang="en-US" sz="2000" b="0" i="1" smtClean="0">
                        <a:latin typeface="Cambria Math"/>
                      </a:rPr>
                      <m:t>𝑥</m:t>
                    </m:r>
                    <m:r>
                      <a:rPr lang="en-US" sz="2000" b="0" i="1" smtClean="0">
                        <a:latin typeface="Cambria Math"/>
                      </a:rPr>
                      <m:t>=</m:t>
                    </m:r>
                    <m:r>
                      <a:rPr lang="en-US" sz="2000" b="0" i="1" smtClean="0">
                        <a:latin typeface="Cambria Math"/>
                      </a:rPr>
                      <m:t>𝑥</m:t>
                    </m:r>
                    <m:r>
                      <a:rPr lang="fa-IR" sz="2000" b="0" i="1" smtClean="0">
                        <a:latin typeface="Cambria Math"/>
                      </a:rPr>
                      <m:t> </m:t>
                    </m:r>
                    <m:r>
                      <a:rPr lang="fa-IR" sz="2000" b="0" i="1" smtClean="0">
                        <a:latin typeface="Cambria Math"/>
                      </a:rPr>
                      <m:t>دستگاه</m:t>
                    </m:r>
                  </m:oMath>
                </a14:m>
                <a:endParaRPr lang="en-US" sz="2000" dirty="0" smtClean="0"/>
              </a:p>
              <a:p>
                <a:pPr algn="l"/>
                <a:r>
                  <a:rPr lang="en-US" sz="2000" dirty="0"/>
                  <a:t> </a:t>
                </a:r>
                <a:r>
                  <a:rPr lang="en-US" sz="2000" dirty="0" smtClean="0"/>
                  <a:t>                                                                   </a:t>
                </a:r>
                <a:r>
                  <a:rPr lang="fa-IR" sz="2000" dirty="0" smtClean="0"/>
                  <a:t>برای جرم</a:t>
                </a:r>
                <a:r>
                  <a:rPr lang="en-US" sz="2000" dirty="0" smtClean="0"/>
                  <a:t>m ;  </a:t>
                </a:r>
                <a14:m>
                  <m:oMath xmlns:m="http://schemas.openxmlformats.org/officeDocument/2006/math">
                    <m:r>
                      <a:rPr lang="en-US" sz="2000" b="0" i="1" smtClean="0">
                        <a:latin typeface="Cambria Math"/>
                      </a:rPr>
                      <m:t>𝑥</m:t>
                    </m:r>
                    <m:r>
                      <a:rPr lang="en-US" sz="2000" b="0" i="1" smtClean="0">
                        <a:latin typeface="Cambria Math"/>
                      </a:rPr>
                      <m:t>=</m:t>
                    </m:r>
                    <m:r>
                      <a:rPr lang="en-US" sz="2000" b="0" i="1" smtClean="0">
                        <a:latin typeface="Cambria Math"/>
                      </a:rPr>
                      <m:t>𝑥</m:t>
                    </m:r>
                    <m:r>
                      <a:rPr lang="fa-IR" sz="2000" b="0" i="1" smtClean="0">
                        <a:latin typeface="Cambria Math"/>
                      </a:rPr>
                      <m:t> </m:t>
                    </m:r>
                    <m:r>
                      <a:rPr lang="fa-IR" sz="2000" b="0" i="1" smtClean="0">
                        <a:latin typeface="Cambria Math"/>
                      </a:rPr>
                      <m:t>دستگاه</m:t>
                    </m:r>
                    <m:r>
                      <a:rPr lang="en-US" sz="2000" b="0" i="1" smtClean="0">
                        <a:latin typeface="Cambria Math"/>
                      </a:rPr>
                      <m:t>+</m:t>
                    </m:r>
                    <m:r>
                      <a:rPr lang="en-US" sz="2000" b="0" i="1" smtClean="0">
                        <a:latin typeface="Cambria Math"/>
                      </a:rPr>
                      <m:t>𝑒</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endParaRPr lang="en-US" sz="2000" dirty="0" smtClean="0"/>
              </a:p>
              <a:p>
                <a:pPr algn="l">
                  <a:lnSpc>
                    <a:spcPct val="150000"/>
                  </a:lnSpc>
                </a:pPr>
                <a:r>
                  <a:rPr lang="en-US" sz="2000" dirty="0"/>
                  <a:t> </a:t>
                </a:r>
                <a:r>
                  <a:rPr lang="en-US" sz="2000" dirty="0" smtClean="0"/>
                  <a:t>                                                          </a:t>
                </a:r>
                <a14:m>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e>
                    </m:nary>
                    <m:r>
                      <a:rPr lang="en-US" sz="2000" b="0" i="1" smtClean="0">
                        <a:latin typeface="Cambria Math"/>
                      </a:rPr>
                      <m:t>=</m:t>
                    </m:r>
                    <m:nary>
                      <m:naryPr>
                        <m:chr m:val="∑"/>
                        <m:ctrlPr>
                          <a:rPr lang="en-US" sz="2000" i="1" smtClean="0">
                            <a:latin typeface="Cambria Math"/>
                          </a:rPr>
                        </m:ctrlPr>
                      </m:naryPr>
                      <m:sub>
                        <m:r>
                          <m:rPr>
                            <m:brk m:alnAt="23"/>
                          </m:rPr>
                          <a:rPr lang="en-US" sz="2000" b="0" i="1" smtClean="0">
                            <a:latin typeface="Cambria Math"/>
                          </a:rPr>
                          <m:t>𝑖</m:t>
                        </m:r>
                        <m:r>
                          <m:rPr>
                            <m:brk m:alnAt="23"/>
                          </m:rPr>
                          <a:rPr lang="en-US" sz="2000" b="0" i="1" smtClean="0">
                            <a:latin typeface="Cambria Math"/>
                          </a:rPr>
                          <m:t>=</m:t>
                        </m:r>
                        <m:r>
                          <m:rPr>
                            <m:brk m:alnAt="23"/>
                          </m:rPr>
                          <a:rPr lang="en-US" sz="2000" b="0" i="1" smtClean="0">
                            <a:latin typeface="Cambria Math"/>
                          </a:rPr>
                          <m:t>0</m:t>
                        </m:r>
                      </m:sub>
                      <m:sup>
                        <m:r>
                          <a:rPr lang="en-US" sz="2000" b="0" i="1" smtClean="0">
                            <a:latin typeface="Cambria Math"/>
                          </a:rPr>
                          <m:t>𝑛</m:t>
                        </m:r>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𝑖</m:t>
                            </m:r>
                          </m:sub>
                        </m:sSub>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𝑖</m:t>
                            </m:r>
                          </m:sub>
                        </m:sSub>
                      </m:e>
                    </m:nary>
                  </m:oMath>
                </a14:m>
                <a:endParaRPr lang="en-US" sz="2000" dirty="0" smtClean="0"/>
              </a:p>
              <a:p>
                <a:pPr>
                  <a:lnSpc>
                    <a:spcPct val="150000"/>
                  </a:lnSpc>
                </a:pPr>
                <a:endParaRPr lang="en-US" sz="2000" i="1" dirty="0" smtClean="0"/>
              </a:p>
              <a:p>
                <a:pPr>
                  <a:lnSpc>
                    <a:spcPct val="150000"/>
                  </a:lnSpc>
                </a:pPr>
                <a14:m>
                  <m:oMath xmlns:m="http://schemas.openxmlformats.org/officeDocument/2006/math">
                    <m:r>
                      <a:rPr lang="en-US" sz="2000" i="1">
                        <a:latin typeface="Cambria Math"/>
                      </a:rPr>
                      <m:t>⇒</m:t>
                    </m:r>
                    <m:r>
                      <a:rPr lang="en-US" sz="2000" b="0" i="1" smtClean="0">
                        <a:latin typeface="Cambria Math"/>
                      </a:rPr>
                      <m:t>      </m:t>
                    </m:r>
                    <m:r>
                      <a:rPr lang="en-US" sz="2000" i="1">
                        <a:latin typeface="Cambria Math"/>
                      </a:rPr>
                      <m:t>−</m:t>
                    </m:r>
                    <m:r>
                      <a:rPr lang="en-US" sz="2000" i="1">
                        <a:latin typeface="Cambria Math"/>
                      </a:rPr>
                      <m:t>𝑘𝑥</m:t>
                    </m:r>
                    <m:r>
                      <a:rPr lang="en-US" sz="2000" i="1">
                        <a:latin typeface="Cambria Math"/>
                      </a:rPr>
                      <m:t>−</m:t>
                    </m:r>
                    <m:r>
                      <a:rPr lang="en-US" sz="2000" i="1">
                        <a:latin typeface="Cambria Math"/>
                      </a:rPr>
                      <m:t>𝑐</m:t>
                    </m:r>
                    <m:acc>
                      <m:accPr>
                        <m:chr m:val="̇"/>
                        <m:ctrlPr>
                          <a:rPr lang="en-US" sz="2000" i="1">
                            <a:latin typeface="Cambria Math"/>
                          </a:rPr>
                        </m:ctrlPr>
                      </m:accPr>
                      <m:e>
                        <m:r>
                          <a:rPr lang="en-US" sz="2000" i="1">
                            <a:latin typeface="Cambria Math"/>
                          </a:rPr>
                          <m:t>𝑥</m:t>
                        </m:r>
                      </m:e>
                    </m:acc>
                    <m:r>
                      <a:rPr lang="en-US" sz="2000" i="1">
                        <a:latin typeface="Cambria Math"/>
                      </a:rPr>
                      <m:t>=</m:t>
                    </m:r>
                    <m:d>
                      <m:dPr>
                        <m:ctrlPr>
                          <a:rPr lang="en-US" sz="2000" i="1">
                            <a:latin typeface="Cambria Math"/>
                          </a:rPr>
                        </m:ctrlPr>
                      </m:dPr>
                      <m:e>
                        <m:r>
                          <a:rPr lang="en-US" sz="2000" i="1">
                            <a:latin typeface="Cambria Math"/>
                          </a:rPr>
                          <m:t>𝑀</m:t>
                        </m:r>
                        <m:r>
                          <a:rPr lang="en-US" sz="2000" i="1">
                            <a:latin typeface="Cambria Math"/>
                          </a:rPr>
                          <m:t>−</m:t>
                        </m:r>
                        <m:r>
                          <a:rPr lang="en-US" sz="2000" i="1">
                            <a:latin typeface="Cambria Math"/>
                          </a:rPr>
                          <m:t>𝑚</m:t>
                        </m:r>
                      </m:e>
                    </m:d>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𝑚</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𝑒</m:t>
                        </m:r>
                        <m:sSup>
                          <m:sSupPr>
                            <m:ctrlPr>
                              <a:rPr lang="en-US" sz="2000" i="1">
                                <a:latin typeface="Cambria Math"/>
                              </a:rPr>
                            </m:ctrlPr>
                          </m:sSupPr>
                          <m:e>
                            <m:r>
                              <a:rPr lang="en-US" sz="2000" i="1">
                                <a:latin typeface="Cambria Math"/>
                              </a:rPr>
                              <m:t>𝜔</m:t>
                            </m:r>
                          </m:e>
                          <m:sup>
                            <m:r>
                              <a:rPr lang="en-US" sz="2000" i="1">
                                <a:latin typeface="Cambria Math"/>
                              </a:rPr>
                              <m:t>2</m:t>
                            </m:r>
                          </m:sup>
                        </m:sSup>
                        <m:func>
                          <m:funcPr>
                            <m:ctrlPr>
                              <a:rPr lang="en-US" sz="2000" i="1">
                                <a:latin typeface="Cambria Math"/>
                              </a:rPr>
                            </m:ctrlPr>
                          </m:funcPr>
                          <m:fName>
                            <m:r>
                              <m:rPr>
                                <m:sty m:val="p"/>
                              </m:rPr>
                              <a:rPr lang="en-US" sz="2000">
                                <a:latin typeface="Cambria Math"/>
                              </a:rPr>
                              <m:t>sin</m:t>
                            </m:r>
                          </m:fName>
                          <m:e>
                            <m:r>
                              <a:rPr lang="en-US" sz="2000" i="1">
                                <a:latin typeface="Cambria Math"/>
                              </a:rPr>
                              <m:t>𝜔</m:t>
                            </m:r>
                            <m:r>
                              <a:rPr lang="en-US" sz="2000" i="1">
                                <a:latin typeface="Cambria Math"/>
                              </a:rPr>
                              <m:t>𝑡</m:t>
                            </m:r>
                          </m:e>
                        </m:func>
                      </m:e>
                    </m:d>
                  </m:oMath>
                </a14:m>
                <a:endParaRPr lang="en-US" sz="2000" dirty="0" smtClean="0"/>
              </a:p>
              <a:p>
                <a:pPr>
                  <a:lnSpc>
                    <a:spcPct val="150000"/>
                  </a:lnSpc>
                </a:pPr>
                <a:r>
                  <a:rPr lang="en-US" sz="2000" dirty="0" smtClean="0"/>
                  <a:t>             </a:t>
                </a:r>
                <a14:m>
                  <m:oMath xmlns:m="http://schemas.openxmlformats.org/officeDocument/2006/math">
                    <m:d>
                      <m:dPr>
                        <m:ctrlPr>
                          <a:rPr lang="en-US" sz="2000" i="1">
                            <a:latin typeface="Cambria Math"/>
                          </a:rPr>
                        </m:ctrlPr>
                      </m:dPr>
                      <m:e>
                        <m:r>
                          <a:rPr lang="en-US" sz="2000" i="1">
                            <a:latin typeface="Cambria Math"/>
                          </a:rPr>
                          <m:t>𝑀</m:t>
                        </m:r>
                        <m:r>
                          <a:rPr lang="en-US" sz="2000" i="1">
                            <a:latin typeface="Cambria Math"/>
                          </a:rPr>
                          <m:t>−</m:t>
                        </m:r>
                        <m:r>
                          <a:rPr lang="en-US" sz="2000" i="1">
                            <a:latin typeface="Cambria Math"/>
                          </a:rPr>
                          <m:t>𝑚</m:t>
                        </m:r>
                      </m:e>
                    </m:d>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𝑚</m:t>
                    </m:r>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𝑘𝑥</m:t>
                    </m:r>
                    <m:r>
                      <a:rPr lang="en-US" sz="2000" i="1">
                        <a:latin typeface="Cambria Math"/>
                      </a:rPr>
                      <m:t>+</m:t>
                    </m:r>
                    <m:r>
                      <a:rPr lang="en-US" sz="2000" i="1">
                        <a:latin typeface="Cambria Math"/>
                      </a:rPr>
                      <m:t>𝑐</m:t>
                    </m:r>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𝑚𝑒</m:t>
                    </m:r>
                    <m:sSup>
                      <m:sSupPr>
                        <m:ctrlPr>
                          <a:rPr lang="en-US" sz="2000" i="1">
                            <a:latin typeface="Cambria Math"/>
                          </a:rPr>
                        </m:ctrlPr>
                      </m:sSupPr>
                      <m:e>
                        <m:r>
                          <a:rPr lang="en-US" sz="2000" i="1">
                            <a:latin typeface="Cambria Math"/>
                          </a:rPr>
                          <m:t>𝜔</m:t>
                        </m:r>
                      </m:e>
                      <m:sup>
                        <m:r>
                          <a:rPr lang="en-US" sz="2000" i="1">
                            <a:latin typeface="Cambria Math"/>
                          </a:rPr>
                          <m:t>2</m:t>
                        </m:r>
                      </m:sup>
                    </m:sSup>
                    <m:func>
                      <m:funcPr>
                        <m:ctrlPr>
                          <a:rPr lang="en-US" sz="2000" i="1">
                            <a:latin typeface="Cambria Math"/>
                          </a:rPr>
                        </m:ctrlPr>
                      </m:funcPr>
                      <m:fName>
                        <m:r>
                          <m:rPr>
                            <m:sty m:val="p"/>
                          </m:rPr>
                          <a:rPr lang="en-US" sz="2000">
                            <a:latin typeface="Cambria Math"/>
                          </a:rPr>
                          <m:t>sin</m:t>
                        </m:r>
                      </m:fName>
                      <m:e>
                        <m:r>
                          <a:rPr lang="en-US" sz="2000" i="1">
                            <a:latin typeface="Cambria Math"/>
                          </a:rPr>
                          <m:t>𝜔</m:t>
                        </m:r>
                        <m:r>
                          <a:rPr lang="en-US" sz="2000" i="1">
                            <a:latin typeface="Cambria Math"/>
                          </a:rPr>
                          <m:t>𝑡</m:t>
                        </m:r>
                      </m:e>
                    </m:func>
                  </m:oMath>
                </a14:m>
                <a:endParaRPr lang="en-US" sz="2000" dirty="0" smtClean="0"/>
              </a:p>
              <a:p>
                <a:pPr>
                  <a:lnSpc>
                    <a:spcPct val="150000"/>
                  </a:lnSpc>
                </a:pPr>
                <a:r>
                  <a:rPr lang="en-US" sz="2000" dirty="0" smtClean="0"/>
                  <a:t>              </a:t>
                </a:r>
                <a14:m>
                  <m:oMath xmlns:m="http://schemas.openxmlformats.org/officeDocument/2006/math">
                    <m:r>
                      <a:rPr lang="en-US" sz="2000" i="1">
                        <a:latin typeface="Cambria Math"/>
                      </a:rPr>
                      <m:t>𝑀</m:t>
                    </m:r>
                    <m:acc>
                      <m:accPr>
                        <m:chr m:val="̈"/>
                        <m:ctrlPr>
                          <a:rPr lang="en-US" sz="2000" i="1">
                            <a:latin typeface="Cambria Math"/>
                          </a:rPr>
                        </m:ctrlPr>
                      </m:accPr>
                      <m:e>
                        <m:r>
                          <a:rPr lang="en-US" sz="2000" i="1">
                            <a:latin typeface="Cambria Math"/>
                          </a:rPr>
                          <m:t>𝑥</m:t>
                        </m:r>
                      </m:e>
                    </m:acc>
                    <m:r>
                      <a:rPr lang="en-US" sz="2000" b="0" i="1" smtClean="0">
                        <a:latin typeface="Cambria Math"/>
                      </a:rPr>
                      <m:t>+</m:t>
                    </m:r>
                    <m:r>
                      <a:rPr lang="en-US" sz="2000" i="1">
                        <a:latin typeface="Cambria Math"/>
                      </a:rPr>
                      <m:t>𝑐</m:t>
                    </m:r>
                    <m:acc>
                      <m:accPr>
                        <m:chr m:val="̇"/>
                        <m:ctrlPr>
                          <a:rPr lang="en-US" sz="2000" i="1">
                            <a:latin typeface="Cambria Math"/>
                          </a:rPr>
                        </m:ctrlPr>
                      </m:accPr>
                      <m:e>
                        <m:r>
                          <a:rPr lang="en-US" sz="2000" i="1">
                            <a:latin typeface="Cambria Math"/>
                          </a:rPr>
                          <m:t>𝑥</m:t>
                        </m:r>
                      </m:e>
                    </m:acc>
                    <m:r>
                      <a:rPr lang="en-US" sz="2000" b="0" i="1" smtClean="0">
                        <a:latin typeface="Cambria Math"/>
                      </a:rPr>
                      <m:t>+</m:t>
                    </m:r>
                    <m:r>
                      <a:rPr lang="en-US" sz="2000" b="0" i="1" smtClean="0">
                        <a:latin typeface="Cambria Math"/>
                      </a:rPr>
                      <m:t>𝑘𝑥</m:t>
                    </m:r>
                    <m:r>
                      <a:rPr lang="en-US" sz="2000" i="1">
                        <a:latin typeface="Cambria Math"/>
                      </a:rPr>
                      <m:t>=</m:t>
                    </m:r>
                    <m:r>
                      <a:rPr lang="en-US" sz="2000" i="1">
                        <a:latin typeface="Cambria Math"/>
                      </a:rPr>
                      <m:t>𝑚𝑒</m:t>
                    </m:r>
                    <m:sSup>
                      <m:sSupPr>
                        <m:ctrlPr>
                          <a:rPr lang="en-US" sz="2000" i="1">
                            <a:latin typeface="Cambria Math"/>
                          </a:rPr>
                        </m:ctrlPr>
                      </m:sSupPr>
                      <m:e>
                        <m:r>
                          <a:rPr lang="en-US" sz="2000" i="1">
                            <a:latin typeface="Cambria Math"/>
                          </a:rPr>
                          <m:t>𝜔</m:t>
                        </m:r>
                      </m:e>
                      <m:sup>
                        <m:r>
                          <a:rPr lang="en-US" sz="2000" i="1">
                            <a:latin typeface="Cambria Math"/>
                          </a:rPr>
                          <m:t>2</m:t>
                        </m:r>
                      </m:sup>
                    </m:sSup>
                    <m:func>
                      <m:funcPr>
                        <m:ctrlPr>
                          <a:rPr lang="en-US" sz="2000" i="1">
                            <a:latin typeface="Cambria Math"/>
                          </a:rPr>
                        </m:ctrlPr>
                      </m:funcPr>
                      <m:fName>
                        <m:r>
                          <m:rPr>
                            <m:sty m:val="p"/>
                          </m:rPr>
                          <a:rPr lang="en-US" sz="2000">
                            <a:latin typeface="Cambria Math"/>
                          </a:rPr>
                          <m:t>sin</m:t>
                        </m:r>
                      </m:fName>
                      <m:e>
                        <m:r>
                          <a:rPr lang="en-US" sz="2000" i="1">
                            <a:latin typeface="Cambria Math"/>
                          </a:rPr>
                          <m:t>𝜔</m:t>
                        </m:r>
                        <m:r>
                          <a:rPr lang="en-US" sz="2000" i="1">
                            <a:latin typeface="Cambria Math"/>
                          </a:rPr>
                          <m:t>𝑡</m:t>
                        </m:r>
                      </m:e>
                    </m:func>
                  </m:oMath>
                </a14:m>
                <a:endParaRPr lang="en-US" sz="2000" dirty="0" smtClean="0"/>
              </a:p>
              <a:p>
                <a:endParaRPr lang="en-US" sz="2000" dirty="0"/>
              </a:p>
              <a:p>
                <a14:m>
                  <m:oMath xmlns:m="http://schemas.openxmlformats.org/officeDocument/2006/math">
                    <m:r>
                      <a:rPr lang="en-US" sz="2000" b="0" i="1" smtClean="0">
                        <a:latin typeface="Cambria Math"/>
                      </a:rPr>
                      <m:t>𝑋</m:t>
                    </m:r>
                    <m:r>
                      <a:rPr lang="en-US" sz="2000" b="0" i="1" smtClean="0">
                        <a:latin typeface="Cambria Math"/>
                      </a:rPr>
                      <m:t>=</m:t>
                    </m:r>
                    <m:f>
                      <m:fPr>
                        <m:ctrlPr>
                          <a:rPr lang="en-US" sz="2000" b="0" i="1" smtClean="0">
                            <a:latin typeface="Cambria Math"/>
                          </a:rPr>
                        </m:ctrlPr>
                      </m:fPr>
                      <m:num>
                        <m:r>
                          <a:rPr lang="en-US" sz="2000" b="0" i="1" smtClean="0">
                            <a:latin typeface="Cambria Math"/>
                          </a:rPr>
                          <m:t>𝑚𝑒</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num>
                      <m:den>
                        <m:r>
                          <a:rPr lang="en-US" sz="2000" b="0" i="1" smtClean="0">
                            <a:latin typeface="Cambria Math"/>
                          </a:rPr>
                          <m:t>𝑘</m:t>
                        </m:r>
                      </m:den>
                    </m:f>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b="0" i="1" smtClean="0">
                                    <a:latin typeface="Cambria Math"/>
                                  </a:rPr>
                                  <m:t>2</m:t>
                                </m:r>
                                <m:r>
                                  <a:rPr lang="en-US" sz="2000" b="0" i="1" smtClean="0">
                                    <a:latin typeface="Cambria Math"/>
                                    <a:ea typeface="Cambria Math"/>
                                  </a:rPr>
                                  <m:t>𝜁</m:t>
                                </m:r>
                                <m:r>
                                  <a:rPr lang="en-US" sz="2000" b="0" i="1" smtClean="0">
                                    <a:latin typeface="Cambria Math"/>
                                    <a:ea typeface="Cambria Math"/>
                                  </a:rPr>
                                  <m:t>𝑟</m:t>
                                </m:r>
                                <m:r>
                                  <a:rPr lang="en-US" sz="2000" b="0" i="1" smtClean="0">
                                    <a:latin typeface="Cambria Math"/>
                                    <a:ea typeface="Cambria Math"/>
                                  </a:rPr>
                                  <m:t>)</m:t>
                                </m:r>
                              </m:e>
                              <m:sup>
                                <m:r>
                                  <a:rPr lang="en-US" sz="2000" b="0" i="1" smtClean="0">
                                    <a:latin typeface="Cambria Math"/>
                                  </a:rPr>
                                  <m:t>2</m:t>
                                </m:r>
                              </m:sup>
                            </m:sSup>
                          </m:e>
                        </m:rad>
                      </m:den>
                    </m:f>
                    <m:r>
                      <a:rPr lang="en-US" sz="2000" b="0" i="1" smtClean="0">
                        <a:latin typeface="Cambria Math"/>
                      </a:rPr>
                      <m:t>=</m:t>
                    </m:r>
                  </m:oMath>
                </a14:m>
                <a:r>
                  <a:rPr lang="en-US" sz="2000" dirty="0" smtClean="0"/>
                  <a:t>…      </a:t>
                </a:r>
                <a14:m>
                  <m:oMath xmlns:m="http://schemas.openxmlformats.org/officeDocument/2006/math">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sSup>
                          <m:sSupPr>
                            <m:ctrlPr>
                              <a:rPr lang="en-US" sz="2000" b="0" i="1" dirty="0" smtClean="0">
                                <a:latin typeface="Cambria Math"/>
                              </a:rPr>
                            </m:ctrlPr>
                          </m:sSupPr>
                          <m:e>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𝑛</m:t>
                                </m:r>
                              </m:sub>
                            </m:sSub>
                          </m:e>
                          <m:sup>
                            <m:r>
                              <a:rPr lang="en-US" sz="2000" b="0" i="1" dirty="0" smtClean="0">
                                <a:latin typeface="Cambria Math"/>
                              </a:rPr>
                              <m:t>2</m:t>
                            </m:r>
                          </m:sup>
                        </m:sSup>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𝑀</m:t>
                        </m:r>
                      </m:num>
                      <m:den>
                        <m:r>
                          <a:rPr lang="en-US" sz="2000" b="0" i="1" dirty="0" smtClean="0">
                            <a:latin typeface="Cambria Math"/>
                          </a:rPr>
                          <m:t>𝑘</m:t>
                        </m:r>
                      </m:den>
                    </m:f>
                    <m:r>
                      <a:rPr lang="en-US" sz="2000" b="0" i="1" dirty="0" smtClean="0">
                        <a:latin typeface="Cambria Math"/>
                      </a:rPr>
                      <m:t>)</m:t>
                    </m:r>
                  </m:oMath>
                </a14:m>
                <a:r>
                  <a:rPr lang="en-US" sz="2000" dirty="0" smtClean="0"/>
                  <a:t>        </a:t>
                </a:r>
                <a14:m>
                  <m:oMath xmlns:m="http://schemas.openxmlformats.org/officeDocument/2006/math">
                    <m:r>
                      <a:rPr lang="en-US" sz="2000" b="0" i="1" dirty="0" smtClean="0">
                        <a:latin typeface="Cambria Math"/>
                      </a:rPr>
                      <m:t>=</m:t>
                    </m:r>
                    <m:f>
                      <m:fPr>
                        <m:ctrlPr>
                          <a:rPr lang="en-US" sz="2000" b="0" i="1" dirty="0" smtClean="0">
                            <a:latin typeface="Cambria Math"/>
                          </a:rPr>
                        </m:ctrlPr>
                      </m:fPr>
                      <m:num>
                        <m:sSup>
                          <m:sSupPr>
                            <m:ctrlPr>
                              <a:rPr lang="en-US" sz="2000" b="0" i="1" dirty="0" smtClean="0">
                                <a:latin typeface="Cambria Math"/>
                              </a:rPr>
                            </m:ctrlPr>
                          </m:sSupPr>
                          <m:e>
                            <m:r>
                              <a:rPr lang="en-US" sz="2000" b="0" i="1" dirty="0" smtClean="0">
                                <a:latin typeface="Cambria Math"/>
                              </a:rPr>
                              <m:t>𝑀𝑒𝑚</m:t>
                            </m:r>
                            <m:r>
                              <a:rPr lang="en-US" sz="2000" b="0" i="1" dirty="0" smtClean="0">
                                <a:latin typeface="Cambria Math"/>
                                <a:ea typeface="Cambria Math"/>
                              </a:rPr>
                              <m:t>𝜔</m:t>
                            </m:r>
                          </m:e>
                          <m:sup>
                            <m:r>
                              <a:rPr lang="en-US" sz="2000" b="0" i="1" dirty="0" smtClean="0">
                                <a:latin typeface="Cambria Math"/>
                              </a:rPr>
                              <m:t>2</m:t>
                            </m:r>
                          </m:sup>
                        </m:sSup>
                      </m:num>
                      <m:den>
                        <m:r>
                          <a:rPr lang="en-US" sz="2000" b="0" i="1" dirty="0" smtClean="0">
                            <a:latin typeface="Cambria Math"/>
                          </a:rPr>
                          <m:t>𝑘</m:t>
                        </m:r>
                        <m:r>
                          <a:rPr lang="en-US" sz="2000" b="0" i="1" dirty="0" smtClean="0">
                            <a:latin typeface="Cambria Math"/>
                          </a:rPr>
                          <m:t> </m:t>
                        </m:r>
                        <m:r>
                          <a:rPr lang="en-US" sz="2000" b="0" i="1" dirty="0" smtClean="0">
                            <a:latin typeface="Cambria Math"/>
                          </a:rPr>
                          <m:t>𝑀</m:t>
                        </m:r>
                      </m:den>
                    </m:f>
                    <m:r>
                      <a:rPr lang="en-US" sz="2000" b="0" i="1" dirty="0" smtClean="0">
                        <a:latin typeface="Cambria Math"/>
                      </a:rPr>
                      <m:t> </m:t>
                    </m:r>
                    <m:f>
                      <m:fPr>
                        <m:ctrlPr>
                          <a:rPr lang="en-US" sz="2000" b="0" i="1" dirty="0" smtClean="0">
                            <a:latin typeface="Cambria Math"/>
                          </a:rPr>
                        </m:ctrlPr>
                      </m:fPr>
                      <m:num>
                        <m:r>
                          <a:rPr lang="en-US" sz="2000" b="0" i="1" dirty="0" smtClean="0">
                            <a:latin typeface="Cambria Math"/>
                          </a:rPr>
                          <m:t>1</m:t>
                        </m:r>
                      </m:num>
                      <m:den>
                        <m:rad>
                          <m:radPr>
                            <m:degHide m:val="on"/>
                            <m:ctrlPr>
                              <a:rPr lang="en-US" sz="2000" b="0" i="1" dirty="0" smtClean="0">
                                <a:latin typeface="Cambria Math"/>
                              </a:rPr>
                            </m:ctrlPr>
                          </m:radPr>
                          <m:deg/>
                          <m:e>
                            <m:sSup>
                              <m:sSupPr>
                                <m:ctrlPr>
                                  <a:rPr lang="en-US" sz="2000" b="0" i="1" dirty="0" smtClean="0">
                                    <a:latin typeface="Cambria Math"/>
                                  </a:rPr>
                                </m:ctrlPr>
                              </m:sSupPr>
                              <m:e>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1</m:t>
                                    </m:r>
                                    <m:r>
                                      <a:rPr lang="en-US" sz="2000" b="0" i="1" dirty="0" smtClean="0">
                                        <a:latin typeface="Cambria Math"/>
                                      </a:rPr>
                                      <m:t>−</m:t>
                                    </m:r>
                                    <m:r>
                                      <a:rPr lang="en-US" sz="2000" b="0" i="1" dirty="0" smtClean="0">
                                        <a:latin typeface="Cambria Math"/>
                                      </a:rPr>
                                      <m:t>𝑟</m:t>
                                    </m:r>
                                  </m:e>
                                  <m:sup>
                                    <m:r>
                                      <a:rPr lang="en-US" sz="2000" b="0" i="1" dirty="0" smtClean="0">
                                        <a:latin typeface="Cambria Math"/>
                                      </a:rPr>
                                      <m:t>2</m:t>
                                    </m:r>
                                  </m:sup>
                                </m:sSup>
                                <m:r>
                                  <a:rPr lang="en-US" sz="2000" b="0" i="1" dirty="0" smtClean="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2</m:t>
                                </m:r>
                                <m:r>
                                  <a:rPr lang="en-US" sz="2000" b="0" i="1" dirty="0" smtClean="0">
                                    <a:latin typeface="Cambria Math"/>
                                    <a:ea typeface="Cambria Math"/>
                                  </a:rPr>
                                  <m:t>𝜁</m:t>
                                </m:r>
                                <m:r>
                                  <a:rPr lang="en-US" sz="2000" b="0" i="1" dirty="0" smtClean="0">
                                    <a:latin typeface="Cambria Math"/>
                                    <a:ea typeface="Cambria Math"/>
                                  </a:rPr>
                                  <m:t>𝑟</m:t>
                                </m:r>
                                <m:r>
                                  <a:rPr lang="en-US" sz="2000" b="0" i="1" dirty="0" smtClean="0">
                                    <a:latin typeface="Cambria Math"/>
                                    <a:ea typeface="Cambria Math"/>
                                  </a:rPr>
                                  <m:t>)</m:t>
                                </m:r>
                              </m:e>
                              <m:sup>
                                <m:r>
                                  <a:rPr lang="en-US" sz="2000" b="0" i="1" dirty="0" smtClean="0">
                                    <a:latin typeface="Cambria Math"/>
                                  </a:rPr>
                                  <m:t>2</m:t>
                                </m:r>
                              </m:sup>
                            </m:sSup>
                          </m:e>
                        </m:rad>
                      </m:den>
                    </m:f>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7" name="Straight Connector 6"/>
          <p:cNvCxnSpPr/>
          <p:nvPr/>
        </p:nvCxnSpPr>
        <p:spPr>
          <a:xfrm>
            <a:off x="571500" y="1143000"/>
            <a:ext cx="0" cy="144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52700" y="1157290"/>
            <a:ext cx="0" cy="144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8675" y="1295405"/>
            <a:ext cx="1476375" cy="122158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04900" y="1485900"/>
            <a:ext cx="914400" cy="914400"/>
          </a:xfrm>
          <a:prstGeom prst="ellipse">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endCxn id="11" idx="6"/>
          </p:cNvCxnSpPr>
          <p:nvPr/>
        </p:nvCxnSpPr>
        <p:spPr>
          <a:xfrm>
            <a:off x="1562100" y="19431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9692" y="1271590"/>
            <a:ext cx="270385" cy="923330"/>
          </a:xfrm>
          <a:prstGeom prst="rect">
            <a:avLst/>
          </a:prstGeom>
          <a:noFill/>
        </p:spPr>
        <p:txBody>
          <a:bodyPr wrap="square" rtlCol="0">
            <a:spAutoFit/>
          </a:bodyPr>
          <a:lstStyle/>
          <a:p>
            <a:pPr algn="r"/>
            <a:r>
              <a:rPr lang="fa-IR" sz="5400" dirty="0" smtClean="0"/>
              <a:t>.</a:t>
            </a:r>
            <a:endParaRPr lang="en-US" sz="5400" dirty="0"/>
          </a:p>
        </p:txBody>
      </p:sp>
      <p:sp>
        <p:nvSpPr>
          <p:cNvPr id="17" name="Oval 16"/>
          <p:cNvSpPr/>
          <p:nvPr/>
        </p:nvSpPr>
        <p:spPr>
          <a:xfrm>
            <a:off x="2305050" y="1485900"/>
            <a:ext cx="228600" cy="20538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05050" y="2144025"/>
            <a:ext cx="228600" cy="20538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1500" y="1421310"/>
            <a:ext cx="228600" cy="20538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00" y="2144025"/>
            <a:ext cx="228600" cy="205380"/>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2552700" y="116681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553493" y="14097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3493" y="161895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53493" y="186214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553493" y="208062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2700" y="23241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19100" y="142131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19100" y="119539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28625" y="168175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28625" y="193834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19100" y="219492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28625" y="24288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rot="5400000">
            <a:off x="337648" y="3049892"/>
            <a:ext cx="1304925" cy="229578"/>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5400000">
            <a:off x="1437195" y="3042749"/>
            <a:ext cx="1304925" cy="229578"/>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1333500" y="3014661"/>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3500" y="3400422"/>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790700" y="3014661"/>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33500" y="3167061"/>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2"/>
          </p:cNvCxnSpPr>
          <p:nvPr/>
        </p:nvCxnSpPr>
        <p:spPr>
          <a:xfrm>
            <a:off x="1566863" y="2516985"/>
            <a:ext cx="14287" cy="652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54956" y="3400422"/>
            <a:ext cx="7144" cy="4095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800100" y="3817144"/>
            <a:ext cx="1453641" cy="183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54" name="TextBox 53"/>
              <p:cNvSpPr txBox="1"/>
              <p:nvPr/>
            </p:nvSpPr>
            <p:spPr>
              <a:xfrm>
                <a:off x="1498057" y="1844314"/>
                <a:ext cx="3564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1498057" y="1844314"/>
                <a:ext cx="356444"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5" name="TextBox 54"/>
              <p:cNvSpPr txBox="1"/>
              <p:nvPr/>
            </p:nvSpPr>
            <p:spPr>
              <a:xfrm>
                <a:off x="1902325" y="1618955"/>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1902325" y="1618955"/>
                <a:ext cx="435504"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57" name="Straight Connector 56"/>
          <p:cNvCxnSpPr/>
          <p:nvPr/>
        </p:nvCxnSpPr>
        <p:spPr>
          <a:xfrm>
            <a:off x="2819400" y="1936557"/>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68962" y="1926077"/>
            <a:ext cx="1043876" cy="369332"/>
          </a:xfrm>
          <a:prstGeom prst="rect">
            <a:avLst/>
          </a:prstGeom>
          <a:noFill/>
        </p:spPr>
        <p:txBody>
          <a:bodyPr wrap="none" rtlCol="0">
            <a:spAutoFit/>
          </a:bodyPr>
          <a:lstStyle/>
          <a:p>
            <a:r>
              <a:rPr lang="fa-IR" dirty="0" smtClean="0"/>
              <a:t>وضع تعادل</a:t>
            </a:r>
            <a:endParaRPr lang="en-US" dirty="0"/>
          </a:p>
        </p:txBody>
      </p:sp>
      <p:cxnSp>
        <p:nvCxnSpPr>
          <p:cNvPr id="62" name="Straight Arrow Connector 61"/>
          <p:cNvCxnSpPr>
            <a:stCxn id="59" idx="0"/>
          </p:cNvCxnSpPr>
          <p:nvPr/>
        </p:nvCxnSpPr>
        <p:spPr>
          <a:xfrm flipV="1">
            <a:off x="3390900" y="1497510"/>
            <a:ext cx="0" cy="4285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4" name="TextBox 63"/>
              <p:cNvSpPr txBox="1"/>
              <p:nvPr/>
            </p:nvSpPr>
            <p:spPr>
              <a:xfrm>
                <a:off x="3331364" y="1511858"/>
                <a:ext cx="11629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𝑡</m:t>
                          </m:r>
                        </m:e>
                      </m:d>
                      <m:r>
                        <a:rPr lang="en-US" b="0" i="1" smtClean="0">
                          <a:latin typeface="Cambria Math"/>
                        </a:rPr>
                        <m:t>, </m:t>
                      </m:r>
                      <m:acc>
                        <m:accPr>
                          <m:chr m:val="̇"/>
                          <m:ctrlPr>
                            <a:rPr lang="en-US" b="0" i="1" smtClean="0">
                              <a:latin typeface="Cambria Math"/>
                            </a:rPr>
                          </m:ctrlPr>
                        </m:accPr>
                        <m:e>
                          <m:r>
                            <a:rPr lang="en-US" b="0" i="1" smtClean="0">
                              <a:latin typeface="Cambria Math"/>
                            </a:rPr>
                            <m:t>𝑥</m:t>
                          </m:r>
                        </m:e>
                      </m:acc>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64" name="TextBox 63"/>
              <p:cNvSpPr txBox="1">
                <a:spLocks noRot="1" noChangeAspect="1" noMove="1" noResize="1" noEditPoints="1" noAdjustHandles="1" noChangeArrowheads="1" noChangeShapeType="1" noTextEdit="1"/>
              </p:cNvSpPr>
              <p:nvPr/>
            </p:nvSpPr>
            <p:spPr>
              <a:xfrm>
                <a:off x="3331364" y="1511858"/>
                <a:ext cx="1162947" cy="369332"/>
              </a:xfrm>
              <a:prstGeom prst="rect">
                <a:avLst/>
              </a:prstGeom>
              <a:blipFill rotWithShape="1">
                <a:blip r:embed="rId6"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5" name="TextBox 64"/>
              <p:cNvSpPr txBox="1"/>
              <p:nvPr/>
            </p:nvSpPr>
            <p:spPr>
              <a:xfrm>
                <a:off x="504825" y="2899315"/>
                <a:ext cx="370934"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𝑘</m:t>
                          </m:r>
                        </m:num>
                        <m:den>
                          <m:r>
                            <a:rPr lang="en-US" b="0" i="1" smtClean="0">
                              <a:latin typeface="Cambria Math"/>
                            </a:rPr>
                            <m:t>2</m:t>
                          </m:r>
                        </m:den>
                      </m:f>
                    </m:oMath>
                  </m:oMathPara>
                </a14:m>
                <a:endParaRPr lang="en-US" dirty="0"/>
              </a:p>
            </p:txBody>
          </p:sp>
        </mc:Choice>
        <mc:Fallback>
          <p:sp>
            <p:nvSpPr>
              <p:cNvPr id="65" name="TextBox 64"/>
              <p:cNvSpPr txBox="1">
                <a:spLocks noRot="1" noChangeAspect="1" noMove="1" noResize="1" noEditPoints="1" noAdjustHandles="1" noChangeArrowheads="1" noChangeShapeType="1" noTextEdit="1"/>
              </p:cNvSpPr>
              <p:nvPr/>
            </p:nvSpPr>
            <p:spPr>
              <a:xfrm>
                <a:off x="504825" y="2899315"/>
                <a:ext cx="370934" cy="616451"/>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6" name="TextBox 65"/>
              <p:cNvSpPr txBox="1"/>
              <p:nvPr/>
            </p:nvSpPr>
            <p:spPr>
              <a:xfrm>
                <a:off x="2162716" y="2849312"/>
                <a:ext cx="370934"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𝑘</m:t>
                          </m:r>
                        </m:num>
                        <m:den>
                          <m:r>
                            <a:rPr lang="en-US" b="0" i="1" smtClean="0">
                              <a:latin typeface="Cambria Math"/>
                            </a:rPr>
                            <m:t>2</m:t>
                          </m:r>
                        </m:den>
                      </m:f>
                    </m:oMath>
                  </m:oMathPara>
                </a14:m>
                <a:endParaRPr lang="en-US" dirty="0"/>
              </a:p>
            </p:txBody>
          </p:sp>
        </mc:Choice>
        <mc:Fallback>
          <p:sp>
            <p:nvSpPr>
              <p:cNvPr id="66" name="TextBox 65"/>
              <p:cNvSpPr txBox="1">
                <a:spLocks noRot="1" noChangeAspect="1" noMove="1" noResize="1" noEditPoints="1" noAdjustHandles="1" noChangeArrowheads="1" noChangeShapeType="1" noTextEdit="1"/>
              </p:cNvSpPr>
              <p:nvPr/>
            </p:nvSpPr>
            <p:spPr>
              <a:xfrm>
                <a:off x="2162716" y="2849312"/>
                <a:ext cx="370934" cy="616451"/>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7" name="TextBox 66"/>
              <p:cNvSpPr txBox="1"/>
              <p:nvPr/>
            </p:nvSpPr>
            <p:spPr>
              <a:xfrm>
                <a:off x="1301524" y="2770971"/>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67" name="TextBox 66"/>
              <p:cNvSpPr txBox="1">
                <a:spLocks noRot="1" noChangeAspect="1" noMove="1" noResize="1" noEditPoints="1" noAdjustHandles="1" noChangeArrowheads="1" noChangeShapeType="1" noTextEdit="1"/>
              </p:cNvSpPr>
              <p:nvPr/>
            </p:nvSpPr>
            <p:spPr>
              <a:xfrm>
                <a:off x="1301524" y="2770971"/>
                <a:ext cx="350672" cy="369332"/>
              </a:xfrm>
              <a:prstGeom prst="rect">
                <a:avLst/>
              </a:prstGeom>
              <a:blipFill rotWithShape="1">
                <a:blip r:embed="rId9" cstate="print"/>
                <a:stretch>
                  <a:fillRect/>
                </a:stretch>
              </a:blipFill>
            </p:spPr>
            <p:txBody>
              <a:bodyPr/>
              <a:lstStyle/>
              <a:p>
                <a:r>
                  <a:rPr lang="en-US">
                    <a:noFill/>
                  </a:rPr>
                  <a:t> </a:t>
                </a:r>
              </a:p>
            </p:txBody>
          </p:sp>
        </mc:Fallback>
      </mc:AlternateContent>
      <p:sp>
        <p:nvSpPr>
          <p:cNvPr id="71" name="Arc 70"/>
          <p:cNvSpPr/>
          <p:nvPr/>
        </p:nvSpPr>
        <p:spPr>
          <a:xfrm>
            <a:off x="1562100" y="1777005"/>
            <a:ext cx="304800" cy="319089"/>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a:endCxn id="11" idx="7"/>
          </p:cNvCxnSpPr>
          <p:nvPr/>
        </p:nvCxnSpPr>
        <p:spPr>
          <a:xfrm flipV="1">
            <a:off x="1581150" y="1619811"/>
            <a:ext cx="304239" cy="3167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5" name="TextBox 74"/>
              <p:cNvSpPr txBox="1"/>
              <p:nvPr/>
            </p:nvSpPr>
            <p:spPr>
              <a:xfrm>
                <a:off x="1719309" y="1593518"/>
                <a:ext cx="270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75" name="TextBox 74"/>
              <p:cNvSpPr txBox="1">
                <a:spLocks noRot="1" noChangeAspect="1" noMove="1" noResize="1" noEditPoints="1" noAdjustHandles="1" noChangeArrowheads="1" noChangeShapeType="1" noTextEdit="1"/>
              </p:cNvSpPr>
              <p:nvPr/>
            </p:nvSpPr>
            <p:spPr>
              <a:xfrm>
                <a:off x="1719309" y="1593518"/>
                <a:ext cx="270383" cy="369332"/>
              </a:xfrm>
              <a:prstGeom prst="rect">
                <a:avLst/>
              </a:prstGeom>
              <a:blipFill rotWithShape="1">
                <a:blip r:embed="rId10" cstate="print"/>
                <a:stretch>
                  <a:fillRect r="-13636"/>
                </a:stretch>
              </a:blipFill>
            </p:spPr>
            <p:txBody>
              <a:bodyPr/>
              <a:lstStyle/>
              <a:p>
                <a:r>
                  <a:rPr lang="en-US">
                    <a:noFill/>
                  </a:rPr>
                  <a:t> </a:t>
                </a:r>
              </a:p>
            </p:txBody>
          </p:sp>
        </mc:Fallback>
      </mc:AlternateContent>
      <p:cxnSp>
        <p:nvCxnSpPr>
          <p:cNvPr id="77" name="Straight Arrow Connector 76"/>
          <p:cNvCxnSpPr/>
          <p:nvPr/>
        </p:nvCxnSpPr>
        <p:spPr>
          <a:xfrm>
            <a:off x="1301524" y="2512218"/>
            <a:ext cx="0" cy="2587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9" name="TextBox 78"/>
              <p:cNvSpPr txBox="1"/>
              <p:nvPr/>
            </p:nvSpPr>
            <p:spPr>
              <a:xfrm>
                <a:off x="958154" y="2678638"/>
                <a:ext cx="756345" cy="27699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200" b="0" i="1" smtClean="0">
                          <a:latin typeface="Cambria Math"/>
                        </a:rPr>
                        <m:t>(</m:t>
                      </m:r>
                      <m:r>
                        <a:rPr lang="en-US" sz="1200" b="0" i="1" smtClean="0">
                          <a:latin typeface="Cambria Math"/>
                        </a:rPr>
                        <m:t>𝑀</m:t>
                      </m:r>
                      <m:r>
                        <a:rPr lang="en-US" sz="1200" b="0" i="1" smtClean="0">
                          <a:latin typeface="Cambria Math"/>
                        </a:rPr>
                        <m:t>−</m:t>
                      </m:r>
                      <m:r>
                        <a:rPr lang="en-US" sz="1200" b="0" i="1" smtClean="0">
                          <a:latin typeface="Cambria Math"/>
                        </a:rPr>
                        <m:t>𝑚</m:t>
                      </m:r>
                      <m:r>
                        <a:rPr lang="en-US" sz="1200" b="0" i="1" smtClean="0">
                          <a:latin typeface="Cambria Math"/>
                        </a:rPr>
                        <m:t>)</m:t>
                      </m:r>
                    </m:oMath>
                  </m:oMathPara>
                </a14:m>
                <a:endParaRPr lang="en-US" sz="1200" dirty="0"/>
              </a:p>
            </p:txBody>
          </p:sp>
        </mc:Choice>
        <mc:Fallback>
          <p:sp>
            <p:nvSpPr>
              <p:cNvPr id="79" name="TextBox 78"/>
              <p:cNvSpPr txBox="1">
                <a:spLocks noRot="1" noChangeAspect="1" noMove="1" noResize="1" noEditPoints="1" noAdjustHandles="1" noChangeArrowheads="1" noChangeShapeType="1" noTextEdit="1"/>
              </p:cNvSpPr>
              <p:nvPr/>
            </p:nvSpPr>
            <p:spPr>
              <a:xfrm>
                <a:off x="958154" y="2678638"/>
                <a:ext cx="756345" cy="276999"/>
              </a:xfrm>
              <a:prstGeom prst="rect">
                <a:avLst/>
              </a:prstGeom>
              <a:blipFill rotWithShape="1">
                <a:blip r:embed="rId11" cstate="print"/>
                <a:stretch>
                  <a:fillRect b="-6522"/>
                </a:stretch>
              </a:blipFill>
            </p:spPr>
            <p:txBody>
              <a:bodyPr/>
              <a:lstStyle/>
              <a:p>
                <a:r>
                  <a:rPr lang="en-US">
                    <a:noFill/>
                  </a:rPr>
                  <a:t> </a:t>
                </a:r>
              </a:p>
            </p:txBody>
          </p:sp>
        </mc:Fallback>
      </mc:AlternateContent>
      <p:cxnSp>
        <p:nvCxnSpPr>
          <p:cNvPr id="81" name="Straight Arrow Connector 80"/>
          <p:cNvCxnSpPr>
            <a:stCxn id="11" idx="0"/>
          </p:cNvCxnSpPr>
          <p:nvPr/>
        </p:nvCxnSpPr>
        <p:spPr>
          <a:xfrm flipV="1">
            <a:off x="1562100" y="1066800"/>
            <a:ext cx="0"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3" name="TextBox 82"/>
              <p:cNvSpPr txBox="1"/>
              <p:nvPr/>
            </p:nvSpPr>
            <p:spPr>
              <a:xfrm>
                <a:off x="1143767" y="697468"/>
                <a:ext cx="829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𝑚𝑒</m:t>
                      </m:r>
                      <m:sSup>
                        <m:sSupPr>
                          <m:ctrlPr>
                            <a:rPr lang="en-US" b="0" i="1" smtClean="0">
                              <a:latin typeface="Cambria Math"/>
                            </a:rPr>
                          </m:ctrlPr>
                        </m:sSupPr>
                        <m:e>
                          <m:r>
                            <a:rPr lang="en-US" b="0" i="1" smtClean="0">
                              <a:latin typeface="Cambria Math"/>
                              <a:ea typeface="Cambria Math"/>
                            </a:rPr>
                            <m:t>𝜔</m:t>
                          </m:r>
                        </m:e>
                        <m:sup>
                          <m:r>
                            <a:rPr lang="en-US" b="0" i="1" smtClean="0">
                              <a:latin typeface="Cambria Math"/>
                            </a:rPr>
                            <m:t>2</m:t>
                          </m:r>
                        </m:sup>
                      </m:sSup>
                    </m:oMath>
                  </m:oMathPara>
                </a14:m>
                <a:endParaRPr lang="en-US" dirty="0"/>
              </a:p>
            </p:txBody>
          </p:sp>
        </mc:Choice>
        <mc:Fallback>
          <p:sp>
            <p:nvSpPr>
              <p:cNvPr id="83" name="TextBox 82"/>
              <p:cNvSpPr txBox="1">
                <a:spLocks noRot="1" noChangeAspect="1" noMove="1" noResize="1" noEditPoints="1" noAdjustHandles="1" noChangeArrowheads="1" noChangeShapeType="1" noTextEdit="1"/>
              </p:cNvSpPr>
              <p:nvPr/>
            </p:nvSpPr>
            <p:spPr>
              <a:xfrm>
                <a:off x="1143767" y="697468"/>
                <a:ext cx="829521" cy="369332"/>
              </a:xfrm>
              <a:prstGeom prst="rect">
                <a:avLst/>
              </a:prstGeom>
              <a:blipFill rotWithShape="1">
                <a:blip r:embed="rId12" cstate="print"/>
                <a:stretch>
                  <a:fillRect/>
                </a:stretch>
              </a:blipFill>
            </p:spPr>
            <p:txBody>
              <a:bodyPr/>
              <a:lstStyle/>
              <a:p>
                <a:r>
                  <a:rPr lang="en-US">
                    <a:noFill/>
                  </a:rPr>
                  <a:t> </a:t>
                </a:r>
              </a:p>
            </p:txBody>
          </p:sp>
        </mc:Fallback>
      </mc:AlternateContent>
      <p:cxnSp>
        <p:nvCxnSpPr>
          <p:cNvPr id="86" name="Straight Connector 85"/>
          <p:cNvCxnSpPr/>
          <p:nvPr/>
        </p:nvCxnSpPr>
        <p:spPr>
          <a:xfrm>
            <a:off x="1104900" y="5181600"/>
            <a:ext cx="33894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04900" y="5715000"/>
            <a:ext cx="33894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04900" y="5181600"/>
            <a:ext cx="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4311" y="5181600"/>
            <a:ext cx="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4373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r>
                      <a:rPr lang="en-US" sz="2000" b="0" i="1" smtClean="0">
                        <a:latin typeface="Cambria Math"/>
                      </a:rPr>
                      <m:t>𝑋</m:t>
                    </m:r>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𝑚𝑒𝑟</m:t>
                            </m:r>
                          </m:e>
                          <m:sup>
                            <m:r>
                              <a:rPr lang="en-US" sz="2000" b="0" i="1" smtClean="0">
                                <a:latin typeface="Cambria Math"/>
                              </a:rPr>
                              <m:t>2</m:t>
                            </m:r>
                          </m:sup>
                        </m:sSup>
                      </m:num>
                      <m:den>
                        <m:r>
                          <a:rPr lang="en-US" sz="2000" b="0" i="1" smtClean="0">
                            <a:latin typeface="Cambria Math"/>
                          </a:rPr>
                          <m:t>𝑀</m:t>
                        </m:r>
                      </m:den>
                    </m:f>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rad>
                          <m:radPr>
                            <m:degHide m:val="on"/>
                            <m:ctrlPr>
                              <a:rPr lang="en-US" sz="2000" b="0" i="1" smtClean="0">
                                <a:latin typeface="Cambria Math"/>
                              </a:rPr>
                            </m:ctrlPr>
                          </m:radPr>
                          <m:deg/>
                          <m:e>
                            <m:sSup>
                              <m:sSupPr>
                                <m:ctrlPr>
                                  <a:rPr lang="en-US" sz="2000" i="1" dirty="0">
                                    <a:latin typeface="Cambria Math"/>
                                  </a:rPr>
                                </m:ctrlPr>
                              </m:sSupPr>
                              <m:e>
                                <m:sSup>
                                  <m:sSupPr>
                                    <m:ctrlPr>
                                      <a:rPr lang="en-US" sz="2000" i="1" dirty="0">
                                        <a:latin typeface="Cambria Math"/>
                                      </a:rPr>
                                    </m:ctrlPr>
                                  </m:sSupPr>
                                  <m:e>
                                    <m:r>
                                      <a:rPr lang="en-US" sz="2000" i="1" dirty="0">
                                        <a:latin typeface="Cambria Math"/>
                                      </a:rPr>
                                      <m:t>(</m:t>
                                    </m:r>
                                    <m:r>
                                      <a:rPr lang="en-US" sz="2000" i="1" dirty="0">
                                        <a:latin typeface="Cambria Math"/>
                                      </a:rPr>
                                      <m:t>1</m:t>
                                    </m:r>
                                    <m:r>
                                      <a:rPr lang="en-US" sz="2000" i="1" dirty="0">
                                        <a:latin typeface="Cambria Math"/>
                                      </a:rPr>
                                      <m:t>−</m:t>
                                    </m:r>
                                    <m:r>
                                      <a:rPr lang="en-US" sz="2000" i="1" dirty="0">
                                        <a:latin typeface="Cambria Math"/>
                                      </a:rPr>
                                      <m:t>𝑟</m:t>
                                    </m:r>
                                  </m:e>
                                  <m:sup>
                                    <m:r>
                                      <a:rPr lang="en-US" sz="2000" i="1" dirty="0">
                                        <a:latin typeface="Cambria Math"/>
                                      </a:rPr>
                                      <m:t>2</m:t>
                                    </m:r>
                                  </m:sup>
                                </m:sSup>
                                <m:r>
                                  <a:rPr lang="en-US" sz="2000" i="1" dirty="0">
                                    <a:latin typeface="Cambria Math"/>
                                  </a:rPr>
                                  <m:t>)</m:t>
                                </m:r>
                              </m:e>
                              <m:sup>
                                <m:r>
                                  <a:rPr lang="en-US" sz="2000" i="1" dirty="0">
                                    <a:latin typeface="Cambria Math"/>
                                  </a:rPr>
                                  <m:t>2</m:t>
                                </m:r>
                              </m:sup>
                            </m:sSup>
                            <m:r>
                              <a:rPr lang="en-US" sz="2000" i="1" dirty="0">
                                <a:latin typeface="Cambria Math"/>
                              </a:rPr>
                              <m:t>+</m:t>
                            </m:r>
                            <m:sSup>
                              <m:sSupPr>
                                <m:ctrlPr>
                                  <a:rPr lang="en-US" sz="2000" i="1" dirty="0">
                                    <a:latin typeface="Cambria Math"/>
                                  </a:rPr>
                                </m:ctrlPr>
                              </m:sSupPr>
                              <m:e>
                                <m:r>
                                  <a:rPr lang="en-US" sz="2000" i="1" dirty="0">
                                    <a:latin typeface="Cambria Math"/>
                                  </a:rPr>
                                  <m:t>(</m:t>
                                </m:r>
                                <m:r>
                                  <a:rPr lang="en-US" sz="2000" i="1" dirty="0">
                                    <a:latin typeface="Cambria Math"/>
                                  </a:rPr>
                                  <m:t>2</m:t>
                                </m:r>
                                <m:r>
                                  <a:rPr lang="en-US" sz="2000" i="1" dirty="0">
                                    <a:latin typeface="Cambria Math"/>
                                    <a:ea typeface="Cambria Math"/>
                                  </a:rPr>
                                  <m:t>𝜁</m:t>
                                </m:r>
                                <m:r>
                                  <a:rPr lang="en-US" sz="2000" i="1" dirty="0">
                                    <a:latin typeface="Cambria Math"/>
                                    <a:ea typeface="Cambria Math"/>
                                  </a:rPr>
                                  <m:t>𝑟</m:t>
                                </m:r>
                                <m:r>
                                  <a:rPr lang="en-US" sz="2000" i="1" dirty="0">
                                    <a:latin typeface="Cambria Math"/>
                                    <a:ea typeface="Cambria Math"/>
                                  </a:rPr>
                                  <m:t>)</m:t>
                                </m:r>
                              </m:e>
                              <m:sup>
                                <m:r>
                                  <a:rPr lang="en-US" sz="2000" i="1" dirty="0">
                                    <a:latin typeface="Cambria Math"/>
                                  </a:rPr>
                                  <m:t>2</m:t>
                                </m:r>
                              </m:sup>
                            </m:sSup>
                          </m:e>
                        </m:rad>
                      </m:den>
                    </m:f>
                  </m:oMath>
                </a14:m>
                <a:r>
                  <a:rPr lang="en-US" sz="2000" dirty="0" smtClean="0"/>
                  <a:t>              </a:t>
                </a:r>
                <a14:m>
                  <m:oMath xmlns:m="http://schemas.openxmlformats.org/officeDocument/2006/math">
                    <m:f>
                      <m:fPr>
                        <m:ctrlPr>
                          <a:rPr lang="en-US" sz="2000" i="1">
                            <a:latin typeface="Cambria Math"/>
                          </a:rPr>
                        </m:ctrlPr>
                      </m:fPr>
                      <m:num>
                        <m:r>
                          <a:rPr lang="en-US" sz="2000" i="1">
                            <a:latin typeface="Cambria Math"/>
                          </a:rPr>
                          <m:t>𝑀𝑋</m:t>
                        </m:r>
                      </m:num>
                      <m:den>
                        <m:r>
                          <a:rPr lang="en-US" sz="2000" i="1">
                            <a:latin typeface="Cambria Math"/>
                          </a:rPr>
                          <m:t>𝑚𝑒</m:t>
                        </m:r>
                      </m:den>
                    </m:f>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𝑟</m:t>
                            </m:r>
                          </m:e>
                          <m:sup>
                            <m:r>
                              <a:rPr lang="en-US" sz="2000" i="1">
                                <a:latin typeface="Cambria Math"/>
                              </a:rPr>
                              <m:t>2</m:t>
                            </m:r>
                          </m:sup>
                        </m:sSup>
                      </m:num>
                      <m:den>
                        <m:rad>
                          <m:radPr>
                            <m:degHide m:val="on"/>
                            <m:ctrlPr>
                              <a:rPr lang="en-US" sz="2000" i="1">
                                <a:latin typeface="Cambria Math"/>
                              </a:rPr>
                            </m:ctrlPr>
                          </m:radPr>
                          <m:deg/>
                          <m:e>
                            <m:sSup>
                              <m:sSupPr>
                                <m:ctrlPr>
                                  <a:rPr lang="en-US" sz="2000" i="1">
                                    <a:latin typeface="Cambria Math"/>
                                  </a:rPr>
                                </m:ctrlPr>
                              </m:sSupPr>
                              <m:e>
                                <m:d>
                                  <m:dPr>
                                    <m:ctrlPr>
                                      <a:rPr lang="en-US" sz="2000" i="1">
                                        <a:latin typeface="Cambria Math"/>
                                      </a:rPr>
                                    </m:ctrlPr>
                                  </m:dPr>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𝑟</m:t>
                                        </m:r>
                                      </m:e>
                                      <m:sup>
                                        <m:r>
                                          <a:rPr lang="en-US" sz="2000" i="1">
                                            <a:latin typeface="Cambria Math"/>
                                          </a:rPr>
                                          <m:t>2</m:t>
                                        </m:r>
                                      </m:sup>
                                    </m:sSup>
                                  </m:e>
                                </m:d>
                              </m:e>
                              <m:sup>
                                <m:r>
                                  <a:rPr lang="en-US" sz="2000" i="1">
                                    <a:latin typeface="Cambria Math"/>
                                  </a:rPr>
                                  <m:t>2</m:t>
                                </m:r>
                              </m:sup>
                            </m:sSup>
                            <m:r>
                              <a:rPr lang="en-US" sz="2000" i="1">
                                <a:latin typeface="Cambria Math"/>
                              </a:rPr>
                              <m:t>+</m:t>
                            </m:r>
                            <m:sSup>
                              <m:sSupPr>
                                <m:ctrlPr>
                                  <a:rPr lang="en-US" sz="2000" i="1">
                                    <a:latin typeface="Cambria Math"/>
                                  </a:rPr>
                                </m:ctrlPr>
                              </m:sSupPr>
                              <m:e>
                                <m:d>
                                  <m:dPr>
                                    <m:ctrlPr>
                                      <a:rPr lang="en-US" sz="2000" i="1">
                                        <a:latin typeface="Cambria Math"/>
                                      </a:rPr>
                                    </m:ctrlPr>
                                  </m:dPr>
                                  <m:e>
                                    <m:r>
                                      <a:rPr lang="en-US" sz="2000" i="1">
                                        <a:latin typeface="Cambria Math"/>
                                      </a:rPr>
                                      <m:t>2</m:t>
                                    </m:r>
                                    <m:r>
                                      <a:rPr lang="en-US" sz="2000" i="1">
                                        <a:latin typeface="Cambria Math"/>
                                      </a:rPr>
                                      <m:t>𝜁</m:t>
                                    </m:r>
                                    <m:r>
                                      <a:rPr lang="en-US" sz="2000" i="1">
                                        <a:latin typeface="Cambria Math"/>
                                      </a:rPr>
                                      <m:t>𝑟</m:t>
                                    </m:r>
                                  </m:e>
                                </m:d>
                              </m:e>
                              <m:sup>
                                <m:r>
                                  <a:rPr lang="en-US" sz="2000" i="1">
                                    <a:latin typeface="Cambria Math"/>
                                  </a:rPr>
                                  <m:t>2</m:t>
                                </m:r>
                              </m:sup>
                            </m:sSup>
                          </m:e>
                        </m:rad>
                      </m:den>
                    </m:f>
                  </m:oMath>
                </a14:m>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i="1" dirty="0" smtClean="0"/>
              </a:p>
              <a:p>
                <a:endParaRPr lang="en-US" sz="2000" i="1" dirty="0"/>
              </a:p>
              <a:p>
                <a:pPr marL="0" indent="0">
                  <a:buNone/>
                </a:pPr>
                <a:r>
                  <a:rPr lang="en-US" sz="2000" i="1" dirty="0"/>
                  <a:t> </a:t>
                </a:r>
                <a:r>
                  <a:rPr lang="en-US" sz="2000" i="1" dirty="0" smtClean="0"/>
                  <a:t>       </a:t>
                </a:r>
                <a14:m>
                  <m:oMath xmlns:m="http://schemas.openxmlformats.org/officeDocument/2006/math">
                    <m:r>
                      <a:rPr lang="en-US" sz="2000" i="1">
                        <a:latin typeface="Cambria Math"/>
                      </a:rPr>
                      <m:t>𝜑</m:t>
                    </m:r>
                    <m:r>
                      <a:rPr lang="en-US" sz="2000" i="1">
                        <a:latin typeface="Cambria Math"/>
                      </a:rPr>
                      <m:t>=</m:t>
                    </m:r>
                    <m:func>
                      <m:funcPr>
                        <m:ctrlPr>
                          <a:rPr lang="en-US" sz="2000" i="1">
                            <a:latin typeface="Cambria Math"/>
                          </a:rPr>
                        </m:ctrlPr>
                      </m:funcPr>
                      <m:fName>
                        <m:sSup>
                          <m:sSupPr>
                            <m:ctrlPr>
                              <a:rPr lang="en-US" sz="2000" i="1">
                                <a:latin typeface="Cambria Math"/>
                              </a:rPr>
                            </m:ctrlPr>
                          </m:sSupPr>
                          <m:e>
                            <m:r>
                              <m:rPr>
                                <m:sty m:val="p"/>
                              </m:rPr>
                              <a:rPr lang="en-US" sz="2000">
                                <a:latin typeface="Cambria Math"/>
                              </a:rPr>
                              <m:t>tan</m:t>
                            </m:r>
                          </m:e>
                          <m:sup>
                            <m:r>
                              <a:rPr lang="en-US" sz="2000" i="1">
                                <a:latin typeface="Cambria Math"/>
                              </a:rPr>
                              <m:t>−</m:t>
                            </m:r>
                            <m:r>
                              <a:rPr lang="en-US" sz="2000" i="1">
                                <a:latin typeface="Cambria Math"/>
                              </a:rPr>
                              <m:t>1</m:t>
                            </m:r>
                          </m:sup>
                        </m:sSup>
                      </m:fName>
                      <m:e>
                        <m:f>
                          <m:fPr>
                            <m:ctrlPr>
                              <a:rPr lang="en-US" sz="2000" i="1">
                                <a:latin typeface="Cambria Math"/>
                              </a:rPr>
                            </m:ctrlPr>
                          </m:fPr>
                          <m:num>
                            <m:r>
                              <a:rPr lang="en-US" sz="2000" i="1">
                                <a:latin typeface="Cambria Math"/>
                              </a:rPr>
                              <m:t>2</m:t>
                            </m:r>
                            <m:r>
                              <a:rPr lang="en-US" sz="2000" i="1">
                                <a:latin typeface="Cambria Math"/>
                              </a:rPr>
                              <m:t>𝜁</m:t>
                            </m:r>
                            <m:r>
                              <a:rPr lang="en-US" sz="2000" i="1">
                                <a:latin typeface="Cambria Math"/>
                              </a:rPr>
                              <m:t>𝑟</m:t>
                            </m:r>
                          </m:num>
                          <m:den>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𝑟</m:t>
                                </m:r>
                              </m:e>
                              <m:sup>
                                <m:r>
                                  <a:rPr lang="en-US" sz="2000" i="1">
                                    <a:latin typeface="Cambria Math"/>
                                  </a:rPr>
                                  <m:t>2</m:t>
                                </m:r>
                              </m:sup>
                            </m:sSup>
                          </m:den>
                        </m:f>
                      </m:e>
                    </m:func>
                  </m:oMath>
                </a14:m>
                <a:endParaRPr lang="en-US" sz="2000" dirty="0" smtClean="0"/>
              </a:p>
              <a:p>
                <a:endParaRPr lang="en-US" sz="2000" dirty="0" smtClean="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a:stretch>
              </a:blipFill>
            </p:spPr>
            <p:txBody>
              <a:bodyPr/>
              <a:lstStyle/>
              <a:p>
                <a:r>
                  <a:rPr lang="en-US">
                    <a:noFill/>
                  </a:rPr>
                  <a:t> </a:t>
                </a:r>
              </a:p>
            </p:txBody>
          </p:sp>
        </mc:Fallback>
      </mc:AlternateContent>
      <p:cxnSp>
        <p:nvCxnSpPr>
          <p:cNvPr id="2051" name="AutoShape 3"/>
          <p:cNvCxnSpPr>
            <a:cxnSpLocks noChangeShapeType="1"/>
          </p:cNvCxnSpPr>
          <p:nvPr/>
        </p:nvCxnSpPr>
        <p:spPr bwMode="auto">
          <a:xfrm flipH="1" flipV="1">
            <a:off x="800100" y="1724026"/>
            <a:ext cx="19050" cy="193992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052" name="AutoShape 4"/>
          <p:cNvCxnSpPr>
            <a:cxnSpLocks noChangeShapeType="1"/>
          </p:cNvCxnSpPr>
          <p:nvPr/>
        </p:nvCxnSpPr>
        <p:spPr bwMode="auto">
          <a:xfrm>
            <a:off x="596900" y="3381376"/>
            <a:ext cx="272732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sp>
        <p:nvSpPr>
          <p:cNvPr id="4" name="Arc 5"/>
          <p:cNvSpPr>
            <a:spLocks/>
          </p:cNvSpPr>
          <p:nvPr/>
        </p:nvSpPr>
        <p:spPr bwMode="auto">
          <a:xfrm flipV="1">
            <a:off x="819150" y="1857376"/>
            <a:ext cx="685800" cy="1524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rc 6"/>
          <p:cNvSpPr>
            <a:spLocks/>
          </p:cNvSpPr>
          <p:nvPr/>
        </p:nvSpPr>
        <p:spPr bwMode="auto">
          <a:xfrm flipH="1" flipV="1">
            <a:off x="1752600" y="1857374"/>
            <a:ext cx="1143000" cy="6762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1628775" y="1466851"/>
            <a:ext cx="0" cy="21336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150" y="2619376"/>
            <a:ext cx="245745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4" name="TextBox 13"/>
              <p:cNvSpPr txBox="1"/>
              <p:nvPr/>
            </p:nvSpPr>
            <p:spPr>
              <a:xfrm>
                <a:off x="210643" y="2229112"/>
                <a:ext cx="589457"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𝑀𝑋</m:t>
                          </m:r>
                        </m:num>
                        <m:den>
                          <m:r>
                            <a:rPr lang="en-US" b="0" i="1" smtClean="0">
                              <a:latin typeface="Cambria Math"/>
                            </a:rPr>
                            <m:t>𝑚𝑒</m:t>
                          </m:r>
                        </m:den>
                      </m:f>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10643" y="2229112"/>
                <a:ext cx="589457" cy="609077"/>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3276600" y="3200400"/>
                <a:ext cx="932115" cy="6135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ea typeface="Cambria Math"/>
                            </a:rPr>
                            <m:t>𝜔</m:t>
                          </m:r>
                        </m:num>
                        <m:den>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𝑛</m:t>
                              </m:r>
                            </m:sub>
                          </m:sSub>
                        </m:den>
                      </m:f>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3276600" y="3200400"/>
                <a:ext cx="932115" cy="613501"/>
              </a:xfrm>
              <a:prstGeom prst="rect">
                <a:avLst/>
              </a:prstGeom>
              <a:blipFill rotWithShape="1">
                <a:blip r:embed="rId4" cstate="print"/>
                <a:stretch>
                  <a:fillRect/>
                </a:stretch>
              </a:blipFill>
            </p:spPr>
            <p:txBody>
              <a:bodyPr/>
              <a:lstStyle/>
              <a:p>
                <a:r>
                  <a:rPr lang="en-US">
                    <a:noFill/>
                  </a:rPr>
                  <a:t> </a:t>
                </a:r>
              </a:p>
            </p:txBody>
          </p:sp>
        </mc:Fallback>
      </mc:AlternateContent>
      <p:pic>
        <p:nvPicPr>
          <p:cNvPr id="2055"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4038600"/>
            <a:ext cx="3219450" cy="227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5943600" y="5176837"/>
            <a:ext cx="0" cy="84296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76800" y="5176837"/>
            <a:ext cx="10668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4" name="Rectangle 23"/>
              <p:cNvSpPr/>
              <p:nvPr/>
            </p:nvSpPr>
            <p:spPr>
              <a:xfrm>
                <a:off x="7696200" y="5673192"/>
                <a:ext cx="920380"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f>
                        <m:fPr>
                          <m:ctrlPr>
                            <a:rPr lang="en-US" i="1">
                              <a:latin typeface="Cambria Math"/>
                            </a:rPr>
                          </m:ctrlPr>
                        </m:fPr>
                        <m:num>
                          <m:r>
                            <a:rPr lang="en-US" i="1">
                              <a:latin typeface="Cambria Math"/>
                            </a:rPr>
                            <m:t>𝜔</m:t>
                          </m:r>
                        </m:num>
                        <m:den>
                          <m:sSub>
                            <m:sSubPr>
                              <m:ctrlPr>
                                <a:rPr lang="en-US" i="1">
                                  <a:latin typeface="Cambria Math"/>
                                </a:rPr>
                              </m:ctrlPr>
                            </m:sSubPr>
                            <m:e>
                              <m:r>
                                <a:rPr lang="en-US" i="1">
                                  <a:latin typeface="Cambria Math"/>
                                </a:rPr>
                                <m:t>𝜔</m:t>
                              </m:r>
                            </m:e>
                            <m:sub>
                              <m:r>
                                <a:rPr lang="en-US" i="1">
                                  <a:latin typeface="Cambria Math"/>
                                </a:rPr>
                                <m:t>𝑛</m:t>
                              </m:r>
                            </m:sub>
                          </m:sSub>
                        </m:den>
                      </m:f>
                    </m:oMath>
                  </m:oMathPara>
                </a14:m>
                <a:endParaRPr lang="en-US" dirty="0"/>
              </a:p>
            </p:txBody>
          </p:sp>
        </mc:Choice>
        <mc:Fallback>
          <p:sp>
            <p:nvSpPr>
              <p:cNvPr id="24" name="Rectangle 23"/>
              <p:cNvSpPr>
                <a:spLocks noRot="1" noChangeAspect="1" noMove="1" noResize="1" noEditPoints="1" noAdjustHandles="1" noChangeArrowheads="1" noChangeShapeType="1" noTextEdit="1"/>
              </p:cNvSpPr>
              <p:nvPr/>
            </p:nvSpPr>
            <p:spPr>
              <a:xfrm>
                <a:off x="7696200" y="5673192"/>
                <a:ext cx="920380" cy="613309"/>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5" name="TextBox 24"/>
              <p:cNvSpPr txBox="1"/>
              <p:nvPr/>
            </p:nvSpPr>
            <p:spPr>
              <a:xfrm>
                <a:off x="4439184" y="4223266"/>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𝜋</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4439184" y="4223266"/>
                <a:ext cx="378758"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6" name="TextBox 25"/>
              <p:cNvSpPr txBox="1"/>
              <p:nvPr/>
            </p:nvSpPr>
            <p:spPr>
              <a:xfrm>
                <a:off x="4439184" y="4895349"/>
                <a:ext cx="378758"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ea typeface="Cambria Math"/>
                            </a:rPr>
                            <m:t>𝜋</m:t>
                          </m:r>
                        </m:num>
                        <m:den>
                          <m:r>
                            <a:rPr lang="en-US" b="0" i="1" smtClean="0">
                              <a:latin typeface="Cambria Math"/>
                            </a:rPr>
                            <m:t>2</m:t>
                          </m:r>
                        </m:den>
                      </m:f>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4439184" y="4895349"/>
                <a:ext cx="378758" cy="562975"/>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28" name="Straight Connector 27"/>
          <p:cNvCxnSpPr/>
          <p:nvPr/>
        </p:nvCxnSpPr>
        <p:spPr>
          <a:xfrm flipH="1">
            <a:off x="4876800" y="4343400"/>
            <a:ext cx="22098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152889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مثال : </a:t>
                </a:r>
                <a:r>
                  <a:rPr lang="fa-IR" sz="2000" dirty="0"/>
                  <a:t>نابالانسی چرخان یک ماشین دوار به </a:t>
                </a:r>
                <a:r>
                  <a:rPr lang="fa-IR" sz="2000" dirty="0" smtClean="0"/>
                  <a:t>جرم</a:t>
                </a:r>
                <a:r>
                  <a:rPr lang="en-US" sz="2000" dirty="0"/>
                  <a:t> </a:t>
                </a:r>
                <a14:m>
                  <m:oMath xmlns:m="http://schemas.openxmlformats.org/officeDocument/2006/math">
                    <m:r>
                      <a:rPr lang="en-US" sz="2000" i="1">
                        <a:latin typeface="Cambria Math"/>
                      </a:rPr>
                      <m:t>65</m:t>
                    </m:r>
                    <m:r>
                      <a:rPr lang="en-US" sz="2000" i="1">
                        <a:latin typeface="Cambria Math"/>
                      </a:rPr>
                      <m:t>(</m:t>
                    </m:r>
                    <m:r>
                      <a:rPr lang="en-US" sz="2000" i="1">
                        <a:latin typeface="Cambria Math"/>
                      </a:rPr>
                      <m:t>𝑘𝑔</m:t>
                    </m:r>
                    <m:r>
                      <a:rPr lang="en-US" sz="2000" i="1">
                        <a:latin typeface="Cambria Math"/>
                      </a:rPr>
                      <m:t>)</m:t>
                    </m:r>
                  </m:oMath>
                </a14:m>
                <a:r>
                  <a:rPr lang="fa-IR" sz="2000" dirty="0" smtClean="0"/>
                  <a:t>برابر با </a:t>
                </a:r>
                <a14:m>
                  <m:oMath xmlns:m="http://schemas.openxmlformats.org/officeDocument/2006/math">
                    <m:r>
                      <a:rPr lang="en-US" sz="2000" b="0" i="1" smtClean="0">
                        <a:latin typeface="Cambria Math"/>
                      </a:rPr>
                      <m:t>0</m:t>
                    </m:r>
                    <m:r>
                      <a:rPr lang="en-US" sz="2000" b="0" i="1" smtClean="0">
                        <a:latin typeface="Cambria Math"/>
                      </a:rPr>
                      <m:t>.</m:t>
                    </m:r>
                    <m:r>
                      <a:rPr lang="en-US" sz="2000" b="0" i="1" smtClean="0">
                        <a:latin typeface="Cambria Math"/>
                      </a:rPr>
                      <m:t>15</m:t>
                    </m:r>
                    <m:r>
                      <a:rPr lang="en-US" sz="2000" b="0" i="1" smtClean="0">
                        <a:latin typeface="Cambria Math"/>
                      </a:rPr>
                      <m:t>(</m:t>
                    </m:r>
                    <m:r>
                      <a:rPr lang="en-US" sz="2000" b="0" i="1" smtClean="0">
                        <a:latin typeface="Cambria Math"/>
                      </a:rPr>
                      <m:t>𝑘𝑔</m:t>
                    </m:r>
                    <m:r>
                      <a:rPr lang="en-US" sz="2000" b="0" i="1" smtClean="0">
                        <a:latin typeface="Cambria Math"/>
                      </a:rPr>
                      <m:t>.</m:t>
                    </m:r>
                    <m:r>
                      <a:rPr lang="en-US" sz="2000" b="0" i="1" smtClean="0">
                        <a:latin typeface="Cambria Math"/>
                      </a:rPr>
                      <m:t>𝑚</m:t>
                    </m:r>
                    <m:r>
                      <a:rPr lang="en-US" sz="2000" b="0" i="1" smtClean="0">
                        <a:latin typeface="Cambria Math"/>
                      </a:rPr>
                      <m:t>)</m:t>
                    </m:r>
                  </m:oMath>
                </a14:m>
                <a:r>
                  <a:rPr lang="fa-IR" sz="2000" dirty="0" smtClean="0"/>
                  <a:t> می باشد.</a:t>
                </a:r>
                <a:r>
                  <a:rPr lang="fa-IR" sz="2000" dirty="0"/>
                  <a:t> ماشین در بسامد 125 هرتز کار می کند و بر روی بستری با سختی </a:t>
                </a:r>
                <a:r>
                  <a:rPr lang="fa-IR" sz="2000" dirty="0" smtClean="0"/>
                  <a:t>جایگزین </a:t>
                </a:r>
                <a14:m>
                  <m:oMath xmlns:m="http://schemas.openxmlformats.org/officeDocument/2006/math">
                    <m:r>
                      <a:rPr lang="en-US" sz="2000" b="0" i="1" smtClean="0">
                        <a:latin typeface="Cambria Math"/>
                      </a:rPr>
                      <m:t>2</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6</m:t>
                        </m:r>
                      </m:sup>
                    </m:sSup>
                    <m:r>
                      <a:rPr lang="en-US" sz="2000" b="0" i="1" smtClean="0">
                        <a:latin typeface="Cambria Math"/>
                        <a:ea typeface="Cambria Math"/>
                      </a:rPr>
                      <m:t>(</m:t>
                    </m:r>
                    <m:f>
                      <m:fPr>
                        <m:type m:val="skw"/>
                        <m:ctrlPr>
                          <a:rPr lang="en-US" sz="2000" b="0" i="1" smtClean="0">
                            <a:latin typeface="Cambria Math"/>
                            <a:ea typeface="Cambria Math"/>
                          </a:rPr>
                        </m:ctrlPr>
                      </m:fPr>
                      <m:num>
                        <m:r>
                          <a:rPr lang="en-US" sz="2000" b="0" i="1" smtClean="0">
                            <a:latin typeface="Cambria Math"/>
                            <a:ea typeface="Cambria Math"/>
                          </a:rPr>
                          <m:t>𝑁</m:t>
                        </m:r>
                      </m:num>
                      <m:den>
                        <m:r>
                          <a:rPr lang="en-US" sz="2000" b="0" i="1" smtClean="0">
                            <a:latin typeface="Cambria Math"/>
                            <a:ea typeface="Cambria Math"/>
                          </a:rPr>
                          <m:t>𝑚</m:t>
                        </m:r>
                      </m:den>
                    </m:f>
                    <m:r>
                      <a:rPr lang="en-US" sz="2000" b="0" i="1" smtClean="0">
                        <a:latin typeface="Cambria Math"/>
                        <a:ea typeface="Cambria Math"/>
                      </a:rPr>
                      <m:t>)</m:t>
                    </m:r>
                  </m:oMath>
                </a14:m>
                <a:r>
                  <a:rPr lang="fa-IR" sz="2000" dirty="0" smtClean="0"/>
                  <a:t> و نسبت </a:t>
                </a:r>
              </a:p>
              <a:p>
                <a:pPr algn="r" rtl="1"/>
                <a:r>
                  <a:rPr lang="fa-IR" sz="2000" dirty="0" smtClean="0"/>
                  <a:t>میرایی </a:t>
                </a:r>
                <a14:m>
                  <m:oMath xmlns:m="http://schemas.openxmlformats.org/officeDocument/2006/math">
                    <m:r>
                      <a:rPr lang="fa-IR" sz="2000" i="1" smtClean="0">
                        <a:latin typeface="Cambria Math"/>
                        <a:ea typeface="Cambria Math"/>
                      </a:rPr>
                      <m:t>𝜁</m:t>
                    </m:r>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12</m:t>
                    </m:r>
                  </m:oMath>
                </a14:m>
                <a:r>
                  <a:rPr lang="fa-IR" sz="2000" dirty="0" smtClean="0"/>
                  <a:t> </a:t>
                </a:r>
                <a:r>
                  <a:rPr lang="fa-IR" sz="2000" dirty="0"/>
                  <a:t>نصب شده </a:t>
                </a:r>
                <a:r>
                  <a:rPr lang="fa-IR" sz="2000" dirty="0" smtClean="0"/>
                  <a:t>است</a:t>
                </a:r>
                <a:r>
                  <a:rPr lang="en-US" sz="2000" dirty="0" smtClean="0"/>
                  <a:t>.</a:t>
                </a:r>
                <a:r>
                  <a:rPr lang="fa-IR" sz="2000" dirty="0" smtClean="0"/>
                  <a:t> </a:t>
                </a:r>
                <a:r>
                  <a:rPr lang="fa-IR" sz="2000" dirty="0"/>
                  <a:t>پاسخ حالت پایدار و دامنه ماکزیمم آن چقدر می </a:t>
                </a:r>
                <a:r>
                  <a:rPr lang="fa-IR" sz="2000" dirty="0" smtClean="0"/>
                  <a:t>باشد؟</a:t>
                </a:r>
              </a:p>
              <a:p>
                <a:pPr>
                  <a:lnSpc>
                    <a:spcPct val="150000"/>
                  </a:lnSpc>
                </a:pPr>
                <a14:m>
                  <m:oMath xmlns:m="http://schemas.openxmlformats.org/officeDocument/2006/math">
                    <m:sSub>
                      <m:sSubPr>
                        <m:ctrlPr>
                          <a:rPr lang="en-US" sz="2000" i="1">
                            <a:latin typeface="Cambria Math"/>
                          </a:rPr>
                        </m:ctrlPr>
                      </m:sSubPr>
                      <m:e>
                        <m:r>
                          <m:rPr>
                            <m:sty m:val="p"/>
                          </m:rPr>
                          <a:rPr lang="en-US" sz="2000">
                            <a:latin typeface="Cambria Math"/>
                          </a:rPr>
                          <m:t>w</m:t>
                        </m:r>
                      </m:e>
                      <m:sub>
                        <m:r>
                          <m:rPr>
                            <m:sty m:val="p"/>
                          </m:rPr>
                          <a:rPr lang="en-US" sz="2000">
                            <a:latin typeface="Cambria Math"/>
                          </a:rPr>
                          <m:t>n</m:t>
                        </m:r>
                      </m:sub>
                    </m:sSub>
                    <m:r>
                      <a:rPr lang="en-US" sz="2000">
                        <a:latin typeface="Cambria Math"/>
                      </a:rPr>
                      <m:t>=</m:t>
                    </m:r>
                    <m:rad>
                      <m:radPr>
                        <m:degHide m:val="on"/>
                        <m:ctrlPr>
                          <a:rPr lang="en-US" sz="2000" i="1">
                            <a:latin typeface="Cambria Math"/>
                          </a:rPr>
                        </m:ctrlPr>
                      </m:radPr>
                      <m:deg/>
                      <m:e>
                        <m:f>
                          <m:fPr>
                            <m:ctrlPr>
                              <a:rPr lang="en-US" sz="2000" i="1">
                                <a:latin typeface="Cambria Math"/>
                              </a:rPr>
                            </m:ctrlPr>
                          </m:fPr>
                          <m:num>
                            <m:r>
                              <m:rPr>
                                <m:sty m:val="p"/>
                              </m:rPr>
                              <a:rPr lang="en-US" sz="2000">
                                <a:latin typeface="Cambria Math"/>
                              </a:rPr>
                              <m:t>k</m:t>
                            </m:r>
                          </m:num>
                          <m:den>
                            <m:r>
                              <m:rPr>
                                <m:sty m:val="p"/>
                              </m:rPr>
                              <a:rPr lang="en-US" sz="2000">
                                <a:latin typeface="Cambria Math"/>
                              </a:rPr>
                              <m:t>m</m:t>
                            </m:r>
                          </m:den>
                        </m:f>
                      </m:e>
                    </m:rad>
                    <m:r>
                      <a:rPr lang="en-US" sz="2000">
                        <a:latin typeface="Cambria Math"/>
                      </a:rPr>
                      <m:t>=</m:t>
                    </m:r>
                    <m:rad>
                      <m:radPr>
                        <m:degHide m:val="on"/>
                        <m:ctrlPr>
                          <a:rPr lang="en-US" sz="2000" i="1">
                            <a:latin typeface="Cambria Math"/>
                          </a:rPr>
                        </m:ctrlPr>
                      </m:radPr>
                      <m:deg/>
                      <m:e>
                        <m:f>
                          <m:fPr>
                            <m:ctrlPr>
                              <a:rPr lang="en-US" sz="2000" i="1">
                                <a:latin typeface="Cambria Math"/>
                              </a:rPr>
                            </m:ctrlPr>
                          </m:fPr>
                          <m:num>
                            <m:r>
                              <a:rPr lang="en-US" sz="2000">
                                <a:latin typeface="Cambria Math"/>
                              </a:rPr>
                              <m:t>2</m:t>
                            </m:r>
                            <m:r>
                              <a:rPr lang="en-US" sz="2000" i="1">
                                <a:latin typeface="Cambria Math"/>
                              </a:rPr>
                              <m:t>∗</m:t>
                            </m:r>
                            <m:sSup>
                              <m:sSupPr>
                                <m:ctrlPr>
                                  <a:rPr lang="en-US" sz="2000" i="1" smtClean="0">
                                    <a:latin typeface="Cambria Math"/>
                                  </a:rPr>
                                </m:ctrlPr>
                              </m:sSupPr>
                              <m:e>
                                <m:r>
                                  <a:rPr lang="en-US" sz="2000" b="0" i="1" smtClean="0">
                                    <a:latin typeface="Cambria Math"/>
                                  </a:rPr>
                                  <m:t>10</m:t>
                                </m:r>
                              </m:e>
                              <m:sup>
                                <m:r>
                                  <a:rPr lang="en-US" sz="2000" b="0" i="1" smtClean="0">
                                    <a:latin typeface="Cambria Math"/>
                                  </a:rPr>
                                  <m:t>6</m:t>
                                </m:r>
                              </m:sup>
                            </m:sSup>
                          </m:num>
                          <m:den>
                            <m:r>
                              <a:rPr lang="en-US" sz="2000">
                                <a:latin typeface="Cambria Math"/>
                              </a:rPr>
                              <m:t>65</m:t>
                            </m:r>
                          </m:den>
                        </m:f>
                      </m:e>
                    </m:rad>
                    <m:r>
                      <a:rPr lang="en-US" sz="2000">
                        <a:latin typeface="Cambria Math"/>
                      </a:rPr>
                      <m:t>=</m:t>
                    </m:r>
                    <m:r>
                      <a:rPr lang="en-US" sz="2000">
                        <a:latin typeface="Cambria Math"/>
                      </a:rPr>
                      <m:t>175</m:t>
                    </m:r>
                    <m:r>
                      <a:rPr lang="en-US" sz="2000">
                        <a:latin typeface="Cambria Math"/>
                      </a:rPr>
                      <m:t>.</m:t>
                    </m:r>
                    <m:r>
                      <a:rPr lang="en-US" sz="2000">
                        <a:latin typeface="Cambria Math"/>
                      </a:rPr>
                      <m:t>14</m:t>
                    </m:r>
                    <m:r>
                      <a:rPr lang="en-US" sz="2000">
                        <a:latin typeface="Cambria Math"/>
                      </a:rPr>
                      <m:t> (</m:t>
                    </m:r>
                    <m:f>
                      <m:fPr>
                        <m:ctrlPr>
                          <a:rPr lang="en-US" sz="2000" i="1">
                            <a:latin typeface="Cambria Math"/>
                          </a:rPr>
                        </m:ctrlPr>
                      </m:fPr>
                      <m:num>
                        <m:r>
                          <m:rPr>
                            <m:sty m:val="p"/>
                          </m:rPr>
                          <a:rPr lang="en-US" sz="2000">
                            <a:latin typeface="Cambria Math"/>
                          </a:rPr>
                          <m:t>rad</m:t>
                        </m:r>
                      </m:num>
                      <m:den>
                        <m:r>
                          <m:rPr>
                            <m:sty m:val="p"/>
                          </m:rPr>
                          <a:rPr lang="en-US" sz="2000">
                            <a:latin typeface="Cambria Math"/>
                          </a:rPr>
                          <m:t>s</m:t>
                        </m:r>
                      </m:den>
                    </m:f>
                    <m:r>
                      <a:rPr lang="en-US" sz="2000" b="0" i="0" smtClean="0">
                        <a:latin typeface="Cambria Math"/>
                      </a:rPr>
                      <m:t>)</m:t>
                    </m:r>
                  </m:oMath>
                </a14:m>
                <a:r>
                  <a:rPr lang="en-US" sz="2000" dirty="0"/>
                  <a:t> </a:t>
                </a:r>
                <a:r>
                  <a:rPr lang="en-US" sz="2000" dirty="0" smtClean="0"/>
                  <a:t>           </a:t>
                </a:r>
                <a14:m>
                  <m:oMath xmlns:m="http://schemas.openxmlformats.org/officeDocument/2006/math">
                    <m:r>
                      <a:rPr lang="en-US" sz="2000" i="1">
                        <a:latin typeface="Cambria Math"/>
                      </a:rPr>
                      <m:t>𝑟</m:t>
                    </m:r>
                    <m:r>
                      <a:rPr lang="en-US" sz="2000" i="1">
                        <a:latin typeface="Cambria Math"/>
                      </a:rPr>
                      <m:t>=</m:t>
                    </m:r>
                    <m:f>
                      <m:fPr>
                        <m:ctrlPr>
                          <a:rPr lang="en-US" sz="2000" i="1">
                            <a:latin typeface="Cambria Math"/>
                          </a:rPr>
                        </m:ctrlPr>
                      </m:fPr>
                      <m:num>
                        <m:r>
                          <a:rPr lang="en-US" sz="2000" i="1">
                            <a:latin typeface="Cambria Math"/>
                          </a:rPr>
                          <m:t>𝑤</m:t>
                        </m:r>
                      </m:num>
                      <m:den>
                        <m:sSub>
                          <m:sSubPr>
                            <m:ctrlPr>
                              <a:rPr lang="en-US" sz="2000" i="1">
                                <a:latin typeface="Cambria Math"/>
                              </a:rPr>
                            </m:ctrlPr>
                          </m:sSubPr>
                          <m:e>
                            <m:r>
                              <a:rPr lang="en-US" sz="2000" i="1">
                                <a:latin typeface="Cambria Math"/>
                              </a:rPr>
                              <m:t>𝑤</m:t>
                            </m:r>
                          </m:e>
                          <m:sub>
                            <m:r>
                              <a:rPr lang="en-US" sz="2000" i="1">
                                <a:latin typeface="Cambria Math"/>
                              </a:rPr>
                              <m:t>𝑛</m:t>
                            </m:r>
                          </m:sub>
                        </m:sSub>
                      </m:den>
                    </m:f>
                    <m:r>
                      <a:rPr lang="en-US" sz="2000" i="1">
                        <a:latin typeface="Cambria Math"/>
                      </a:rPr>
                      <m:t>=</m:t>
                    </m:r>
                    <m:f>
                      <m:fPr>
                        <m:ctrlPr>
                          <a:rPr lang="en-US" sz="2000" i="1">
                            <a:latin typeface="Cambria Math"/>
                          </a:rPr>
                        </m:ctrlPr>
                      </m:fPr>
                      <m:num>
                        <m:r>
                          <a:rPr lang="en-US" sz="2000" i="1">
                            <a:latin typeface="Cambria Math"/>
                          </a:rPr>
                          <m:t>125</m:t>
                        </m:r>
                        <m:r>
                          <a:rPr lang="en-US" sz="2000" i="1">
                            <a:latin typeface="Cambria Math"/>
                          </a:rPr>
                          <m:t>∗</m:t>
                        </m:r>
                        <m:r>
                          <a:rPr lang="en-US" sz="2000" i="1">
                            <a:latin typeface="Cambria Math"/>
                          </a:rPr>
                          <m:t>2</m:t>
                        </m:r>
                        <m:r>
                          <a:rPr lang="en-US" sz="2000" i="1">
                            <a:latin typeface="Cambria Math"/>
                          </a:rPr>
                          <m:t>𝜋</m:t>
                        </m:r>
                      </m:num>
                      <m:den>
                        <m:r>
                          <a:rPr lang="en-US" sz="2000" i="1">
                            <a:latin typeface="Cambria Math"/>
                          </a:rPr>
                          <m:t>175</m:t>
                        </m:r>
                        <m:r>
                          <a:rPr lang="en-US" sz="2000" i="1">
                            <a:latin typeface="Cambria Math"/>
                          </a:rPr>
                          <m:t>.</m:t>
                        </m:r>
                        <m:r>
                          <a:rPr lang="en-US" sz="2000" i="1">
                            <a:latin typeface="Cambria Math"/>
                          </a:rPr>
                          <m:t>14</m:t>
                        </m:r>
                      </m:den>
                    </m:f>
                    <m:r>
                      <a:rPr lang="en-US" sz="2000" i="1">
                        <a:latin typeface="Cambria Math"/>
                      </a:rPr>
                      <m:t>=</m:t>
                    </m:r>
                    <m:r>
                      <a:rPr lang="en-US" sz="2000" i="1">
                        <a:latin typeface="Cambria Math"/>
                      </a:rPr>
                      <m:t>4</m:t>
                    </m:r>
                    <m:r>
                      <a:rPr lang="en-US" sz="2000" i="1">
                        <a:latin typeface="Cambria Math"/>
                      </a:rPr>
                      <m:t>.</m:t>
                    </m:r>
                    <m:r>
                      <a:rPr lang="en-US" sz="2000" i="1">
                        <a:latin typeface="Cambria Math"/>
                      </a:rPr>
                      <m:t>48</m:t>
                    </m:r>
                  </m:oMath>
                </a14:m>
                <a:endParaRPr lang="en-US" sz="2000" dirty="0" smtClean="0"/>
              </a:p>
              <a:p>
                <a:pPr>
                  <a:lnSpc>
                    <a:spcPct val="150000"/>
                  </a:lnSpc>
                </a:pPr>
                <a14:m>
                  <m:oMath xmlns:m="http://schemas.openxmlformats.org/officeDocument/2006/math">
                    <m:f>
                      <m:fPr>
                        <m:ctrlPr>
                          <a:rPr lang="en-US" sz="2000" i="1">
                            <a:latin typeface="Cambria Math"/>
                          </a:rPr>
                        </m:ctrlPr>
                      </m:fPr>
                      <m:num>
                        <m:r>
                          <a:rPr lang="en-US" sz="2000" i="1">
                            <a:latin typeface="Cambria Math"/>
                          </a:rPr>
                          <m:t>𝑀𝑋</m:t>
                        </m:r>
                      </m:num>
                      <m:den>
                        <m:r>
                          <a:rPr lang="en-US" sz="2000" i="1">
                            <a:latin typeface="Cambria Math"/>
                          </a:rPr>
                          <m:t>𝑚𝑒</m:t>
                        </m:r>
                      </m:den>
                    </m:f>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𝑟</m:t>
                            </m:r>
                          </m:e>
                          <m:sup>
                            <m:r>
                              <a:rPr lang="en-US" sz="2000" i="1">
                                <a:latin typeface="Cambria Math"/>
                              </a:rPr>
                              <m:t>2</m:t>
                            </m:r>
                          </m:sup>
                        </m:sSup>
                      </m:num>
                      <m:den>
                        <m:rad>
                          <m:radPr>
                            <m:degHide m:val="on"/>
                            <m:ctrlPr>
                              <a:rPr lang="en-US" sz="2000" i="1">
                                <a:latin typeface="Cambria Math"/>
                              </a:rPr>
                            </m:ctrlPr>
                          </m:radPr>
                          <m:deg/>
                          <m:e>
                            <m:r>
                              <a:rPr lang="en-US" sz="2000" i="1">
                                <a:latin typeface="Cambria Math"/>
                              </a:rPr>
                              <m:t>(</m:t>
                            </m:r>
                            <m:r>
                              <a:rPr lang="en-US" sz="2000" i="1">
                                <a:latin typeface="Cambria Math"/>
                              </a:rPr>
                              <m:t>1</m:t>
                            </m:r>
                            <m:r>
                              <a:rPr lang="en-US" sz="2000" i="1">
                                <a:latin typeface="Cambria Math"/>
                              </a:rPr>
                              <m:t>−</m:t>
                            </m:r>
                            <m:sSup>
                              <m:sSupPr>
                                <m:ctrlPr>
                                  <a:rPr lang="en-US" sz="2000" i="1">
                                    <a:latin typeface="Cambria Math"/>
                                  </a:rPr>
                                </m:ctrlPr>
                              </m:sSupPr>
                              <m:e>
                                <m:sSup>
                                  <m:sSupPr>
                                    <m:ctrlPr>
                                      <a:rPr lang="en-US" sz="2000" i="1" smtClean="0">
                                        <a:latin typeface="Cambria Math"/>
                                      </a:rPr>
                                    </m:ctrlPr>
                                  </m:sSupPr>
                                  <m:e>
                                    <m:r>
                                      <a:rPr lang="en-US" sz="2000" b="0" i="1" smtClean="0">
                                        <a:latin typeface="Cambria Math"/>
                                      </a:rPr>
                                      <m:t>𝑟</m:t>
                                    </m:r>
                                  </m:e>
                                  <m:sup>
                                    <m:r>
                                      <a:rPr lang="en-US" sz="2000" b="0" i="1" smtClean="0">
                                        <a:latin typeface="Cambria Math"/>
                                      </a:rPr>
                                      <m:t>2</m:t>
                                    </m:r>
                                  </m:sup>
                                </m:sSup>
                                <m:r>
                                  <a:rPr lang="en-US" sz="2000" i="1">
                                    <a:latin typeface="Cambria Math"/>
                                  </a:rPr>
                                  <m:t>)</m:t>
                                </m:r>
                              </m:e>
                              <m:sup>
                                <m:r>
                                  <a:rPr lang="en-US" sz="2000" i="1">
                                    <a:latin typeface="Cambria Math"/>
                                  </a:rPr>
                                  <m:t>2</m:t>
                                </m:r>
                              </m:sup>
                            </m:sSup>
                            <m:r>
                              <a:rPr lang="en-US" sz="2000" i="1">
                                <a:latin typeface="Cambria Math"/>
                              </a:rPr>
                              <m:t>+</m:t>
                            </m:r>
                            <m:sSup>
                              <m:sSupPr>
                                <m:ctrlPr>
                                  <a:rPr lang="en-US" sz="2000" i="1">
                                    <a:latin typeface="Cambria Math"/>
                                  </a:rPr>
                                </m:ctrlPr>
                              </m:sSupPr>
                              <m:e>
                                <m:d>
                                  <m:dPr>
                                    <m:ctrlPr>
                                      <a:rPr lang="en-US" sz="2000" i="1">
                                        <a:latin typeface="Cambria Math"/>
                                      </a:rPr>
                                    </m:ctrlPr>
                                  </m:dPr>
                                  <m:e>
                                    <m:r>
                                      <a:rPr lang="en-US" sz="2000" i="1">
                                        <a:latin typeface="Cambria Math"/>
                                      </a:rPr>
                                      <m:t>2</m:t>
                                    </m:r>
                                    <m:r>
                                      <a:rPr lang="en-US" sz="2000" i="1">
                                        <a:latin typeface="Cambria Math"/>
                                      </a:rPr>
                                      <m:t>𝜉</m:t>
                                    </m:r>
                                    <m:r>
                                      <a:rPr lang="en-US" sz="2000" i="1">
                                        <a:latin typeface="Cambria Math"/>
                                      </a:rPr>
                                      <m:t>𝑟</m:t>
                                    </m:r>
                                  </m:e>
                                </m:d>
                              </m:e>
                              <m:sup>
                                <m:r>
                                  <a:rPr lang="en-US" sz="2000" i="1">
                                    <a:latin typeface="Cambria Math"/>
                                  </a:rPr>
                                  <m:t>2</m:t>
                                </m:r>
                              </m:sup>
                            </m:sSup>
                          </m:e>
                        </m:rad>
                      </m:den>
                    </m:f>
                  </m:oMath>
                </a14:m>
                <a:r>
                  <a:rPr lang="en-US" sz="2000" dirty="0" smtClean="0"/>
                  <a:t>                        </a:t>
                </a:r>
                <a14:m>
                  <m:oMath xmlns:m="http://schemas.openxmlformats.org/officeDocument/2006/math">
                    <m:f>
                      <m:fPr>
                        <m:ctrlPr>
                          <a:rPr lang="en-US" sz="2000" i="1">
                            <a:latin typeface="Cambria Math"/>
                          </a:rPr>
                        </m:ctrlPr>
                      </m:fPr>
                      <m:num>
                        <m:r>
                          <a:rPr lang="en-US" sz="2000" i="1">
                            <a:latin typeface="Cambria Math"/>
                          </a:rPr>
                          <m:t>65</m:t>
                        </m:r>
                        <m:r>
                          <a:rPr lang="en-US" sz="2000" i="1">
                            <a:latin typeface="Cambria Math"/>
                          </a:rPr>
                          <m:t>𝑋</m:t>
                        </m:r>
                      </m:num>
                      <m:den>
                        <m:r>
                          <a:rPr lang="en-US" sz="2000" i="1">
                            <a:latin typeface="Cambria Math"/>
                          </a:rPr>
                          <m:t>0</m:t>
                        </m:r>
                        <m:r>
                          <a:rPr lang="en-US" sz="2000" i="1">
                            <a:latin typeface="Cambria Math"/>
                          </a:rPr>
                          <m:t>.</m:t>
                        </m:r>
                        <m:r>
                          <a:rPr lang="en-US" sz="2000" i="1">
                            <a:latin typeface="Cambria Math"/>
                          </a:rPr>
                          <m:t>15</m:t>
                        </m:r>
                      </m:den>
                    </m:f>
                    <m:r>
                      <a:rPr lang="en-US" sz="2000" i="1">
                        <a:latin typeface="Cambria Math"/>
                      </a:rPr>
                      <m:t>=</m:t>
                    </m:r>
                    <m:f>
                      <m:fPr>
                        <m:ctrlPr>
                          <a:rPr lang="en-US" sz="2000" i="1">
                            <a:latin typeface="Cambria Math"/>
                          </a:rPr>
                        </m:ctrlPr>
                      </m:fPr>
                      <m:num>
                        <m:r>
                          <a:rPr lang="en-US" sz="2000" b="0" i="1" smtClean="0">
                            <a:latin typeface="Cambria Math"/>
                          </a:rPr>
                          <m:t>(</m:t>
                        </m:r>
                        <m:sSup>
                          <m:sSupPr>
                            <m:ctrlPr>
                              <a:rPr lang="en-US" sz="2000" i="1">
                                <a:latin typeface="Cambria Math"/>
                              </a:rPr>
                            </m:ctrlPr>
                          </m:sSupPr>
                          <m:e>
                            <m:r>
                              <a:rPr lang="en-US" sz="2000" i="1">
                                <a:latin typeface="Cambria Math"/>
                              </a:rPr>
                              <m:t>4</m:t>
                            </m:r>
                            <m:r>
                              <a:rPr lang="en-US" sz="2000" i="1">
                                <a:latin typeface="Cambria Math"/>
                              </a:rPr>
                              <m:t>.</m:t>
                            </m:r>
                            <m:r>
                              <a:rPr lang="en-US" sz="2000" i="1">
                                <a:latin typeface="Cambria Math"/>
                              </a:rPr>
                              <m:t>48</m:t>
                            </m:r>
                            <m:r>
                              <a:rPr lang="en-US" sz="2000" b="0" i="1" smtClean="0">
                                <a:latin typeface="Cambria Math"/>
                              </a:rPr>
                              <m:t>)</m:t>
                            </m:r>
                          </m:e>
                          <m:sup>
                            <m:r>
                              <a:rPr lang="en-US" sz="2000" i="1">
                                <a:latin typeface="Cambria Math"/>
                              </a:rPr>
                              <m:t>2</m:t>
                            </m:r>
                          </m:sup>
                        </m:sSup>
                      </m:num>
                      <m:den>
                        <m:rad>
                          <m:radPr>
                            <m:degHide m:val="on"/>
                            <m:ctrlPr>
                              <a:rPr lang="en-US" sz="2000" i="1">
                                <a:latin typeface="Cambria Math"/>
                              </a:rPr>
                            </m:ctrlPr>
                          </m:radPr>
                          <m:deg/>
                          <m:e>
                            <m:sSup>
                              <m:sSupPr>
                                <m:ctrlPr>
                                  <a:rPr lang="en-US" sz="2000" i="1">
                                    <a:latin typeface="Cambria Math"/>
                                  </a:rPr>
                                </m:ctrlPr>
                              </m:sSupPr>
                              <m:e>
                                <m:r>
                                  <a:rPr lang="en-US" sz="2000" b="0" i="1" smtClean="0">
                                    <a:latin typeface="Cambria Math"/>
                                  </a:rPr>
                                  <m:t>[</m:t>
                                </m:r>
                                <m:r>
                                  <a:rPr lang="en-US" sz="2000" i="1">
                                    <a:latin typeface="Cambria Math"/>
                                  </a:rPr>
                                  <m:t>1</m:t>
                                </m:r>
                                <m:r>
                                  <a:rPr lang="en-US" sz="2000" i="1">
                                    <a:latin typeface="Cambria Math"/>
                                  </a:rPr>
                                  <m:t>−</m:t>
                                </m:r>
                                <m:sSup>
                                  <m:sSupPr>
                                    <m:ctrlPr>
                                      <a:rPr lang="en-US" sz="2000" i="1">
                                        <a:latin typeface="Cambria Math"/>
                                      </a:rPr>
                                    </m:ctrlPr>
                                  </m:sSupPr>
                                  <m:e>
                                    <m:d>
                                      <m:dPr>
                                        <m:ctrlPr>
                                          <a:rPr lang="en-US" sz="2000" b="0" i="1" smtClean="0">
                                            <a:latin typeface="Cambria Math"/>
                                          </a:rPr>
                                        </m:ctrlPr>
                                      </m:dPr>
                                      <m:e>
                                        <m:r>
                                          <a:rPr lang="en-US" sz="2000" i="1">
                                            <a:latin typeface="Cambria Math"/>
                                          </a:rPr>
                                          <m:t>4</m:t>
                                        </m:r>
                                        <m:r>
                                          <a:rPr lang="en-US" sz="2000" i="1">
                                            <a:latin typeface="Cambria Math"/>
                                          </a:rPr>
                                          <m:t>.</m:t>
                                        </m:r>
                                        <m:r>
                                          <a:rPr lang="en-US" sz="2000" i="1">
                                            <a:latin typeface="Cambria Math"/>
                                          </a:rPr>
                                          <m:t>48</m:t>
                                        </m:r>
                                      </m:e>
                                    </m:d>
                                  </m:e>
                                  <m:sup>
                                    <m:r>
                                      <a:rPr lang="en-US" sz="2000" i="1">
                                        <a:latin typeface="Cambria Math"/>
                                      </a:rPr>
                                      <m:t>2</m:t>
                                    </m:r>
                                  </m:sup>
                                </m:sSup>
                                <m:r>
                                  <a:rPr lang="en-US" sz="2000" b="0" i="1" smtClean="0">
                                    <a:latin typeface="Cambria Math"/>
                                  </a:rPr>
                                  <m:t>]</m:t>
                                </m:r>
                              </m:e>
                              <m:sup>
                                <m:r>
                                  <a:rPr lang="en-US" sz="2000" i="1">
                                    <a:latin typeface="Cambria Math"/>
                                  </a:rPr>
                                  <m:t>2</m:t>
                                </m:r>
                              </m:sup>
                            </m:sSup>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rPr>
                                  <m:t>∗</m:t>
                                </m:r>
                                <m:r>
                                  <a:rPr lang="en-US" sz="2000" i="1">
                                    <a:latin typeface="Cambria Math"/>
                                  </a:rPr>
                                  <m:t>0</m:t>
                                </m:r>
                                <m:r>
                                  <a:rPr lang="en-US" sz="2000" i="1">
                                    <a:latin typeface="Cambria Math"/>
                                  </a:rPr>
                                  <m:t>.</m:t>
                                </m:r>
                                <m:r>
                                  <a:rPr lang="en-US" sz="2000" i="1">
                                    <a:latin typeface="Cambria Math"/>
                                  </a:rPr>
                                  <m:t>12</m:t>
                                </m:r>
                                <m:r>
                                  <a:rPr lang="en-US" sz="2000" i="1">
                                    <a:latin typeface="Cambria Math"/>
                                  </a:rPr>
                                  <m:t>∗</m:t>
                                </m:r>
                                <m:r>
                                  <a:rPr lang="en-US" sz="2000" i="1">
                                    <a:latin typeface="Cambria Math"/>
                                  </a:rPr>
                                  <m:t>4</m:t>
                                </m:r>
                                <m:r>
                                  <a:rPr lang="en-US" sz="2000" i="1">
                                    <a:latin typeface="Cambria Math"/>
                                  </a:rPr>
                                  <m:t>.</m:t>
                                </m:r>
                                <m:r>
                                  <a:rPr lang="en-US" sz="2000" i="1">
                                    <a:latin typeface="Cambria Math"/>
                                  </a:rPr>
                                  <m:t>48</m:t>
                                </m:r>
                                <m:r>
                                  <a:rPr lang="en-US" sz="2000" i="1">
                                    <a:latin typeface="Cambria Math"/>
                                  </a:rPr>
                                  <m:t>)</m:t>
                                </m:r>
                              </m:e>
                              <m:sup>
                                <m:r>
                                  <a:rPr lang="en-US" sz="2000" i="1">
                                    <a:latin typeface="Cambria Math"/>
                                  </a:rPr>
                                  <m:t>2</m:t>
                                </m:r>
                              </m:sup>
                            </m:sSup>
                          </m:e>
                        </m:rad>
                      </m:den>
                    </m:f>
                  </m:oMath>
                </a14:m>
                <a:r>
                  <a:rPr lang="en-US" sz="2000" dirty="0" smtClean="0"/>
                  <a:t> </a:t>
                </a:r>
                <a14:m>
                  <m:oMath xmlns:m="http://schemas.openxmlformats.org/officeDocument/2006/math">
                    <m:r>
                      <a:rPr lang="en-US" sz="2000" b="0" i="0" smtClean="0">
                        <a:latin typeface="Cambria Math"/>
                      </a:rPr>
                      <m:t>    </m:t>
                    </m:r>
                    <m:r>
                      <a:rPr lang="en-US" sz="2000" i="1">
                        <a:latin typeface="Cambria Math"/>
                      </a:rPr>
                      <m:t>⇒</m:t>
                    </m:r>
                    <m:r>
                      <a:rPr lang="en-US" sz="2000" i="1">
                        <a:latin typeface="Cambria Math"/>
                      </a:rPr>
                      <m:t>𝑋</m:t>
                    </m:r>
                    <m:r>
                      <a:rPr lang="en-US" sz="2000" i="1">
                        <a:latin typeface="Cambria Math"/>
                      </a:rPr>
                      <m:t>=</m:t>
                    </m:r>
                    <m:r>
                      <a:rPr lang="en-US" sz="2000" i="1">
                        <a:latin typeface="Cambria Math"/>
                      </a:rPr>
                      <m:t>2</m:t>
                    </m:r>
                    <m:r>
                      <a:rPr lang="en-US" sz="2000" i="1">
                        <a:latin typeface="Cambria Math"/>
                      </a:rPr>
                      <m:t>.</m:t>
                    </m:r>
                    <m:r>
                      <a:rPr lang="en-US" sz="2000" i="1">
                        <a:latin typeface="Cambria Math"/>
                      </a:rPr>
                      <m:t>43</m:t>
                    </m:r>
                  </m:oMath>
                </a14:m>
                <a:endParaRPr lang="en-US" sz="2000" dirty="0" smtClean="0"/>
              </a:p>
              <a:p>
                <a:pPr>
                  <a:lnSpc>
                    <a:spcPct val="150000"/>
                  </a:lnSpc>
                </a:pPr>
                <a14:m>
                  <m:oMath xmlns:m="http://schemas.openxmlformats.org/officeDocument/2006/math">
                    <m:r>
                      <a:rPr lang="en-US" sz="2000" i="1">
                        <a:latin typeface="Cambria Math"/>
                      </a:rPr>
                      <m:t>𝜑</m:t>
                    </m:r>
                    <m:r>
                      <a:rPr lang="en-US" sz="2000" i="1">
                        <a:latin typeface="Cambria Math"/>
                      </a:rPr>
                      <m:t>=</m:t>
                    </m:r>
                    <m:func>
                      <m:funcPr>
                        <m:ctrlPr>
                          <a:rPr lang="en-US" sz="2000" i="1">
                            <a:latin typeface="Cambria Math"/>
                          </a:rPr>
                        </m:ctrlPr>
                      </m:funcPr>
                      <m:fName>
                        <m:sSup>
                          <m:sSupPr>
                            <m:ctrlPr>
                              <a:rPr lang="en-US" sz="2000" i="1">
                                <a:latin typeface="Cambria Math"/>
                              </a:rPr>
                            </m:ctrlPr>
                          </m:sSupPr>
                          <m:e>
                            <m:r>
                              <m:rPr>
                                <m:sty m:val="p"/>
                              </m:rPr>
                              <a:rPr lang="en-US" sz="2000">
                                <a:latin typeface="Cambria Math"/>
                              </a:rPr>
                              <m:t>tan</m:t>
                            </m:r>
                          </m:e>
                          <m:sup>
                            <m:r>
                              <a:rPr lang="en-US" sz="2000" i="1">
                                <a:latin typeface="Cambria Math"/>
                              </a:rPr>
                              <m:t>−</m:t>
                            </m:r>
                            <m:r>
                              <a:rPr lang="en-US" sz="2000" i="1">
                                <a:latin typeface="Cambria Math"/>
                              </a:rPr>
                              <m:t>1</m:t>
                            </m:r>
                          </m:sup>
                        </m:sSup>
                      </m:fName>
                      <m:e>
                        <m:f>
                          <m:fPr>
                            <m:ctrlPr>
                              <a:rPr lang="en-US" sz="2000" i="1">
                                <a:latin typeface="Cambria Math"/>
                              </a:rPr>
                            </m:ctrlPr>
                          </m:fPr>
                          <m:num>
                            <m:r>
                              <a:rPr lang="en-US" sz="2000" i="1">
                                <a:latin typeface="Cambria Math"/>
                              </a:rPr>
                              <m:t>2</m:t>
                            </m:r>
                            <m:r>
                              <a:rPr lang="en-US" sz="2000" i="1">
                                <a:latin typeface="Cambria Math"/>
                              </a:rPr>
                              <m:t>𝜉</m:t>
                            </m:r>
                            <m:r>
                              <a:rPr lang="en-US" sz="2000" i="1">
                                <a:latin typeface="Cambria Math"/>
                              </a:rPr>
                              <m:t>𝑟</m:t>
                            </m:r>
                          </m:num>
                          <m:den>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𝑟</m:t>
                                </m:r>
                              </m:e>
                              <m:sup>
                                <m:r>
                                  <a:rPr lang="en-US" sz="2000" i="1">
                                    <a:latin typeface="Cambria Math"/>
                                  </a:rPr>
                                  <m:t>2</m:t>
                                </m:r>
                              </m:sup>
                            </m:sSup>
                          </m:den>
                        </m:f>
                      </m:e>
                    </m:func>
                    <m:r>
                      <a:rPr lang="en-US" sz="2000" i="1">
                        <a:latin typeface="Cambria Math"/>
                      </a:rPr>
                      <m:t>=</m:t>
                    </m:r>
                    <m:func>
                      <m:funcPr>
                        <m:ctrlPr>
                          <a:rPr lang="en-US" sz="2000" i="1">
                            <a:latin typeface="Cambria Math"/>
                          </a:rPr>
                        </m:ctrlPr>
                      </m:funcPr>
                      <m:fName>
                        <m:sSup>
                          <m:sSupPr>
                            <m:ctrlPr>
                              <a:rPr lang="en-US" sz="2000" i="1">
                                <a:latin typeface="Cambria Math"/>
                              </a:rPr>
                            </m:ctrlPr>
                          </m:sSupPr>
                          <m:e>
                            <m:r>
                              <m:rPr>
                                <m:sty m:val="p"/>
                              </m:rPr>
                              <a:rPr lang="en-US" sz="2000">
                                <a:latin typeface="Cambria Math"/>
                              </a:rPr>
                              <m:t>tan</m:t>
                            </m:r>
                          </m:e>
                          <m:sup>
                            <m:r>
                              <a:rPr lang="en-US" sz="2000" i="1">
                                <a:latin typeface="Cambria Math"/>
                              </a:rPr>
                              <m:t>−</m:t>
                            </m:r>
                            <m:r>
                              <a:rPr lang="en-US" sz="2000" i="1">
                                <a:latin typeface="Cambria Math"/>
                              </a:rPr>
                              <m:t>1</m:t>
                            </m:r>
                          </m:sup>
                        </m:sSup>
                      </m:fName>
                      <m:e>
                        <m:f>
                          <m:fPr>
                            <m:ctrlPr>
                              <a:rPr lang="en-US" sz="2000" i="1">
                                <a:latin typeface="Cambria Math"/>
                              </a:rPr>
                            </m:ctrlPr>
                          </m:fPr>
                          <m:num>
                            <m:r>
                              <a:rPr lang="en-US" sz="2000" i="1">
                                <a:latin typeface="Cambria Math"/>
                              </a:rPr>
                              <m:t>2</m:t>
                            </m:r>
                            <m:r>
                              <a:rPr lang="en-US" sz="2000" i="1">
                                <a:latin typeface="Cambria Math"/>
                              </a:rPr>
                              <m:t>∗</m:t>
                            </m:r>
                            <m:r>
                              <a:rPr lang="en-US" sz="2000" i="1">
                                <a:latin typeface="Cambria Math"/>
                              </a:rPr>
                              <m:t>0</m:t>
                            </m:r>
                            <m:r>
                              <a:rPr lang="en-US" sz="2000" i="1">
                                <a:latin typeface="Cambria Math"/>
                              </a:rPr>
                              <m:t>.</m:t>
                            </m:r>
                            <m:r>
                              <a:rPr lang="en-US" sz="2000" i="1">
                                <a:latin typeface="Cambria Math"/>
                              </a:rPr>
                              <m:t>12</m:t>
                            </m:r>
                            <m:r>
                              <a:rPr lang="en-US" sz="2000" i="1">
                                <a:latin typeface="Cambria Math"/>
                              </a:rPr>
                              <m:t>∗</m:t>
                            </m:r>
                            <m:r>
                              <a:rPr lang="en-US" sz="2000" i="1">
                                <a:latin typeface="Cambria Math"/>
                              </a:rPr>
                              <m:t>4</m:t>
                            </m:r>
                            <m:r>
                              <a:rPr lang="en-US" sz="2000" i="1">
                                <a:latin typeface="Cambria Math"/>
                              </a:rPr>
                              <m:t>.</m:t>
                            </m:r>
                            <m:r>
                              <a:rPr lang="en-US" sz="2000" i="1">
                                <a:latin typeface="Cambria Math"/>
                              </a:rPr>
                              <m:t>48</m:t>
                            </m:r>
                          </m:num>
                          <m:den>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4</m:t>
                                </m:r>
                                <m:r>
                                  <a:rPr lang="en-US" sz="2000" i="1">
                                    <a:latin typeface="Cambria Math"/>
                                  </a:rPr>
                                  <m:t>.</m:t>
                                </m:r>
                                <m:r>
                                  <a:rPr lang="en-US" sz="2000" i="1">
                                    <a:latin typeface="Cambria Math"/>
                                  </a:rPr>
                                  <m:t>48</m:t>
                                </m:r>
                              </m:e>
                              <m:sup>
                                <m:r>
                                  <a:rPr lang="en-US" sz="2000" i="1">
                                    <a:latin typeface="Cambria Math"/>
                                  </a:rPr>
                                  <m:t>2</m:t>
                                </m:r>
                              </m:sup>
                            </m:sSup>
                          </m:den>
                        </m:f>
                      </m:e>
                    </m:func>
                    <m:r>
                      <a:rPr lang="en-US" sz="2000" i="1">
                        <a:latin typeface="Cambria Math"/>
                      </a:rPr>
                      <m:t>=−</m:t>
                    </m:r>
                    <m:r>
                      <a:rPr lang="en-US" sz="2000" i="1">
                        <a:latin typeface="Cambria Math"/>
                      </a:rPr>
                      <m:t>3</m:t>
                    </m:r>
                    <m:r>
                      <a:rPr lang="en-US" sz="2000" i="1">
                        <a:latin typeface="Cambria Math"/>
                      </a:rPr>
                      <m:t>.</m:t>
                    </m:r>
                    <m:r>
                      <a:rPr lang="en-US" sz="2000" i="1">
                        <a:latin typeface="Cambria Math"/>
                      </a:rPr>
                      <m:t>23</m:t>
                    </m:r>
                  </m:oMath>
                </a14:m>
                <a:endParaRPr lang="en-US" sz="2000" dirty="0"/>
              </a:p>
              <a:p>
                <a:pPr>
                  <a:lnSpc>
                    <a:spcPct val="150000"/>
                  </a:lnSpc>
                </a:pPr>
                <a:r>
                  <a:rPr lang="en-US" sz="2000" dirty="0" smtClean="0"/>
                  <a:t>                    </a:t>
                </a:r>
                <a14:m>
                  <m:oMath xmlns:m="http://schemas.openxmlformats.org/officeDocument/2006/math">
                    <m:r>
                      <a:rPr lang="en-US" sz="2000" i="1">
                        <a:latin typeface="Cambria Math"/>
                      </a:rPr>
                      <m:t>𝑥</m:t>
                    </m:r>
                    <m:r>
                      <a:rPr lang="en-US" sz="2000" i="1">
                        <a:latin typeface="Cambria Math"/>
                      </a:rPr>
                      <m:t>=</m:t>
                    </m:r>
                    <m:r>
                      <a:rPr lang="en-US" sz="2000" i="1">
                        <a:latin typeface="Cambria Math"/>
                      </a:rPr>
                      <m:t>2</m:t>
                    </m:r>
                    <m:r>
                      <a:rPr lang="en-US" sz="2000" i="1">
                        <a:latin typeface="Cambria Math"/>
                      </a:rPr>
                      <m:t>.</m:t>
                    </m:r>
                    <m:r>
                      <a:rPr lang="en-US" sz="2000" i="1">
                        <a:latin typeface="Cambria Math"/>
                      </a:rPr>
                      <m:t>43</m:t>
                    </m:r>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
                              <a:rPr lang="en-US" sz="2000" i="1">
                                <a:latin typeface="Cambria Math"/>
                              </a:rPr>
                              <m:t>𝑤𝑡</m:t>
                            </m:r>
                            <m:r>
                              <a:rPr lang="en-US" sz="2000" i="1">
                                <a:latin typeface="Cambria Math"/>
                              </a:rPr>
                              <m:t>+</m:t>
                            </m:r>
                            <m:r>
                              <a:rPr lang="en-US" sz="2000" i="1">
                                <a:latin typeface="Cambria Math"/>
                              </a:rPr>
                              <m:t>3</m:t>
                            </m:r>
                            <m:r>
                              <a:rPr lang="en-US" sz="2000" i="1">
                                <a:latin typeface="Cambria Math"/>
                              </a:rPr>
                              <m:t>.</m:t>
                            </m:r>
                            <m:r>
                              <a:rPr lang="en-US" sz="2000" i="1">
                                <a:latin typeface="Cambria Math"/>
                              </a:rPr>
                              <m:t>23</m:t>
                            </m:r>
                          </m:e>
                        </m:d>
                      </m:e>
                    </m:func>
                  </m:oMath>
                </a14:m>
                <a:endParaRPr lang="en-US" sz="2000" dirty="0" smtClean="0"/>
              </a:p>
              <a:p>
                <a:pPr marL="0" indent="0" algn="r" rtl="1">
                  <a:lnSpc>
                    <a:spcPct val="150000"/>
                  </a:lnSpc>
                  <a:buNone/>
                </a:pPr>
                <a:r>
                  <a:rPr lang="fa-IR" sz="2000" dirty="0" smtClean="0"/>
                  <a:t>                                </a:t>
                </a:r>
                <a:r>
                  <a:rPr lang="fa-IR" sz="2000" b="1" dirty="0">
                    <a:cs typeface="B Titr" pitchFamily="2" charset="-78"/>
                  </a:rPr>
                  <a:t>لنگش هم </a:t>
                </a:r>
                <a:r>
                  <a:rPr lang="fa-IR" sz="2000" b="1" dirty="0" smtClean="0">
                    <a:cs typeface="B Titr" pitchFamily="2" charset="-78"/>
                  </a:rPr>
                  <a:t>گام ؛</a:t>
                </a:r>
              </a:p>
              <a:p>
                <a:pPr marL="171450" indent="-171450" algn="r" rtl="1">
                  <a:lnSpc>
                    <a:spcPct val="150000"/>
                  </a:lnSpc>
                  <a:buNone/>
                </a:pPr>
                <a:r>
                  <a:rPr lang="fa-IR" sz="2000" b="1" dirty="0" smtClean="0">
                    <a:cs typeface="B Titr" pitchFamily="2" charset="-78"/>
                  </a:rPr>
                  <a:t>              </a:t>
                </a:r>
                <a:r>
                  <a:rPr lang="fa-IR" sz="2000" dirty="0" smtClean="0"/>
                  <a:t>در </a:t>
                </a:r>
                <a:r>
                  <a:rPr lang="fa-IR" sz="2000" dirty="0"/>
                  <a:t>لنگش هم گام همیشه سرعت</a:t>
                </a:r>
                <a:r>
                  <a:rPr lang="fa-IR" sz="2000" b="1" dirty="0" smtClean="0">
                    <a:cs typeface="B Titr" pitchFamily="2" charset="-78"/>
                  </a:rPr>
                  <a:t>  </a:t>
                </a:r>
                <a14:m>
                  <m:oMath xmlns:m="http://schemas.openxmlformats.org/officeDocument/2006/math">
                    <m:acc>
                      <m:accPr>
                        <m:chr m:val="̇"/>
                        <m:ctrlPr>
                          <a:rPr lang="fa-IR" sz="2000" b="1" i="1" smtClean="0">
                            <a:latin typeface="Cambria Math"/>
                            <a:cs typeface="B Titr" pitchFamily="2" charset="-78"/>
                          </a:rPr>
                        </m:ctrlPr>
                      </m:accPr>
                      <m:e>
                        <m:r>
                          <a:rPr lang="fa-IR" sz="2000" b="1" i="1" smtClean="0">
                            <a:latin typeface="Cambria Math"/>
                            <a:ea typeface="Cambria Math"/>
                          </a:rPr>
                          <m:t>𝜽</m:t>
                        </m:r>
                      </m:e>
                    </m:acc>
                  </m:oMath>
                </a14:m>
                <a:r>
                  <a:rPr lang="fa-IR" sz="2000" dirty="0" smtClean="0">
                    <a:cs typeface="B Titr" pitchFamily="2" charset="-78"/>
                  </a:rPr>
                  <a:t> </a:t>
                </a:r>
                <a:r>
                  <a:rPr lang="fa-IR" sz="2000" dirty="0" smtClean="0"/>
                  <a:t>لنگش </a:t>
                </a:r>
                <a:r>
                  <a:rPr lang="fa-IR" sz="2000" dirty="0"/>
                  <a:t>با سرعت </a:t>
                </a:r>
                <a:r>
                  <a:rPr lang="fa-IR" sz="2000" dirty="0" smtClean="0"/>
                  <a:t>چرخشی </a:t>
                </a:r>
                <a14:m>
                  <m:oMath xmlns:m="http://schemas.openxmlformats.org/officeDocument/2006/math">
                    <m:r>
                      <a:rPr lang="fa-IR" sz="2000" i="1" smtClean="0">
                        <a:latin typeface="Cambria Math"/>
                        <a:ea typeface="Cambria Math"/>
                      </a:rPr>
                      <m:t>𝜔</m:t>
                    </m:r>
                  </m:oMath>
                </a14:m>
                <a:r>
                  <a:rPr lang="fa-IR" sz="2000" dirty="0" smtClean="0">
                    <a:cs typeface="B Titr" pitchFamily="2" charset="-78"/>
                  </a:rPr>
                  <a:t> </a:t>
                </a:r>
                <a:r>
                  <a:rPr lang="fa-IR" sz="2000" dirty="0"/>
                  <a:t>که ثابت فرض می شود مساوی </a:t>
                </a:r>
              </a:p>
              <a:p>
                <a:pPr marL="171450" indent="-171450" algn="r" rtl="1">
                  <a:buNone/>
                </a:pPr>
                <a:r>
                  <a:rPr lang="fa-IR" sz="2000" dirty="0" smtClean="0"/>
                  <a:t>است</a:t>
                </a:r>
                <a:r>
                  <a:rPr lang="en-US" sz="2000" dirty="0" smtClean="0"/>
                  <a:t>.</a:t>
                </a:r>
                <a:r>
                  <a:rPr lang="fa-IR" sz="2000" dirty="0" smtClean="0"/>
                  <a:t> </a:t>
                </a:r>
                <a:r>
                  <a:rPr lang="fa-IR" sz="2000" dirty="0"/>
                  <a:t>بدین ترتیب داریم</a:t>
                </a:r>
                <a:r>
                  <a:rPr lang="fa-IR" sz="2000" dirty="0" smtClean="0"/>
                  <a:t>:</a:t>
                </a:r>
              </a:p>
              <a:p>
                <a:pPr marL="171450" indent="0">
                  <a:buNone/>
                </a:pPr>
                <a:r>
                  <a:rPr lang="en-US" sz="2000" dirty="0" smtClean="0"/>
                  <a:t>        </a:t>
                </a:r>
                <a14:m>
                  <m:oMath xmlns:m="http://schemas.openxmlformats.org/officeDocument/2006/math">
                    <m:acc>
                      <m:accPr>
                        <m:chr m:val="̇"/>
                        <m:ctrlPr>
                          <a:rPr lang="en-US" sz="2000" i="1">
                            <a:latin typeface="Cambria Math"/>
                          </a:rPr>
                        </m:ctrlPr>
                      </m:accPr>
                      <m:e>
                        <m:r>
                          <m:rPr>
                            <m:sty m:val="p"/>
                          </m:rPr>
                          <a:rPr lang="en-US" sz="2000">
                            <a:latin typeface="Cambria Math"/>
                          </a:rPr>
                          <m:t>θ</m:t>
                        </m:r>
                      </m:e>
                    </m:acc>
                    <m:r>
                      <a:rPr lang="en-US" sz="2000">
                        <a:latin typeface="Cambria Math"/>
                      </a:rPr>
                      <m:t>=</m:t>
                    </m:r>
                    <m:r>
                      <a:rPr lang="en-US" sz="2000" i="1">
                        <a:latin typeface="Cambria Math"/>
                      </a:rPr>
                      <m:t>𝑤</m:t>
                    </m:r>
                  </m:oMath>
                </a14:m>
                <a:endParaRPr lang="en-US" sz="2000" dirty="0">
                  <a:cs typeface="B Titr" pitchFamily="2" charset="-78"/>
                </a:endParaRPr>
              </a:p>
              <a:p>
                <a:pPr marL="0" indent="0" algn="r" rtl="1">
                  <a:lnSpc>
                    <a:spcPct val="150000"/>
                  </a:lnSpc>
                  <a:buNone/>
                </a:pPr>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5" name="Straight Arrow Connector 4"/>
          <p:cNvCxnSpPr/>
          <p:nvPr/>
        </p:nvCxnSpPr>
        <p:spPr>
          <a:xfrm>
            <a:off x="2924175" y="3048000"/>
            <a:ext cx="8096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619125" y="4456938"/>
            <a:ext cx="685800" cy="121158"/>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86845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a:t> </a:t>
                </a:r>
                <a14:m>
                  <m:oMath xmlns:m="http://schemas.openxmlformats.org/officeDocument/2006/math">
                    <m:r>
                      <a:rPr lang="en-US" sz="2000" i="1">
                        <a:latin typeface="Cambria Math"/>
                      </a:rPr>
                      <m:t>𝑥</m:t>
                    </m:r>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𝐷</m:t>
                        </m:r>
                      </m:sub>
                    </m:sSub>
                    <m:func>
                      <m:funcPr>
                        <m:ctrlPr>
                          <a:rPr lang="en-US" sz="2000" i="1">
                            <a:latin typeface="Cambria Math"/>
                          </a:rPr>
                        </m:ctrlPr>
                      </m:funcPr>
                      <m:fName>
                        <m:r>
                          <m:rPr>
                            <m:sty m:val="p"/>
                          </m:rPr>
                          <a:rPr lang="en-US" sz="2000">
                            <a:latin typeface="Cambria Math"/>
                          </a:rPr>
                          <m:t>sin</m:t>
                        </m:r>
                      </m:fName>
                      <m:e>
                        <m:r>
                          <a:rPr lang="en-US" sz="2000" i="1" smtClean="0">
                            <a:latin typeface="Cambria Math"/>
                            <a:ea typeface="Cambria Math"/>
                          </a:rPr>
                          <m:t>𝜔</m:t>
                        </m:r>
                        <m:r>
                          <a:rPr lang="en-US" sz="2000" i="1">
                            <a:latin typeface="Cambria Math"/>
                          </a:rPr>
                          <m:t>𝑡</m:t>
                        </m:r>
                      </m:e>
                    </m:func>
                  </m:oMath>
                </a14:m>
                <a:endParaRPr lang="en-US" sz="2000" dirty="0" smtClean="0"/>
              </a:p>
              <a:p>
                <a:pPr>
                  <a:lnSpc>
                    <a:spcPct val="150000"/>
                  </a:lnSpc>
                </a:pPr>
                <a14:m>
                  <m:oMath xmlns:m="http://schemas.openxmlformats.org/officeDocument/2006/math">
                    <m:r>
                      <a:rPr lang="en-US" sz="2000" i="1">
                        <a:latin typeface="Cambria Math"/>
                      </a:rPr>
                      <m:t>𝑘𝑋</m:t>
                    </m:r>
                    <m:r>
                      <a:rPr lang="en-US" sz="2000" i="1">
                        <a:latin typeface="Cambria Math"/>
                      </a:rPr>
                      <m:t>=</m:t>
                    </m:r>
                    <m:r>
                      <a:rPr lang="en-US" sz="2000" i="1">
                        <a:latin typeface="Cambria Math"/>
                      </a:rPr>
                      <m:t>𝐾</m:t>
                    </m:r>
                    <m:sSub>
                      <m:sSubPr>
                        <m:ctrlPr>
                          <a:rPr lang="en-US" sz="2000" i="1">
                            <a:latin typeface="Cambria Math"/>
                          </a:rPr>
                        </m:ctrlPr>
                      </m:sSubPr>
                      <m:e>
                        <m:r>
                          <a:rPr lang="en-US" sz="2000" i="1">
                            <a:latin typeface="Cambria Math"/>
                          </a:rPr>
                          <m:t>𝑋</m:t>
                        </m:r>
                      </m:e>
                      <m:sub>
                        <m:r>
                          <a:rPr lang="en-US" sz="2000" i="1">
                            <a:latin typeface="Cambria Math"/>
                          </a:rPr>
                          <m:t>𝐷</m:t>
                        </m:r>
                      </m:sub>
                    </m:sSub>
                    <m:func>
                      <m:funcPr>
                        <m:ctrlPr>
                          <a:rPr lang="en-US" sz="2000" i="1">
                            <a:latin typeface="Cambria Math"/>
                          </a:rPr>
                        </m:ctrlPr>
                      </m:funcPr>
                      <m:fName>
                        <m:r>
                          <m:rPr>
                            <m:sty m:val="p"/>
                          </m:rPr>
                          <a:rPr lang="en-US" sz="2000">
                            <a:latin typeface="Cambria Math"/>
                          </a:rPr>
                          <m:t>sin</m:t>
                        </m:r>
                      </m:fName>
                      <m:e>
                        <m:r>
                          <a:rPr lang="en-US" sz="2000" i="1">
                            <a:latin typeface="Cambria Math"/>
                            <a:ea typeface="Cambria Math"/>
                          </a:rPr>
                          <m:t>𝜔</m:t>
                        </m:r>
                        <m:r>
                          <a:rPr lang="en-US" sz="2000" i="1">
                            <a:latin typeface="Cambria Math"/>
                          </a:rPr>
                          <m:t>𝑡</m:t>
                        </m:r>
                      </m:e>
                    </m:func>
                  </m:oMath>
                </a14:m>
                <a:r>
                  <a:rPr lang="en-US" sz="2000" dirty="0" smtClean="0"/>
                  <a:t>              </a:t>
                </a:r>
                <a14:m>
                  <m:oMath xmlns:m="http://schemas.openxmlformats.org/officeDocument/2006/math">
                    <m:r>
                      <a:rPr lang="en-US" sz="2000" i="1">
                        <a:latin typeface="Cambria Math"/>
                      </a:rPr>
                      <m:t>𝑘</m:t>
                    </m:r>
                    <m:sSub>
                      <m:sSubPr>
                        <m:ctrlPr>
                          <a:rPr lang="en-US" sz="2000" i="1">
                            <a:latin typeface="Cambria Math"/>
                          </a:rPr>
                        </m:ctrlPr>
                      </m:sSubPr>
                      <m:e>
                        <m:r>
                          <a:rPr lang="en-US" sz="2000" i="1">
                            <a:latin typeface="Cambria Math"/>
                          </a:rPr>
                          <m:t>𝑋</m:t>
                        </m:r>
                      </m:e>
                      <m:sub>
                        <m:r>
                          <a:rPr lang="en-US" sz="2000" i="1">
                            <a:latin typeface="Cambria Math"/>
                          </a:rPr>
                          <m:t>𝐷</m:t>
                        </m:r>
                      </m:sub>
                    </m:sSub>
                    <m:r>
                      <a:rPr lang="en-US" sz="2000" i="1">
                        <a:latin typeface="Cambria Math"/>
                      </a:rPr>
                      <m:t>=</m:t>
                    </m:r>
                    <m:r>
                      <a:rPr lang="fa-IR" sz="2000">
                        <a:latin typeface="Cambria Math"/>
                      </a:rPr>
                      <m:t>ام</m:t>
                    </m:r>
                    <m:r>
                      <a:rPr lang="fa-IR" sz="2000" b="0" i="0" smtClean="0">
                        <a:latin typeface="Cambria Math"/>
                      </a:rPr>
                      <m:t>پ</m:t>
                    </m:r>
                    <m:r>
                      <a:rPr lang="fa-IR" sz="2000">
                        <a:latin typeface="Cambria Math"/>
                      </a:rPr>
                      <m:t>دانس</m:t>
                    </m:r>
                  </m:oMath>
                </a14:m>
                <a:endParaRPr lang="en-US" sz="2000" dirty="0"/>
              </a:p>
              <a:p>
                <a:pPr>
                  <a:lnSpc>
                    <a:spcPct val="150000"/>
                  </a:lnSpc>
                </a:pPr>
                <a14:m>
                  <m:oMath xmlns:m="http://schemas.openxmlformats.org/officeDocument/2006/math">
                    <m:r>
                      <a:rPr lang="en-US" sz="2000" i="1">
                        <a:latin typeface="Cambria Math"/>
                      </a:rPr>
                      <m:t>𝑐</m:t>
                    </m:r>
                    <m:acc>
                      <m:accPr>
                        <m:chr m:val="̇"/>
                        <m:ctrlPr>
                          <a:rPr lang="en-US" sz="2000" i="1">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𝑐</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𝐷</m:t>
                        </m:r>
                      </m:sub>
                    </m:sSub>
                    <m:r>
                      <a:rPr lang="en-US" sz="2000" b="0" i="1" smtClean="0">
                        <a:latin typeface="Cambria Math"/>
                        <a:ea typeface="Cambria Math"/>
                      </a:rPr>
                      <m:t>𝜔</m:t>
                    </m:r>
                    <m:func>
                      <m:funcPr>
                        <m:ctrlPr>
                          <a:rPr lang="en-US" sz="2000" i="1">
                            <a:latin typeface="Cambria Math"/>
                          </a:rPr>
                        </m:ctrlPr>
                      </m:funcPr>
                      <m:fName>
                        <m:r>
                          <m:rPr>
                            <m:sty m:val="p"/>
                          </m:rPr>
                          <a:rPr lang="en-US" sz="2000">
                            <a:latin typeface="Cambria Math"/>
                          </a:rPr>
                          <m:t>cos</m:t>
                        </m:r>
                      </m:fName>
                      <m:e>
                        <m:r>
                          <a:rPr lang="en-US" sz="2000" i="1" smtClean="0">
                            <a:latin typeface="Cambria Math"/>
                            <a:ea typeface="Cambria Math"/>
                          </a:rPr>
                          <m:t>𝜔</m:t>
                        </m:r>
                        <m:r>
                          <a:rPr lang="en-US" sz="2000" i="1">
                            <a:latin typeface="Cambria Math"/>
                          </a:rPr>
                          <m:t>𝑡</m:t>
                        </m:r>
                        <m:r>
                          <a:rPr lang="en-US" sz="2000" i="1">
                            <a:latin typeface="Cambria Math"/>
                          </a:rPr>
                          <m:t>=</m:t>
                        </m:r>
                        <m:r>
                          <a:rPr lang="en-US" sz="2000" i="1">
                            <a:latin typeface="Cambria Math"/>
                          </a:rPr>
                          <m:t>𝑐</m:t>
                        </m:r>
                        <m:sSub>
                          <m:sSubPr>
                            <m:ctrlPr>
                              <a:rPr lang="en-US" sz="2000" i="1">
                                <a:latin typeface="Cambria Math"/>
                              </a:rPr>
                            </m:ctrlPr>
                          </m:sSubPr>
                          <m:e>
                            <m:r>
                              <a:rPr lang="en-US" sz="2000" i="1">
                                <a:latin typeface="Cambria Math"/>
                              </a:rPr>
                              <m:t>𝑋</m:t>
                            </m:r>
                          </m:e>
                          <m:sub>
                            <m:r>
                              <a:rPr lang="en-US" sz="2000" b="0" i="1" smtClean="0">
                                <a:latin typeface="Cambria Math"/>
                              </a:rPr>
                              <m:t>𝐷</m:t>
                            </m:r>
                          </m:sub>
                        </m:sSub>
                        <m:r>
                          <a:rPr lang="en-US" sz="2000" i="1" smtClean="0">
                            <a:latin typeface="Cambria Math"/>
                            <a:ea typeface="Cambria Math"/>
                          </a:rPr>
                          <m:t>𝜔</m:t>
                        </m:r>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
                                  <a:rPr lang="en-US" sz="2000" i="1" smtClean="0">
                                    <a:latin typeface="Cambria Math"/>
                                    <a:ea typeface="Cambria Math"/>
                                  </a:rPr>
                                  <m:t>𝜔</m:t>
                                </m:r>
                                <m:r>
                                  <a:rPr lang="en-US" sz="2000" i="1">
                                    <a:latin typeface="Cambria Math"/>
                                  </a:rPr>
                                  <m:t>𝑡</m:t>
                                </m:r>
                                <m:r>
                                  <a:rPr lang="en-US" sz="2000" i="1">
                                    <a:latin typeface="Cambria Math"/>
                                  </a:rPr>
                                  <m:t>+</m:t>
                                </m:r>
                                <m:f>
                                  <m:fPr>
                                    <m:ctrlPr>
                                      <a:rPr lang="en-US" sz="2000" i="1">
                                        <a:latin typeface="Cambria Math"/>
                                      </a:rPr>
                                    </m:ctrlPr>
                                  </m:fPr>
                                  <m:num>
                                    <m:r>
                                      <a:rPr lang="en-US" sz="2000" i="1">
                                        <a:latin typeface="Cambria Math"/>
                                      </a:rPr>
                                      <m:t>𝜋</m:t>
                                    </m:r>
                                  </m:num>
                                  <m:den>
                                    <m:r>
                                      <a:rPr lang="en-US" sz="2000" i="1">
                                        <a:latin typeface="Cambria Math"/>
                                      </a:rPr>
                                      <m:t>2</m:t>
                                    </m:r>
                                  </m:den>
                                </m:f>
                              </m:e>
                            </m:d>
                          </m:e>
                        </m:func>
                      </m:e>
                    </m:func>
                  </m:oMath>
                </a14:m>
                <a:r>
                  <a:rPr lang="en-US" sz="2000" dirty="0" smtClean="0"/>
                  <a:t>               </a:t>
                </a:r>
                <a14:m>
                  <m:oMath xmlns:m="http://schemas.openxmlformats.org/officeDocument/2006/math">
                    <m:r>
                      <a:rPr lang="en-US" sz="2000" b="0" i="1" dirty="0" smtClean="0">
                        <a:latin typeface="Cambria Math"/>
                      </a:rPr>
                      <m:t>𝑐</m:t>
                    </m:r>
                    <m:sSub>
                      <m:sSubPr>
                        <m:ctrlPr>
                          <a:rPr lang="en-US" sz="2000" b="0" i="1" dirty="0" smtClean="0">
                            <a:latin typeface="Cambria Math"/>
                          </a:rPr>
                        </m:ctrlPr>
                      </m:sSubPr>
                      <m:e>
                        <m:r>
                          <a:rPr lang="en-US" sz="2000" b="0" i="1" dirty="0" smtClean="0">
                            <a:latin typeface="Cambria Math"/>
                          </a:rPr>
                          <m:t>𝑋</m:t>
                        </m:r>
                      </m:e>
                      <m:sub>
                        <m:r>
                          <a:rPr lang="en-US" sz="2000" b="0" i="1" dirty="0" smtClean="0">
                            <a:latin typeface="Cambria Math"/>
                          </a:rPr>
                          <m:t>𝑝</m:t>
                        </m:r>
                      </m:sub>
                    </m:sSub>
                    <m:r>
                      <a:rPr lang="en-US" sz="2000" b="0" i="1" dirty="0" smtClean="0">
                        <a:latin typeface="Cambria Math"/>
                        <a:ea typeface="Cambria Math"/>
                      </a:rPr>
                      <m:t>𝜔</m:t>
                    </m:r>
                    <m:r>
                      <a:rPr lang="en-US" sz="2000" b="0" i="1" dirty="0" smtClean="0">
                        <a:latin typeface="Cambria Math"/>
                        <a:ea typeface="Cambria Math"/>
                      </a:rPr>
                      <m:t>=</m:t>
                    </m:r>
                    <m:r>
                      <a:rPr lang="fa-IR" sz="2000" b="0" i="1" dirty="0" smtClean="0">
                        <a:latin typeface="Cambria Math"/>
                        <a:ea typeface="Cambria Math"/>
                      </a:rPr>
                      <m:t>امپدانس</m:t>
                    </m:r>
                  </m:oMath>
                </a14:m>
                <a:r>
                  <a:rPr lang="fa-IR" sz="2000" dirty="0" smtClean="0"/>
                  <a:t>     </a:t>
                </a:r>
                <a:endParaRPr lang="en-US" sz="2000" dirty="0" smtClean="0"/>
              </a:p>
              <a:p>
                <a:pPr algn="r" rtl="1">
                  <a:lnSpc>
                    <a:spcPct val="150000"/>
                  </a:lnSpc>
                </a:pPr>
                <a:r>
                  <a:rPr lang="fa-IR" sz="2000" dirty="0"/>
                  <a:t> </a:t>
                </a:r>
                <a:r>
                  <a:rPr lang="fa-IR" sz="2000" dirty="0" smtClean="0"/>
                  <a:t>   </a:t>
                </a:r>
                <a:r>
                  <a:rPr lang="fa-IR" sz="2000" dirty="0" smtClean="0">
                    <a:cs typeface="B Koodak" pitchFamily="2" charset="-78"/>
                  </a:rPr>
                  <a:t>محاسبه نیروهای وارده به تکیه گاه ؛</a:t>
                </a:r>
              </a:p>
              <a:p>
                <a:pPr algn="l">
                  <a:lnSpc>
                    <a:spcPct val="150000"/>
                  </a:lnSpc>
                </a:pPr>
                <a:r>
                  <a:rPr lang="en-US" sz="2000" dirty="0"/>
                  <a:t> </a:t>
                </a:r>
                <a:endParaRPr lang="en-US" sz="2000" dirty="0" smtClean="0"/>
              </a:p>
              <a:p>
                <a:pPr algn="l">
                  <a:lnSpc>
                    <a:spcPct val="150000"/>
                  </a:lnSpc>
                </a:pPr>
                <a:endParaRPr lang="en-US" sz="2000" dirty="0"/>
              </a:p>
              <a:p>
                <a:pPr algn="l">
                  <a:lnSpc>
                    <a:spcPct val="150000"/>
                  </a:lnSpc>
                </a:pPr>
                <a:endParaRPr lang="en-US" sz="2000" dirty="0" smtClean="0"/>
              </a:p>
              <a:p>
                <a:pPr algn="l">
                  <a:lnSpc>
                    <a:spcPct val="150000"/>
                  </a:lnSpc>
                </a:pPr>
                <a:endParaRPr lang="en-US" sz="2000" dirty="0"/>
              </a:p>
              <a:p>
                <a:pPr>
                  <a:lnSpc>
                    <a:spcPct val="150000"/>
                  </a:lnSpc>
                </a:pPr>
                <a:r>
                  <a:rPr lang="en-US" sz="2000" dirty="0" smtClean="0"/>
                  <a:t>                                                                                                                  </a:t>
                </a:r>
                <a14:m>
                  <m:oMath xmlns:m="http://schemas.openxmlformats.org/officeDocument/2006/math">
                    <m:r>
                      <a:rPr lang="en-US" sz="2000" i="1">
                        <a:latin typeface="Cambria Math"/>
                      </a:rPr>
                      <m:t>𝑥</m:t>
                    </m:r>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𝐷</m:t>
                        </m:r>
                      </m:sub>
                    </m:sSub>
                    <m:func>
                      <m:funcPr>
                        <m:ctrlPr>
                          <a:rPr lang="en-US" sz="2000" i="1">
                            <a:latin typeface="Cambria Math"/>
                          </a:rPr>
                        </m:ctrlPr>
                      </m:funcPr>
                      <m:fName>
                        <m:r>
                          <m:rPr>
                            <m:sty m:val="p"/>
                          </m:rPr>
                          <a:rPr lang="en-US" sz="2000">
                            <a:latin typeface="Cambria Math"/>
                          </a:rPr>
                          <m:t>sin</m:t>
                        </m:r>
                      </m:fName>
                      <m:e>
                        <m:r>
                          <a:rPr lang="en-US" sz="2000" i="1">
                            <a:latin typeface="Cambria Math"/>
                            <a:ea typeface="Cambria Math"/>
                          </a:rPr>
                          <m:t>𝜔</m:t>
                        </m:r>
                        <m:r>
                          <a:rPr lang="en-US" sz="2000" i="1">
                            <a:latin typeface="Cambria Math"/>
                          </a:rPr>
                          <m:t>𝑡</m:t>
                        </m:r>
                      </m:e>
                    </m:func>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5" name="Rectangle 4"/>
          <p:cNvSpPr/>
          <p:nvPr/>
        </p:nvSpPr>
        <p:spPr>
          <a:xfrm>
            <a:off x="885825" y="35052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609600" y="35814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962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4" name="TextBox 13"/>
              <p:cNvSpPr txBox="1"/>
              <p:nvPr/>
            </p:nvSpPr>
            <p:spPr>
              <a:xfrm>
                <a:off x="23356" y="3248025"/>
                <a:ext cx="10200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func>
                        <m:funcPr>
                          <m:ctrlPr>
                            <a:rPr lang="en-US" b="0" i="1" smtClean="0">
                              <a:latin typeface="Cambria Math"/>
                            </a:rPr>
                          </m:ctrlPr>
                        </m:funcPr>
                        <m:fName>
                          <m:r>
                            <m:rPr>
                              <m:sty m:val="p"/>
                            </m:rPr>
                            <a:rPr lang="en-US" b="0" i="0" smtClean="0">
                              <a:latin typeface="Cambria Math"/>
                            </a:rPr>
                            <m:t>sin</m:t>
                          </m:r>
                        </m:fName>
                        <m:e>
                          <m:r>
                            <a:rPr lang="en-US" b="0" i="1" smtClean="0">
                              <a:latin typeface="Cambria Math"/>
                              <a:ea typeface="Cambria Math"/>
                            </a:rPr>
                            <m:t>𝜔</m:t>
                          </m:r>
                          <m:r>
                            <a:rPr lang="en-US" b="0" i="1" smtClean="0">
                              <a:latin typeface="Cambria Math"/>
                              <a:ea typeface="Cambria Math"/>
                            </a:rPr>
                            <m:t>𝑡</m:t>
                          </m:r>
                        </m:e>
                      </m:func>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3356" y="3248025"/>
                <a:ext cx="1020087" cy="369332"/>
              </a:xfrm>
              <a:prstGeom prst="rect">
                <a:avLst/>
              </a:prstGeom>
              <a:blipFill rotWithShape="1">
                <a:blip r:embed="rId3" cstate="print"/>
                <a:stretch>
                  <a:fillRect/>
                </a:stretch>
              </a:blipFill>
            </p:spPr>
            <p:txBody>
              <a:bodyPr/>
              <a:lstStyle/>
              <a:p>
                <a:r>
                  <a:rPr lang="en-US">
                    <a:noFill/>
                  </a:rPr>
                  <a:t> </a:t>
                </a:r>
              </a:p>
            </p:txBody>
          </p:sp>
        </mc:Fallback>
      </mc:AlternateContent>
      <p:sp>
        <p:nvSpPr>
          <p:cNvPr id="15" name="Freeform 14"/>
          <p:cNvSpPr/>
          <p:nvPr/>
        </p:nvSpPr>
        <p:spPr>
          <a:xfrm rot="5400000">
            <a:off x="639119" y="4571510"/>
            <a:ext cx="990600" cy="229579"/>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1457325" y="4414839"/>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57325" y="48006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914525" y="4414839"/>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57325" y="456723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85925" y="4191000"/>
            <a:ext cx="0" cy="384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85925" y="48006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895350" y="51816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a:xfrm>
            <a:off x="3124200" y="4038600"/>
            <a:ext cx="1066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124200" y="3248025"/>
            <a:ext cx="1066800" cy="790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91000" y="3352800"/>
            <a:ext cx="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7" name="TextBox 36"/>
              <p:cNvSpPr txBox="1"/>
              <p:nvPr/>
            </p:nvSpPr>
            <p:spPr>
              <a:xfrm>
                <a:off x="3352837" y="4038600"/>
                <a:ext cx="609526"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sSub>
                        <m:sSubPr>
                          <m:ctrlPr>
                            <a:rPr lang="en-US" b="0" i="1" smtClean="0">
                              <a:latin typeface="Cambria Math"/>
                            </a:rPr>
                          </m:ctrlPr>
                        </m:sSubPr>
                        <m:e>
                          <m:r>
                            <a:rPr lang="en-US" b="0" i="1" smtClean="0">
                              <a:latin typeface="Cambria Math"/>
                            </a:rPr>
                            <m:t>𝑥</m:t>
                          </m:r>
                        </m:e>
                        <m:sub>
                          <m:r>
                            <a:rPr lang="en-US" b="0" i="1" smtClean="0">
                              <a:latin typeface="Cambria Math"/>
                            </a:rPr>
                            <m:t>𝑝</m:t>
                          </m:r>
                        </m:sub>
                      </m:sSub>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3352837" y="4038600"/>
                <a:ext cx="609526" cy="390748"/>
              </a:xfrm>
              <a:prstGeom prst="rect">
                <a:avLst/>
              </a:prstGeom>
              <a:blipFill rotWithShape="1">
                <a:blip r:embed="rId5" cstate="print"/>
                <a:stretch>
                  <a:fillRect b="-156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8" name="TextBox 37"/>
              <p:cNvSpPr txBox="1"/>
              <p:nvPr/>
            </p:nvSpPr>
            <p:spPr>
              <a:xfrm>
                <a:off x="3390937" y="3248025"/>
                <a:ext cx="4803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𝑇</m:t>
                          </m:r>
                        </m:sub>
                      </m:sSub>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3390937" y="3248025"/>
                <a:ext cx="480388"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4191000" y="3461106"/>
                <a:ext cx="795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𝑐</m:t>
                      </m:r>
                      <m:sSub>
                        <m:sSubPr>
                          <m:ctrlPr>
                            <a:rPr lang="en-US" i="1">
                              <a:latin typeface="Cambria Math"/>
                            </a:rPr>
                          </m:ctrlPr>
                        </m:sSubPr>
                        <m:e>
                          <m:r>
                            <a:rPr lang="en-US" i="1">
                              <a:latin typeface="Cambria Math"/>
                            </a:rPr>
                            <m:t>𝑋</m:t>
                          </m:r>
                        </m:e>
                        <m:sub>
                          <m:r>
                            <a:rPr lang="en-US" b="0" i="1" smtClean="0">
                              <a:latin typeface="Cambria Math"/>
                            </a:rPr>
                            <m:t>𝐷</m:t>
                          </m:r>
                        </m:sub>
                      </m:sSub>
                      <m:r>
                        <a:rPr lang="en-US" i="1">
                          <a:latin typeface="Cambria Math"/>
                          <a:ea typeface="Cambria Math"/>
                        </a:rPr>
                        <m:t>𝜔</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4191000" y="3461106"/>
                <a:ext cx="795282"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41" name="Rectangle 40"/>
          <p:cNvSpPr/>
          <p:nvPr/>
        </p:nvSpPr>
        <p:spPr>
          <a:xfrm>
            <a:off x="5287168" y="33528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143989" y="4304810"/>
            <a:ext cx="761999" cy="229580"/>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5867400" y="4199334"/>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4585095"/>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24600" y="4199334"/>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7400" y="4351734"/>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096000" y="4038601"/>
            <a:ext cx="0" cy="323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96000" y="4585095"/>
            <a:ext cx="0" cy="215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2" idx="13"/>
          </p:cNvCxnSpPr>
          <p:nvPr/>
        </p:nvCxnSpPr>
        <p:spPr>
          <a:xfrm>
            <a:off x="5514984" y="4800600"/>
            <a:ext cx="10004"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085996" y="4800600"/>
            <a:ext cx="10004"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7" name="TextBox 56"/>
              <p:cNvSpPr txBox="1"/>
              <p:nvPr/>
            </p:nvSpPr>
            <p:spPr>
              <a:xfrm>
                <a:off x="5307688" y="5068371"/>
                <a:ext cx="494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𝑘𝑥</m:t>
                      </m:r>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5307688" y="5068371"/>
                <a:ext cx="494623"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8" name="TextBox 57"/>
              <p:cNvSpPr txBox="1"/>
              <p:nvPr/>
            </p:nvSpPr>
            <p:spPr>
              <a:xfrm>
                <a:off x="5959392" y="5079600"/>
                <a:ext cx="4810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acc>
                        <m:accPr>
                          <m:chr m:val="̇"/>
                          <m:ctrlPr>
                            <a:rPr lang="en-US" b="0" i="1" smtClean="0">
                              <a:latin typeface="Cambria Math"/>
                            </a:rPr>
                          </m:ctrlPr>
                        </m:accPr>
                        <m:e>
                          <m:r>
                            <a:rPr lang="en-US" b="0" i="1" smtClean="0">
                              <a:latin typeface="Cambria Math"/>
                            </a:rPr>
                            <m:t>𝑥</m:t>
                          </m:r>
                        </m:e>
                      </m:acc>
                    </m:oMath>
                  </m:oMathPara>
                </a14:m>
                <a:endParaRPr lang="en-US" dirty="0"/>
              </a:p>
            </p:txBody>
          </p:sp>
        </mc:Choice>
        <mc:Fallback>
          <p:sp>
            <p:nvSpPr>
              <p:cNvPr id="58" name="TextBox 57"/>
              <p:cNvSpPr txBox="1">
                <a:spLocks noRot="1" noChangeAspect="1" noMove="1" noResize="1" noEditPoints="1" noAdjustHandles="1" noChangeArrowheads="1" noChangeShapeType="1" noTextEdit="1"/>
              </p:cNvSpPr>
              <p:nvPr/>
            </p:nvSpPr>
            <p:spPr>
              <a:xfrm>
                <a:off x="5959392" y="5079600"/>
                <a:ext cx="481094"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59" name="Straight Arrow Connector 58"/>
          <p:cNvCxnSpPr/>
          <p:nvPr/>
        </p:nvCxnSpPr>
        <p:spPr>
          <a:xfrm>
            <a:off x="7086600" y="4038600"/>
            <a:ext cx="1066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086600" y="3248025"/>
            <a:ext cx="1066800" cy="790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8153400" y="3352800"/>
            <a:ext cx="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2" name="TextBox 61"/>
              <p:cNvSpPr txBox="1"/>
              <p:nvPr/>
            </p:nvSpPr>
            <p:spPr>
              <a:xfrm>
                <a:off x="7239000" y="3248025"/>
                <a:ext cx="4803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𝑇</m:t>
                          </m:r>
                        </m:sub>
                      </m:sSub>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7239000" y="3248025"/>
                <a:ext cx="480388"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3" name="TextBox 62"/>
              <p:cNvSpPr txBox="1"/>
              <p:nvPr/>
            </p:nvSpPr>
            <p:spPr>
              <a:xfrm>
                <a:off x="7372688" y="4049308"/>
                <a:ext cx="4946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𝑘𝑥</m:t>
                      </m:r>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7372688" y="4049308"/>
                <a:ext cx="494623"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4" name="TextBox 63"/>
              <p:cNvSpPr txBox="1"/>
              <p:nvPr/>
            </p:nvSpPr>
            <p:spPr>
              <a:xfrm>
                <a:off x="8088311" y="3458646"/>
                <a:ext cx="4810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acc>
                        <m:accPr>
                          <m:chr m:val="̇"/>
                          <m:ctrlPr>
                            <a:rPr lang="en-US" b="0" i="1" smtClean="0">
                              <a:latin typeface="Cambria Math"/>
                            </a:rPr>
                          </m:ctrlPr>
                        </m:accPr>
                        <m:e>
                          <m:r>
                            <a:rPr lang="en-US" b="0" i="1" smtClean="0">
                              <a:latin typeface="Cambria Math"/>
                            </a:rPr>
                            <m:t>𝑥</m:t>
                          </m:r>
                        </m:e>
                      </m:acc>
                    </m:oMath>
                  </m:oMathPara>
                </a14:m>
                <a:endParaRPr lang="en-US" dirty="0"/>
              </a:p>
            </p:txBody>
          </p:sp>
        </mc:Choice>
        <mc:Fallback>
          <p:sp>
            <p:nvSpPr>
              <p:cNvPr id="64" name="TextBox 63"/>
              <p:cNvSpPr txBox="1">
                <a:spLocks noRot="1" noChangeAspect="1" noMove="1" noResize="1" noEditPoints="1" noAdjustHandles="1" noChangeArrowheads="1" noChangeShapeType="1" noTextEdit="1"/>
              </p:cNvSpPr>
              <p:nvPr/>
            </p:nvSpPr>
            <p:spPr>
              <a:xfrm>
                <a:off x="8088311" y="3458646"/>
                <a:ext cx="481094" cy="369332"/>
              </a:xfrm>
              <a:prstGeom prst="rect">
                <a:avLst/>
              </a:prstGeom>
              <a:blipFill rotWithShape="1">
                <a:blip r:embed="rId12"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251433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14:m>
                  <m:oMath xmlns:m="http://schemas.openxmlformats.org/officeDocument/2006/math">
                    <m:sSub>
                      <m:sSubPr>
                        <m:ctrlPr>
                          <a:rPr lang="en-US" sz="2000" i="1">
                            <a:latin typeface="Cambria Math"/>
                          </a:rPr>
                        </m:ctrlPr>
                      </m:sSubPr>
                      <m:e>
                        <m:r>
                          <a:rPr lang="en-US" sz="2000" i="1">
                            <a:latin typeface="Cambria Math"/>
                          </a:rPr>
                          <m:t>𝐹</m:t>
                        </m:r>
                      </m:e>
                      <m:sub>
                        <m:r>
                          <a:rPr lang="en-US" sz="2000" i="1">
                            <a:latin typeface="Cambria Math"/>
                          </a:rPr>
                          <m:t>𝑇</m:t>
                        </m:r>
                      </m:sub>
                    </m:sSub>
                    <m:r>
                      <a:rPr lang="en-US" sz="2000" i="1">
                        <a:latin typeface="Cambria Math"/>
                      </a:rPr>
                      <m:t>=</m:t>
                    </m:r>
                    <m:r>
                      <a:rPr lang="en-US" sz="2000" i="1">
                        <a:latin typeface="Cambria Math"/>
                      </a:rPr>
                      <m:t>𝑘</m:t>
                    </m:r>
                    <m:sSub>
                      <m:sSubPr>
                        <m:ctrlPr>
                          <a:rPr lang="en-US" sz="2000" i="1">
                            <a:latin typeface="Cambria Math"/>
                          </a:rPr>
                        </m:ctrlPr>
                      </m:sSubPr>
                      <m:e>
                        <m:r>
                          <a:rPr lang="en-US" sz="2000" i="1">
                            <a:latin typeface="Cambria Math"/>
                          </a:rPr>
                          <m:t>𝑋</m:t>
                        </m:r>
                      </m:e>
                      <m:sub>
                        <m:r>
                          <a:rPr lang="en-US" sz="2000" i="1">
                            <a:latin typeface="Cambria Math"/>
                          </a:rPr>
                          <m:t>𝐷</m:t>
                        </m:r>
                      </m:sub>
                    </m:sSub>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m:t>
                            </m:r>
                            <m:f>
                              <m:fPr>
                                <m:ctrlPr>
                                  <a:rPr lang="en-US" sz="2000" i="1">
                                    <a:latin typeface="Cambria Math"/>
                                  </a:rPr>
                                </m:ctrlPr>
                              </m:fPr>
                              <m:num>
                                <m:r>
                                  <a:rPr lang="en-US" sz="2000" i="1">
                                    <a:latin typeface="Cambria Math"/>
                                  </a:rPr>
                                  <m:t>𝑐𝑤</m:t>
                                </m:r>
                              </m:num>
                              <m:den>
                                <m:r>
                                  <a:rPr lang="en-US" sz="2000" i="1">
                                    <a:latin typeface="Cambria Math"/>
                                  </a:rPr>
                                  <m:t>𝑘</m:t>
                                </m:r>
                              </m:den>
                            </m:f>
                            <m:r>
                              <a:rPr lang="en-US" sz="2000" i="1">
                                <a:latin typeface="Cambria Math"/>
                              </a:rPr>
                              <m:t>)</m:t>
                            </m:r>
                          </m:e>
                          <m:sup>
                            <m:r>
                              <a:rPr lang="en-US" sz="2000" i="1">
                                <a:latin typeface="Cambria Math"/>
                              </a:rPr>
                              <m:t>2</m:t>
                            </m:r>
                          </m:sup>
                        </m:sSup>
                      </m:e>
                    </m:rad>
                  </m:oMath>
                </a14:m>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𝑋</m:t>
                        </m:r>
                      </m:e>
                      <m:sub>
                        <m:r>
                          <a:rPr lang="en-US" sz="2000" i="1">
                            <a:latin typeface="Cambria Math"/>
                          </a:rPr>
                          <m:t>𝐷</m:t>
                        </m:r>
                      </m:sub>
                    </m:sSub>
                    <m:r>
                      <a:rPr lang="en-US" sz="2000" i="1">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num>
                      <m:den>
                        <m:r>
                          <a:rPr lang="en-US" sz="2000" i="1">
                            <a:latin typeface="Cambria Math"/>
                          </a:rPr>
                          <m:t>𝑘</m:t>
                        </m:r>
                      </m:den>
                    </m:f>
                    <m:r>
                      <a:rPr lang="en-US" sz="2000" i="1">
                        <a:latin typeface="Cambria Math"/>
                      </a:rPr>
                      <m:t>∗</m:t>
                    </m:r>
                    <m:f>
                      <m:fPr>
                        <m:ctrlPr>
                          <a:rPr lang="en-US" sz="2000" i="1">
                            <a:latin typeface="Cambria Math"/>
                          </a:rPr>
                        </m:ctrlPr>
                      </m:fPr>
                      <m:num>
                        <m:r>
                          <a:rPr lang="en-US" sz="2000" i="1">
                            <a:latin typeface="Cambria Math"/>
                          </a:rPr>
                          <m:t>1</m:t>
                        </m:r>
                      </m:num>
                      <m:den>
                        <m:rad>
                          <m:radPr>
                            <m:degHide m:val="on"/>
                            <m:ctrlPr>
                              <a:rPr lang="en-US" sz="2000" i="1">
                                <a:latin typeface="Cambria Math"/>
                              </a:rPr>
                            </m:ctrlPr>
                          </m:radPr>
                          <m:deg/>
                          <m:e>
                            <m:sSup>
                              <m:sSupPr>
                                <m:ctrlPr>
                                  <a:rPr lang="en-US" sz="2000" i="1">
                                    <a:latin typeface="Cambria Math"/>
                                  </a:rPr>
                                </m:ctrlPr>
                              </m:sSupPr>
                              <m:e>
                                <m:r>
                                  <a:rPr lang="en-US" sz="2000" i="1">
                                    <a:latin typeface="Cambria Math"/>
                                  </a:rPr>
                                  <m:t>(</m:t>
                                </m:r>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𝑟</m:t>
                                    </m:r>
                                  </m:e>
                                  <m:sup>
                                    <m:r>
                                      <a:rPr lang="en-US" sz="2000" i="1">
                                        <a:latin typeface="Cambria Math"/>
                                      </a:rPr>
                                      <m:t>2</m:t>
                                    </m:r>
                                  </m:sup>
                                </m:sSup>
                                <m:r>
                                  <a:rPr lang="en-US" sz="2000" i="1">
                                    <a:latin typeface="Cambria Math"/>
                                  </a:rPr>
                                  <m:t>)</m:t>
                                </m:r>
                              </m:e>
                              <m:sup>
                                <m:r>
                                  <a:rPr lang="en-US" sz="2000" i="1">
                                    <a:latin typeface="Cambria Math"/>
                                  </a:rPr>
                                  <m:t>2</m:t>
                                </m:r>
                              </m:sup>
                            </m:sSup>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rPr>
                                  <m:t>𝜉</m:t>
                                </m:r>
                                <m:r>
                                  <a:rPr lang="en-US" sz="2000" i="1">
                                    <a:latin typeface="Cambria Math"/>
                                  </a:rPr>
                                  <m:t>𝑟</m:t>
                                </m:r>
                                <m:r>
                                  <a:rPr lang="en-US" sz="2000" i="1">
                                    <a:latin typeface="Cambria Math"/>
                                  </a:rPr>
                                  <m:t>)</m:t>
                                </m:r>
                              </m:e>
                              <m:sup>
                                <m:r>
                                  <a:rPr lang="en-US" sz="2000" i="1">
                                    <a:latin typeface="Cambria Math"/>
                                  </a:rPr>
                                  <m:t>2</m:t>
                                </m:r>
                              </m:sup>
                            </m:sSup>
                          </m:e>
                        </m:rad>
                      </m:den>
                    </m:f>
                  </m:oMath>
                </a14:m>
                <a:r>
                  <a:rPr lang="en-US" sz="2000" dirty="0" smtClean="0"/>
                  <a:t> </a:t>
                </a:r>
              </a:p>
              <a:p>
                <a:pPr>
                  <a:lnSpc>
                    <a:spcPct val="150000"/>
                  </a:lnSpc>
                </a:pP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𝑇</m:t>
                        </m:r>
                      </m:sub>
                    </m:sSub>
                    <m:r>
                      <a:rPr lang="en-US" sz="2400" i="1">
                        <a:latin typeface="Cambria Math"/>
                      </a:rPr>
                      <m:t>=</m:t>
                    </m:r>
                    <m:r>
                      <a:rPr lang="en-US" sz="2400" i="1">
                        <a:latin typeface="Cambria Math"/>
                      </a:rPr>
                      <m:t>𝑘</m:t>
                    </m:r>
                    <m:f>
                      <m:fPr>
                        <m:ctrlPr>
                          <a:rPr lang="en-US" sz="2400" i="1">
                            <a:latin typeface="Cambria Math"/>
                          </a:rPr>
                        </m:ctrlPr>
                      </m:fPr>
                      <m:num>
                        <m:sSub>
                          <m:sSubPr>
                            <m:ctrlPr>
                              <a:rPr lang="en-US" sz="2400" i="1">
                                <a:latin typeface="Cambria Math"/>
                              </a:rPr>
                            </m:ctrlPr>
                          </m:sSubPr>
                          <m:e>
                            <m:r>
                              <a:rPr lang="en-US" sz="2400" i="1">
                                <a:latin typeface="Cambria Math"/>
                              </a:rPr>
                              <m:t>𝐹</m:t>
                            </m:r>
                          </m:e>
                          <m:sub>
                            <m:r>
                              <a:rPr lang="en-US" sz="2400" i="1">
                                <a:latin typeface="Cambria Math"/>
                              </a:rPr>
                              <m:t>0</m:t>
                            </m:r>
                          </m:sub>
                        </m:sSub>
                      </m:num>
                      <m:den>
                        <m:r>
                          <a:rPr lang="en-US" sz="2400" i="1">
                            <a:latin typeface="Cambria Math"/>
                          </a:rPr>
                          <m:t>𝑘</m:t>
                        </m:r>
                      </m:den>
                    </m:f>
                    <m:r>
                      <a:rPr lang="en-US" sz="2400" i="1">
                        <a:latin typeface="Cambria Math"/>
                      </a:rPr>
                      <m:t>∗</m:t>
                    </m:r>
                    <m:f>
                      <m:fPr>
                        <m:ctrlPr>
                          <a:rPr lang="en-US" sz="2400" i="1">
                            <a:latin typeface="Cambria Math"/>
                          </a:rPr>
                        </m:ctrlPr>
                      </m:fPr>
                      <m:num>
                        <m:rad>
                          <m:radPr>
                            <m:degHide m:val="on"/>
                            <m:ctrlPr>
                              <a:rPr lang="en-US" sz="2400" i="1">
                                <a:latin typeface="Cambria Math"/>
                              </a:rPr>
                            </m:ctrlPr>
                          </m:radPr>
                          <m:deg/>
                          <m:e>
                            <m:r>
                              <a:rPr lang="en-US" sz="2400" i="1">
                                <a:latin typeface="Cambria Math"/>
                              </a:rPr>
                              <m:t>1</m:t>
                            </m:r>
                            <m:r>
                              <a:rPr lang="en-US" sz="2400" i="1">
                                <a:latin typeface="Cambria Math"/>
                              </a:rPr>
                              <m:t>+</m:t>
                            </m:r>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r>
                                          <a:rPr lang="en-US" sz="2400" i="1">
                                            <a:latin typeface="Cambria Math"/>
                                          </a:rPr>
                                          <m:t>𝑐</m:t>
                                        </m:r>
                                        <m:r>
                                          <a:rPr lang="en-US" sz="2400" i="1" smtClean="0">
                                            <a:latin typeface="Cambria Math"/>
                                            <a:ea typeface="Cambria Math"/>
                                          </a:rPr>
                                          <m:t>𝜔</m:t>
                                        </m:r>
                                      </m:num>
                                      <m:den>
                                        <m:r>
                                          <a:rPr lang="en-US" sz="2400" i="1">
                                            <a:latin typeface="Cambria Math"/>
                                          </a:rPr>
                                          <m:t>𝑘</m:t>
                                        </m:r>
                                      </m:den>
                                    </m:f>
                                  </m:e>
                                </m:d>
                              </m:e>
                              <m:sup>
                                <m:r>
                                  <a:rPr lang="en-US" sz="2400" i="1">
                                    <a:latin typeface="Cambria Math"/>
                                  </a:rPr>
                                  <m:t>2</m:t>
                                </m:r>
                              </m:sup>
                            </m:sSup>
                          </m:e>
                        </m:rad>
                      </m:num>
                      <m:den>
                        <m:rad>
                          <m:radPr>
                            <m:degHide m:val="on"/>
                            <m:ctrlPr>
                              <a:rPr lang="en-US" sz="2400" i="1">
                                <a:latin typeface="Cambria Math"/>
                              </a:rPr>
                            </m:ctrlPr>
                          </m:radPr>
                          <m:deg/>
                          <m:e>
                            <m:sSup>
                              <m:sSupPr>
                                <m:ctrlPr>
                                  <a:rPr lang="en-US" sz="2400" i="1">
                                    <a:latin typeface="Cambria Math"/>
                                  </a:rPr>
                                </m:ctrlPr>
                              </m:sSupPr>
                              <m:e>
                                <m:d>
                                  <m:dPr>
                                    <m:ctrlPr>
                                      <a:rPr lang="en-US" sz="2400" i="1">
                                        <a:latin typeface="Cambria Math"/>
                                      </a:rPr>
                                    </m:ctrlPr>
                                  </m:dPr>
                                  <m:e>
                                    <m:r>
                                      <a:rPr lang="en-US" sz="2400" i="1">
                                        <a:latin typeface="Cambria Math"/>
                                      </a:rPr>
                                      <m:t>1</m:t>
                                    </m:r>
                                    <m:r>
                                      <a:rPr lang="en-US" sz="2400" i="1">
                                        <a:latin typeface="Cambria Math"/>
                                      </a:rPr>
                                      <m:t>−</m:t>
                                    </m:r>
                                    <m:sSup>
                                      <m:sSupPr>
                                        <m:ctrlPr>
                                          <a:rPr lang="en-US" sz="2400" i="1">
                                            <a:latin typeface="Cambria Math"/>
                                          </a:rPr>
                                        </m:ctrlPr>
                                      </m:sSupPr>
                                      <m:e>
                                        <m:r>
                                          <a:rPr lang="en-US" sz="2400" i="1">
                                            <a:latin typeface="Cambria Math"/>
                                          </a:rPr>
                                          <m:t>𝑟</m:t>
                                        </m:r>
                                      </m:e>
                                      <m:sup>
                                        <m:r>
                                          <a:rPr lang="en-US" sz="2400" i="1">
                                            <a:latin typeface="Cambria Math"/>
                                          </a:rPr>
                                          <m:t>2</m:t>
                                        </m:r>
                                      </m:sup>
                                    </m:sSup>
                                  </m:e>
                                </m:d>
                              </m:e>
                              <m:sup>
                                <m:r>
                                  <a:rPr lang="en-US" sz="2400" i="1">
                                    <a:latin typeface="Cambria Math"/>
                                  </a:rPr>
                                  <m:t>2</m:t>
                                </m:r>
                              </m:sup>
                            </m:sSup>
                            <m:r>
                              <a:rPr lang="en-US" sz="2400" i="1">
                                <a:latin typeface="Cambria Math"/>
                              </a:rPr>
                              <m:t>+</m:t>
                            </m:r>
                            <m:sSup>
                              <m:sSupPr>
                                <m:ctrlPr>
                                  <a:rPr lang="en-US" sz="2400" i="1">
                                    <a:latin typeface="Cambria Math"/>
                                  </a:rPr>
                                </m:ctrlPr>
                              </m:sSupPr>
                              <m:e>
                                <m:d>
                                  <m:dPr>
                                    <m:ctrlPr>
                                      <a:rPr lang="en-US" sz="2400" i="1">
                                        <a:latin typeface="Cambria Math"/>
                                      </a:rPr>
                                    </m:ctrlPr>
                                  </m:dPr>
                                  <m:e>
                                    <m:r>
                                      <a:rPr lang="en-US" sz="2400" i="1">
                                        <a:latin typeface="Cambria Math"/>
                                      </a:rPr>
                                      <m:t>2</m:t>
                                    </m:r>
                                    <m:r>
                                      <a:rPr lang="en-US" sz="2400" i="1">
                                        <a:latin typeface="Cambria Math"/>
                                      </a:rPr>
                                      <m:t>𝜉</m:t>
                                    </m:r>
                                    <m:r>
                                      <a:rPr lang="en-US" sz="2400" i="1">
                                        <a:latin typeface="Cambria Math"/>
                                      </a:rPr>
                                      <m:t>𝑟</m:t>
                                    </m:r>
                                  </m:e>
                                </m:d>
                              </m:e>
                              <m:sup>
                                <m:r>
                                  <a:rPr lang="en-US" sz="2400" i="1">
                                    <a:latin typeface="Cambria Math"/>
                                  </a:rPr>
                                  <m:t>2</m:t>
                                </m:r>
                              </m:sup>
                            </m:sSup>
                          </m:e>
                        </m:rad>
                      </m:den>
                    </m:f>
                  </m:oMath>
                </a14:m>
                <a:r>
                  <a:rPr lang="en-US" sz="2400" dirty="0" smtClean="0"/>
                  <a:t>                 </a:t>
                </a:r>
                <a14:m>
                  <m:oMath xmlns:m="http://schemas.openxmlformats.org/officeDocument/2006/math">
                    <m:r>
                      <a:rPr lang="en-US" sz="2400" i="1">
                        <a:latin typeface="Cambria Math"/>
                      </a:rPr>
                      <m:t>⇒</m:t>
                    </m:r>
                    <m:r>
                      <a:rPr lang="en-US" sz="2400" b="0" i="1" smtClean="0">
                        <a:latin typeface="Cambria Math"/>
                      </a:rPr>
                      <m:t>    </m:t>
                    </m:r>
                    <m:f>
                      <m:fPr>
                        <m:ctrlPr>
                          <a:rPr lang="en-US" sz="2400" i="1">
                            <a:latin typeface="Cambria Math"/>
                          </a:rPr>
                        </m:ctrlPr>
                      </m:fPr>
                      <m:num>
                        <m:sSub>
                          <m:sSubPr>
                            <m:ctrlPr>
                              <a:rPr lang="en-US" sz="2400" i="1">
                                <a:latin typeface="Cambria Math"/>
                              </a:rPr>
                            </m:ctrlPr>
                          </m:sSubPr>
                          <m:e>
                            <m:r>
                              <a:rPr lang="en-US" sz="2400" i="1">
                                <a:latin typeface="Cambria Math"/>
                              </a:rPr>
                              <m:t>𝐹</m:t>
                            </m:r>
                          </m:e>
                          <m:sub>
                            <m:r>
                              <a:rPr lang="en-US" sz="2400" i="1">
                                <a:latin typeface="Cambria Math"/>
                              </a:rPr>
                              <m:t>𝑇</m:t>
                            </m:r>
                          </m:sub>
                        </m:sSub>
                      </m:num>
                      <m:den>
                        <m:sSub>
                          <m:sSubPr>
                            <m:ctrlPr>
                              <a:rPr lang="en-US" sz="2400" i="1">
                                <a:latin typeface="Cambria Math"/>
                              </a:rPr>
                            </m:ctrlPr>
                          </m:sSubPr>
                          <m:e>
                            <m:r>
                              <a:rPr lang="en-US" sz="2400" i="1">
                                <a:latin typeface="Cambria Math"/>
                              </a:rPr>
                              <m:t>𝐹</m:t>
                            </m:r>
                          </m:e>
                          <m:sub>
                            <m:r>
                              <a:rPr lang="en-US" sz="2400" i="1">
                                <a:latin typeface="Cambria Math"/>
                              </a:rPr>
                              <m:t>0</m:t>
                            </m:r>
                          </m:sub>
                        </m:sSub>
                      </m:den>
                    </m:f>
                    <m:r>
                      <a:rPr lang="en-US" sz="2400" i="1">
                        <a:latin typeface="Cambria Math"/>
                      </a:rPr>
                      <m:t>=</m:t>
                    </m:r>
                    <m:f>
                      <m:fPr>
                        <m:ctrlPr>
                          <a:rPr lang="en-US" sz="2400" i="1">
                            <a:latin typeface="Cambria Math"/>
                          </a:rPr>
                        </m:ctrlPr>
                      </m:fPr>
                      <m:num>
                        <m:rad>
                          <m:radPr>
                            <m:degHide m:val="on"/>
                            <m:ctrlPr>
                              <a:rPr lang="en-US" sz="2400" i="1">
                                <a:latin typeface="Cambria Math"/>
                              </a:rPr>
                            </m:ctrlPr>
                          </m:radPr>
                          <m:deg/>
                          <m:e>
                            <m:r>
                              <a:rPr lang="en-US" sz="2400" i="1">
                                <a:latin typeface="Cambria Math"/>
                              </a:rPr>
                              <m:t>1</m:t>
                            </m:r>
                            <m:r>
                              <a:rPr lang="en-US" sz="2400" i="1">
                                <a:latin typeface="Cambria Math"/>
                              </a:rPr>
                              <m:t>+(</m:t>
                            </m:r>
                            <m:sSup>
                              <m:sSupPr>
                                <m:ctrlPr>
                                  <a:rPr lang="en-US" sz="2400" i="1">
                                    <a:latin typeface="Cambria Math"/>
                                  </a:rPr>
                                </m:ctrlPr>
                              </m:sSupPr>
                              <m:e>
                                <m:f>
                                  <m:fPr>
                                    <m:ctrlPr>
                                      <a:rPr lang="en-US" sz="2400" i="1">
                                        <a:latin typeface="Cambria Math"/>
                                      </a:rPr>
                                    </m:ctrlPr>
                                  </m:fPr>
                                  <m:num>
                                    <m:r>
                                      <a:rPr lang="en-US" sz="2400" i="1">
                                        <a:latin typeface="Cambria Math"/>
                                      </a:rPr>
                                      <m:t>𝑐</m:t>
                                    </m:r>
                                    <m:r>
                                      <a:rPr lang="en-US" sz="2400" i="1" smtClean="0">
                                        <a:latin typeface="Cambria Math"/>
                                        <a:ea typeface="Cambria Math"/>
                                      </a:rPr>
                                      <m:t>𝜔</m:t>
                                    </m:r>
                                  </m:num>
                                  <m:den>
                                    <m:r>
                                      <a:rPr lang="en-US" sz="2400" i="1">
                                        <a:latin typeface="Cambria Math"/>
                                      </a:rPr>
                                      <m:t>𝑘</m:t>
                                    </m:r>
                                  </m:den>
                                </m:f>
                                <m:r>
                                  <a:rPr lang="en-US" sz="2400" i="1">
                                    <a:latin typeface="Cambria Math"/>
                                  </a:rPr>
                                  <m:t>)</m:t>
                                </m:r>
                              </m:e>
                              <m:sup>
                                <m:r>
                                  <a:rPr lang="en-US" sz="2400" i="1">
                                    <a:latin typeface="Cambria Math"/>
                                  </a:rPr>
                                  <m:t>2</m:t>
                                </m:r>
                              </m:sup>
                            </m:sSup>
                          </m:e>
                        </m:rad>
                      </m:num>
                      <m:den>
                        <m:rad>
                          <m:radPr>
                            <m:degHide m:val="on"/>
                            <m:ctrlPr>
                              <a:rPr lang="en-US" sz="2400" i="1">
                                <a:latin typeface="Cambria Math"/>
                              </a:rPr>
                            </m:ctrlPr>
                          </m:radPr>
                          <m:deg/>
                          <m:e>
                            <m:sSup>
                              <m:sSupPr>
                                <m:ctrlPr>
                                  <a:rPr lang="en-US" sz="2400" i="1">
                                    <a:latin typeface="Cambria Math"/>
                                  </a:rPr>
                                </m:ctrlPr>
                              </m:sSupPr>
                              <m:e>
                                <m:d>
                                  <m:dPr>
                                    <m:ctrlPr>
                                      <a:rPr lang="en-US" sz="2400" i="1">
                                        <a:latin typeface="Cambria Math"/>
                                      </a:rPr>
                                    </m:ctrlPr>
                                  </m:dPr>
                                  <m:e>
                                    <m:r>
                                      <a:rPr lang="en-US" sz="2400" i="1">
                                        <a:latin typeface="Cambria Math"/>
                                      </a:rPr>
                                      <m:t>1</m:t>
                                    </m:r>
                                    <m:r>
                                      <a:rPr lang="en-US" sz="2400" i="1">
                                        <a:latin typeface="Cambria Math"/>
                                      </a:rPr>
                                      <m:t>−</m:t>
                                    </m:r>
                                    <m:sSup>
                                      <m:sSupPr>
                                        <m:ctrlPr>
                                          <a:rPr lang="en-US" sz="2400" i="1">
                                            <a:latin typeface="Cambria Math"/>
                                          </a:rPr>
                                        </m:ctrlPr>
                                      </m:sSupPr>
                                      <m:e>
                                        <m:r>
                                          <a:rPr lang="en-US" sz="2400" i="1">
                                            <a:latin typeface="Cambria Math"/>
                                          </a:rPr>
                                          <m:t>𝑟</m:t>
                                        </m:r>
                                      </m:e>
                                      <m:sup>
                                        <m:r>
                                          <a:rPr lang="en-US" sz="2400" i="1">
                                            <a:latin typeface="Cambria Math"/>
                                          </a:rPr>
                                          <m:t>2</m:t>
                                        </m:r>
                                      </m:sup>
                                    </m:sSup>
                                  </m:e>
                                </m:d>
                              </m:e>
                              <m:sup>
                                <m:r>
                                  <a:rPr lang="en-US" sz="2400" i="1">
                                    <a:latin typeface="Cambria Math"/>
                                  </a:rPr>
                                  <m:t>2</m:t>
                                </m:r>
                              </m:sup>
                            </m:sSup>
                            <m:r>
                              <a:rPr lang="en-US" sz="2400" i="1">
                                <a:latin typeface="Cambria Math"/>
                              </a:rPr>
                              <m:t>+</m:t>
                            </m:r>
                            <m:sSup>
                              <m:sSupPr>
                                <m:ctrlPr>
                                  <a:rPr lang="en-US" sz="2400" i="1">
                                    <a:latin typeface="Cambria Math"/>
                                  </a:rPr>
                                </m:ctrlPr>
                              </m:sSupPr>
                              <m:e>
                                <m:d>
                                  <m:dPr>
                                    <m:ctrlPr>
                                      <a:rPr lang="en-US" sz="2400" i="1">
                                        <a:latin typeface="Cambria Math"/>
                                      </a:rPr>
                                    </m:ctrlPr>
                                  </m:dPr>
                                  <m:e>
                                    <m:r>
                                      <a:rPr lang="en-US" sz="2400" i="1">
                                        <a:latin typeface="Cambria Math"/>
                                      </a:rPr>
                                      <m:t>2</m:t>
                                    </m:r>
                                    <m:r>
                                      <a:rPr lang="en-US" sz="2400" i="1">
                                        <a:latin typeface="Cambria Math"/>
                                      </a:rPr>
                                      <m:t>𝜉</m:t>
                                    </m:r>
                                    <m:r>
                                      <a:rPr lang="en-US" sz="2400" i="1">
                                        <a:latin typeface="Cambria Math"/>
                                      </a:rPr>
                                      <m:t>𝑟</m:t>
                                    </m:r>
                                  </m:e>
                                </m:d>
                              </m:e>
                              <m:sup>
                                <m:r>
                                  <a:rPr lang="en-US" sz="2400" i="1">
                                    <a:latin typeface="Cambria Math"/>
                                  </a:rPr>
                                  <m:t>2</m:t>
                                </m:r>
                              </m:sup>
                            </m:sSup>
                          </m:e>
                        </m:rad>
                      </m:den>
                    </m:f>
                  </m:oMath>
                </a14:m>
                <a:endParaRPr lang="en-US" sz="2400" dirty="0" smtClean="0"/>
              </a:p>
              <a:p>
                <a:pPr>
                  <a:lnSpc>
                    <a:spcPct val="150000"/>
                  </a:lnSpc>
                </a:pPr>
                <a:r>
                  <a:rPr lang="en-US" sz="2400" dirty="0"/>
                  <a:t>*</a:t>
                </a:r>
                <a14:m>
                  <m:oMath xmlns:m="http://schemas.openxmlformats.org/officeDocument/2006/math">
                    <m:f>
                      <m:fPr>
                        <m:ctrlPr>
                          <a:rPr lang="en-US" sz="2400" i="1">
                            <a:latin typeface="Cambria Math"/>
                          </a:rPr>
                        </m:ctrlPr>
                      </m:fPr>
                      <m:num>
                        <m:r>
                          <a:rPr lang="en-US" sz="2400" i="1">
                            <a:latin typeface="Cambria Math"/>
                          </a:rPr>
                          <m:t>𝑐</m:t>
                        </m:r>
                      </m:num>
                      <m:den>
                        <m:r>
                          <a:rPr lang="en-US" sz="2400" i="1">
                            <a:latin typeface="Cambria Math"/>
                          </a:rPr>
                          <m:t>𝑚</m:t>
                        </m:r>
                      </m:den>
                    </m:f>
                    <m:r>
                      <a:rPr lang="en-US" sz="2400" i="1">
                        <a:latin typeface="Cambria Math"/>
                      </a:rPr>
                      <m:t>=</m:t>
                    </m:r>
                    <m:r>
                      <a:rPr lang="en-US" sz="2400" i="1">
                        <a:latin typeface="Cambria Math"/>
                      </a:rPr>
                      <m:t>2</m:t>
                    </m:r>
                    <m:r>
                      <a:rPr lang="en-US" sz="2400" i="1">
                        <a:latin typeface="Cambria Math"/>
                      </a:rPr>
                      <m:t>𝜉</m:t>
                    </m:r>
                    <m:sSub>
                      <m:sSubPr>
                        <m:ctrlPr>
                          <a:rPr lang="en-US" sz="2400" i="1">
                            <a:latin typeface="Cambria Math"/>
                          </a:rPr>
                        </m:ctrlPr>
                      </m:sSubPr>
                      <m:e>
                        <m:r>
                          <a:rPr lang="en-US" sz="2400" i="1" smtClean="0">
                            <a:latin typeface="Cambria Math"/>
                            <a:ea typeface="Cambria Math"/>
                          </a:rPr>
                          <m:t>𝜔</m:t>
                        </m:r>
                      </m:e>
                      <m:sub>
                        <m:r>
                          <a:rPr lang="en-US" sz="2400" i="1">
                            <a:latin typeface="Cambria Math"/>
                          </a:rPr>
                          <m:t>𝑛</m:t>
                        </m:r>
                      </m:sub>
                    </m:sSub>
                    <m:r>
                      <a:rPr lang="en-US" sz="2400" i="1">
                        <a:latin typeface="Cambria Math"/>
                      </a:rPr>
                      <m:t>⇒</m:t>
                    </m:r>
                    <m:f>
                      <m:fPr>
                        <m:ctrlPr>
                          <a:rPr lang="en-US" sz="2400" i="1">
                            <a:latin typeface="Cambria Math"/>
                          </a:rPr>
                        </m:ctrlPr>
                      </m:fPr>
                      <m:num>
                        <m:r>
                          <a:rPr lang="en-US" sz="2400" i="1">
                            <a:latin typeface="Cambria Math"/>
                          </a:rPr>
                          <m:t>𝑐</m:t>
                        </m:r>
                        <m:r>
                          <a:rPr lang="en-US" sz="2400" i="1" smtClean="0">
                            <a:latin typeface="Cambria Math"/>
                            <a:ea typeface="Cambria Math"/>
                          </a:rPr>
                          <m:t>𝜔</m:t>
                        </m:r>
                      </m:num>
                      <m:den>
                        <m:r>
                          <a:rPr lang="en-US" sz="2400" i="1">
                            <a:latin typeface="Cambria Math"/>
                          </a:rPr>
                          <m:t>𝑘</m:t>
                        </m:r>
                      </m:den>
                    </m:f>
                    <m:r>
                      <a:rPr lang="en-US" sz="2400" i="1">
                        <a:latin typeface="Cambria Math"/>
                      </a:rPr>
                      <m:t>=</m:t>
                    </m:r>
                    <m:f>
                      <m:fPr>
                        <m:ctrlPr>
                          <a:rPr lang="en-US" sz="2400" i="1">
                            <a:latin typeface="Cambria Math"/>
                          </a:rPr>
                        </m:ctrlPr>
                      </m:fPr>
                      <m:num>
                        <m:r>
                          <a:rPr lang="en-US" sz="2400" i="1">
                            <a:latin typeface="Cambria Math"/>
                          </a:rPr>
                          <m:t>2</m:t>
                        </m:r>
                        <m:r>
                          <a:rPr lang="en-US" sz="2400" i="1">
                            <a:latin typeface="Cambria Math"/>
                          </a:rPr>
                          <m:t>𝜉</m:t>
                        </m:r>
                        <m:sSub>
                          <m:sSubPr>
                            <m:ctrlPr>
                              <a:rPr lang="en-US" sz="2400" i="1">
                                <a:latin typeface="Cambria Math"/>
                              </a:rPr>
                            </m:ctrlPr>
                          </m:sSubPr>
                          <m:e>
                            <m:r>
                              <a:rPr lang="en-US" sz="2400" i="1" smtClean="0">
                                <a:latin typeface="Cambria Math"/>
                                <a:ea typeface="Cambria Math"/>
                              </a:rPr>
                              <m:t>𝜔</m:t>
                            </m:r>
                          </m:e>
                          <m:sub>
                            <m:r>
                              <a:rPr lang="en-US" sz="2400" i="1">
                                <a:latin typeface="Cambria Math"/>
                              </a:rPr>
                              <m:t>𝑛</m:t>
                            </m:r>
                          </m:sub>
                        </m:sSub>
                        <m:r>
                          <a:rPr lang="en-US" sz="2400" i="1">
                            <a:latin typeface="Cambria Math"/>
                          </a:rPr>
                          <m:t>𝑚</m:t>
                        </m:r>
                        <m:r>
                          <a:rPr lang="en-US" sz="2400" i="1" smtClean="0">
                            <a:latin typeface="Cambria Math"/>
                            <a:ea typeface="Cambria Math"/>
                          </a:rPr>
                          <m:t>𝜔</m:t>
                        </m:r>
                      </m:num>
                      <m:den>
                        <m:r>
                          <a:rPr lang="en-US" sz="2400" i="1">
                            <a:latin typeface="Cambria Math"/>
                          </a:rPr>
                          <m:t>𝑘</m:t>
                        </m:r>
                      </m:den>
                    </m:f>
                    <m:r>
                      <a:rPr lang="en-US" sz="2400" i="1">
                        <a:latin typeface="Cambria Math"/>
                      </a:rPr>
                      <m:t>=</m:t>
                    </m:r>
                    <m:f>
                      <m:fPr>
                        <m:ctrlPr>
                          <a:rPr lang="en-US" sz="2400" i="1">
                            <a:latin typeface="Cambria Math"/>
                          </a:rPr>
                        </m:ctrlPr>
                      </m:fPr>
                      <m:num>
                        <m:r>
                          <a:rPr lang="en-US" sz="2400" i="1">
                            <a:latin typeface="Cambria Math"/>
                          </a:rPr>
                          <m:t>2</m:t>
                        </m:r>
                        <m:r>
                          <a:rPr lang="en-US" sz="2400" i="1">
                            <a:latin typeface="Cambria Math"/>
                          </a:rPr>
                          <m:t>𝜉𝜔</m:t>
                        </m:r>
                      </m:num>
                      <m:den>
                        <m:sSub>
                          <m:sSubPr>
                            <m:ctrlPr>
                              <a:rPr lang="en-US" sz="2400" i="1">
                                <a:latin typeface="Cambria Math"/>
                              </a:rPr>
                            </m:ctrlPr>
                          </m:sSubPr>
                          <m:e>
                            <m:r>
                              <a:rPr lang="en-US" sz="2400" i="1" smtClean="0">
                                <a:latin typeface="Cambria Math"/>
                                <a:ea typeface="Cambria Math"/>
                              </a:rPr>
                              <m:t>𝜔</m:t>
                            </m:r>
                          </m:e>
                          <m:sub>
                            <m:r>
                              <a:rPr lang="en-US" sz="2400" i="1">
                                <a:latin typeface="Cambria Math"/>
                              </a:rPr>
                              <m:t>𝑛</m:t>
                            </m:r>
                          </m:sub>
                        </m:sSub>
                      </m:den>
                    </m:f>
                    <m:r>
                      <a:rPr lang="en-US" sz="2400" i="1">
                        <a:latin typeface="Cambria Math"/>
                      </a:rPr>
                      <m:t>=</m:t>
                    </m:r>
                    <m:r>
                      <a:rPr lang="en-US" sz="2400" i="1">
                        <a:latin typeface="Cambria Math"/>
                      </a:rPr>
                      <m:t>2</m:t>
                    </m:r>
                    <m:r>
                      <a:rPr lang="en-US" sz="2400" i="1">
                        <a:latin typeface="Cambria Math"/>
                      </a:rPr>
                      <m:t>𝜉</m:t>
                    </m:r>
                    <m:r>
                      <a:rPr lang="en-US" sz="2400" i="1">
                        <a:latin typeface="Cambria Math"/>
                      </a:rPr>
                      <m:t>𝑟</m:t>
                    </m:r>
                  </m:oMath>
                </a14:m>
                <a:endParaRPr lang="en-US" sz="2400" dirty="0" smtClean="0"/>
              </a:p>
              <a:p>
                <a:pPr>
                  <a:lnSpc>
                    <a:spcPct val="150000"/>
                  </a:lnSpc>
                </a:pPr>
                <a14:m>
                  <m:oMath xmlns:m="http://schemas.openxmlformats.org/officeDocument/2006/math">
                    <m:f>
                      <m:fPr>
                        <m:ctrlPr>
                          <a:rPr lang="en-US" sz="2400" i="1">
                            <a:latin typeface="Cambria Math"/>
                          </a:rPr>
                        </m:ctrlPr>
                      </m:fPr>
                      <m:num>
                        <m:sSub>
                          <m:sSubPr>
                            <m:ctrlPr>
                              <a:rPr lang="en-US" sz="2400" i="1">
                                <a:latin typeface="Cambria Math"/>
                              </a:rPr>
                            </m:ctrlPr>
                          </m:sSubPr>
                          <m:e>
                            <m:r>
                              <a:rPr lang="en-US" sz="2400" i="1">
                                <a:latin typeface="Cambria Math"/>
                              </a:rPr>
                              <m:t>𝐹</m:t>
                            </m:r>
                          </m:e>
                          <m:sub>
                            <m:r>
                              <a:rPr lang="en-US" sz="2400" i="1">
                                <a:latin typeface="Cambria Math"/>
                              </a:rPr>
                              <m:t>𝑇</m:t>
                            </m:r>
                          </m:sub>
                        </m:sSub>
                      </m:num>
                      <m:den>
                        <m:sSub>
                          <m:sSubPr>
                            <m:ctrlPr>
                              <a:rPr lang="en-US" sz="2400" i="1">
                                <a:latin typeface="Cambria Math"/>
                              </a:rPr>
                            </m:ctrlPr>
                          </m:sSubPr>
                          <m:e>
                            <m:r>
                              <a:rPr lang="en-US" sz="2400" i="1">
                                <a:latin typeface="Cambria Math"/>
                              </a:rPr>
                              <m:t>𝐹</m:t>
                            </m:r>
                          </m:e>
                          <m:sub>
                            <m:r>
                              <a:rPr lang="en-US" sz="2400" i="1">
                                <a:latin typeface="Cambria Math"/>
                              </a:rPr>
                              <m:t>0</m:t>
                            </m:r>
                          </m:sub>
                        </m:sSub>
                      </m:den>
                    </m:f>
                    <m:r>
                      <a:rPr lang="en-US" sz="2400" i="1">
                        <a:latin typeface="Cambria Math"/>
                      </a:rPr>
                      <m:t>=</m:t>
                    </m:r>
                    <m:f>
                      <m:fPr>
                        <m:ctrlPr>
                          <a:rPr lang="en-US" sz="2400" i="1">
                            <a:latin typeface="Cambria Math"/>
                          </a:rPr>
                        </m:ctrlPr>
                      </m:fPr>
                      <m:num>
                        <m:rad>
                          <m:radPr>
                            <m:degHide m:val="on"/>
                            <m:ctrlPr>
                              <a:rPr lang="en-US" sz="2400" i="1">
                                <a:latin typeface="Cambria Math"/>
                              </a:rPr>
                            </m:ctrlPr>
                          </m:radPr>
                          <m:deg/>
                          <m:e>
                            <m:r>
                              <a:rPr lang="en-US" sz="2400" i="1">
                                <a:latin typeface="Cambria Math"/>
                              </a:rPr>
                              <m:t>1</m:t>
                            </m:r>
                            <m:r>
                              <a:rPr lang="en-US" sz="2400" i="1">
                                <a:latin typeface="Cambria Math"/>
                              </a:rPr>
                              <m:t>+</m:t>
                            </m:r>
                            <m:sSup>
                              <m:sSupPr>
                                <m:ctrlPr>
                                  <a:rPr lang="en-US" sz="2400" i="1">
                                    <a:latin typeface="Cambria Math"/>
                                  </a:rPr>
                                </m:ctrlPr>
                              </m:sSupPr>
                              <m:e>
                                <m:d>
                                  <m:dPr>
                                    <m:ctrlPr>
                                      <a:rPr lang="en-US" sz="2400" i="1">
                                        <a:latin typeface="Cambria Math"/>
                                      </a:rPr>
                                    </m:ctrlPr>
                                  </m:dPr>
                                  <m:e>
                                    <m:r>
                                      <a:rPr lang="en-US" sz="2400" i="1">
                                        <a:latin typeface="Cambria Math"/>
                                      </a:rPr>
                                      <m:t>2</m:t>
                                    </m:r>
                                    <m:r>
                                      <a:rPr lang="en-US" sz="2400" i="1">
                                        <a:latin typeface="Cambria Math"/>
                                      </a:rPr>
                                      <m:t>𝜉</m:t>
                                    </m:r>
                                    <m:r>
                                      <a:rPr lang="en-US" sz="2400" i="1">
                                        <a:latin typeface="Cambria Math"/>
                                      </a:rPr>
                                      <m:t>𝑟</m:t>
                                    </m:r>
                                  </m:e>
                                </m:d>
                              </m:e>
                              <m:sup>
                                <m:r>
                                  <a:rPr lang="en-US" sz="2400" i="1">
                                    <a:latin typeface="Cambria Math"/>
                                  </a:rPr>
                                  <m:t>2</m:t>
                                </m:r>
                              </m:sup>
                            </m:sSup>
                          </m:e>
                        </m:rad>
                      </m:num>
                      <m:den>
                        <m:rad>
                          <m:radPr>
                            <m:degHide m:val="on"/>
                            <m:ctrlPr>
                              <a:rPr lang="en-US" sz="2400" i="1">
                                <a:latin typeface="Cambria Math"/>
                              </a:rPr>
                            </m:ctrlPr>
                          </m:radPr>
                          <m:deg/>
                          <m:e>
                            <m:sSup>
                              <m:sSupPr>
                                <m:ctrlPr>
                                  <a:rPr lang="en-US" sz="2400" i="1">
                                    <a:latin typeface="Cambria Math"/>
                                  </a:rPr>
                                </m:ctrlPr>
                              </m:sSupPr>
                              <m:e>
                                <m:d>
                                  <m:dPr>
                                    <m:ctrlPr>
                                      <a:rPr lang="en-US" sz="2400" i="1">
                                        <a:latin typeface="Cambria Math"/>
                                      </a:rPr>
                                    </m:ctrlPr>
                                  </m:dPr>
                                  <m:e>
                                    <m:r>
                                      <a:rPr lang="en-US" sz="2400" i="1">
                                        <a:latin typeface="Cambria Math"/>
                                      </a:rPr>
                                      <m:t>1</m:t>
                                    </m:r>
                                    <m:r>
                                      <a:rPr lang="en-US" sz="2400" i="1">
                                        <a:latin typeface="Cambria Math"/>
                                      </a:rPr>
                                      <m:t>−</m:t>
                                    </m:r>
                                    <m:sSup>
                                      <m:sSupPr>
                                        <m:ctrlPr>
                                          <a:rPr lang="en-US" sz="2400" i="1">
                                            <a:latin typeface="Cambria Math"/>
                                          </a:rPr>
                                        </m:ctrlPr>
                                      </m:sSupPr>
                                      <m:e>
                                        <m:r>
                                          <a:rPr lang="en-US" sz="2400" i="1">
                                            <a:latin typeface="Cambria Math"/>
                                          </a:rPr>
                                          <m:t>𝑟</m:t>
                                        </m:r>
                                      </m:e>
                                      <m:sup>
                                        <m:r>
                                          <a:rPr lang="en-US" sz="2400" i="1">
                                            <a:latin typeface="Cambria Math"/>
                                          </a:rPr>
                                          <m:t>2</m:t>
                                        </m:r>
                                      </m:sup>
                                    </m:sSup>
                                  </m:e>
                                </m:d>
                              </m:e>
                              <m:sup>
                                <m:r>
                                  <a:rPr lang="en-US" sz="2400" i="1">
                                    <a:latin typeface="Cambria Math"/>
                                  </a:rPr>
                                  <m:t>2</m:t>
                                </m:r>
                              </m:sup>
                            </m:sSup>
                            <m:r>
                              <a:rPr lang="en-US" sz="2400" i="1">
                                <a:latin typeface="Cambria Math"/>
                              </a:rPr>
                              <m:t>+</m:t>
                            </m:r>
                            <m:sSup>
                              <m:sSupPr>
                                <m:ctrlPr>
                                  <a:rPr lang="en-US" sz="2400" i="1">
                                    <a:latin typeface="Cambria Math"/>
                                  </a:rPr>
                                </m:ctrlPr>
                              </m:sSupPr>
                              <m:e>
                                <m:d>
                                  <m:dPr>
                                    <m:ctrlPr>
                                      <a:rPr lang="en-US" sz="2400" i="1">
                                        <a:latin typeface="Cambria Math"/>
                                      </a:rPr>
                                    </m:ctrlPr>
                                  </m:dPr>
                                  <m:e>
                                    <m:r>
                                      <a:rPr lang="en-US" sz="2400" i="1">
                                        <a:latin typeface="Cambria Math"/>
                                      </a:rPr>
                                      <m:t>2</m:t>
                                    </m:r>
                                    <m:r>
                                      <a:rPr lang="en-US" sz="2400" i="1">
                                        <a:latin typeface="Cambria Math"/>
                                      </a:rPr>
                                      <m:t>𝜉</m:t>
                                    </m:r>
                                    <m:r>
                                      <a:rPr lang="en-US" sz="2400" i="1">
                                        <a:latin typeface="Cambria Math"/>
                                      </a:rPr>
                                      <m:t>𝑟</m:t>
                                    </m:r>
                                  </m:e>
                                </m:d>
                              </m:e>
                              <m:sup>
                                <m:r>
                                  <a:rPr lang="en-US" sz="2400" i="1">
                                    <a:latin typeface="Cambria Math"/>
                                  </a:rPr>
                                  <m:t>2</m:t>
                                </m:r>
                              </m:sup>
                            </m:sSup>
                          </m:e>
                        </m:rad>
                      </m:den>
                    </m:f>
                  </m:oMath>
                </a14:m>
                <a:r>
                  <a:rPr lang="en-US" sz="2400" dirty="0" smtClean="0"/>
                  <a:t>                             </a:t>
                </a:r>
                <a14:m>
                  <m:oMath xmlns:m="http://schemas.openxmlformats.org/officeDocument/2006/math">
                    <m:sSub>
                      <m:sSubPr>
                        <m:ctrlPr>
                          <a:rPr lang="en-US" sz="2000" i="1">
                            <a:latin typeface="Cambria Math"/>
                          </a:rPr>
                        </m:ctrlPr>
                      </m:sSubPr>
                      <m:e>
                        <m:r>
                          <a:rPr lang="en-US" sz="2000" i="1">
                            <a:latin typeface="Cambria Math"/>
                          </a:rPr>
                          <m:t>𝐹</m:t>
                        </m:r>
                      </m:e>
                      <m:sub>
                        <m:r>
                          <a:rPr lang="en-US" sz="2000" i="1">
                            <a:latin typeface="Cambria Math"/>
                          </a:rPr>
                          <m:t>𝑇</m:t>
                        </m:r>
                      </m:sub>
                    </m:sSub>
                    <m:r>
                      <a:rPr lang="en-US" sz="2000" i="1">
                        <a:latin typeface="Cambria Math"/>
                      </a:rPr>
                      <m:t>=</m:t>
                    </m:r>
                    <m:r>
                      <a:rPr lang="en-US" sz="2000" i="1">
                        <a:latin typeface="Cambria Math"/>
                      </a:rPr>
                      <m:t>𝑘</m:t>
                    </m:r>
                    <m:sSub>
                      <m:sSubPr>
                        <m:ctrlPr>
                          <a:rPr lang="en-US" sz="2000" i="1">
                            <a:latin typeface="Cambria Math"/>
                          </a:rPr>
                        </m:ctrlPr>
                      </m:sSubPr>
                      <m:e>
                        <m:r>
                          <a:rPr lang="en-US" sz="2000" i="1">
                            <a:latin typeface="Cambria Math"/>
                          </a:rPr>
                          <m:t>𝑋</m:t>
                        </m:r>
                      </m:e>
                      <m:sub>
                        <m:r>
                          <a:rPr lang="en-US" sz="2000" i="1">
                            <a:latin typeface="Cambria Math"/>
                          </a:rPr>
                          <m:t>𝐷</m:t>
                        </m:r>
                      </m:sub>
                    </m:sSub>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rPr>
                              <m:t>𝜉</m:t>
                            </m:r>
                            <m:r>
                              <a:rPr lang="en-US" sz="2000" i="1">
                                <a:latin typeface="Cambria Math"/>
                              </a:rPr>
                              <m:t>𝑟</m:t>
                            </m:r>
                            <m:r>
                              <a:rPr lang="en-US" sz="2000" i="1">
                                <a:latin typeface="Cambria Math"/>
                              </a:rPr>
                              <m:t>)</m:t>
                            </m:r>
                          </m:e>
                          <m:sup>
                            <m:r>
                              <a:rPr lang="en-US" sz="2000" i="1">
                                <a:latin typeface="Cambria Math"/>
                              </a:rPr>
                              <m:t>2</m:t>
                            </m:r>
                          </m:sup>
                        </m:sSup>
                      </m:e>
                    </m:rad>
                  </m:oMath>
                </a14:m>
                <a:endParaRPr lang="en-US" sz="2000" dirty="0"/>
              </a:p>
              <a:p>
                <a:pPr>
                  <a:lnSpc>
                    <a:spcPct val="150000"/>
                  </a:lnSpc>
                </a:pPr>
                <a:endParaRPr lang="en-US" sz="2400" dirty="0"/>
              </a:p>
              <a:p>
                <a:pPr>
                  <a:lnSpc>
                    <a:spcPct val="150000"/>
                  </a:lnSpc>
                </a:pPr>
                <a:endParaRPr lang="en-US" sz="2400" dirty="0"/>
              </a:p>
              <a:p>
                <a:pPr>
                  <a:lnSpc>
                    <a:spcPct val="150000"/>
                  </a:lnSpc>
                </a:pPr>
                <a:endParaRPr lang="en-US" sz="24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867"/>
                </a:stretch>
              </a:blipFill>
            </p:spPr>
            <p:txBody>
              <a:bodyPr/>
              <a:lstStyle/>
              <a:p>
                <a:r>
                  <a:rPr lang="en-US">
                    <a:noFill/>
                  </a:rPr>
                  <a:t> </a:t>
                </a:r>
              </a:p>
            </p:txBody>
          </p:sp>
        </mc:Fallback>
      </mc:AlternateContent>
      <p:cxnSp>
        <p:nvCxnSpPr>
          <p:cNvPr id="6" name="Straight Arrow Connector 5"/>
          <p:cNvCxnSpPr/>
          <p:nvPr/>
        </p:nvCxnSpPr>
        <p:spPr>
          <a:xfrm>
            <a:off x="3505200" y="4419600"/>
            <a:ext cx="6858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58029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457200"/>
            <a:ext cx="8056563" cy="15712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352800" y="1905000"/>
            <a:ext cx="2352675" cy="18192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762000" y="3657600"/>
            <a:ext cx="7620000" cy="2961166"/>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09800" y="457200"/>
            <a:ext cx="6096000" cy="13430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371600" y="1752600"/>
            <a:ext cx="6989763" cy="30289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3810000" y="4648200"/>
            <a:ext cx="4295775" cy="14573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2971800" y="6019800"/>
            <a:ext cx="5400675" cy="51435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a:t>
                </a:r>
                <a:r>
                  <a:rPr lang="fa-IR" sz="2000" dirty="0" smtClean="0">
                    <a:cs typeface="B Titr" pitchFamily="2" charset="-78"/>
                  </a:rPr>
                  <a:t>بررسی سیستم تحت تحریک پایه ؛</a:t>
                </a:r>
              </a:p>
              <a:p>
                <a:pPr algn="r" rtl="1"/>
                <a:endParaRPr lang="fa-IR" sz="2000" dirty="0">
                  <a:cs typeface="B Titr" pitchFamily="2" charset="-78"/>
                </a:endParaRPr>
              </a:p>
              <a:p>
                <a:pPr marL="0" indent="0" algn="r" rtl="1">
                  <a:lnSpc>
                    <a:spcPct val="150000"/>
                  </a:lnSpc>
                  <a:buNone/>
                </a:pPr>
                <a:endParaRPr lang="en-US" sz="2000" dirty="0"/>
              </a:p>
              <a:p>
                <a:pPr marL="0" indent="0" algn="l">
                  <a:lnSpc>
                    <a:spcPct val="150000"/>
                  </a:lnSpc>
                  <a:buNone/>
                </a:pPr>
                <a:r>
                  <a:rPr lang="en-US" sz="2000" dirty="0" smtClean="0"/>
                  <a:t>                                                                   </a:t>
                </a:r>
                <a:r>
                  <a:rPr lang="fa-IR" sz="2000" dirty="0" smtClean="0"/>
                  <a:t>جابجایی سیستم</a:t>
                </a:r>
              </a:p>
              <a:p>
                <a:pPr marL="0" indent="0" algn="l">
                  <a:lnSpc>
                    <a:spcPct val="150000"/>
                  </a:lnSpc>
                  <a:buNone/>
                </a:pPr>
                <a:endParaRPr lang="fa-IR" sz="2000" dirty="0"/>
              </a:p>
              <a:p>
                <a:pPr marL="0" indent="0" algn="l">
                  <a:lnSpc>
                    <a:spcPct val="150000"/>
                  </a:lnSpc>
                  <a:buNone/>
                </a:pPr>
                <a:r>
                  <a:rPr lang="fa-IR" sz="2000" dirty="0" smtClean="0"/>
                  <a:t>                 </a:t>
                </a:r>
                <a:r>
                  <a:rPr lang="en-US" sz="2000" dirty="0" smtClean="0"/>
                  <a:t>                                            </a:t>
                </a:r>
                <a:r>
                  <a:rPr lang="fa-IR" sz="2000" dirty="0" smtClean="0"/>
                  <a:t>جابجایی پایه</a:t>
                </a:r>
              </a:p>
              <a:p>
                <a:pPr marL="0" indent="0" algn="l">
                  <a:buNone/>
                </a:pPr>
                <a:endParaRPr lang="en-US" sz="2000" dirty="0" smtClean="0"/>
              </a:p>
              <a:p>
                <a:pPr marL="114300" indent="0">
                  <a:buNone/>
                </a:pPr>
                <a14:m>
                  <m:oMath xmlns:m="http://schemas.openxmlformats.org/officeDocument/2006/math">
                    <m:r>
                      <a:rPr lang="en-US" sz="2000" i="1">
                        <a:latin typeface="Cambria Math"/>
                      </a:rPr>
                      <m:t>−</m:t>
                    </m:r>
                    <m:r>
                      <a:rPr lang="en-US" sz="2000" i="1">
                        <a:latin typeface="Cambria Math"/>
                      </a:rPr>
                      <m:t>𝑘</m:t>
                    </m:r>
                    <m:d>
                      <m:dPr>
                        <m:ctrlPr>
                          <a:rPr lang="en-US" sz="2000" i="1">
                            <a:latin typeface="Cambria Math"/>
                          </a:rPr>
                        </m:ctrlPr>
                      </m:dPr>
                      <m:e>
                        <m:sSub>
                          <m:sSubPr>
                            <m:ctrlPr>
                              <a:rPr lang="en-US" sz="2000" i="1" smtClean="0">
                                <a:latin typeface="Cambria Math"/>
                              </a:rPr>
                            </m:ctrlPr>
                          </m:sSubPr>
                          <m:e>
                            <m:r>
                              <a:rPr lang="en-US" sz="2000" b="0" i="1" smtClean="0">
                                <a:latin typeface="Cambria Math"/>
                              </a:rPr>
                              <m:t>𝑋</m:t>
                            </m:r>
                          </m:e>
                          <m:sub>
                            <m:r>
                              <a:rPr lang="en-US" sz="2000" b="0" i="1" smtClean="0">
                                <a:latin typeface="Cambria Math"/>
                              </a:rPr>
                              <m:t>2</m:t>
                            </m:r>
                          </m:sub>
                        </m:sSub>
                        <m:r>
                          <a:rPr lang="en-US" sz="2000" i="1">
                            <a:latin typeface="Cambria Math"/>
                          </a:rPr>
                          <m:t>−</m:t>
                        </m:r>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e>
                    </m:d>
                    <m:r>
                      <a:rPr lang="en-US" sz="2000" i="1">
                        <a:latin typeface="Cambria Math"/>
                      </a:rPr>
                      <m:t>−</m:t>
                    </m:r>
                    <m:r>
                      <a:rPr lang="en-US" sz="2000" i="1">
                        <a:latin typeface="Cambria Math"/>
                      </a:rPr>
                      <m:t>𝑐</m:t>
                    </m:r>
                    <m:d>
                      <m:dPr>
                        <m:ctrlPr>
                          <a:rPr lang="en-US" sz="2000" i="1">
                            <a:latin typeface="Cambria Math"/>
                          </a:rPr>
                        </m:ctrlPr>
                      </m:dPr>
                      <m:e>
                        <m:acc>
                          <m:accPr>
                            <m:chr m:val="̇"/>
                            <m:ctrlPr>
                              <a:rPr lang="en-US" sz="2000" i="1">
                                <a:latin typeface="Cambria Math"/>
                              </a:rPr>
                            </m:ctrlPr>
                          </m:accPr>
                          <m:e>
                            <m:sSub>
                              <m:sSubPr>
                                <m:ctrlPr>
                                  <a:rPr lang="en-US" sz="2000" i="1">
                                    <a:latin typeface="Cambria Math"/>
                                  </a:rPr>
                                </m:ctrlPr>
                              </m:sSubPr>
                              <m:e>
                                <m:r>
                                  <a:rPr lang="en-US" sz="2000" i="1">
                                    <a:latin typeface="Cambria Math"/>
                                  </a:rPr>
                                  <m:t>𝑋</m:t>
                                </m:r>
                              </m:e>
                              <m:sub>
                                <m:r>
                                  <a:rPr lang="en-US" sz="2000" i="1">
                                    <a:latin typeface="Cambria Math"/>
                                  </a:rPr>
                                  <m:t>2</m:t>
                                </m:r>
                              </m:sub>
                            </m:sSub>
                          </m:e>
                        </m:acc>
                        <m:r>
                          <a:rPr lang="en-US" sz="2000" i="1">
                            <a:latin typeface="Cambria Math"/>
                          </a:rPr>
                          <m:t>−</m:t>
                        </m:r>
                        <m:acc>
                          <m:accPr>
                            <m:chr m:val="̇"/>
                            <m:ctrlPr>
                              <a:rPr lang="en-US" sz="2000" i="1">
                                <a:latin typeface="Cambria Math"/>
                              </a:rPr>
                            </m:ctrlPr>
                          </m:accPr>
                          <m:e>
                            <m:sSub>
                              <m:sSubPr>
                                <m:ctrlPr>
                                  <a:rPr lang="en-US" sz="2000" i="1">
                                    <a:latin typeface="Cambria Math"/>
                                  </a:rPr>
                                </m:ctrlPr>
                              </m:sSubPr>
                              <m:e>
                                <m:r>
                                  <a:rPr lang="en-US" sz="2000" i="1">
                                    <a:latin typeface="Cambria Math"/>
                                  </a:rPr>
                                  <m:t>𝑋</m:t>
                                </m:r>
                              </m:e>
                              <m:sub>
                                <m:r>
                                  <a:rPr lang="en-US" sz="2000" i="1">
                                    <a:latin typeface="Cambria Math"/>
                                  </a:rPr>
                                  <m:t>1</m:t>
                                </m:r>
                              </m:sub>
                            </m:sSub>
                          </m:e>
                        </m:acc>
                      </m:e>
                    </m:d>
                    <m:r>
                      <a:rPr lang="en-US" sz="2000" i="1">
                        <a:latin typeface="Cambria Math"/>
                      </a:rPr>
                      <m:t>=</m:t>
                    </m:r>
                    <m:r>
                      <a:rPr lang="en-US" sz="2000" i="1">
                        <a:latin typeface="Cambria Math"/>
                      </a:rPr>
                      <m:t>𝑀</m:t>
                    </m:r>
                    <m:acc>
                      <m:accPr>
                        <m:chr m:val="̈"/>
                        <m:ctrlPr>
                          <a:rPr lang="en-US" sz="2000" i="1">
                            <a:latin typeface="Cambria Math"/>
                          </a:rPr>
                        </m:ctrlPr>
                      </m:accPr>
                      <m:e>
                        <m:sSub>
                          <m:sSubPr>
                            <m:ctrlPr>
                              <a:rPr lang="en-US" sz="2000" i="1">
                                <a:latin typeface="Cambria Math"/>
                              </a:rPr>
                            </m:ctrlPr>
                          </m:sSubPr>
                          <m:e>
                            <m:r>
                              <a:rPr lang="en-US" sz="2000" i="1">
                                <a:latin typeface="Cambria Math"/>
                              </a:rPr>
                              <m:t>𝑋</m:t>
                            </m:r>
                          </m:e>
                          <m:sub>
                            <m:r>
                              <a:rPr lang="en-US" sz="2000" i="1">
                                <a:latin typeface="Cambria Math"/>
                              </a:rPr>
                              <m:t>2</m:t>
                            </m:r>
                          </m:sub>
                        </m:sSub>
                      </m:e>
                    </m:acc>
                  </m:oMath>
                </a14:m>
                <a:r>
                  <a:rPr lang="en-US" sz="2000" dirty="0" smtClean="0"/>
                  <a:t>              </a:t>
                </a:r>
                <a14:m>
                  <m:oMath xmlns:m="http://schemas.openxmlformats.org/officeDocument/2006/math">
                    <m:r>
                      <a:rPr lang="en-US" sz="2000" b="0" i="1" dirty="0" smtClean="0">
                        <a:latin typeface="Cambria Math"/>
                      </a:rPr>
                      <m:t>𝑀</m:t>
                    </m:r>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𝑋</m:t>
                            </m:r>
                          </m:e>
                        </m:acc>
                      </m:e>
                      <m:sub>
                        <m:r>
                          <a:rPr lang="en-US" sz="2000" b="0" i="1" dirty="0" smtClean="0">
                            <a:latin typeface="Cambria Math"/>
                          </a:rPr>
                          <m:t>2</m:t>
                        </m:r>
                      </m:sub>
                    </m:sSub>
                    <m:r>
                      <a:rPr lang="en-US" sz="2000" b="0" i="1" dirty="0" smtClean="0">
                        <a:latin typeface="Cambria Math"/>
                      </a:rPr>
                      <m:t>+</m:t>
                    </m:r>
                    <m:r>
                      <a:rPr lang="en-US" sz="2000" b="0" i="1" dirty="0" smtClean="0">
                        <a:latin typeface="Cambria Math"/>
                      </a:rPr>
                      <m:t>𝐶</m:t>
                    </m:r>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𝑋</m:t>
                            </m:r>
                          </m:e>
                        </m:acc>
                      </m:e>
                      <m:sub>
                        <m:r>
                          <a:rPr lang="en-US" sz="2000" b="0" i="1" dirty="0" smtClean="0">
                            <a:latin typeface="Cambria Math"/>
                          </a:rPr>
                          <m:t>2</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𝑘𝑋</m:t>
                        </m:r>
                      </m:e>
                      <m:sub>
                        <m:r>
                          <a:rPr lang="en-US" sz="2000" b="0" i="1" dirty="0" smtClean="0">
                            <a:latin typeface="Cambria Math"/>
                          </a:rPr>
                          <m:t>2</m:t>
                        </m:r>
                      </m:sub>
                    </m:sSub>
                    <m:r>
                      <a:rPr lang="en-US" sz="2000" b="0" i="1" dirty="0" smtClean="0">
                        <a:latin typeface="Cambria Math"/>
                      </a:rPr>
                      <m:t>=</m:t>
                    </m:r>
                    <m:r>
                      <a:rPr lang="en-US" sz="2000" b="0" i="1" dirty="0" smtClean="0">
                        <a:latin typeface="Cambria Math"/>
                      </a:rPr>
                      <m:t>𝐶</m:t>
                    </m:r>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𝑋</m:t>
                            </m:r>
                          </m:e>
                        </m:acc>
                      </m:e>
                      <m:sub>
                        <m:r>
                          <a:rPr lang="en-US" sz="2000" b="0" i="1" dirty="0" smtClean="0">
                            <a:latin typeface="Cambria Math"/>
                          </a:rPr>
                          <m:t>1</m:t>
                        </m:r>
                      </m:sub>
                    </m:sSub>
                    <m:r>
                      <a:rPr lang="en-US" sz="2000" b="0" i="1" dirty="0" smtClean="0">
                        <a:latin typeface="Cambria Math"/>
                      </a:rPr>
                      <m:t>+</m:t>
                    </m:r>
                    <m:r>
                      <a:rPr lang="en-US" sz="2000" b="0" i="1" dirty="0" smtClean="0">
                        <a:latin typeface="Cambria Math"/>
                      </a:rPr>
                      <m:t>𝑘</m:t>
                    </m:r>
                    <m:sSub>
                      <m:sSubPr>
                        <m:ctrlPr>
                          <a:rPr lang="en-US" sz="2000" b="0" i="1" dirty="0" smtClean="0">
                            <a:latin typeface="Cambria Math"/>
                          </a:rPr>
                        </m:ctrlPr>
                      </m:sSubPr>
                      <m:e>
                        <m:r>
                          <a:rPr lang="en-US" sz="2000" b="0" i="1" dirty="0" smtClean="0">
                            <a:latin typeface="Cambria Math"/>
                          </a:rPr>
                          <m:t>𝑋</m:t>
                        </m:r>
                      </m:e>
                      <m:sub>
                        <m:r>
                          <a:rPr lang="en-US" sz="2000" b="0" i="1" dirty="0" smtClean="0">
                            <a:latin typeface="Cambria Math"/>
                          </a:rPr>
                          <m:t>1</m:t>
                        </m:r>
                      </m:sub>
                    </m:sSub>
                  </m:oMath>
                </a14:m>
                <a:endParaRPr lang="en-US" sz="2000" dirty="0" smtClean="0"/>
              </a:p>
              <a:p>
                <a:pPr marL="114300" indent="0">
                  <a:buNone/>
                </a:pPr>
                <a:endParaRPr lang="en-US" sz="2000" dirty="0"/>
              </a:p>
              <a:p>
                <a:pPr marL="114300" indent="0" algn="r" rtl="1">
                  <a:buNone/>
                </a:pPr>
                <a:r>
                  <a:rPr lang="fa-IR" sz="2000" dirty="0" smtClean="0"/>
                  <a:t>     مثال : </a:t>
                </a:r>
                <a:r>
                  <a:rPr lang="fa-IR" sz="2000" dirty="0"/>
                  <a:t>فرض کنید </a:t>
                </a:r>
                <a14:m>
                  <m:oMath xmlns:m="http://schemas.openxmlformats.org/officeDocument/2006/math">
                    <m:sSub>
                      <m:sSubPr>
                        <m:ctrlPr>
                          <a:rPr lang="fa-IR" sz="200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r>
                      <a:rPr lang="en-US" sz="2000" b="0" i="1" smtClean="0">
                        <a:latin typeface="Cambria Math"/>
                      </a:rPr>
                      <m:t>𝐴</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r>
                  <a:rPr lang="fa-IR" sz="2000" dirty="0" smtClean="0"/>
                  <a:t> باشد.مقدار </a:t>
                </a:r>
                <a14:m>
                  <m:oMath xmlns:m="http://schemas.openxmlformats.org/officeDocument/2006/math">
                    <m:f>
                      <m:fPr>
                        <m:ctrlPr>
                          <a:rPr lang="fa-IR" sz="2000" i="1" smtClean="0">
                            <a:latin typeface="Cambria Math"/>
                          </a:rPr>
                        </m:ctrlPr>
                      </m:fPr>
                      <m:num>
                        <m:sSub>
                          <m:sSubPr>
                            <m:ctrlPr>
                              <a:rPr lang="fa-IR" sz="2000" i="1" smtClean="0">
                                <a:latin typeface="Cambria Math"/>
                              </a:rPr>
                            </m:ctrlPr>
                          </m:sSubPr>
                          <m:e>
                            <m:r>
                              <a:rPr lang="en-US" sz="2000" b="0" i="1" smtClean="0">
                                <a:latin typeface="Cambria Math"/>
                              </a:rPr>
                              <m:t>𝑥</m:t>
                            </m:r>
                          </m:e>
                          <m:sub>
                            <m:r>
                              <a:rPr lang="en-US" sz="2000" b="0" i="1" smtClean="0">
                                <a:latin typeface="Cambria Math"/>
                              </a:rPr>
                              <m:t>2</m:t>
                            </m:r>
                          </m:sub>
                        </m:sSub>
                      </m:num>
                      <m:den>
                        <m:sSub>
                          <m:sSubPr>
                            <m:ctrlPr>
                              <a:rPr lang="fa-IR" sz="2000" i="1" smtClean="0">
                                <a:latin typeface="Cambria Math"/>
                              </a:rPr>
                            </m:ctrlPr>
                          </m:sSubPr>
                          <m:e>
                            <m:r>
                              <a:rPr lang="en-US" sz="2000" b="0" i="1" smtClean="0">
                                <a:latin typeface="Cambria Math"/>
                              </a:rPr>
                              <m:t>𝑥</m:t>
                            </m:r>
                          </m:e>
                          <m:sub>
                            <m:r>
                              <a:rPr lang="en-US" sz="2000" b="0" i="1" smtClean="0">
                                <a:latin typeface="Cambria Math"/>
                              </a:rPr>
                              <m:t>1</m:t>
                            </m:r>
                          </m:sub>
                        </m:sSub>
                      </m:den>
                    </m:f>
                  </m:oMath>
                </a14:m>
                <a:r>
                  <a:rPr lang="fa-IR" sz="2000" dirty="0" smtClean="0"/>
                  <a:t> را با استفاده از آنچه در درس معادلات </a:t>
                </a:r>
              </a:p>
              <a:p>
                <a:pPr marL="114300" indent="0" algn="r" rtl="1">
                  <a:buNone/>
                </a:pPr>
                <a:r>
                  <a:rPr lang="fa-IR" sz="2000" dirty="0" smtClean="0"/>
                  <a:t>دیفرانسیل گفته شد،بدست آورید.</a:t>
                </a:r>
              </a:p>
              <a:p>
                <a:pPr marL="114300" indent="0" algn="r" rtl="1">
                  <a:buNone/>
                </a:pPr>
                <a:endParaRPr lang="fa-IR" sz="2000" dirty="0"/>
              </a:p>
              <a:p>
                <a:pPr marL="114300" indent="0">
                  <a:buNone/>
                </a:pPr>
                <a14:m>
                  <m:oMath xmlns:m="http://schemas.openxmlformats.org/officeDocument/2006/math">
                    <m:r>
                      <a:rPr lang="en-US" sz="2000" b="0" i="1" smtClean="0">
                        <a:latin typeface="Cambria Math"/>
                      </a:rPr>
                      <m:t>𝑖𝑓</m:t>
                    </m:r>
                    <m:r>
                      <a:rPr lang="en-US" sz="2000" b="0" i="1" smtClean="0">
                        <a:latin typeface="Cambria Math"/>
                      </a:rPr>
                      <m:t>;  </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oMath>
                </a14:m>
                <a:r>
                  <a:rPr lang="en-US" sz="2000" dirty="0" smtClean="0"/>
                  <a:t> </a:t>
                </a:r>
                <a:r>
                  <a:rPr lang="fa-IR" sz="2000" dirty="0" smtClean="0"/>
                  <a:t>تحریک سینوسی باشد</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𝑖𝑛</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oMath>
                </a14:m>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b="0" i="1" smtClean="0">
                        <a:latin typeface="Cambria Math"/>
                      </a:rPr>
                      <m:t>=</m:t>
                    </m:r>
                    <m:r>
                      <a:rPr lang="en-US" sz="2000" b="0" i="1" smtClean="0">
                        <a:latin typeface="Cambria Math"/>
                      </a:rPr>
                      <m:t>𝐼𝑚</m:t>
                    </m:r>
                    <m:r>
                      <a:rPr lang="en-US" sz="2000" b="0" i="1" smtClean="0">
                        <a:latin typeface="Cambria Math"/>
                      </a:rPr>
                      <m:t>(</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𝑖𝑛</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oMath>
                </a14:m>
                <a:endParaRPr lang="en-US" sz="2000" dirty="0" smtClean="0"/>
              </a:p>
              <a:p>
                <a:pPr marL="114300" indent="0">
                  <a:lnSpc>
                    <a:spcPct val="200000"/>
                  </a:lnSpc>
                  <a:buNone/>
                </a:pPr>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i="1" smtClean="0">
                            <a:latin typeface="Cambria Math"/>
                          </a:rPr>
                        </m:ctrlPr>
                      </m:sSubPr>
                      <m:e>
                        <m:r>
                          <a:rPr lang="en-US" sz="2000" b="0" i="1" smtClean="0">
                            <a:latin typeface="Cambria Math"/>
                          </a:rPr>
                          <m:t>𝑋</m:t>
                        </m:r>
                      </m:e>
                      <m:sub>
                        <m:r>
                          <a:rPr lang="en-US" sz="2000" b="0" i="1" smtClean="0">
                            <a:latin typeface="Cambria Math"/>
                          </a:rPr>
                          <m:t>𝑜𝑢𝑡</m:t>
                        </m:r>
                      </m:sub>
                    </m:sSub>
                    <m:sSup>
                      <m:sSupPr>
                        <m:ctrlPr>
                          <a:rPr lang="en-US" sz="200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oMath>
                </a14:m>
                <a:r>
                  <a:rPr lang="en-US" sz="2000" dirty="0" smtClean="0"/>
                  <a:t>        </a:t>
                </a:r>
                <a:r>
                  <a:rPr lang="fa-IR" sz="2000" dirty="0" smtClean="0"/>
                  <a:t>یک عدد مختلط است که اختلاف فاز نیز در درون آن نهفته است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733" r="-667"/>
                </a:stretch>
              </a:blipFill>
            </p:spPr>
            <p:txBody>
              <a:bodyPr/>
              <a:lstStyle/>
              <a:p>
                <a:r>
                  <a:rPr lang="en-US">
                    <a:noFill/>
                  </a:rPr>
                  <a:t> </a:t>
                </a:r>
              </a:p>
            </p:txBody>
          </p:sp>
        </mc:Fallback>
      </mc:AlternateContent>
      <p:sp>
        <p:nvSpPr>
          <p:cNvPr id="4" name="Rectangle 3"/>
          <p:cNvSpPr/>
          <p:nvPr/>
        </p:nvSpPr>
        <p:spPr>
          <a:xfrm>
            <a:off x="885825" y="13716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5400000">
            <a:off x="1295889" y="2437911"/>
            <a:ext cx="990600" cy="229579"/>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990600" y="2281240"/>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2667001"/>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47800" y="2281240"/>
            <a:ext cx="0" cy="3857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43364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2057401"/>
            <a:ext cx="0" cy="384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2667001"/>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0600" y="3048001"/>
            <a:ext cx="1143000" cy="112514"/>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4" name="TextBox 13"/>
              <p:cNvSpPr txBox="1"/>
              <p:nvPr/>
            </p:nvSpPr>
            <p:spPr>
              <a:xfrm>
                <a:off x="1227611" y="1529834"/>
                <a:ext cx="440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227611" y="1529834"/>
                <a:ext cx="440377"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605046" y="2352675"/>
                <a:ext cx="385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605046" y="2352675"/>
                <a:ext cx="385554"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1905979" y="2332039"/>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1905979" y="2332039"/>
                <a:ext cx="370934"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7" name="Straight Arrow Connector 16"/>
          <p:cNvCxnSpPr/>
          <p:nvPr/>
        </p:nvCxnSpPr>
        <p:spPr>
          <a:xfrm flipV="1">
            <a:off x="2438400" y="1676401"/>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2200" y="2057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19350" y="2779515"/>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43150" y="316051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2476500" y="1664733"/>
                <a:ext cx="1220334" cy="369332"/>
              </a:xfrm>
              <a:prstGeom prst="rect">
                <a:avLst/>
              </a:prstGeom>
              <a:solidFill>
                <a:schemeClr val="accent3">
                  <a:lumMod val="40000"/>
                  <a:lumOff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2</m:t>
                          </m:r>
                        </m:sub>
                      </m:sSub>
                      <m:r>
                        <a:rPr lang="en-US" b="0" i="1" smtClean="0">
                          <a:latin typeface="Cambria Math"/>
                        </a:rPr>
                        <m:t>=</m:t>
                      </m:r>
                      <m:sSub>
                        <m:sSubPr>
                          <m:ctrlPr>
                            <a:rPr lang="en-US" i="1" smtClean="0">
                              <a:latin typeface="Cambria Math"/>
                            </a:rPr>
                          </m:ctrlPr>
                        </m:sSubPr>
                        <m:e>
                          <m:r>
                            <a:rPr lang="en-US" b="0" i="1" smtClean="0">
                              <a:latin typeface="Cambria Math"/>
                            </a:rPr>
                            <m:t>𝑋</m:t>
                          </m:r>
                        </m:e>
                        <m:sub>
                          <m:r>
                            <a:rPr lang="en-US" b="0" i="1" smtClean="0">
                              <a:latin typeface="Cambria Math"/>
                            </a:rPr>
                            <m:t>𝑜𝑢𝑡</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2476500" y="1664733"/>
                <a:ext cx="1220334"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4" name="TextBox 23"/>
              <p:cNvSpPr txBox="1"/>
              <p:nvPr/>
            </p:nvSpPr>
            <p:spPr>
              <a:xfrm>
                <a:off x="2476500" y="2779515"/>
                <a:ext cx="10995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1</m:t>
                          </m:r>
                        </m:sub>
                      </m:sSub>
                      <m:r>
                        <a:rPr lang="en-US" b="0" i="1" smtClean="0">
                          <a:latin typeface="Cambria Math"/>
                        </a:rPr>
                        <m:t>=</m:t>
                      </m:r>
                      <m:sSub>
                        <m:sSubPr>
                          <m:ctrlPr>
                            <a:rPr lang="en-US" i="1" smtClean="0">
                              <a:latin typeface="Cambria Math"/>
                            </a:rPr>
                          </m:ctrlPr>
                        </m:sSubPr>
                        <m:e>
                          <m:r>
                            <a:rPr lang="en-US" b="0" i="1" smtClean="0">
                              <a:latin typeface="Cambria Math"/>
                            </a:rPr>
                            <m:t>𝑋</m:t>
                          </m:r>
                        </m:e>
                        <m:sub>
                          <m:r>
                            <a:rPr lang="en-US" b="0" i="1" smtClean="0">
                              <a:latin typeface="Cambria Math"/>
                            </a:rPr>
                            <m:t>𝑖𝑛</m:t>
                          </m:r>
                        </m:sub>
                      </m:sSub>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2476500" y="2779515"/>
                <a:ext cx="1099596"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25" name="Rectangle 24"/>
          <p:cNvSpPr/>
          <p:nvPr/>
        </p:nvSpPr>
        <p:spPr>
          <a:xfrm>
            <a:off x="6400800" y="1348265"/>
            <a:ext cx="1143000" cy="518636"/>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6705600" y="1866901"/>
            <a:ext cx="0" cy="465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62800" y="1849399"/>
            <a:ext cx="0" cy="465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0" name="TextBox 29"/>
              <p:cNvSpPr txBox="1"/>
              <p:nvPr/>
            </p:nvSpPr>
            <p:spPr>
              <a:xfrm>
                <a:off x="5486400" y="2339978"/>
                <a:ext cx="1340880" cy="377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𝑋</m:t>
                              </m:r>
                            </m:e>
                          </m:acc>
                        </m:e>
                        <m:sub>
                          <m:r>
                            <a:rPr lang="en-US" b="0" i="1" smtClean="0">
                              <a:latin typeface="Cambria Math"/>
                            </a:rPr>
                            <m:t>2</m:t>
                          </m:r>
                        </m:sub>
                      </m:sSub>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𝑋</m:t>
                              </m:r>
                            </m:e>
                          </m:acc>
                        </m:e>
                        <m:sub>
                          <m:r>
                            <a:rPr lang="en-US" b="0" i="1" smtClean="0">
                              <a:latin typeface="Cambria Math"/>
                            </a:rPr>
                            <m:t>1</m:t>
                          </m:r>
                        </m:sub>
                      </m:sSub>
                      <m:r>
                        <a:rPr lang="en-US" b="0" i="1" smtClean="0">
                          <a:latin typeface="Cambria Math"/>
                        </a:rPr>
                        <m:t>)</m:t>
                      </m:r>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5486400" y="2339978"/>
                <a:ext cx="1340880" cy="377989"/>
              </a:xfrm>
              <a:prstGeom prst="rect">
                <a:avLst/>
              </a:prstGeom>
              <a:blipFill rotWithShape="1">
                <a:blip r:embed="rId8" cstate="print"/>
                <a:stretch>
                  <a:fillRect b="-1290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TextBox 30"/>
              <p:cNvSpPr txBox="1"/>
              <p:nvPr/>
            </p:nvSpPr>
            <p:spPr>
              <a:xfrm>
                <a:off x="7027164" y="2368034"/>
                <a:ext cx="13262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1</m:t>
                          </m:r>
                        </m:sub>
                      </m:sSub>
                      <m:r>
                        <a:rPr lang="en-US" b="0" i="1" smtClean="0">
                          <a:latin typeface="Cambria Math"/>
                        </a:rPr>
                        <m:t>)</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7027164" y="2368034"/>
                <a:ext cx="1326261" cy="369332"/>
              </a:xfrm>
              <a:prstGeom prst="rect">
                <a:avLst/>
              </a:prstGeom>
              <a:blipFill rotWithShape="1">
                <a:blip r:embed="rId9" cstate="print"/>
                <a:stretch>
                  <a:fillRect b="-11475"/>
                </a:stretch>
              </a:blipFill>
            </p:spPr>
            <p:txBody>
              <a:bodyPr/>
              <a:lstStyle/>
              <a:p>
                <a:r>
                  <a:rPr lang="en-US">
                    <a:noFill/>
                  </a:rPr>
                  <a:t> </a:t>
                </a:r>
              </a:p>
            </p:txBody>
          </p:sp>
        </mc:Fallback>
      </mc:AlternateContent>
      <p:cxnSp>
        <p:nvCxnSpPr>
          <p:cNvPr id="33" name="Straight Connector 32"/>
          <p:cNvCxnSpPr/>
          <p:nvPr/>
        </p:nvCxnSpPr>
        <p:spPr>
          <a:xfrm>
            <a:off x="4648200" y="3505200"/>
            <a:ext cx="36242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48200" y="4114800"/>
            <a:ext cx="36242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648200" y="3505200"/>
            <a:ext cx="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62937" y="3505200"/>
            <a:ext cx="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814663" y="6400800"/>
            <a:ext cx="4059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66407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r>
                  <a:rPr lang="en-US" sz="2000" dirty="0" smtClean="0"/>
                  <a:t>  </a:t>
                </a:r>
              </a:p>
              <a:p>
                <a:r>
                  <a:rPr lang="fa-IR" sz="2000" dirty="0"/>
                  <a:t> </a:t>
                </a:r>
                <a14:m>
                  <m:oMath xmlns:m="http://schemas.openxmlformats.org/officeDocument/2006/math">
                    <m:r>
                      <a:rPr lang="en-US" sz="2000" b="0" i="0" smtClean="0">
                        <a:latin typeface="Cambria Math"/>
                      </a:rPr>
                      <m:t>−</m:t>
                    </m:r>
                    <m:r>
                      <m:rPr>
                        <m:sty m:val="p"/>
                      </m:rPr>
                      <a:rPr lang="en-US" sz="2000" b="0" i="0" smtClean="0">
                        <a:latin typeface="Cambria Math"/>
                      </a:rPr>
                      <m:t>M</m:t>
                    </m:r>
                    <m:sSub>
                      <m:sSubPr>
                        <m:ctrlPr>
                          <a:rPr lang="fa-IR" sz="2000" i="1" smtClean="0">
                            <a:latin typeface="Cambria Math"/>
                          </a:rPr>
                        </m:ctrlPr>
                      </m:sSubPr>
                      <m:e>
                        <m:r>
                          <a:rPr lang="en-US" sz="2000" b="0" i="1" smtClean="0">
                            <a:latin typeface="Cambria Math"/>
                          </a:rPr>
                          <m:t>𝑋</m:t>
                        </m:r>
                      </m:e>
                      <m:sub>
                        <m:r>
                          <a:rPr lang="en-US" sz="2000" b="0" i="1" smtClean="0">
                            <a:latin typeface="Cambria Math"/>
                          </a:rPr>
                          <m:t>𝑜𝑢𝑡</m:t>
                        </m:r>
                      </m:sub>
                    </m:sSub>
                    <m:sSup>
                      <m:sSupPr>
                        <m:ctrlPr>
                          <a:rPr lang="fa-IR" sz="2000" i="1" smtClean="0">
                            <a:latin typeface="Cambria Math"/>
                          </a:rPr>
                        </m:ctrlPr>
                      </m:sSupPr>
                      <m:e>
                        <m:r>
                          <a:rPr lang="fa-IR" sz="2000" i="1" smtClean="0">
                            <a:latin typeface="Cambria Math"/>
                            <a:ea typeface="Cambria Math"/>
                          </a:rPr>
                          <m:t>𝜔</m:t>
                        </m:r>
                      </m:e>
                      <m:sup>
                        <m:r>
                          <a:rPr lang="en-US" sz="2000" b="0" i="1" smtClean="0">
                            <a:latin typeface="Cambria Math"/>
                          </a:rPr>
                          <m:t>2</m:t>
                        </m:r>
                      </m:sup>
                    </m:sSup>
                    <m:sSup>
                      <m:sSupPr>
                        <m:ctrlPr>
                          <a:rPr lang="fa-IR" sz="200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rPr>
                          <m:t>𝑡</m:t>
                        </m:r>
                      </m:sup>
                    </m:sSup>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𝑜𝑢𝑡</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r>
                      <a:rPr lang="en-US" sz="2000" b="0" i="1" smtClean="0">
                        <a:latin typeface="Cambria Math"/>
                      </a:rPr>
                      <m:t>𝐶</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𝑜𝑢𝑡</m:t>
                        </m:r>
                      </m:sub>
                    </m:sSub>
                    <m:r>
                      <a:rPr lang="en-US" sz="2000" b="0" i="1" smtClean="0">
                        <a:latin typeface="Cambria Math"/>
                      </a:rPr>
                      <m:t>𝑖</m:t>
                    </m:r>
                    <m:r>
                      <a:rPr lang="en-US" sz="2000" b="0" i="1" smtClean="0">
                        <a:latin typeface="Cambria Math"/>
                        <a:ea typeface="Cambria Math"/>
                      </a:rPr>
                      <m:t>𝜔</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𝑖𝑛</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r>
                      <a:rPr lang="en-US" sz="2000" b="0" i="1" smtClean="0">
                        <a:latin typeface="Cambria Math"/>
                      </a:rPr>
                      <m:t>+</m:t>
                    </m:r>
                    <m:r>
                      <a:rPr lang="en-US" sz="2000" b="0" i="1" smtClean="0">
                        <a:latin typeface="Cambria Math"/>
                      </a:rPr>
                      <m:t>𝐶𝑖</m:t>
                    </m:r>
                    <m:r>
                      <a:rPr lang="en-US" sz="2000" b="0" i="1" smtClean="0">
                        <a:latin typeface="Cambria Math"/>
                        <a:ea typeface="Cambria Math"/>
                      </a:rPr>
                      <m:t>𝜔</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𝑖𝑛</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oMath>
                </a14:m>
                <a:endParaRPr lang="en-US" sz="2000" dirty="0" smtClean="0"/>
              </a:p>
              <a:p>
                <a:pPr>
                  <a:lnSpc>
                    <a:spcPct val="150000"/>
                  </a:lnSpc>
                </a:pPr>
                <a14:m>
                  <m:oMath xmlns:m="http://schemas.openxmlformats.org/officeDocument/2006/math">
                    <m:sSub>
                      <m:sSubPr>
                        <m:ctrlPr>
                          <a:rPr lang="en-US" sz="2000" i="1" smtClean="0">
                            <a:latin typeface="Cambria Math"/>
                          </a:rPr>
                        </m:ctrlPr>
                      </m:sSubPr>
                      <m:e>
                        <m:r>
                          <a:rPr lang="en-US" sz="2000" b="0" i="1" smtClean="0">
                            <a:latin typeface="Cambria Math"/>
                          </a:rPr>
                          <m:t>𝑋</m:t>
                        </m:r>
                      </m:e>
                      <m:sub>
                        <m:r>
                          <a:rPr lang="en-US" sz="2000" b="0" i="1" smtClean="0">
                            <a:latin typeface="Cambria Math"/>
                          </a:rPr>
                          <m:t>𝑜𝑢𝑡</m:t>
                        </m:r>
                      </m:sub>
                    </m:sSub>
                    <m:d>
                      <m:dPr>
                        <m:ctrlPr>
                          <a:rPr lang="en-US" sz="2000" b="0" i="1" smtClean="0">
                            <a:latin typeface="Cambria Math"/>
                          </a:rPr>
                        </m:ctrlPr>
                      </m:dPr>
                      <m:e>
                        <m:r>
                          <a:rPr lang="en-US" sz="2000" b="0" i="1" smtClean="0">
                            <a:latin typeface="Cambria Math"/>
                          </a:rPr>
                          <m:t>𝑘</m:t>
                        </m:r>
                        <m:r>
                          <a:rPr lang="en-US" sz="2000" b="0" i="1" smtClean="0">
                            <a:latin typeface="Cambria Math"/>
                          </a:rPr>
                          <m:t>−</m:t>
                        </m:r>
                        <m:r>
                          <a:rPr lang="en-US" sz="2000" b="0" i="1" smtClean="0">
                            <a:latin typeface="Cambria Math"/>
                          </a:rPr>
                          <m:t>𝑀</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r>
                          <a:rPr lang="en-US" sz="2000" b="0" i="1" smtClean="0">
                            <a:latin typeface="Cambria Math"/>
                          </a:rPr>
                          <m:t>+</m:t>
                        </m:r>
                        <m:r>
                          <a:rPr lang="en-US" sz="2000" b="0" i="1" smtClean="0">
                            <a:latin typeface="Cambria Math"/>
                          </a:rPr>
                          <m:t>𝐶𝑖</m:t>
                        </m:r>
                        <m:r>
                          <a:rPr lang="en-US" sz="2000" b="0" i="1" smtClean="0">
                            <a:latin typeface="Cambria Math"/>
                            <a:ea typeface="Cambria Math"/>
                          </a:rPr>
                          <m:t>𝜔</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𝑖𝑛</m:t>
                        </m:r>
                      </m:sub>
                    </m:sSub>
                    <m:r>
                      <a:rPr lang="en-US" sz="2000" b="0" i="1" smtClean="0">
                        <a:latin typeface="Cambria Math"/>
                      </a:rPr>
                      <m:t>(</m:t>
                    </m:r>
                    <m:r>
                      <a:rPr lang="en-US" sz="2000" b="0" i="1" smtClean="0">
                        <a:latin typeface="Cambria Math"/>
                      </a:rPr>
                      <m:t>𝑘</m:t>
                    </m:r>
                    <m:r>
                      <a:rPr lang="en-US" sz="2000" b="0" i="1" smtClean="0">
                        <a:latin typeface="Cambria Math"/>
                      </a:rPr>
                      <m:t>+</m:t>
                    </m:r>
                    <m:r>
                      <a:rPr lang="en-US" sz="2000" b="0" i="1" smtClean="0">
                        <a:latin typeface="Cambria Math"/>
                      </a:rPr>
                      <m:t>𝐶𝑖</m:t>
                    </m:r>
                    <m:r>
                      <a:rPr lang="en-US" sz="2000" b="0" i="1" smtClean="0">
                        <a:latin typeface="Cambria Math"/>
                        <a:ea typeface="Cambria Math"/>
                      </a:rPr>
                      <m:t>𝜔</m:t>
                    </m:r>
                    <m:r>
                      <a:rPr lang="en-US" sz="2000" b="0" i="1" smtClean="0">
                        <a:latin typeface="Cambria Math"/>
                      </a:rPr>
                      <m:t>)</m:t>
                    </m:r>
                  </m:oMath>
                </a14:m>
                <a:endParaRPr lang="en-US" sz="2000" dirty="0" smtClean="0"/>
              </a:p>
              <a:p>
                <a:pPr>
                  <a:lnSpc>
                    <a:spcPct val="150000"/>
                  </a:lnSpc>
                </a:pP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𝑋</m:t>
                            </m:r>
                          </m:e>
                          <m:sub>
                            <m:r>
                              <a:rPr lang="en-US" sz="2000" b="0" i="1" smtClean="0">
                                <a:latin typeface="Cambria Math"/>
                              </a:rPr>
                              <m:t>𝑜𝑢𝑡</m:t>
                            </m:r>
                          </m:sub>
                        </m:sSub>
                      </m:num>
                      <m:den>
                        <m:sSub>
                          <m:sSubPr>
                            <m:ctrlPr>
                              <a:rPr lang="en-US" sz="2000" i="1" smtClean="0">
                                <a:latin typeface="Cambria Math"/>
                              </a:rPr>
                            </m:ctrlPr>
                          </m:sSubPr>
                          <m:e>
                            <m:r>
                              <a:rPr lang="en-US" sz="2000" b="0" i="1" smtClean="0">
                                <a:latin typeface="Cambria Math"/>
                              </a:rPr>
                              <m:t>𝑋</m:t>
                            </m:r>
                          </m:e>
                          <m:sub>
                            <m:r>
                              <a:rPr lang="en-US" sz="2000" b="0" i="1" smtClean="0">
                                <a:latin typeface="Cambria Math"/>
                              </a:rPr>
                              <m:t>𝑖𝑛</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𝑘</m:t>
                        </m:r>
                        <m:r>
                          <a:rPr lang="en-US" sz="2000" b="0" i="1" smtClean="0">
                            <a:latin typeface="Cambria Math"/>
                          </a:rPr>
                          <m:t>+</m:t>
                        </m:r>
                        <m:r>
                          <a:rPr lang="en-US" sz="2000" b="0" i="1" smtClean="0">
                            <a:latin typeface="Cambria Math"/>
                          </a:rPr>
                          <m:t>𝐶𝑖</m:t>
                        </m:r>
                        <m:r>
                          <a:rPr lang="en-US" sz="2000" b="0" i="1" smtClean="0">
                            <a:latin typeface="Cambria Math"/>
                            <a:ea typeface="Cambria Math"/>
                          </a:rPr>
                          <m:t>𝜔</m:t>
                        </m:r>
                      </m:num>
                      <m:den>
                        <m:sSup>
                          <m:sSupPr>
                            <m:ctrlPr>
                              <a:rPr lang="en-US" sz="2000" b="0" i="1" smtClean="0">
                                <a:latin typeface="Cambria Math"/>
                              </a:rPr>
                            </m:ctrlPr>
                          </m:sSupPr>
                          <m:e>
                            <m:r>
                              <a:rPr lang="en-US" sz="2000" b="0" i="1" smtClean="0">
                                <a:latin typeface="Cambria Math"/>
                              </a:rPr>
                              <m:t>𝑘</m:t>
                            </m:r>
                            <m:r>
                              <a:rPr lang="en-US" sz="2000" b="0" i="1" smtClean="0">
                                <a:latin typeface="Cambria Math"/>
                              </a:rPr>
                              <m:t>−</m:t>
                            </m:r>
                            <m:r>
                              <a:rPr lang="en-US" sz="2000" b="0" i="1" smtClean="0">
                                <a:latin typeface="Cambria Math"/>
                              </a:rPr>
                              <m:t>𝑀</m:t>
                            </m:r>
                            <m:r>
                              <a:rPr lang="en-US" sz="2000" b="0" i="1" smtClean="0">
                                <a:latin typeface="Cambria Math"/>
                                <a:ea typeface="Cambria Math"/>
                              </a:rPr>
                              <m:t>𝜔</m:t>
                            </m:r>
                          </m:e>
                          <m:sup>
                            <m:r>
                              <a:rPr lang="en-US" sz="2000" b="0" i="1" smtClean="0">
                                <a:latin typeface="Cambria Math"/>
                              </a:rPr>
                              <m:t>2</m:t>
                            </m:r>
                          </m:sup>
                        </m:sSup>
                        <m:r>
                          <a:rPr lang="en-US" sz="2000" b="0" i="1" smtClean="0">
                            <a:latin typeface="Cambria Math"/>
                          </a:rPr>
                          <m:t>+</m:t>
                        </m:r>
                        <m:r>
                          <a:rPr lang="en-US" sz="2000" b="0" i="1" smtClean="0">
                            <a:latin typeface="Cambria Math"/>
                          </a:rPr>
                          <m:t>𝐶𝑖</m:t>
                        </m:r>
                        <m:r>
                          <a:rPr lang="en-US" sz="2000" b="0" i="1" smtClean="0">
                            <a:latin typeface="Cambria Math"/>
                            <a:ea typeface="Cambria Math"/>
                          </a:rPr>
                          <m:t>𝜔</m:t>
                        </m:r>
                      </m:den>
                    </m:f>
                  </m:oMath>
                </a14:m>
                <a:r>
                  <a:rPr lang="en-US" sz="2000" dirty="0" smtClean="0"/>
                  <a:t>                              </a:t>
                </a:r>
                <a14:m>
                  <m:oMath xmlns:m="http://schemas.openxmlformats.org/officeDocument/2006/math">
                    <m:d>
                      <m:dPr>
                        <m:begChr m:val="|"/>
                        <m:endChr m:val="|"/>
                        <m:ctrlPr>
                          <a:rPr lang="en-US" sz="2000" b="0" i="1" dirty="0" smtClean="0">
                            <a:latin typeface="Cambria Math"/>
                          </a:rPr>
                        </m:ctrlPr>
                      </m:dPr>
                      <m:e>
                        <m:f>
                          <m:fPr>
                            <m:ctrlPr>
                              <a:rPr lang="en-US" sz="2000" i="1">
                                <a:latin typeface="Cambria Math"/>
                              </a:rPr>
                            </m:ctrlPr>
                          </m:fPr>
                          <m:num>
                            <m:sSub>
                              <m:sSubPr>
                                <m:ctrlPr>
                                  <a:rPr lang="en-US" sz="2000" i="1">
                                    <a:latin typeface="Cambria Math"/>
                                  </a:rPr>
                                </m:ctrlPr>
                              </m:sSubPr>
                              <m:e>
                                <m:r>
                                  <a:rPr lang="en-US" sz="2000" i="1">
                                    <a:latin typeface="Cambria Math"/>
                                  </a:rPr>
                                  <m:t>𝑋</m:t>
                                </m:r>
                              </m:e>
                              <m:sub>
                                <m:r>
                                  <a:rPr lang="en-US" sz="2000" i="1">
                                    <a:latin typeface="Cambria Math"/>
                                  </a:rPr>
                                  <m:t>𝑜𝑢𝑡</m:t>
                                </m:r>
                              </m:sub>
                            </m:sSub>
                          </m:num>
                          <m:den>
                            <m:sSub>
                              <m:sSubPr>
                                <m:ctrlPr>
                                  <a:rPr lang="en-US" sz="2000" i="1">
                                    <a:latin typeface="Cambria Math"/>
                                  </a:rPr>
                                </m:ctrlPr>
                              </m:sSubPr>
                              <m:e>
                                <m:r>
                                  <a:rPr lang="en-US" sz="2000" i="1">
                                    <a:latin typeface="Cambria Math"/>
                                  </a:rPr>
                                  <m:t>𝑋</m:t>
                                </m:r>
                              </m:e>
                              <m:sub>
                                <m:r>
                                  <a:rPr lang="en-US" sz="2000" i="1">
                                    <a:latin typeface="Cambria Math"/>
                                  </a:rPr>
                                  <m:t>𝑖𝑛</m:t>
                                </m:r>
                              </m:sub>
                            </m:sSub>
                          </m:den>
                        </m:f>
                      </m:e>
                    </m:d>
                    <m:r>
                      <a:rPr lang="en-US" sz="2000" b="0" i="1" dirty="0" smtClean="0">
                        <a:latin typeface="Cambria Math"/>
                      </a:rPr>
                      <m:t>=</m:t>
                    </m:r>
                    <m:f>
                      <m:fPr>
                        <m:ctrlPr>
                          <a:rPr lang="en-US" sz="2000" b="0" i="1" dirty="0" smtClean="0">
                            <a:latin typeface="Cambria Math"/>
                          </a:rPr>
                        </m:ctrlPr>
                      </m:fPr>
                      <m:num>
                        <m:rad>
                          <m:radPr>
                            <m:degHide m:val="on"/>
                            <m:ctrlPr>
                              <a:rPr lang="en-US" sz="2000" b="0" i="1" dirty="0" smtClean="0">
                                <a:latin typeface="Cambria Math"/>
                              </a:rPr>
                            </m:ctrlPr>
                          </m:radPr>
                          <m:deg/>
                          <m:e>
                            <m:sSup>
                              <m:sSupPr>
                                <m:ctrlPr>
                                  <a:rPr lang="en-US" sz="2000" b="0" i="1" dirty="0" smtClean="0">
                                    <a:latin typeface="Cambria Math"/>
                                  </a:rPr>
                                </m:ctrlPr>
                              </m:sSupPr>
                              <m:e>
                                <m:r>
                                  <a:rPr lang="en-US" sz="2000" b="0" i="1" dirty="0" smtClean="0">
                                    <a:latin typeface="Cambria Math"/>
                                  </a:rPr>
                                  <m:t>𝑘</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𝐶</m:t>
                                </m:r>
                              </m:e>
                              <m:sup>
                                <m:r>
                                  <a:rPr lang="en-US" sz="2000" b="0" i="1" dirty="0" smtClean="0">
                                    <a:latin typeface="Cambria Math"/>
                                  </a:rPr>
                                  <m:t>2</m:t>
                                </m:r>
                              </m:sup>
                            </m:sSup>
                            <m:sSup>
                              <m:sSupPr>
                                <m:ctrlPr>
                                  <a:rPr lang="en-US" sz="2000" b="0" i="1" dirty="0" smtClean="0">
                                    <a:latin typeface="Cambria Math"/>
                                  </a:rPr>
                                </m:ctrlPr>
                              </m:sSupPr>
                              <m:e>
                                <m:r>
                                  <a:rPr lang="en-US" sz="2000" b="0" i="1" dirty="0" smtClean="0">
                                    <a:latin typeface="Cambria Math"/>
                                    <a:ea typeface="Cambria Math"/>
                                  </a:rPr>
                                  <m:t>𝜔</m:t>
                                </m:r>
                              </m:e>
                              <m:sup>
                                <m:r>
                                  <a:rPr lang="en-US" sz="2000" b="0" i="1" dirty="0" smtClean="0">
                                    <a:latin typeface="Cambria Math"/>
                                  </a:rPr>
                                  <m:t>2</m:t>
                                </m:r>
                              </m:sup>
                            </m:sSup>
                          </m:e>
                        </m:rad>
                      </m:num>
                      <m:den>
                        <m:rad>
                          <m:radPr>
                            <m:degHide m:val="on"/>
                            <m:ctrlPr>
                              <a:rPr lang="en-US" sz="2000" b="0" i="1" dirty="0" smtClean="0">
                                <a:latin typeface="Cambria Math"/>
                              </a:rPr>
                            </m:ctrlPr>
                          </m:radPr>
                          <m:deg/>
                          <m:e>
                            <m:sSup>
                              <m:sSupPr>
                                <m:ctrlPr>
                                  <a:rPr lang="en-US" sz="2000" b="0" i="1" dirty="0" smtClean="0">
                                    <a:latin typeface="Cambria Math"/>
                                  </a:rPr>
                                </m:ctrlPr>
                              </m:sSupPr>
                              <m:e>
                                <m:sSup>
                                  <m:sSupPr>
                                    <m:ctrlPr>
                                      <a:rPr lang="en-US" sz="2000" b="0" i="1" dirty="0" smtClean="0">
                                        <a:latin typeface="Cambria Math"/>
                                      </a:rPr>
                                    </m:ctrlPr>
                                  </m:sSupPr>
                                  <m:e>
                                    <m:r>
                                      <a:rPr lang="en-US" sz="2000" b="0" i="1" dirty="0" smtClean="0">
                                        <a:latin typeface="Cambria Math"/>
                                      </a:rPr>
                                      <m:t>(</m:t>
                                    </m:r>
                                    <m:r>
                                      <a:rPr lang="en-US" sz="2000" b="0" i="1" dirty="0" smtClean="0">
                                        <a:latin typeface="Cambria Math"/>
                                      </a:rPr>
                                      <m:t>𝑘</m:t>
                                    </m:r>
                                    <m:r>
                                      <a:rPr lang="en-US" sz="2000" b="0" i="1" dirty="0" smtClean="0">
                                        <a:latin typeface="Cambria Math"/>
                                      </a:rPr>
                                      <m:t>−</m:t>
                                    </m:r>
                                    <m:r>
                                      <a:rPr lang="en-US" sz="2000" b="0" i="1" dirty="0" smtClean="0">
                                        <a:latin typeface="Cambria Math"/>
                                      </a:rPr>
                                      <m:t>𝑀</m:t>
                                    </m:r>
                                    <m:r>
                                      <a:rPr lang="en-US" sz="2000" b="0" i="1" dirty="0" smtClean="0">
                                        <a:latin typeface="Cambria Math"/>
                                        <a:ea typeface="Cambria Math"/>
                                      </a:rPr>
                                      <m:t>𝜔</m:t>
                                    </m:r>
                                  </m:e>
                                  <m:sup>
                                    <m:r>
                                      <a:rPr lang="en-US" sz="2000" b="0" i="1" dirty="0" smtClean="0">
                                        <a:latin typeface="Cambria Math"/>
                                      </a:rPr>
                                      <m:t>2</m:t>
                                    </m:r>
                                  </m:sup>
                                </m:sSup>
                                <m:r>
                                  <a:rPr lang="en-US" sz="2000" b="0" i="1" dirty="0" smtClean="0">
                                    <a:latin typeface="Cambria Math"/>
                                  </a:rPr>
                                  <m:t>)</m:t>
                                </m:r>
                              </m:e>
                              <m:sup>
                                <m:r>
                                  <a:rPr lang="en-US" sz="2000" b="0" i="1" dirty="0" smtClean="0">
                                    <a:latin typeface="Cambria Math"/>
                                  </a:rPr>
                                  <m:t>2</m:t>
                                </m:r>
                              </m:sup>
                            </m:sSup>
                            <m:r>
                              <a:rPr lang="en-US" sz="2000" b="0" i="1" dirty="0" smtClean="0">
                                <a:latin typeface="Cambria Math"/>
                              </a:rPr>
                              <m:t>+</m:t>
                            </m:r>
                            <m:sSup>
                              <m:sSupPr>
                                <m:ctrlPr>
                                  <a:rPr lang="en-US" sz="2000" b="0" i="1" dirty="0" smtClean="0">
                                    <a:latin typeface="Cambria Math"/>
                                  </a:rPr>
                                </m:ctrlPr>
                              </m:sSupPr>
                              <m:e>
                                <m:r>
                                  <a:rPr lang="en-US" sz="2000" b="0" i="1" dirty="0" smtClean="0">
                                    <a:latin typeface="Cambria Math"/>
                                  </a:rPr>
                                  <m:t>𝑐</m:t>
                                </m:r>
                              </m:e>
                              <m:sup>
                                <m:r>
                                  <a:rPr lang="en-US" sz="2000" b="0" i="1" dirty="0" smtClean="0">
                                    <a:latin typeface="Cambria Math"/>
                                  </a:rPr>
                                  <m:t>2</m:t>
                                </m:r>
                              </m:sup>
                            </m:sSup>
                            <m:sSup>
                              <m:sSupPr>
                                <m:ctrlPr>
                                  <a:rPr lang="en-US" sz="2000" b="0" i="1" dirty="0" smtClean="0">
                                    <a:latin typeface="Cambria Math"/>
                                  </a:rPr>
                                </m:ctrlPr>
                              </m:sSupPr>
                              <m:e>
                                <m:r>
                                  <a:rPr lang="en-US" sz="2000" b="0" i="1" dirty="0" smtClean="0">
                                    <a:latin typeface="Cambria Math"/>
                                    <a:ea typeface="Cambria Math"/>
                                  </a:rPr>
                                  <m:t>𝜔</m:t>
                                </m:r>
                              </m:e>
                              <m:sup>
                                <m:r>
                                  <a:rPr lang="en-US" sz="2000" b="0" i="1" dirty="0" smtClean="0">
                                    <a:latin typeface="Cambria Math"/>
                                  </a:rPr>
                                  <m:t>2</m:t>
                                </m:r>
                              </m:sup>
                            </m:sSup>
                          </m:e>
                        </m:rad>
                      </m:den>
                    </m:f>
                    <m:r>
                      <a:rPr lang="en-US" sz="2000" b="0" i="1" dirty="0" smtClean="0">
                        <a:latin typeface="Cambria Math"/>
                      </a:rPr>
                      <m:t> . </m:t>
                    </m:r>
                    <m:f>
                      <m:fPr>
                        <m:ctrlPr>
                          <a:rPr lang="en-US" sz="2000" b="0" i="1" dirty="0" smtClean="0">
                            <a:latin typeface="Cambria Math"/>
                          </a:rPr>
                        </m:ctrlPr>
                      </m:fPr>
                      <m:num>
                        <m:sSup>
                          <m:sSupPr>
                            <m:ctrlPr>
                              <a:rPr lang="en-US" sz="2000" b="0" i="1" dirty="0" smtClean="0">
                                <a:latin typeface="Cambria Math"/>
                              </a:rPr>
                            </m:ctrlPr>
                          </m:sSupPr>
                          <m:e>
                            <m:r>
                              <a:rPr lang="en-US" sz="2000" b="0" i="1" dirty="0" smtClean="0">
                                <a:latin typeface="Cambria Math"/>
                              </a:rPr>
                              <m:t>𝑒</m:t>
                            </m:r>
                          </m:e>
                          <m:sup>
                            <m:r>
                              <a:rPr lang="en-US" sz="2000" b="0" i="1" dirty="0" smtClean="0">
                                <a:latin typeface="Cambria Math"/>
                              </a:rPr>
                              <m:t>𝑖</m:t>
                            </m:r>
                            <m:r>
                              <a:rPr lang="en-US" sz="2000" b="0" i="1" dirty="0" smtClean="0">
                                <a:latin typeface="Cambria Math"/>
                              </a:rPr>
                              <m:t> </m:t>
                            </m:r>
                            <m:func>
                              <m:funcPr>
                                <m:ctrlPr>
                                  <a:rPr lang="en-US" sz="2000" b="0" i="1" dirty="0" smtClean="0">
                                    <a:latin typeface="Cambria Math"/>
                                  </a:rPr>
                                </m:ctrlPr>
                              </m:funcPr>
                              <m:fName>
                                <m:sSup>
                                  <m:sSupPr>
                                    <m:ctrlPr>
                                      <a:rPr lang="en-US" sz="2000" b="0" i="1" dirty="0" smtClean="0">
                                        <a:latin typeface="Cambria Math"/>
                                      </a:rPr>
                                    </m:ctrlPr>
                                  </m:sSupPr>
                                  <m:e>
                                    <m:r>
                                      <m:rPr>
                                        <m:sty m:val="p"/>
                                      </m:rPr>
                                      <a:rPr lang="en-US" sz="2000" b="0" i="0" dirty="0" smtClean="0">
                                        <a:latin typeface="Cambria Math"/>
                                      </a:rPr>
                                      <m:t>tan</m:t>
                                    </m:r>
                                  </m:e>
                                  <m:sup>
                                    <m:r>
                                      <a:rPr lang="en-US" sz="2000" b="0" i="1" dirty="0" smtClean="0">
                                        <a:latin typeface="Cambria Math"/>
                                      </a:rPr>
                                      <m:t>−</m:t>
                                    </m:r>
                                    <m:r>
                                      <a:rPr lang="en-US" sz="2000" b="0" i="1" dirty="0" smtClean="0">
                                        <a:latin typeface="Cambria Math"/>
                                      </a:rPr>
                                      <m:t>1</m:t>
                                    </m:r>
                                  </m:sup>
                                </m:sSup>
                              </m:fName>
                              <m:e>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𝐶</m:t>
                                    </m:r>
                                    <m:r>
                                      <a:rPr lang="en-US" sz="2000" b="0" i="1" dirty="0" smtClean="0">
                                        <a:latin typeface="Cambria Math"/>
                                        <a:ea typeface="Cambria Math"/>
                                      </a:rPr>
                                      <m:t>𝜔</m:t>
                                    </m:r>
                                  </m:num>
                                  <m:den>
                                    <m:r>
                                      <a:rPr lang="en-US" sz="2000" b="0" i="1" dirty="0" smtClean="0">
                                        <a:latin typeface="Cambria Math"/>
                                      </a:rPr>
                                      <m:t>𝑘</m:t>
                                    </m:r>
                                  </m:den>
                                </m:f>
                                <m:r>
                                  <a:rPr lang="en-US" sz="2000" b="0" i="1" dirty="0" smtClean="0">
                                    <a:latin typeface="Cambria Math"/>
                                  </a:rPr>
                                  <m:t>)</m:t>
                                </m:r>
                              </m:e>
                            </m:func>
                          </m:sup>
                        </m:sSup>
                      </m:num>
                      <m:den>
                        <m:sSup>
                          <m:sSupPr>
                            <m:ctrlPr>
                              <a:rPr lang="en-US" sz="2000" i="1" dirty="0">
                                <a:latin typeface="Cambria Math"/>
                              </a:rPr>
                            </m:ctrlPr>
                          </m:sSupPr>
                          <m:e>
                            <m:r>
                              <a:rPr lang="en-US" sz="2000" i="1" dirty="0">
                                <a:latin typeface="Cambria Math"/>
                              </a:rPr>
                              <m:t>𝑒</m:t>
                            </m:r>
                          </m:e>
                          <m:sup>
                            <m:r>
                              <a:rPr lang="en-US" sz="2000" i="1" dirty="0">
                                <a:latin typeface="Cambria Math"/>
                              </a:rPr>
                              <m:t>𝑖</m:t>
                            </m:r>
                            <m:r>
                              <a:rPr lang="en-US" sz="2000" i="1" dirty="0">
                                <a:latin typeface="Cambria Math"/>
                              </a:rPr>
                              <m:t> </m:t>
                            </m:r>
                            <m:func>
                              <m:funcPr>
                                <m:ctrlPr>
                                  <a:rPr lang="en-US" sz="2000" i="1" dirty="0">
                                    <a:latin typeface="Cambria Math"/>
                                  </a:rPr>
                                </m:ctrlPr>
                              </m:funcPr>
                              <m:fName>
                                <m:sSup>
                                  <m:sSupPr>
                                    <m:ctrlPr>
                                      <a:rPr lang="en-US" sz="2000" i="1" dirty="0">
                                        <a:latin typeface="Cambria Math"/>
                                      </a:rPr>
                                    </m:ctrlPr>
                                  </m:sSupPr>
                                  <m:e>
                                    <m:r>
                                      <m:rPr>
                                        <m:sty m:val="p"/>
                                      </m:rPr>
                                      <a:rPr lang="en-US" sz="2000" dirty="0">
                                        <a:latin typeface="Cambria Math"/>
                                      </a:rPr>
                                      <m:t>tan</m:t>
                                    </m:r>
                                  </m:e>
                                  <m:sup>
                                    <m:r>
                                      <a:rPr lang="en-US" sz="2000" i="1" dirty="0">
                                        <a:latin typeface="Cambria Math"/>
                                      </a:rPr>
                                      <m:t>−</m:t>
                                    </m:r>
                                    <m:r>
                                      <a:rPr lang="en-US" sz="2000" i="1" dirty="0">
                                        <a:latin typeface="Cambria Math"/>
                                      </a:rPr>
                                      <m:t>1</m:t>
                                    </m:r>
                                  </m:sup>
                                </m:sSup>
                              </m:fName>
                              <m:e>
                                <m:r>
                                  <a:rPr lang="en-US" sz="2000" i="1" dirty="0">
                                    <a:latin typeface="Cambria Math"/>
                                  </a:rPr>
                                  <m:t>(</m:t>
                                </m:r>
                                <m:f>
                                  <m:fPr>
                                    <m:ctrlPr>
                                      <a:rPr lang="en-US" sz="2000" i="1" dirty="0">
                                        <a:latin typeface="Cambria Math"/>
                                      </a:rPr>
                                    </m:ctrlPr>
                                  </m:fPr>
                                  <m:num>
                                    <m:r>
                                      <a:rPr lang="en-US" sz="2000" i="1" dirty="0">
                                        <a:latin typeface="Cambria Math"/>
                                      </a:rPr>
                                      <m:t>𝐶</m:t>
                                    </m:r>
                                    <m:r>
                                      <a:rPr lang="en-US" sz="2000" i="1" dirty="0">
                                        <a:latin typeface="Cambria Math"/>
                                        <a:ea typeface="Cambria Math"/>
                                      </a:rPr>
                                      <m:t>𝜔</m:t>
                                    </m:r>
                                  </m:num>
                                  <m:den>
                                    <m:r>
                                      <a:rPr lang="en-US" sz="2000" i="1" dirty="0">
                                        <a:latin typeface="Cambria Math"/>
                                      </a:rPr>
                                      <m:t>𝑘</m:t>
                                    </m:r>
                                    <m:r>
                                      <a:rPr lang="en-US" sz="2000" b="0" i="1" dirty="0" smtClean="0">
                                        <a:latin typeface="Cambria Math"/>
                                      </a:rPr>
                                      <m:t>−</m:t>
                                    </m:r>
                                    <m:r>
                                      <a:rPr lang="en-US" sz="2000" b="0" i="1" dirty="0" smtClean="0">
                                        <a:latin typeface="Cambria Math"/>
                                      </a:rPr>
                                      <m:t>𝑚</m:t>
                                    </m:r>
                                    <m:sSup>
                                      <m:sSupPr>
                                        <m:ctrlPr>
                                          <a:rPr lang="en-US" sz="2000" b="0" i="1" dirty="0" smtClean="0">
                                            <a:latin typeface="Cambria Math"/>
                                          </a:rPr>
                                        </m:ctrlPr>
                                      </m:sSupPr>
                                      <m:e>
                                        <m:r>
                                          <a:rPr lang="en-US" sz="2000" b="0" i="1" dirty="0" smtClean="0">
                                            <a:latin typeface="Cambria Math"/>
                                            <a:ea typeface="Cambria Math"/>
                                          </a:rPr>
                                          <m:t>𝜔</m:t>
                                        </m:r>
                                      </m:e>
                                      <m:sup>
                                        <m:r>
                                          <a:rPr lang="en-US" sz="2000" b="0" i="1" dirty="0" smtClean="0">
                                            <a:latin typeface="Cambria Math"/>
                                          </a:rPr>
                                          <m:t>2</m:t>
                                        </m:r>
                                      </m:sup>
                                    </m:sSup>
                                  </m:den>
                                </m:f>
                                <m:r>
                                  <a:rPr lang="en-US" sz="2000" i="1" dirty="0">
                                    <a:latin typeface="Cambria Math"/>
                                  </a:rPr>
                                  <m:t>)</m:t>
                                </m:r>
                              </m:e>
                            </m:func>
                          </m:sup>
                        </m:sSup>
                      </m:den>
                    </m:f>
                  </m:oMath>
                </a14:m>
                <a:endParaRPr lang="en-US" sz="2000" dirty="0" smtClean="0"/>
              </a:p>
              <a:p>
                <a:pPr>
                  <a:lnSpc>
                    <a:spcPct val="150000"/>
                  </a:lnSpc>
                </a:pPr>
                <a14:m>
                  <m:oMath xmlns:m="http://schemas.openxmlformats.org/officeDocument/2006/math">
                    <m:r>
                      <a:rPr lang="en-US" sz="2000" b="0" i="1" smtClean="0">
                        <a:latin typeface="Cambria Math"/>
                      </a:rPr>
                      <m:t>=</m:t>
                    </m:r>
                    <m:f>
                      <m:fPr>
                        <m:ctrlPr>
                          <a:rPr lang="en-US" sz="2000" i="1" dirty="0">
                            <a:latin typeface="Cambria Math"/>
                          </a:rPr>
                        </m:ctrlPr>
                      </m:fPr>
                      <m:num>
                        <m:rad>
                          <m:radPr>
                            <m:degHide m:val="on"/>
                            <m:ctrlPr>
                              <a:rPr lang="en-US" sz="2000" i="1" dirty="0">
                                <a:latin typeface="Cambria Math"/>
                              </a:rPr>
                            </m:ctrlPr>
                          </m:radPr>
                          <m:deg/>
                          <m:e>
                            <m:sSup>
                              <m:sSupPr>
                                <m:ctrlPr>
                                  <a:rPr lang="en-US" sz="2000" i="1" dirty="0">
                                    <a:latin typeface="Cambria Math"/>
                                  </a:rPr>
                                </m:ctrlPr>
                              </m:sSupPr>
                              <m:e>
                                <m:r>
                                  <a:rPr lang="en-US" sz="2000" i="1" dirty="0">
                                    <a:latin typeface="Cambria Math"/>
                                  </a:rPr>
                                  <m:t>𝑘</m:t>
                                </m:r>
                              </m:e>
                              <m:sup>
                                <m:r>
                                  <a:rPr lang="en-US" sz="2000" i="1" dirty="0">
                                    <a:latin typeface="Cambria Math"/>
                                  </a:rPr>
                                  <m:t>2</m:t>
                                </m:r>
                              </m:sup>
                            </m:sSup>
                            <m:r>
                              <a:rPr lang="en-US" sz="2000" i="1" dirty="0">
                                <a:latin typeface="Cambria Math"/>
                              </a:rPr>
                              <m:t>+</m:t>
                            </m:r>
                            <m:sSup>
                              <m:sSupPr>
                                <m:ctrlPr>
                                  <a:rPr lang="en-US" sz="2000" i="1" dirty="0">
                                    <a:latin typeface="Cambria Math"/>
                                  </a:rPr>
                                </m:ctrlPr>
                              </m:sSupPr>
                              <m:e>
                                <m:r>
                                  <a:rPr lang="en-US" sz="2000" i="1" dirty="0">
                                    <a:latin typeface="Cambria Math"/>
                                  </a:rPr>
                                  <m:t>𝐶</m:t>
                                </m:r>
                              </m:e>
                              <m:sup>
                                <m:r>
                                  <a:rPr lang="en-US" sz="2000" i="1" dirty="0">
                                    <a:latin typeface="Cambria Math"/>
                                  </a:rPr>
                                  <m:t>2</m:t>
                                </m:r>
                              </m:sup>
                            </m:sSup>
                            <m:sSup>
                              <m:sSupPr>
                                <m:ctrlPr>
                                  <a:rPr lang="en-US" sz="2000" i="1" dirty="0">
                                    <a:latin typeface="Cambria Math"/>
                                  </a:rPr>
                                </m:ctrlPr>
                              </m:sSupPr>
                              <m:e>
                                <m:r>
                                  <a:rPr lang="en-US" sz="2000" i="1" dirty="0">
                                    <a:latin typeface="Cambria Math"/>
                                    <a:ea typeface="Cambria Math"/>
                                  </a:rPr>
                                  <m:t>𝜔</m:t>
                                </m:r>
                              </m:e>
                              <m:sup>
                                <m:r>
                                  <a:rPr lang="en-US" sz="2000" i="1" dirty="0">
                                    <a:latin typeface="Cambria Math"/>
                                  </a:rPr>
                                  <m:t>2</m:t>
                                </m:r>
                              </m:sup>
                            </m:sSup>
                          </m:e>
                        </m:rad>
                      </m:num>
                      <m:den>
                        <m:rad>
                          <m:radPr>
                            <m:degHide m:val="on"/>
                            <m:ctrlPr>
                              <a:rPr lang="en-US" sz="2000" i="1" dirty="0">
                                <a:latin typeface="Cambria Math"/>
                              </a:rPr>
                            </m:ctrlPr>
                          </m:radPr>
                          <m:deg/>
                          <m:e>
                            <m:sSup>
                              <m:sSupPr>
                                <m:ctrlPr>
                                  <a:rPr lang="en-US" sz="2000" i="1" dirty="0">
                                    <a:latin typeface="Cambria Math"/>
                                  </a:rPr>
                                </m:ctrlPr>
                              </m:sSupPr>
                              <m:e>
                                <m:sSup>
                                  <m:sSupPr>
                                    <m:ctrlPr>
                                      <a:rPr lang="en-US" sz="2000" i="1" dirty="0">
                                        <a:latin typeface="Cambria Math"/>
                                      </a:rPr>
                                    </m:ctrlPr>
                                  </m:sSupPr>
                                  <m:e>
                                    <m:r>
                                      <a:rPr lang="en-US" sz="2000" i="1" dirty="0">
                                        <a:latin typeface="Cambria Math"/>
                                      </a:rPr>
                                      <m:t>(</m:t>
                                    </m:r>
                                    <m:r>
                                      <a:rPr lang="en-US" sz="2000" i="1" dirty="0">
                                        <a:latin typeface="Cambria Math"/>
                                      </a:rPr>
                                      <m:t>𝑘</m:t>
                                    </m:r>
                                    <m:r>
                                      <a:rPr lang="en-US" sz="2000" i="1" dirty="0">
                                        <a:latin typeface="Cambria Math"/>
                                      </a:rPr>
                                      <m:t>−</m:t>
                                    </m:r>
                                    <m:r>
                                      <a:rPr lang="en-US" sz="2000" i="1" dirty="0">
                                        <a:latin typeface="Cambria Math"/>
                                      </a:rPr>
                                      <m:t>𝑀</m:t>
                                    </m:r>
                                    <m:r>
                                      <a:rPr lang="en-US" sz="2000" i="1" dirty="0">
                                        <a:latin typeface="Cambria Math"/>
                                        <a:ea typeface="Cambria Math"/>
                                      </a:rPr>
                                      <m:t>𝜔</m:t>
                                    </m:r>
                                  </m:e>
                                  <m:sup>
                                    <m:r>
                                      <a:rPr lang="en-US" sz="2000" i="1" dirty="0">
                                        <a:latin typeface="Cambria Math"/>
                                      </a:rPr>
                                      <m:t>2</m:t>
                                    </m:r>
                                  </m:sup>
                                </m:sSup>
                                <m:r>
                                  <a:rPr lang="en-US" sz="2000" i="1" dirty="0">
                                    <a:latin typeface="Cambria Math"/>
                                  </a:rPr>
                                  <m:t>)</m:t>
                                </m:r>
                              </m:e>
                              <m:sup>
                                <m:r>
                                  <a:rPr lang="en-US" sz="2000" i="1" dirty="0">
                                    <a:latin typeface="Cambria Math"/>
                                  </a:rPr>
                                  <m:t>2</m:t>
                                </m:r>
                              </m:sup>
                            </m:sSup>
                            <m:r>
                              <a:rPr lang="en-US" sz="2000" i="1" dirty="0">
                                <a:latin typeface="Cambria Math"/>
                              </a:rPr>
                              <m:t>+</m:t>
                            </m:r>
                            <m:sSup>
                              <m:sSupPr>
                                <m:ctrlPr>
                                  <a:rPr lang="en-US" sz="2000" i="1" dirty="0">
                                    <a:latin typeface="Cambria Math"/>
                                  </a:rPr>
                                </m:ctrlPr>
                              </m:sSupPr>
                              <m:e>
                                <m:r>
                                  <a:rPr lang="en-US" sz="2000" i="1" dirty="0">
                                    <a:latin typeface="Cambria Math"/>
                                  </a:rPr>
                                  <m:t>𝑐</m:t>
                                </m:r>
                              </m:e>
                              <m:sup>
                                <m:r>
                                  <a:rPr lang="en-US" sz="2000" i="1" dirty="0">
                                    <a:latin typeface="Cambria Math"/>
                                  </a:rPr>
                                  <m:t>2</m:t>
                                </m:r>
                              </m:sup>
                            </m:sSup>
                            <m:sSup>
                              <m:sSupPr>
                                <m:ctrlPr>
                                  <a:rPr lang="en-US" sz="2000" i="1" dirty="0">
                                    <a:latin typeface="Cambria Math"/>
                                  </a:rPr>
                                </m:ctrlPr>
                              </m:sSupPr>
                              <m:e>
                                <m:r>
                                  <a:rPr lang="en-US" sz="2000" i="1" dirty="0">
                                    <a:latin typeface="Cambria Math"/>
                                    <a:ea typeface="Cambria Math"/>
                                  </a:rPr>
                                  <m:t>𝜔</m:t>
                                </m:r>
                              </m:e>
                              <m:sup>
                                <m:r>
                                  <a:rPr lang="en-US" sz="2000" i="1" dirty="0">
                                    <a:latin typeface="Cambria Math"/>
                                  </a:rPr>
                                  <m:t>2</m:t>
                                </m:r>
                              </m:sup>
                            </m:sSup>
                          </m:e>
                        </m:rad>
                      </m:den>
                    </m:f>
                    <m:r>
                      <a:rPr lang="en-US" sz="2000" b="0" i="0" dirty="0" smtClean="0">
                        <a:latin typeface="Cambria Math"/>
                      </a:rPr>
                      <m:t>. </m:t>
                    </m:r>
                    <m:sSup>
                      <m:sSupPr>
                        <m:ctrlPr>
                          <a:rPr lang="en-US" sz="2000" b="0" i="1" dirty="0" smtClean="0">
                            <a:latin typeface="Cambria Math"/>
                          </a:rPr>
                        </m:ctrlPr>
                      </m:sSupPr>
                      <m:e>
                        <m:r>
                          <a:rPr lang="en-US" sz="2000" b="0" i="1" dirty="0" smtClean="0">
                            <a:latin typeface="Cambria Math"/>
                          </a:rPr>
                          <m:t>𝑒</m:t>
                        </m:r>
                      </m:e>
                      <m:sup>
                        <m:r>
                          <a:rPr lang="en-US" sz="2000" b="0" i="1" dirty="0" smtClean="0">
                            <a:latin typeface="Cambria Math"/>
                          </a:rPr>
                          <m:t>𝑖</m:t>
                        </m:r>
                        <m:r>
                          <a:rPr lang="en-US" sz="2000" b="0" i="1" dirty="0" smtClean="0">
                            <a:latin typeface="Cambria Math"/>
                          </a:rPr>
                          <m:t> [</m:t>
                        </m:r>
                        <m:func>
                          <m:funcPr>
                            <m:ctrlPr>
                              <a:rPr lang="en-US" sz="2000" b="0" i="1" dirty="0" smtClean="0">
                                <a:latin typeface="Cambria Math"/>
                              </a:rPr>
                            </m:ctrlPr>
                          </m:funcPr>
                          <m:fName>
                            <m:sSup>
                              <m:sSupPr>
                                <m:ctrlPr>
                                  <a:rPr lang="en-US" sz="2000" b="0" i="1" dirty="0" smtClean="0">
                                    <a:latin typeface="Cambria Math"/>
                                  </a:rPr>
                                </m:ctrlPr>
                              </m:sSupPr>
                              <m:e>
                                <m:r>
                                  <m:rPr>
                                    <m:sty m:val="p"/>
                                  </m:rPr>
                                  <a:rPr lang="en-US" sz="2000" b="0" i="0" dirty="0" smtClean="0">
                                    <a:latin typeface="Cambria Math"/>
                                  </a:rPr>
                                  <m:t>tan</m:t>
                                </m:r>
                              </m:e>
                              <m:sup>
                                <m:r>
                                  <a:rPr lang="en-US" sz="2000" b="0" i="1" dirty="0" smtClean="0">
                                    <a:latin typeface="Cambria Math"/>
                                  </a:rPr>
                                  <m:t>−</m:t>
                                </m:r>
                                <m:r>
                                  <a:rPr lang="en-US" sz="2000" b="0" i="1" dirty="0" smtClean="0">
                                    <a:latin typeface="Cambria Math"/>
                                  </a:rPr>
                                  <m:t>1</m:t>
                                </m:r>
                              </m:sup>
                            </m:sSup>
                          </m:fName>
                          <m:e>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𝐶</m:t>
                                    </m:r>
                                    <m:r>
                                      <a:rPr lang="en-US" sz="2000" b="0" i="1" dirty="0" smtClean="0">
                                        <a:latin typeface="Cambria Math"/>
                                        <a:ea typeface="Cambria Math"/>
                                      </a:rPr>
                                      <m:t>𝜔</m:t>
                                    </m:r>
                                  </m:num>
                                  <m:den>
                                    <m:r>
                                      <a:rPr lang="en-US" sz="2000" b="0" i="1" dirty="0" smtClean="0">
                                        <a:latin typeface="Cambria Math"/>
                                      </a:rPr>
                                      <m:t>𝑘</m:t>
                                    </m:r>
                                  </m:den>
                                </m:f>
                              </m:e>
                            </m:d>
                            <m:r>
                              <a:rPr lang="en-US" sz="2000" b="0" i="1" dirty="0" smtClean="0">
                                <a:latin typeface="Cambria Math"/>
                              </a:rPr>
                              <m:t>−</m:t>
                            </m:r>
                            <m:func>
                              <m:funcPr>
                                <m:ctrlPr>
                                  <a:rPr lang="en-US" sz="2000" b="0" i="1" dirty="0" smtClean="0">
                                    <a:latin typeface="Cambria Math"/>
                                  </a:rPr>
                                </m:ctrlPr>
                              </m:funcPr>
                              <m:fName>
                                <m:sSup>
                                  <m:sSupPr>
                                    <m:ctrlPr>
                                      <a:rPr lang="en-US" sz="2000" b="0" i="1" dirty="0" smtClean="0">
                                        <a:latin typeface="Cambria Math"/>
                                      </a:rPr>
                                    </m:ctrlPr>
                                  </m:sSupPr>
                                  <m:e>
                                    <m:r>
                                      <m:rPr>
                                        <m:sty m:val="p"/>
                                      </m:rPr>
                                      <a:rPr lang="en-US" sz="2000" b="0" i="0" dirty="0" smtClean="0">
                                        <a:latin typeface="Cambria Math"/>
                                      </a:rPr>
                                      <m:t>tan</m:t>
                                    </m:r>
                                  </m:e>
                                  <m:sup>
                                    <m:r>
                                      <a:rPr lang="en-US" sz="2000" b="0" i="1" dirty="0" smtClean="0">
                                        <a:latin typeface="Cambria Math"/>
                                      </a:rPr>
                                      <m:t>−</m:t>
                                    </m:r>
                                    <m:r>
                                      <a:rPr lang="en-US" sz="2000" b="0" i="1" dirty="0" smtClean="0">
                                        <a:latin typeface="Cambria Math"/>
                                      </a:rPr>
                                      <m:t>1</m:t>
                                    </m:r>
                                  </m:sup>
                                </m:sSup>
                              </m:fName>
                              <m:e>
                                <m:d>
                                  <m:dPr>
                                    <m:ctrlPr>
                                      <a:rPr lang="en-US" sz="2000" b="0" i="1" dirty="0" smtClean="0">
                                        <a:latin typeface="Cambria Math"/>
                                      </a:rPr>
                                    </m:ctrlPr>
                                  </m:dPr>
                                  <m:e>
                                    <m:f>
                                      <m:fPr>
                                        <m:ctrlPr>
                                          <a:rPr lang="en-US" sz="2000" b="0" i="1" dirty="0" smtClean="0">
                                            <a:latin typeface="Cambria Math"/>
                                          </a:rPr>
                                        </m:ctrlPr>
                                      </m:fPr>
                                      <m:num>
                                        <m:r>
                                          <a:rPr lang="en-US" sz="2000" b="0" i="1" dirty="0" smtClean="0">
                                            <a:latin typeface="Cambria Math"/>
                                          </a:rPr>
                                          <m:t>𝐶</m:t>
                                        </m:r>
                                        <m:r>
                                          <a:rPr lang="en-US" sz="2000" b="0" i="1" dirty="0" smtClean="0">
                                            <a:latin typeface="Cambria Math"/>
                                            <a:ea typeface="Cambria Math"/>
                                          </a:rPr>
                                          <m:t>𝜔</m:t>
                                        </m:r>
                                      </m:num>
                                      <m:den>
                                        <m:r>
                                          <a:rPr lang="en-US" sz="2000" b="0" i="1" dirty="0" smtClean="0">
                                            <a:latin typeface="Cambria Math"/>
                                          </a:rPr>
                                          <m:t>𝑘</m:t>
                                        </m:r>
                                        <m:r>
                                          <a:rPr lang="en-US" sz="2000" b="0" i="1" dirty="0" smtClean="0">
                                            <a:latin typeface="Cambria Math"/>
                                          </a:rPr>
                                          <m:t>−</m:t>
                                        </m:r>
                                        <m:r>
                                          <a:rPr lang="en-US" sz="2000" b="0" i="1" dirty="0" smtClean="0">
                                            <a:latin typeface="Cambria Math"/>
                                          </a:rPr>
                                          <m:t>𝑚</m:t>
                                        </m:r>
                                        <m:sSup>
                                          <m:sSupPr>
                                            <m:ctrlPr>
                                              <a:rPr lang="en-US" sz="2000" b="0" i="1" dirty="0" smtClean="0">
                                                <a:latin typeface="Cambria Math"/>
                                              </a:rPr>
                                            </m:ctrlPr>
                                          </m:sSupPr>
                                          <m:e>
                                            <m:r>
                                              <a:rPr lang="en-US" sz="2000" b="0" i="1" dirty="0" smtClean="0">
                                                <a:latin typeface="Cambria Math"/>
                                                <a:ea typeface="Cambria Math"/>
                                              </a:rPr>
                                              <m:t>𝜔</m:t>
                                            </m:r>
                                          </m:e>
                                          <m:sup>
                                            <m:r>
                                              <a:rPr lang="en-US" sz="2000" b="0" i="1" dirty="0" smtClean="0">
                                                <a:latin typeface="Cambria Math"/>
                                              </a:rPr>
                                              <m:t>2</m:t>
                                            </m:r>
                                          </m:sup>
                                        </m:sSup>
                                      </m:den>
                                    </m:f>
                                  </m:e>
                                </m:d>
                              </m:e>
                            </m:func>
                          </m:e>
                        </m:func>
                        <m:r>
                          <a:rPr lang="en-US" sz="2000" b="0" i="1" dirty="0" smtClean="0">
                            <a:latin typeface="Cambria Math"/>
                          </a:rPr>
                          <m:t>]</m:t>
                        </m:r>
                      </m:sup>
                    </m:sSup>
                  </m:oMath>
                </a14:m>
                <a:endParaRPr lang="en-US" sz="2000" dirty="0" smtClean="0"/>
              </a:p>
              <a:p>
                <a:pPr algn="r" rtl="1">
                  <a:lnSpc>
                    <a:spcPct val="150000"/>
                  </a:lnSpc>
                </a:pPr>
                <a:r>
                  <a:rPr lang="fa-IR" sz="2000" dirty="0"/>
                  <a:t> </a:t>
                </a:r>
                <a:r>
                  <a:rPr lang="fa-IR" sz="2000" dirty="0" smtClean="0"/>
                  <a:t>      </a:t>
                </a:r>
                <a:r>
                  <a:rPr lang="fa-IR" sz="2000" dirty="0"/>
                  <a:t>همان طور که دیده می شود نسبت </a:t>
                </a:r>
                <a14:m>
                  <m:oMath xmlns:m="http://schemas.openxmlformats.org/officeDocument/2006/math">
                    <m:f>
                      <m:fPr>
                        <m:ctrlPr>
                          <a:rPr lang="fa-IR" sz="2000" i="1" smtClean="0">
                            <a:latin typeface="Cambria Math"/>
                          </a:rPr>
                        </m:ctrlPr>
                      </m:fPr>
                      <m:num>
                        <m:sSub>
                          <m:sSubPr>
                            <m:ctrlPr>
                              <a:rPr lang="fa-IR" sz="2000" i="1" smtClean="0">
                                <a:latin typeface="Cambria Math"/>
                              </a:rPr>
                            </m:ctrlPr>
                          </m:sSubPr>
                          <m:e>
                            <m:r>
                              <a:rPr lang="en-US" sz="2000" b="0" i="1" smtClean="0">
                                <a:latin typeface="Cambria Math"/>
                              </a:rPr>
                              <m:t>𝑋</m:t>
                            </m:r>
                          </m:e>
                          <m:sub>
                            <m:r>
                              <a:rPr lang="en-US" sz="2000" b="0" i="1" smtClean="0">
                                <a:latin typeface="Cambria Math"/>
                              </a:rPr>
                              <m:t>𝑜𝑢𝑡</m:t>
                            </m:r>
                          </m:sub>
                        </m:sSub>
                      </m:num>
                      <m:den>
                        <m:sSub>
                          <m:sSubPr>
                            <m:ctrlPr>
                              <a:rPr lang="fa-IR" sz="2000" i="1" smtClean="0">
                                <a:latin typeface="Cambria Math"/>
                              </a:rPr>
                            </m:ctrlPr>
                          </m:sSubPr>
                          <m:e>
                            <m:r>
                              <a:rPr lang="en-US" sz="2000" b="0" i="1" smtClean="0">
                                <a:latin typeface="Cambria Math"/>
                              </a:rPr>
                              <m:t>𝑋</m:t>
                            </m:r>
                          </m:e>
                          <m:sub>
                            <m:r>
                              <a:rPr lang="en-US" sz="2000" b="0" i="1" smtClean="0">
                                <a:latin typeface="Cambria Math"/>
                              </a:rPr>
                              <m:t>𝑖𝑛</m:t>
                            </m:r>
                          </m:sub>
                        </m:sSub>
                      </m:den>
                    </m:f>
                  </m:oMath>
                </a14:m>
                <a:r>
                  <a:rPr lang="en-US" sz="2000" dirty="0" smtClean="0"/>
                  <a:t> </a:t>
                </a:r>
                <a:r>
                  <a:rPr lang="fa-IR" sz="2000" dirty="0" smtClean="0"/>
                  <a:t>  همانند نسبت </a:t>
                </a:r>
                <a14:m>
                  <m:oMath xmlns:m="http://schemas.openxmlformats.org/officeDocument/2006/math">
                    <m:f>
                      <m:fPr>
                        <m:ctrlPr>
                          <a:rPr lang="fa-IR" sz="2000" i="1" smtClean="0">
                            <a:latin typeface="Cambria Math"/>
                          </a:rPr>
                        </m:ctrlPr>
                      </m:fPr>
                      <m:num>
                        <m:sSub>
                          <m:sSubPr>
                            <m:ctrlPr>
                              <a:rPr lang="fa-IR" sz="2000" i="1" smtClean="0">
                                <a:latin typeface="Cambria Math"/>
                              </a:rPr>
                            </m:ctrlPr>
                          </m:sSubPr>
                          <m:e>
                            <m:r>
                              <a:rPr lang="en-US" sz="2000" b="0" i="1" smtClean="0">
                                <a:latin typeface="Cambria Math"/>
                              </a:rPr>
                              <m:t>𝐹</m:t>
                            </m:r>
                          </m:e>
                          <m:sub>
                            <m:r>
                              <a:rPr lang="en-US" sz="2000" b="0" i="1" smtClean="0">
                                <a:latin typeface="Cambria Math"/>
                              </a:rPr>
                              <m:t>𝑇</m:t>
                            </m:r>
                          </m:sub>
                        </m:sSub>
                      </m:num>
                      <m:den>
                        <m:sSub>
                          <m:sSubPr>
                            <m:ctrlPr>
                              <a:rPr lang="fa-IR" sz="2000" i="1" smtClean="0">
                                <a:latin typeface="Cambria Math"/>
                              </a:rPr>
                            </m:ctrlPr>
                          </m:sSubPr>
                          <m:e>
                            <m:r>
                              <a:rPr lang="en-US" sz="2000" b="0" i="1" smtClean="0">
                                <a:latin typeface="Cambria Math"/>
                              </a:rPr>
                              <m:t>𝐹</m:t>
                            </m:r>
                          </m:e>
                          <m:sub>
                            <m:r>
                              <a:rPr lang="en-US" sz="2000" b="0" i="1" smtClean="0">
                                <a:latin typeface="Cambria Math"/>
                              </a:rPr>
                              <m:t>0</m:t>
                            </m:r>
                          </m:sub>
                        </m:sSub>
                      </m:den>
                    </m:f>
                  </m:oMath>
                </a14:m>
                <a:r>
                  <a:rPr lang="fa-IR" sz="2000" dirty="0" smtClean="0"/>
                  <a:t> است.لذا با ساده سازی هایی که در آن</a:t>
                </a:r>
              </a:p>
              <a:p>
                <a:pPr algn="r" rtl="1"/>
                <a:r>
                  <a:rPr lang="fa-IR" sz="2000" dirty="0" smtClean="0"/>
                  <a:t>قسمت انجام شد،می توان نوشت؛</a:t>
                </a:r>
              </a:p>
              <a:p>
                <a:pPr>
                  <a:lnSpc>
                    <a:spcPct val="150000"/>
                  </a:lnSpc>
                </a:pPr>
                <a14:m>
                  <m:oMath xmlns:m="http://schemas.openxmlformats.org/officeDocument/2006/math">
                    <m:d>
                      <m:dPr>
                        <m:begChr m:val="|"/>
                        <m:endChr m:val="|"/>
                        <m:ctrlPr>
                          <a:rPr lang="en-US" sz="2000" i="1" dirty="0">
                            <a:latin typeface="Cambria Math"/>
                          </a:rPr>
                        </m:ctrlPr>
                      </m:dPr>
                      <m:e>
                        <m:f>
                          <m:fPr>
                            <m:ctrlPr>
                              <a:rPr lang="en-US" sz="2000" i="1">
                                <a:latin typeface="Cambria Math"/>
                              </a:rPr>
                            </m:ctrlPr>
                          </m:fPr>
                          <m:num>
                            <m:sSub>
                              <m:sSubPr>
                                <m:ctrlPr>
                                  <a:rPr lang="en-US" sz="2000" i="1">
                                    <a:latin typeface="Cambria Math"/>
                                  </a:rPr>
                                </m:ctrlPr>
                              </m:sSubPr>
                              <m:e>
                                <m:r>
                                  <a:rPr lang="en-US" sz="2000" i="1">
                                    <a:latin typeface="Cambria Math"/>
                                  </a:rPr>
                                  <m:t>𝑋</m:t>
                                </m:r>
                              </m:e>
                              <m:sub>
                                <m:r>
                                  <a:rPr lang="en-US" sz="2000" i="1">
                                    <a:latin typeface="Cambria Math"/>
                                  </a:rPr>
                                  <m:t>𝑜𝑢𝑡</m:t>
                                </m:r>
                              </m:sub>
                            </m:sSub>
                          </m:num>
                          <m:den>
                            <m:sSub>
                              <m:sSubPr>
                                <m:ctrlPr>
                                  <a:rPr lang="en-US" sz="2000" i="1">
                                    <a:latin typeface="Cambria Math"/>
                                  </a:rPr>
                                </m:ctrlPr>
                              </m:sSubPr>
                              <m:e>
                                <m:r>
                                  <a:rPr lang="en-US" sz="2000" i="1">
                                    <a:latin typeface="Cambria Math"/>
                                  </a:rPr>
                                  <m:t>𝑋</m:t>
                                </m:r>
                              </m:e>
                              <m:sub>
                                <m:r>
                                  <a:rPr lang="en-US" sz="2000" i="1">
                                    <a:latin typeface="Cambria Math"/>
                                  </a:rPr>
                                  <m:t>𝑖𝑛</m:t>
                                </m:r>
                              </m:sub>
                            </m:sSub>
                          </m:den>
                        </m:f>
                      </m:e>
                    </m:d>
                    <m:r>
                      <a:rPr lang="en-US" sz="2000" b="0" i="1" smtClean="0">
                        <a:latin typeface="Cambria Math"/>
                      </a:rPr>
                      <m:t>=</m:t>
                    </m:r>
                    <m:f>
                      <m:fPr>
                        <m:ctrlPr>
                          <a:rPr lang="en-US" sz="2000" b="0" i="1" smtClean="0">
                            <a:latin typeface="Cambria Math"/>
                          </a:rPr>
                        </m:ctrlPr>
                      </m:fPr>
                      <m:num>
                        <m:rad>
                          <m:radPr>
                            <m:degHide m:val="on"/>
                            <m:ctrlPr>
                              <a:rPr lang="en-US" sz="2000" b="0" i="1" smtClean="0">
                                <a:latin typeface="Cambria Math"/>
                              </a:rPr>
                            </m:ctrlPr>
                          </m:radPr>
                          <m:deg/>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b="0" i="1" smtClean="0">
                                    <a:latin typeface="Cambria Math"/>
                                  </a:rPr>
                                  <m:t>2</m:t>
                                </m:r>
                                <m:r>
                                  <a:rPr lang="en-US" sz="2000" b="0" i="1" smtClean="0">
                                    <a:latin typeface="Cambria Math"/>
                                    <a:ea typeface="Cambria Math"/>
                                  </a:rPr>
                                  <m:t>𝜁</m:t>
                                </m:r>
                                <m:r>
                                  <a:rPr lang="en-US" sz="2000" b="0" i="1" smtClean="0">
                                    <a:latin typeface="Cambria Math"/>
                                    <a:ea typeface="Cambria Math"/>
                                  </a:rPr>
                                  <m:t>𝑟</m:t>
                                </m:r>
                                <m:r>
                                  <a:rPr lang="en-US" sz="2000" b="0" i="1" smtClean="0">
                                    <a:latin typeface="Cambria Math"/>
                                    <a:ea typeface="Cambria Math"/>
                                  </a:rPr>
                                  <m:t>)</m:t>
                                </m:r>
                              </m:e>
                              <m:sup>
                                <m:r>
                                  <a:rPr lang="en-US" sz="2000" b="0" i="1" smtClean="0">
                                    <a:latin typeface="Cambria Math"/>
                                  </a:rPr>
                                  <m:t>2</m:t>
                                </m:r>
                              </m:sup>
                            </m:sSup>
                          </m:e>
                        </m:rad>
                      </m:num>
                      <m:den>
                        <m:rad>
                          <m:radPr>
                            <m:degHide m:val="on"/>
                            <m:ctrlPr>
                              <a:rPr lang="en-US" sz="2000" b="0" i="1" smtClean="0">
                                <a:latin typeface="Cambria Math"/>
                              </a:rPr>
                            </m:ctrlPr>
                          </m:radPr>
                          <m:deg/>
                          <m:e>
                            <m:sSup>
                              <m:sSupPr>
                                <m:ctrlPr>
                                  <a:rPr lang="en-US" sz="2000" b="0" i="1" smtClean="0">
                                    <a:latin typeface="Cambria Math"/>
                                  </a:rPr>
                                </m:ctrlPr>
                              </m:sSupPr>
                              <m:e>
                                <m:sSup>
                                  <m:sSupPr>
                                    <m:ctrlPr>
                                      <a:rPr lang="en-US" sz="2000" b="0" i="1" smtClean="0">
                                        <a:latin typeface="Cambria Math"/>
                                      </a:rPr>
                                    </m:ctrlPr>
                                  </m:sSupPr>
                                  <m:e>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𝑟</m:t>
                                    </m:r>
                                  </m:e>
                                  <m:sup>
                                    <m:r>
                                      <a:rPr lang="en-US" sz="2000" b="0" i="1" smtClean="0">
                                        <a:latin typeface="Cambria Math"/>
                                      </a:rPr>
                                      <m:t>2</m:t>
                                    </m:r>
                                  </m:sup>
                                </m:sSup>
                                <m:r>
                                  <a:rPr lang="en-US" sz="2000" b="0" i="1" smtClean="0">
                                    <a:latin typeface="Cambria Math"/>
                                  </a:rPr>
                                  <m:t>)</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b="0" i="1" smtClean="0">
                                    <a:latin typeface="Cambria Math"/>
                                  </a:rPr>
                                  <m:t>2</m:t>
                                </m:r>
                                <m:r>
                                  <a:rPr lang="en-US" sz="2000" b="0" i="1" smtClean="0">
                                    <a:latin typeface="Cambria Math"/>
                                    <a:ea typeface="Cambria Math"/>
                                  </a:rPr>
                                  <m:t>𝜁</m:t>
                                </m:r>
                                <m:r>
                                  <a:rPr lang="en-US" sz="2000" b="0" i="1" smtClean="0">
                                    <a:latin typeface="Cambria Math"/>
                                    <a:ea typeface="Cambria Math"/>
                                  </a:rPr>
                                  <m:t>𝑟</m:t>
                                </m:r>
                                <m:r>
                                  <a:rPr lang="en-US" sz="2000" b="0" i="1" smtClean="0">
                                    <a:latin typeface="Cambria Math"/>
                                    <a:ea typeface="Cambria Math"/>
                                  </a:rPr>
                                  <m:t>)</m:t>
                                </m:r>
                              </m:e>
                              <m:sup>
                                <m:r>
                                  <a:rPr lang="en-US" sz="2000" b="0" i="1" smtClean="0">
                                    <a:latin typeface="Cambria Math"/>
                                  </a:rPr>
                                  <m:t>2</m:t>
                                </m:r>
                              </m:sup>
                            </m:sSup>
                          </m:e>
                        </m:rad>
                      </m:den>
                    </m:f>
                  </m:oMath>
                </a14:m>
                <a:r>
                  <a:rPr lang="en-US" sz="2000" dirty="0" smtClean="0"/>
                  <a:t>            </a:t>
                </a:r>
                <a:r>
                  <a:rPr lang="fa-IR" sz="2000" dirty="0" smtClean="0"/>
                  <a:t>نسبت انتقال</a:t>
                </a:r>
                <a:r>
                  <a:rPr lang="en-US" sz="2000" dirty="0" smtClean="0"/>
                  <a:t>          </a:t>
                </a:r>
                <a14:m>
                  <m:oMath xmlns:m="http://schemas.openxmlformats.org/officeDocument/2006/math">
                    <m:r>
                      <a:rPr lang="en-US" sz="2000" i="1" smtClean="0">
                        <a:latin typeface="Cambria Math"/>
                        <a:ea typeface="Cambria Math"/>
                      </a:rPr>
                      <m:t>𝜑</m:t>
                    </m:r>
                    <m:r>
                      <a:rPr lang="en-US" sz="2000" b="0" i="1" smtClean="0">
                        <a:latin typeface="Cambria Math"/>
                        <a:ea typeface="Cambria Math"/>
                      </a:rPr>
                      <m:t>=</m:t>
                    </m:r>
                    <m:r>
                      <a:rPr lang="en-US" sz="2000" i="1" dirty="0">
                        <a:latin typeface="Cambria Math"/>
                      </a:rPr>
                      <m:t>[</m:t>
                    </m:r>
                    <m:func>
                      <m:funcPr>
                        <m:ctrlPr>
                          <a:rPr lang="en-US" sz="2000" i="1" dirty="0">
                            <a:latin typeface="Cambria Math"/>
                          </a:rPr>
                        </m:ctrlPr>
                      </m:funcPr>
                      <m:fName>
                        <m:sSup>
                          <m:sSupPr>
                            <m:ctrlPr>
                              <a:rPr lang="en-US" sz="2000" i="1" dirty="0">
                                <a:latin typeface="Cambria Math"/>
                              </a:rPr>
                            </m:ctrlPr>
                          </m:sSupPr>
                          <m:e>
                            <m:r>
                              <m:rPr>
                                <m:sty m:val="p"/>
                              </m:rPr>
                              <a:rPr lang="en-US" sz="2000" dirty="0">
                                <a:latin typeface="Cambria Math"/>
                              </a:rPr>
                              <m:t>tan</m:t>
                            </m:r>
                          </m:e>
                          <m:sup>
                            <m:r>
                              <a:rPr lang="en-US" sz="2000" i="1" dirty="0">
                                <a:latin typeface="Cambria Math"/>
                              </a:rPr>
                              <m:t>−</m:t>
                            </m:r>
                            <m:r>
                              <a:rPr lang="en-US" sz="2000" i="1" dirty="0">
                                <a:latin typeface="Cambria Math"/>
                              </a:rPr>
                              <m:t>1</m:t>
                            </m:r>
                          </m:sup>
                        </m:sSup>
                      </m:fName>
                      <m:e>
                        <m:d>
                          <m:dPr>
                            <m:ctrlPr>
                              <a:rPr lang="en-US" sz="2000" i="1" dirty="0">
                                <a:latin typeface="Cambria Math"/>
                              </a:rPr>
                            </m:ctrlPr>
                          </m:dPr>
                          <m:e>
                            <m:f>
                              <m:fPr>
                                <m:ctrlPr>
                                  <a:rPr lang="en-US" sz="2000" i="1" dirty="0">
                                    <a:latin typeface="Cambria Math"/>
                                  </a:rPr>
                                </m:ctrlPr>
                              </m:fPr>
                              <m:num>
                                <m:r>
                                  <a:rPr lang="en-US" sz="2000" i="1" dirty="0">
                                    <a:latin typeface="Cambria Math"/>
                                  </a:rPr>
                                  <m:t>𝐶</m:t>
                                </m:r>
                                <m:r>
                                  <a:rPr lang="en-US" sz="2000" i="1" dirty="0">
                                    <a:latin typeface="Cambria Math"/>
                                    <a:ea typeface="Cambria Math"/>
                                  </a:rPr>
                                  <m:t>𝜔</m:t>
                                </m:r>
                              </m:num>
                              <m:den>
                                <m:r>
                                  <a:rPr lang="en-US" sz="2000" i="1" dirty="0">
                                    <a:latin typeface="Cambria Math"/>
                                  </a:rPr>
                                  <m:t>𝑘</m:t>
                                </m:r>
                              </m:den>
                            </m:f>
                          </m:e>
                        </m:d>
                        <m:r>
                          <a:rPr lang="en-US" sz="2000" i="1" dirty="0">
                            <a:latin typeface="Cambria Math"/>
                          </a:rPr>
                          <m:t>−</m:t>
                        </m:r>
                        <m:func>
                          <m:funcPr>
                            <m:ctrlPr>
                              <a:rPr lang="en-US" sz="2000" i="1" dirty="0">
                                <a:latin typeface="Cambria Math"/>
                              </a:rPr>
                            </m:ctrlPr>
                          </m:funcPr>
                          <m:fName>
                            <m:sSup>
                              <m:sSupPr>
                                <m:ctrlPr>
                                  <a:rPr lang="en-US" sz="2000" i="1" dirty="0">
                                    <a:latin typeface="Cambria Math"/>
                                  </a:rPr>
                                </m:ctrlPr>
                              </m:sSupPr>
                              <m:e>
                                <m:r>
                                  <m:rPr>
                                    <m:sty m:val="p"/>
                                  </m:rPr>
                                  <a:rPr lang="en-US" sz="2000" dirty="0">
                                    <a:latin typeface="Cambria Math"/>
                                  </a:rPr>
                                  <m:t>tan</m:t>
                                </m:r>
                              </m:e>
                              <m:sup>
                                <m:r>
                                  <a:rPr lang="en-US" sz="2000" i="1" dirty="0">
                                    <a:latin typeface="Cambria Math"/>
                                  </a:rPr>
                                  <m:t>−</m:t>
                                </m:r>
                                <m:r>
                                  <a:rPr lang="en-US" sz="2000" i="1" dirty="0">
                                    <a:latin typeface="Cambria Math"/>
                                  </a:rPr>
                                  <m:t>1</m:t>
                                </m:r>
                              </m:sup>
                            </m:sSup>
                          </m:fName>
                          <m:e>
                            <m:d>
                              <m:dPr>
                                <m:ctrlPr>
                                  <a:rPr lang="en-US" sz="2000" i="1" dirty="0">
                                    <a:latin typeface="Cambria Math"/>
                                  </a:rPr>
                                </m:ctrlPr>
                              </m:dPr>
                              <m:e>
                                <m:f>
                                  <m:fPr>
                                    <m:ctrlPr>
                                      <a:rPr lang="en-US" sz="2000" i="1" dirty="0">
                                        <a:latin typeface="Cambria Math"/>
                                      </a:rPr>
                                    </m:ctrlPr>
                                  </m:fPr>
                                  <m:num>
                                    <m:r>
                                      <a:rPr lang="en-US" sz="2000" i="1" dirty="0">
                                        <a:latin typeface="Cambria Math"/>
                                      </a:rPr>
                                      <m:t>𝐶</m:t>
                                    </m:r>
                                    <m:r>
                                      <a:rPr lang="en-US" sz="2000" i="1" dirty="0">
                                        <a:latin typeface="Cambria Math"/>
                                        <a:ea typeface="Cambria Math"/>
                                      </a:rPr>
                                      <m:t>𝜔</m:t>
                                    </m:r>
                                  </m:num>
                                  <m:den>
                                    <m:r>
                                      <a:rPr lang="en-US" sz="2000" i="1" dirty="0">
                                        <a:latin typeface="Cambria Math"/>
                                      </a:rPr>
                                      <m:t>𝑘</m:t>
                                    </m:r>
                                    <m:r>
                                      <a:rPr lang="en-US" sz="2000" i="1" dirty="0">
                                        <a:latin typeface="Cambria Math"/>
                                      </a:rPr>
                                      <m:t>−</m:t>
                                    </m:r>
                                    <m:r>
                                      <a:rPr lang="en-US" sz="2000" i="1" dirty="0">
                                        <a:latin typeface="Cambria Math"/>
                                      </a:rPr>
                                      <m:t>𝑚</m:t>
                                    </m:r>
                                    <m:sSup>
                                      <m:sSupPr>
                                        <m:ctrlPr>
                                          <a:rPr lang="en-US" sz="2000" i="1" dirty="0">
                                            <a:latin typeface="Cambria Math"/>
                                          </a:rPr>
                                        </m:ctrlPr>
                                      </m:sSupPr>
                                      <m:e>
                                        <m:r>
                                          <a:rPr lang="en-US" sz="2000" i="1" dirty="0">
                                            <a:latin typeface="Cambria Math"/>
                                            <a:ea typeface="Cambria Math"/>
                                          </a:rPr>
                                          <m:t>𝜔</m:t>
                                        </m:r>
                                      </m:e>
                                      <m:sup>
                                        <m:r>
                                          <a:rPr lang="en-US" sz="2000" i="1" dirty="0">
                                            <a:latin typeface="Cambria Math"/>
                                          </a:rPr>
                                          <m:t>2</m:t>
                                        </m:r>
                                      </m:sup>
                                    </m:sSup>
                                  </m:den>
                                </m:f>
                              </m:e>
                            </m:d>
                          </m:e>
                        </m:func>
                      </m:e>
                    </m:func>
                    <m:r>
                      <a:rPr lang="en-US" sz="2000" b="0" i="1" dirty="0" smtClean="0">
                        <a:latin typeface="Cambria Math"/>
                      </a:rPr>
                      <m:t>]</m:t>
                    </m:r>
                  </m:oMath>
                </a14:m>
                <a:endParaRPr lang="en-US" sz="2000" dirty="0" smtClean="0"/>
              </a:p>
              <a:p>
                <a:pPr>
                  <a:lnSpc>
                    <a:spcPct val="150000"/>
                  </a:lnSpc>
                </a:pPr>
                <a14:m>
                  <m:oMath xmlns:m="http://schemas.openxmlformats.org/officeDocument/2006/math">
                    <m:r>
                      <a:rPr lang="en-US" sz="2000" i="1" smtClean="0">
                        <a:latin typeface="Cambria Math"/>
                        <a:ea typeface="Cambria Math"/>
                      </a:rPr>
                      <m:t>𝜑</m:t>
                    </m:r>
                    <m:r>
                      <a:rPr lang="en-US" sz="2000" b="0" i="1" smtClean="0">
                        <a:latin typeface="Cambria Math"/>
                        <a:ea typeface="Cambria Math"/>
                      </a:rPr>
                      <m:t>=[ </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d>
                          <m:dPr>
                            <m:ctrlPr>
                              <a:rPr lang="en-US" sz="2000" b="0" i="1" smtClean="0">
                                <a:latin typeface="Cambria Math"/>
                                <a:ea typeface="Cambria Math"/>
                              </a:rPr>
                            </m:ctrlPr>
                          </m:dPr>
                          <m:e>
                            <m:r>
                              <a:rPr lang="en-US" sz="2000" b="0" i="1" smtClean="0">
                                <a:latin typeface="Cambria Math"/>
                                <a:ea typeface="Cambria Math"/>
                              </a:rPr>
                              <m:t>2</m:t>
                            </m:r>
                            <m:r>
                              <a:rPr lang="en-US" sz="2000" b="0" i="1" smtClean="0">
                                <a:latin typeface="Cambria Math"/>
                                <a:ea typeface="Cambria Math"/>
                              </a:rPr>
                              <m:t>𝜁</m:t>
                            </m:r>
                            <m:r>
                              <a:rPr lang="en-US" sz="2000" b="0" i="1" smtClean="0">
                                <a:latin typeface="Cambria Math"/>
                                <a:ea typeface="Cambria Math"/>
                              </a:rPr>
                              <m:t>𝑟</m:t>
                            </m:r>
                          </m:e>
                        </m:d>
                      </m:e>
                    </m:func>
                    <m:r>
                      <a:rPr lang="en-US" sz="2000" b="0" i="1" smtClean="0">
                        <a:latin typeface="Cambria Math"/>
                        <a:ea typeface="Cambria Math"/>
                      </a:rPr>
                      <m:t>−</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d>
                          <m:dPr>
                            <m:ctrlPr>
                              <a:rPr lang="en-US" sz="2000" b="0" i="1" smtClean="0">
                                <a:latin typeface="Cambria Math"/>
                                <a:ea typeface="Cambria Math"/>
                              </a:rPr>
                            </m:ctrlPr>
                          </m:dPr>
                          <m:e>
                            <m:f>
                              <m:fPr>
                                <m:ctrlPr>
                                  <a:rPr lang="en-US" sz="2000" b="0" i="1" smtClean="0">
                                    <a:latin typeface="Cambria Math"/>
                                    <a:ea typeface="Cambria Math"/>
                                  </a:rPr>
                                </m:ctrlPr>
                              </m:fPr>
                              <m:num>
                                <m:r>
                                  <a:rPr lang="en-US" sz="2000" b="0" i="1" smtClean="0">
                                    <a:latin typeface="Cambria Math"/>
                                    <a:ea typeface="Cambria Math"/>
                                  </a:rPr>
                                  <m:t>2</m:t>
                                </m:r>
                                <m:r>
                                  <a:rPr lang="en-US" sz="2000" b="0" i="1" smtClean="0">
                                    <a:latin typeface="Cambria Math"/>
                                    <a:ea typeface="Cambria Math"/>
                                  </a:rPr>
                                  <m:t>𝜁</m:t>
                                </m:r>
                                <m:r>
                                  <a:rPr lang="en-US" sz="2000" b="0" i="1" smtClean="0">
                                    <a:latin typeface="Cambria Math"/>
                                    <a:ea typeface="Cambria Math"/>
                                  </a:rPr>
                                  <m:t>𝑟</m:t>
                                </m:r>
                              </m:num>
                              <m:den>
                                <m:r>
                                  <a:rPr lang="en-US" sz="2000" b="0" i="1" smtClean="0">
                                    <a:latin typeface="Cambria Math"/>
                                    <a:ea typeface="Cambria Math"/>
                                  </a:rPr>
                                  <m:t>1</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𝑟</m:t>
                                    </m:r>
                                  </m:e>
                                  <m:sup>
                                    <m:r>
                                      <a:rPr lang="en-US" sz="2000" b="0" i="1" smtClean="0">
                                        <a:latin typeface="Cambria Math"/>
                                        <a:ea typeface="Cambria Math"/>
                                      </a:rPr>
                                      <m:t>2</m:t>
                                    </m:r>
                                  </m:sup>
                                </m:sSup>
                              </m:den>
                            </m:f>
                          </m:e>
                        </m:d>
                      </m:e>
                    </m:func>
                    <m:r>
                      <a:rPr lang="en-US" sz="2000" b="0" i="1" smtClean="0">
                        <a:latin typeface="Cambria Math"/>
                        <a:ea typeface="Cambria Math"/>
                      </a:rPr>
                      <m:t> ]</m:t>
                    </m:r>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𝑋</m:t>
                        </m:r>
                      </m:e>
                      <m:sub>
                        <m:r>
                          <a:rPr lang="en-US" sz="2000" b="0" i="1" dirty="0" smtClean="0">
                            <a:latin typeface="Cambria Math"/>
                          </a:rPr>
                          <m:t>𝑜𝑢𝑡</m:t>
                        </m:r>
                      </m:sub>
                    </m:sSub>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𝑋</m:t>
                        </m:r>
                      </m:e>
                      <m:sub>
                        <m:r>
                          <a:rPr lang="en-US" sz="2000" b="0" i="1" dirty="0" smtClean="0">
                            <a:latin typeface="Cambria Math"/>
                          </a:rPr>
                          <m:t>𝑖𝑛</m:t>
                        </m:r>
                      </m:sub>
                    </m:sSub>
                    <m:r>
                      <a:rPr lang="en-US" sz="2000" b="0" i="1" dirty="0" smtClean="0">
                        <a:latin typeface="Cambria Math"/>
                      </a:rPr>
                      <m:t>|</m:t>
                    </m:r>
                    <m:func>
                      <m:funcPr>
                        <m:ctrlPr>
                          <a:rPr lang="en-US" sz="2000" b="0" i="1" dirty="0" smtClean="0">
                            <a:latin typeface="Cambria Math"/>
                          </a:rPr>
                        </m:ctrlPr>
                      </m:funcPr>
                      <m:fName>
                        <m:r>
                          <m:rPr>
                            <m:sty m:val="p"/>
                          </m:rPr>
                          <a:rPr lang="en-US" sz="2000" b="0" i="0" dirty="0" smtClean="0">
                            <a:latin typeface="Cambria Math"/>
                          </a:rPr>
                          <m:t>sin</m:t>
                        </m:r>
                      </m:fName>
                      <m:e>
                        <m:r>
                          <a:rPr lang="en-US" sz="2000" b="0" i="1" dirty="0" smtClean="0">
                            <a:latin typeface="Cambria Math"/>
                          </a:rPr>
                          <m:t>(</m:t>
                        </m:r>
                        <m:r>
                          <a:rPr lang="en-US" sz="2000" b="0" i="1" dirty="0" smtClean="0">
                            <a:latin typeface="Cambria Math"/>
                            <a:ea typeface="Cambria Math"/>
                          </a:rPr>
                          <m:t>𝜔</m:t>
                        </m:r>
                        <m:r>
                          <a:rPr lang="en-US" sz="2000" b="0" i="1" dirty="0" smtClean="0">
                            <a:latin typeface="Cambria Math"/>
                            <a:ea typeface="Cambria Math"/>
                          </a:rPr>
                          <m:t>𝑡</m:t>
                        </m:r>
                        <m:r>
                          <a:rPr lang="en-US" sz="2000" b="0" i="1" dirty="0" smtClean="0">
                            <a:latin typeface="Cambria Math"/>
                            <a:ea typeface="Cambria Math"/>
                          </a:rPr>
                          <m:t>−</m:t>
                        </m:r>
                        <m:r>
                          <a:rPr lang="en-US" sz="2000" b="0" i="1" dirty="0" smtClean="0">
                            <a:latin typeface="Cambria Math"/>
                            <a:ea typeface="Cambria Math"/>
                          </a:rPr>
                          <m:t>𝜑</m:t>
                        </m:r>
                        <m:r>
                          <a:rPr lang="en-US" sz="2000" b="0" i="1" dirty="0" smtClean="0">
                            <a:latin typeface="Cambria Math"/>
                            <a:ea typeface="Cambria Math"/>
                          </a:rPr>
                          <m:t>)</m:t>
                        </m:r>
                      </m:e>
                    </m:func>
                  </m:oMath>
                </a14:m>
                <a:endParaRPr lang="en-US" sz="2000" dirty="0" smtClean="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cxnSp>
        <p:nvCxnSpPr>
          <p:cNvPr id="4" name="Straight Connector 3"/>
          <p:cNvCxnSpPr/>
          <p:nvPr/>
        </p:nvCxnSpPr>
        <p:spPr>
          <a:xfrm flipV="1">
            <a:off x="1600200" y="304800"/>
            <a:ext cx="4572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9800" y="304800"/>
            <a:ext cx="4572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648200" y="342900"/>
            <a:ext cx="4572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620000" y="314325"/>
            <a:ext cx="4572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48000" y="304800"/>
            <a:ext cx="4572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5867400"/>
            <a:ext cx="396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6477000"/>
            <a:ext cx="396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58674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24350" y="58674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1950" y="4876800"/>
            <a:ext cx="26860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1950" y="5638800"/>
            <a:ext cx="26860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1950" y="4876800"/>
            <a:ext cx="1905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028950" y="4876800"/>
            <a:ext cx="1905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6400" y="5857875"/>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400" y="6477000"/>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86400" y="58674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82000" y="58674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88542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a:t>
                </a:r>
                <a:r>
                  <a:rPr lang="fa-IR" sz="2000" dirty="0"/>
                  <a:t>مثال: مدل ساده شده ای از سیستم فنربندی یک خودرو در شکل نشان داده شده است. بدنه ی </a:t>
                </a:r>
                <a:r>
                  <a:rPr lang="fa-IR" sz="2000" dirty="0" smtClean="0"/>
                  <a:t>خودرو </a:t>
                </a:r>
                <a:r>
                  <a:rPr lang="fa-IR" sz="2000" dirty="0"/>
                  <a:t>به </a:t>
                </a:r>
                <a:r>
                  <a:rPr lang="fa-IR" sz="2000" dirty="0" smtClean="0"/>
                  <a:t>جرم </a:t>
                </a:r>
                <a14:m>
                  <m:oMath xmlns:m="http://schemas.openxmlformats.org/officeDocument/2006/math">
                    <m:r>
                      <a:rPr lang="en-US" sz="2000" b="0" i="1" smtClean="0">
                        <a:latin typeface="Cambria Math"/>
                      </a:rPr>
                      <m:t>500</m:t>
                    </m:r>
                    <m:r>
                      <a:rPr lang="en-US" sz="2000" b="0" i="1" smtClean="0">
                        <a:latin typeface="Cambria Math"/>
                      </a:rPr>
                      <m:t>(</m:t>
                    </m:r>
                    <m:r>
                      <a:rPr lang="en-US" sz="2000" b="0" i="1" smtClean="0">
                        <a:latin typeface="Cambria Math"/>
                      </a:rPr>
                      <m:t>𝑘𝑔</m:t>
                    </m:r>
                    <m:r>
                      <a:rPr lang="en-US" sz="2000" b="0" i="1" smtClean="0">
                        <a:latin typeface="Cambria Math"/>
                      </a:rPr>
                      <m:t>)</m:t>
                    </m:r>
                  </m:oMath>
                </a14:m>
                <a:r>
                  <a:rPr lang="fa-IR" sz="2000" dirty="0" smtClean="0"/>
                  <a:t>  </a:t>
                </a:r>
                <a:r>
                  <a:rPr lang="fa-IR" sz="2000" dirty="0"/>
                  <a:t>به وسیله ی سیستم فنر بندی به چرخ متصل شده </a:t>
                </a:r>
                <a:r>
                  <a:rPr lang="fa-IR" sz="2000" dirty="0" smtClean="0"/>
                  <a:t>است.سیستم </a:t>
                </a:r>
                <a:r>
                  <a:rPr lang="en-US" sz="2000" dirty="0" smtClean="0"/>
                  <a:t> </a:t>
                </a:r>
                <a:r>
                  <a:rPr lang="fa-IR" sz="2000" dirty="0" smtClean="0"/>
                  <a:t>فنربندی با فنری</a:t>
                </a:r>
              </a:p>
              <a:p>
                <a:pPr marL="0" indent="0" algn="r" rtl="1">
                  <a:buNone/>
                </a:pPr>
                <a:r>
                  <a:rPr lang="fa-IR" sz="2000" dirty="0"/>
                  <a:t> </a:t>
                </a:r>
                <a:r>
                  <a:rPr lang="fa-IR" sz="2000" dirty="0" smtClean="0"/>
                  <a:t>    به سختی </a:t>
                </a:r>
                <a14:m>
                  <m:oMath xmlns:m="http://schemas.openxmlformats.org/officeDocument/2006/math">
                    <m:r>
                      <a:rPr lang="en-US" sz="2000" b="0" i="1" smtClean="0">
                        <a:latin typeface="Cambria Math"/>
                      </a:rPr>
                      <m:t>4</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𝑁</m:t>
                        </m:r>
                      </m:num>
                      <m:den>
                        <m:r>
                          <a:rPr lang="en-US" sz="2000" b="0" i="1" smtClean="0">
                            <a:latin typeface="Cambria Math"/>
                            <a:ea typeface="Cambria Math"/>
                          </a:rPr>
                          <m:t>𝑚</m:t>
                        </m:r>
                      </m:den>
                    </m:f>
                    <m:r>
                      <a:rPr lang="en-US" sz="2000" b="0" i="1" smtClean="0">
                        <a:latin typeface="Cambria Math"/>
                        <a:ea typeface="Cambria Math"/>
                      </a:rPr>
                      <m:t>)</m:t>
                    </m:r>
                  </m:oMath>
                </a14:m>
                <a:r>
                  <a:rPr lang="fa-IR" sz="2000" dirty="0" smtClean="0"/>
                  <a:t> و </a:t>
                </a:r>
                <a:r>
                  <a:rPr lang="fa-IR" sz="2000" dirty="0"/>
                  <a:t>کمک فنری روغنی با ضریب میرایی </a:t>
                </a:r>
                <a14:m>
                  <m:oMath xmlns:m="http://schemas.openxmlformats.org/officeDocument/2006/math">
                    <m:r>
                      <a:rPr lang="en-US" sz="2000" b="0" i="1" smtClean="0">
                        <a:latin typeface="Cambria Math"/>
                      </a:rPr>
                      <m:t>3000</m:t>
                    </m:r>
                    <m:r>
                      <a:rPr lang="en-US" sz="2000" b="0" i="1" smtClean="0">
                        <a:latin typeface="Cambria Math"/>
                      </a:rPr>
                      <m:t>(</m:t>
                    </m:r>
                    <m:f>
                      <m:fPr>
                        <m:ctrlPr>
                          <a:rPr lang="en-US" sz="2000" b="0" i="1" smtClean="0">
                            <a:latin typeface="Cambria Math"/>
                          </a:rPr>
                        </m:ctrlPr>
                      </m:fPr>
                      <m:num>
                        <m:r>
                          <a:rPr lang="en-US" sz="2000" b="0" i="1" smtClean="0">
                            <a:latin typeface="Cambria Math"/>
                          </a:rPr>
                          <m:t>𝑁𝑠</m:t>
                        </m:r>
                      </m:num>
                      <m:den>
                        <m:r>
                          <a:rPr lang="en-US" sz="2000" b="0" i="1" smtClean="0">
                            <a:latin typeface="Cambria Math"/>
                          </a:rPr>
                          <m:t>𝑚</m:t>
                        </m:r>
                      </m:den>
                    </m:f>
                    <m:r>
                      <a:rPr lang="en-US" sz="2000" b="0" i="1" smtClean="0">
                        <a:latin typeface="Cambria Math"/>
                      </a:rPr>
                      <m:t>)</m:t>
                    </m:r>
                  </m:oMath>
                </a14:m>
                <a:r>
                  <a:rPr lang="fa-IR" sz="2000" dirty="0" smtClean="0"/>
                  <a:t> به صورت موازی</a:t>
                </a:r>
              </a:p>
              <a:p>
                <a:pPr algn="r" rtl="1"/>
                <a:r>
                  <a:rPr lang="fa-IR" sz="2000" dirty="0" smtClean="0"/>
                  <a:t>با هم </a:t>
                </a:r>
                <a:r>
                  <a:rPr lang="fa-IR" sz="2000" dirty="0"/>
                  <a:t>به خودرو متصل شده است. فرض می شود که چرخ های ماشین سر و ناهمواری سطح جاده به صورت سینوسی مدل شود</a:t>
                </a:r>
                <a:r>
                  <a:rPr lang="fa-IR" sz="2000" dirty="0" smtClean="0"/>
                  <a:t>.</a:t>
                </a:r>
                <a:r>
                  <a:rPr lang="fa-IR" sz="2000" dirty="0"/>
                  <a:t> اگر سرعت خودرو </a:t>
                </a:r>
                <a14:m>
                  <m:oMath xmlns:m="http://schemas.openxmlformats.org/officeDocument/2006/math">
                    <m:r>
                      <a:rPr lang="en-US" sz="2000" b="0" i="1" smtClean="0">
                        <a:latin typeface="Cambria Math"/>
                      </a:rPr>
                      <m:t>52</m:t>
                    </m:r>
                    <m:r>
                      <a:rPr lang="en-US" sz="2000" b="0" i="1" smtClean="0">
                        <a:latin typeface="Cambria Math"/>
                      </a:rPr>
                      <m:t>(</m:t>
                    </m:r>
                    <m:f>
                      <m:fPr>
                        <m:type m:val="skw"/>
                        <m:ctrlPr>
                          <a:rPr lang="en-US" sz="2000" b="0" i="1" smtClean="0">
                            <a:latin typeface="Cambria Math"/>
                          </a:rPr>
                        </m:ctrlPr>
                      </m:fPr>
                      <m:num>
                        <m:r>
                          <a:rPr lang="en-US" sz="2000" b="0" i="1" smtClean="0">
                            <a:latin typeface="Cambria Math"/>
                          </a:rPr>
                          <m:t>𝑚</m:t>
                        </m:r>
                      </m:num>
                      <m:den>
                        <m:r>
                          <a:rPr lang="en-US" sz="2000" b="0" i="1" smtClean="0">
                            <a:latin typeface="Cambria Math"/>
                          </a:rPr>
                          <m:t>𝑠</m:t>
                        </m:r>
                      </m:den>
                    </m:f>
                    <m:r>
                      <a:rPr lang="en-US" sz="2000" b="0" i="1" smtClean="0">
                        <a:latin typeface="Cambria Math"/>
                      </a:rPr>
                      <m:t>)</m:t>
                    </m:r>
                  </m:oMath>
                </a14:m>
                <a:r>
                  <a:rPr lang="fa-IR" sz="2000" dirty="0" smtClean="0"/>
                  <a:t> باشد،ماکزیمم دامنه جابجایی سیستم </a:t>
                </a:r>
              </a:p>
              <a:p>
                <a:pPr algn="r" rtl="1"/>
                <a:r>
                  <a:rPr lang="fa-IR" sz="2000" dirty="0" smtClean="0"/>
                  <a:t>چقدر است؟</a:t>
                </a:r>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r" rtl="1"/>
                <a:endParaRPr lang="en-US" sz="2000" dirty="0" smtClean="0"/>
              </a:p>
              <a:p>
                <a:pPr algn="r" rtl="1"/>
                <a:endParaRPr lang="en-US" sz="2000" dirty="0"/>
              </a:p>
              <a:p>
                <a:pPr algn="l"/>
                <a:r>
                  <a:rPr lang="en-US" sz="2000" dirty="0" smtClean="0"/>
                  <a:t> </a:t>
                </a:r>
                <a14:m>
                  <m:oMath xmlns:m="http://schemas.openxmlformats.org/officeDocument/2006/math">
                    <m:r>
                      <a:rPr lang="en-US" sz="2000" b="0" i="0" smtClean="0">
                        <a:latin typeface="Cambria Math"/>
                      </a:rPr>
                      <m:t>−</m:t>
                    </m:r>
                    <m:r>
                      <m:rPr>
                        <m:sty m:val="p"/>
                      </m:rPr>
                      <a:rPr lang="en-US" sz="2000" b="0" i="0" smtClean="0">
                        <a:latin typeface="Cambria Math"/>
                      </a:rPr>
                      <m:t>k</m:t>
                    </m:r>
                    <m:d>
                      <m:dPr>
                        <m:ctrlPr>
                          <a:rPr lang="en-US" sz="2000" b="0" i="1" smtClean="0">
                            <a:latin typeface="Cambria Math"/>
                          </a:rPr>
                        </m:ctrlPr>
                      </m:dPr>
                      <m:e>
                        <m:r>
                          <m:rPr>
                            <m:sty m:val="p"/>
                          </m:rPr>
                          <a:rPr lang="en-US" sz="2000" b="0" i="0" smtClean="0">
                            <a:latin typeface="Cambria Math"/>
                          </a:rPr>
                          <m:t>x</m:t>
                        </m:r>
                        <m:r>
                          <a:rPr lang="en-US" sz="2000" b="0" i="0" smtClean="0">
                            <a:latin typeface="Cambria Math"/>
                          </a:rPr>
                          <m:t>−</m:t>
                        </m:r>
                        <m:r>
                          <m:rPr>
                            <m:sty m:val="p"/>
                          </m:rPr>
                          <a:rPr lang="en-US" sz="2000" b="0" i="0" smtClean="0">
                            <a:latin typeface="Cambria Math"/>
                          </a:rPr>
                          <m:t>y</m:t>
                        </m:r>
                      </m:e>
                    </m:d>
                    <m:r>
                      <a:rPr lang="en-US" sz="2000" b="0" i="0" smtClean="0">
                        <a:latin typeface="Cambria Math"/>
                      </a:rPr>
                      <m:t>−</m:t>
                    </m:r>
                    <m:r>
                      <a:rPr lang="en-US" sz="2000" b="0" i="1" smtClean="0">
                        <a:latin typeface="Cambria Math"/>
                      </a:rPr>
                      <m:t>𝐶</m:t>
                    </m:r>
                    <m:d>
                      <m:dPr>
                        <m:ctrlPr>
                          <a:rPr lang="en-US" sz="2000" b="0" i="1" smtClean="0">
                            <a:latin typeface="Cambria Math"/>
                          </a:rPr>
                        </m:ctrlPr>
                      </m:dPr>
                      <m:e>
                        <m:acc>
                          <m:accPr>
                            <m:chr m:val="̇"/>
                            <m:ctrlPr>
                              <a:rPr lang="en-US" sz="2000" i="1" smtClean="0">
                                <a:latin typeface="Cambria Math"/>
                              </a:rPr>
                            </m:ctrlPr>
                          </m:accPr>
                          <m:e>
                            <m:r>
                              <a:rPr lang="en-US" sz="2000" b="0" i="1" smtClean="0">
                                <a:latin typeface="Cambria Math"/>
                              </a:rPr>
                              <m:t>𝑥</m:t>
                            </m:r>
                          </m:e>
                        </m:acc>
                        <m:r>
                          <a:rPr lang="en-US" sz="2000" b="0" i="1" smtClean="0">
                            <a:latin typeface="Cambria Math"/>
                          </a:rPr>
                          <m:t>−</m:t>
                        </m:r>
                        <m:acc>
                          <m:accPr>
                            <m:chr m:val="̇"/>
                            <m:ctrlPr>
                              <a:rPr lang="en-US" sz="2000" i="1" smtClean="0">
                                <a:latin typeface="Cambria Math"/>
                              </a:rPr>
                            </m:ctrlPr>
                          </m:accPr>
                          <m:e>
                            <m:r>
                              <a:rPr lang="en-US" sz="2000" b="0" i="1" smtClean="0">
                                <a:latin typeface="Cambria Math"/>
                              </a:rPr>
                              <m:t>𝑦</m:t>
                            </m:r>
                          </m:e>
                        </m:acc>
                      </m:e>
                    </m:d>
                    <m:r>
                      <a:rPr lang="en-US" sz="2000" b="0" i="1" smtClean="0">
                        <a:latin typeface="Cambria Math"/>
                      </a:rPr>
                      <m:t>=</m:t>
                    </m:r>
                    <m:r>
                      <a:rPr lang="en-US" sz="2000" b="0" i="1" smtClean="0">
                        <a:latin typeface="Cambria Math"/>
                      </a:rPr>
                      <m:t>𝑚</m:t>
                    </m:r>
                    <m:acc>
                      <m:accPr>
                        <m:chr m:val="̈"/>
                        <m:ctrlPr>
                          <a:rPr lang="en-US" sz="2000" i="1" smtClean="0">
                            <a:latin typeface="Cambria Math"/>
                          </a:rPr>
                        </m:ctrlPr>
                      </m:accPr>
                      <m:e>
                        <m:r>
                          <a:rPr lang="en-US" sz="2000" b="0" i="1" smtClean="0">
                            <a:latin typeface="Cambria Math"/>
                          </a:rPr>
                          <m:t>𝑥</m:t>
                        </m:r>
                      </m:e>
                    </m:acc>
                  </m:oMath>
                </a14:m>
                <a:r>
                  <a:rPr lang="en-US" sz="2000" dirty="0" smtClean="0"/>
                  <a:t>                        </a:t>
                </a:r>
              </a:p>
              <a:p>
                <a:pPr>
                  <a:lnSpc>
                    <a:spcPct val="150000"/>
                  </a:lnSpc>
                </a:pPr>
                <a:r>
                  <a:rPr lang="en-US" sz="2000" dirty="0" smtClean="0"/>
                  <a:t>  </a:t>
                </a:r>
                <a14:m>
                  <m:oMath xmlns:m="http://schemas.openxmlformats.org/officeDocument/2006/math">
                    <m:r>
                      <a:rPr lang="en-US" sz="2000" i="1">
                        <a:latin typeface="Cambria Math"/>
                      </a:rPr>
                      <m:t>𝑚</m:t>
                    </m:r>
                    <m:acc>
                      <m:accPr>
                        <m:chr m:val="̈"/>
                        <m:ctrlPr>
                          <a:rPr lang="en-US" sz="2000" i="1">
                            <a:latin typeface="Cambria Math"/>
                          </a:rPr>
                        </m:ctrlPr>
                      </m:accPr>
                      <m:e>
                        <m:r>
                          <a:rPr lang="en-US" sz="2000" i="1">
                            <a:latin typeface="Cambria Math"/>
                          </a:rPr>
                          <m:t>𝑥</m:t>
                        </m:r>
                      </m:e>
                    </m:acc>
                    <m:r>
                      <a:rPr lang="en-US" sz="2000" b="0" i="1" smtClean="0">
                        <a:latin typeface="Cambria Math"/>
                      </a:rPr>
                      <m:t>+</m:t>
                    </m:r>
                    <m:r>
                      <a:rPr lang="en-US" sz="2000" b="0" i="1" smtClean="0">
                        <a:latin typeface="Cambria Math"/>
                      </a:rPr>
                      <m:t>𝐶</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𝑘𝑥</m:t>
                    </m:r>
                    <m:r>
                      <a:rPr lang="en-US" sz="2000" b="0" i="1" smtClean="0">
                        <a:latin typeface="Cambria Math"/>
                      </a:rPr>
                      <m:t>=</m:t>
                    </m:r>
                    <m:r>
                      <a:rPr lang="en-US" sz="2000" b="0" i="1" smtClean="0">
                        <a:latin typeface="Cambria Math"/>
                      </a:rPr>
                      <m:t>𝐶</m:t>
                    </m:r>
                    <m:acc>
                      <m:accPr>
                        <m:chr m:val="̇"/>
                        <m:ctrlPr>
                          <a:rPr lang="en-US" sz="2000" i="1" smtClean="0">
                            <a:latin typeface="Cambria Math"/>
                          </a:rPr>
                        </m:ctrlPr>
                      </m:accPr>
                      <m:e>
                        <m:r>
                          <a:rPr lang="en-US" sz="2000" b="0" i="1" smtClean="0">
                            <a:latin typeface="Cambria Math"/>
                          </a:rPr>
                          <m:t>𝑦</m:t>
                        </m:r>
                      </m:e>
                    </m:acc>
                    <m:r>
                      <a:rPr lang="en-US" sz="2000" b="0" i="1" smtClean="0">
                        <a:latin typeface="Cambria Math"/>
                      </a:rPr>
                      <m:t>+</m:t>
                    </m:r>
                    <m:r>
                      <a:rPr lang="en-US" sz="2000" b="0" i="1" smtClean="0">
                        <a:latin typeface="Cambria Math"/>
                      </a:rPr>
                      <m:t>𝑘𝑦</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cstate="print"/>
                <a:stretch>
                  <a:fillRect l="-1200" r="-667"/>
                </a:stretch>
              </a:blipFill>
            </p:spPr>
            <p:txBody>
              <a:bodyPr/>
              <a:lstStyle/>
              <a:p>
                <a:r>
                  <a:rPr lang="en-US">
                    <a:noFill/>
                  </a:rPr>
                  <a:t> </a:t>
                </a:r>
              </a:p>
            </p:txBody>
          </p:sp>
        </mc:Fallback>
      </mc:AlternateContent>
      <p:sp>
        <p:nvSpPr>
          <p:cNvPr id="4" name="Rectangle 3"/>
          <p:cNvSpPr>
            <a:spLocks noChangeArrowheads="1"/>
          </p:cNvSpPr>
          <p:nvPr/>
        </p:nvSpPr>
        <p:spPr bwMode="auto">
          <a:xfrm>
            <a:off x="745490" y="2714625"/>
            <a:ext cx="571500" cy="45720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cxnSp>
        <p:nvCxnSpPr>
          <p:cNvPr id="5" name="Straight Connector 4"/>
          <p:cNvCxnSpPr>
            <a:cxnSpLocks noChangeShapeType="1"/>
          </p:cNvCxnSpPr>
          <p:nvPr/>
        </p:nvCxnSpPr>
        <p:spPr bwMode="auto">
          <a:xfrm>
            <a:off x="859790" y="3171825"/>
            <a:ext cx="0" cy="342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6" name="Straight Connector 5"/>
          <p:cNvCxnSpPr>
            <a:cxnSpLocks noChangeShapeType="1"/>
          </p:cNvCxnSpPr>
          <p:nvPr/>
        </p:nvCxnSpPr>
        <p:spPr bwMode="auto">
          <a:xfrm flipH="1">
            <a:off x="745490" y="3514725"/>
            <a:ext cx="114300" cy="1143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7" name="Straight Connector 6"/>
          <p:cNvCxnSpPr>
            <a:cxnSpLocks noChangeShapeType="1"/>
          </p:cNvCxnSpPr>
          <p:nvPr/>
        </p:nvCxnSpPr>
        <p:spPr bwMode="auto">
          <a:xfrm>
            <a:off x="745490" y="3629025"/>
            <a:ext cx="228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8" name="Straight Connector 7"/>
          <p:cNvCxnSpPr>
            <a:cxnSpLocks noChangeShapeType="1"/>
          </p:cNvCxnSpPr>
          <p:nvPr/>
        </p:nvCxnSpPr>
        <p:spPr bwMode="auto">
          <a:xfrm flipH="1">
            <a:off x="859790" y="3629025"/>
            <a:ext cx="114300" cy="1143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9" name="Straight Connector 8"/>
          <p:cNvCxnSpPr>
            <a:cxnSpLocks noChangeShapeType="1"/>
          </p:cNvCxnSpPr>
          <p:nvPr/>
        </p:nvCxnSpPr>
        <p:spPr bwMode="auto">
          <a:xfrm>
            <a:off x="859790" y="3743325"/>
            <a:ext cx="0" cy="2286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0" name="Straight Connector 9"/>
          <p:cNvCxnSpPr>
            <a:cxnSpLocks noChangeShapeType="1"/>
          </p:cNvCxnSpPr>
          <p:nvPr/>
        </p:nvCxnSpPr>
        <p:spPr bwMode="auto">
          <a:xfrm>
            <a:off x="1202690" y="3171825"/>
            <a:ext cx="0" cy="342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11" name="Rectangle 10"/>
          <p:cNvSpPr>
            <a:spLocks noChangeArrowheads="1"/>
          </p:cNvSpPr>
          <p:nvPr/>
        </p:nvSpPr>
        <p:spPr bwMode="auto">
          <a:xfrm>
            <a:off x="1104900" y="3514725"/>
            <a:ext cx="228600" cy="11430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2" name="Straight Connector 11"/>
          <p:cNvCxnSpPr>
            <a:cxnSpLocks noChangeShapeType="1"/>
          </p:cNvCxnSpPr>
          <p:nvPr/>
        </p:nvCxnSpPr>
        <p:spPr bwMode="auto">
          <a:xfrm>
            <a:off x="1202690" y="3629025"/>
            <a:ext cx="0" cy="342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13" name="Oval 12"/>
          <p:cNvSpPr>
            <a:spLocks noChangeArrowheads="1"/>
          </p:cNvSpPr>
          <p:nvPr/>
        </p:nvSpPr>
        <p:spPr bwMode="auto">
          <a:xfrm>
            <a:off x="697865" y="3857625"/>
            <a:ext cx="685800" cy="685800"/>
          </a:xfrm>
          <a:prstGeom prst="ellipse">
            <a:avLst/>
          </a:prstGeom>
          <a:solidFill>
            <a:schemeClr val="accent3">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4" name="Straight Connector 13"/>
          <p:cNvCxnSpPr>
            <a:cxnSpLocks noChangeShapeType="1"/>
          </p:cNvCxnSpPr>
          <p:nvPr/>
        </p:nvCxnSpPr>
        <p:spPr bwMode="auto">
          <a:xfrm>
            <a:off x="1316990" y="2943225"/>
            <a:ext cx="4572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7" name="Straight Connector 16"/>
          <p:cNvCxnSpPr/>
          <p:nvPr/>
        </p:nvCxnSpPr>
        <p:spPr>
          <a:xfrm>
            <a:off x="1383665" y="4281504"/>
            <a:ext cx="41148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383665" y="3629025"/>
            <a:ext cx="3648075" cy="1304959"/>
          </a:xfrm>
          <a:custGeom>
            <a:avLst/>
            <a:gdLst>
              <a:gd name="connsiteX0" fmla="*/ 0 w 3648075"/>
              <a:gd name="connsiteY0" fmla="*/ 647717 h 1304959"/>
              <a:gd name="connsiteX1" fmla="*/ 323850 w 3648075"/>
              <a:gd name="connsiteY1" fmla="*/ 19067 h 1304959"/>
              <a:gd name="connsiteX2" fmla="*/ 600075 w 3648075"/>
              <a:gd name="connsiteY2" fmla="*/ 647717 h 1304959"/>
              <a:gd name="connsiteX3" fmla="*/ 885825 w 3648075"/>
              <a:gd name="connsiteY3" fmla="*/ 1285892 h 1304959"/>
              <a:gd name="connsiteX4" fmla="*/ 1190625 w 3648075"/>
              <a:gd name="connsiteY4" fmla="*/ 647717 h 1304959"/>
              <a:gd name="connsiteX5" fmla="*/ 1533525 w 3648075"/>
              <a:gd name="connsiteY5" fmla="*/ 9542 h 1304959"/>
              <a:gd name="connsiteX6" fmla="*/ 1809750 w 3648075"/>
              <a:gd name="connsiteY6" fmla="*/ 657242 h 1304959"/>
              <a:gd name="connsiteX7" fmla="*/ 2028825 w 3648075"/>
              <a:gd name="connsiteY7" fmla="*/ 1304942 h 1304959"/>
              <a:gd name="connsiteX8" fmla="*/ 2324100 w 3648075"/>
              <a:gd name="connsiteY8" fmla="*/ 638192 h 1304959"/>
              <a:gd name="connsiteX9" fmla="*/ 2619375 w 3648075"/>
              <a:gd name="connsiteY9" fmla="*/ 17 h 1304959"/>
              <a:gd name="connsiteX10" fmla="*/ 2981325 w 3648075"/>
              <a:gd name="connsiteY10" fmla="*/ 657242 h 1304959"/>
              <a:gd name="connsiteX11" fmla="*/ 3381375 w 3648075"/>
              <a:gd name="connsiteY11" fmla="*/ 1295417 h 1304959"/>
              <a:gd name="connsiteX12" fmla="*/ 3648075 w 3648075"/>
              <a:gd name="connsiteY12" fmla="*/ 657242 h 13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075" h="1304959">
                <a:moveTo>
                  <a:pt x="0" y="647717"/>
                </a:moveTo>
                <a:cubicBezTo>
                  <a:pt x="111919" y="333392"/>
                  <a:pt x="223838" y="19067"/>
                  <a:pt x="323850" y="19067"/>
                </a:cubicBezTo>
                <a:cubicBezTo>
                  <a:pt x="423862" y="19067"/>
                  <a:pt x="506413" y="436579"/>
                  <a:pt x="600075" y="647717"/>
                </a:cubicBezTo>
                <a:cubicBezTo>
                  <a:pt x="693738" y="858855"/>
                  <a:pt x="787400" y="1285892"/>
                  <a:pt x="885825" y="1285892"/>
                </a:cubicBezTo>
                <a:cubicBezTo>
                  <a:pt x="984250" y="1285892"/>
                  <a:pt x="1082675" y="860442"/>
                  <a:pt x="1190625" y="647717"/>
                </a:cubicBezTo>
                <a:cubicBezTo>
                  <a:pt x="1298575" y="434992"/>
                  <a:pt x="1430338" y="7955"/>
                  <a:pt x="1533525" y="9542"/>
                </a:cubicBezTo>
                <a:cubicBezTo>
                  <a:pt x="1636712" y="11129"/>
                  <a:pt x="1727200" y="441342"/>
                  <a:pt x="1809750" y="657242"/>
                </a:cubicBezTo>
                <a:cubicBezTo>
                  <a:pt x="1892300" y="873142"/>
                  <a:pt x="1943100" y="1308117"/>
                  <a:pt x="2028825" y="1304942"/>
                </a:cubicBezTo>
                <a:cubicBezTo>
                  <a:pt x="2114550" y="1301767"/>
                  <a:pt x="2225675" y="855679"/>
                  <a:pt x="2324100" y="638192"/>
                </a:cubicBezTo>
                <a:cubicBezTo>
                  <a:pt x="2422525" y="420705"/>
                  <a:pt x="2509838" y="-3158"/>
                  <a:pt x="2619375" y="17"/>
                </a:cubicBezTo>
                <a:cubicBezTo>
                  <a:pt x="2728912" y="3192"/>
                  <a:pt x="2854325" y="441342"/>
                  <a:pt x="2981325" y="657242"/>
                </a:cubicBezTo>
                <a:cubicBezTo>
                  <a:pt x="3108325" y="873142"/>
                  <a:pt x="3270250" y="1295417"/>
                  <a:pt x="3381375" y="1295417"/>
                </a:cubicBezTo>
                <a:cubicBezTo>
                  <a:pt x="3492500" y="1295417"/>
                  <a:pt x="3625850" y="798530"/>
                  <a:pt x="3648075" y="65724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0" name="TextBox 19"/>
              <p:cNvSpPr txBox="1"/>
              <p:nvPr/>
            </p:nvSpPr>
            <p:spPr>
              <a:xfrm>
                <a:off x="431706" y="3373993"/>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431706" y="3373993"/>
                <a:ext cx="370934"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flipH="1">
                <a:off x="1316990" y="3267074"/>
                <a:ext cx="3429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flipH="1">
                <a:off x="1316990" y="3267074"/>
                <a:ext cx="342900"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1432877" y="2573893"/>
                <a:ext cx="389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1432877" y="2573893"/>
                <a:ext cx="389144"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793115" y="2750622"/>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793115" y="2750622"/>
                <a:ext cx="435504" cy="369332"/>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25" name="Straight Connector 24"/>
          <p:cNvCxnSpPr/>
          <p:nvPr/>
        </p:nvCxnSpPr>
        <p:spPr>
          <a:xfrm>
            <a:off x="381000" y="3171825"/>
            <a:ext cx="236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99086" y="2819400"/>
            <a:ext cx="0" cy="352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0" name="TextBox 29"/>
              <p:cNvSpPr txBox="1"/>
              <p:nvPr/>
            </p:nvSpPr>
            <p:spPr>
              <a:xfrm>
                <a:off x="211087" y="2750622"/>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211087" y="2750622"/>
                <a:ext cx="367986" cy="369332"/>
              </a:xfrm>
              <a:prstGeom prst="rect">
                <a:avLst/>
              </a:prstGeom>
              <a:blipFill rotWithShape="1">
                <a:blip r:embed="rId8" cstate="print"/>
                <a:stretch>
                  <a:fillRect/>
                </a:stretch>
              </a:blipFill>
            </p:spPr>
            <p:txBody>
              <a:bodyPr/>
              <a:lstStyle/>
              <a:p>
                <a:r>
                  <a:rPr lang="en-US">
                    <a:noFill/>
                  </a:rPr>
                  <a:t> </a:t>
                </a:r>
              </a:p>
            </p:txBody>
          </p:sp>
        </mc:Fallback>
      </mc:AlternateContent>
      <p:cxnSp>
        <p:nvCxnSpPr>
          <p:cNvPr id="1024" name="Straight Arrow Connector 1023"/>
          <p:cNvCxnSpPr>
            <a:stCxn id="19" idx="1"/>
          </p:cNvCxnSpPr>
          <p:nvPr/>
        </p:nvCxnSpPr>
        <p:spPr>
          <a:xfrm>
            <a:off x="1707515" y="3648092"/>
            <a:ext cx="0" cy="633412"/>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28" name="TextBox 1027"/>
              <p:cNvSpPr txBox="1"/>
              <p:nvPr/>
            </p:nvSpPr>
            <p:spPr>
              <a:xfrm>
                <a:off x="1627449" y="3743325"/>
                <a:ext cx="12010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𝑦</m:t>
                          </m:r>
                        </m:e>
                        <m:sub>
                          <m:r>
                            <a:rPr lang="en-US" b="0" i="1" smtClean="0">
                              <a:latin typeface="Cambria Math"/>
                            </a:rPr>
                            <m:t>0</m:t>
                          </m:r>
                        </m:sub>
                      </m:sSub>
                      <m:r>
                        <a:rPr lang="en-US" b="0" i="1" smtClean="0">
                          <a:latin typeface="Cambria Math"/>
                        </a:rPr>
                        <m:t>=</m:t>
                      </m:r>
                      <m:r>
                        <a:rPr lang="en-US" b="0" i="1" smtClean="0">
                          <a:latin typeface="Cambria Math"/>
                        </a:rPr>
                        <m:t>1</m:t>
                      </m:r>
                      <m:r>
                        <a:rPr lang="en-US" b="0" i="1" smtClean="0">
                          <a:latin typeface="Cambria Math"/>
                        </a:rPr>
                        <m:t>𝑐𝑚</m:t>
                      </m:r>
                    </m:oMath>
                  </m:oMathPara>
                </a14:m>
                <a:endParaRPr lang="en-US" dirty="0"/>
              </a:p>
            </p:txBody>
          </p:sp>
        </mc:Choice>
        <mc:Fallback>
          <p:sp>
            <p:nvSpPr>
              <p:cNvPr id="1028" name="TextBox 1027"/>
              <p:cNvSpPr txBox="1">
                <a:spLocks noRot="1" noChangeAspect="1" noMove="1" noResize="1" noEditPoints="1" noAdjustHandles="1" noChangeArrowheads="1" noChangeShapeType="1" noTextEdit="1"/>
              </p:cNvSpPr>
              <p:nvPr/>
            </p:nvSpPr>
            <p:spPr>
              <a:xfrm>
                <a:off x="1627449" y="3743325"/>
                <a:ext cx="1201098" cy="369332"/>
              </a:xfrm>
              <a:prstGeom prst="rect">
                <a:avLst/>
              </a:prstGeom>
              <a:blipFill rotWithShape="1">
                <a:blip r:embed="rId9" cstate="print"/>
                <a:stretch>
                  <a:fillRect b="-4918"/>
                </a:stretch>
              </a:blipFill>
            </p:spPr>
            <p:txBody>
              <a:bodyPr/>
              <a:lstStyle/>
              <a:p>
                <a:r>
                  <a:rPr lang="en-US">
                    <a:noFill/>
                  </a:rPr>
                  <a:t> </a:t>
                </a:r>
              </a:p>
            </p:txBody>
          </p:sp>
        </mc:Fallback>
      </mc:AlternateContent>
      <p:cxnSp>
        <p:nvCxnSpPr>
          <p:cNvPr id="1030" name="Straight Connector 1029"/>
          <p:cNvCxnSpPr>
            <a:stCxn id="19" idx="0"/>
          </p:cNvCxnSpPr>
          <p:nvPr/>
        </p:nvCxnSpPr>
        <p:spPr>
          <a:xfrm>
            <a:off x="1383665" y="4276742"/>
            <a:ext cx="0" cy="98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a:stCxn id="19" idx="4"/>
          </p:cNvCxnSpPr>
          <p:nvPr/>
        </p:nvCxnSpPr>
        <p:spPr>
          <a:xfrm>
            <a:off x="2574290" y="4276742"/>
            <a:ext cx="16510" cy="981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9" name="Straight Arrow Connector 1038"/>
          <p:cNvCxnSpPr/>
          <p:nvPr/>
        </p:nvCxnSpPr>
        <p:spPr>
          <a:xfrm>
            <a:off x="1383665" y="5105400"/>
            <a:ext cx="1207135"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41" name="TextBox 1040"/>
              <p:cNvSpPr txBox="1"/>
              <p:nvPr/>
            </p:nvSpPr>
            <p:spPr>
              <a:xfrm>
                <a:off x="1707515" y="5118061"/>
                <a:ext cx="7400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m:t>
                      </m:r>
                      <m:r>
                        <a:rPr lang="en-US" b="0" i="1" smtClean="0">
                          <a:latin typeface="Cambria Math"/>
                        </a:rPr>
                        <m:t>5</m:t>
                      </m:r>
                      <m:r>
                        <a:rPr lang="en-US" b="0" i="1" smtClean="0">
                          <a:latin typeface="Cambria Math"/>
                        </a:rPr>
                        <m:t>𝑚</m:t>
                      </m:r>
                    </m:oMath>
                  </m:oMathPara>
                </a14:m>
                <a:endParaRPr lang="en-US" dirty="0"/>
              </a:p>
            </p:txBody>
          </p:sp>
        </mc:Choice>
        <mc:Fallback>
          <p:sp>
            <p:nvSpPr>
              <p:cNvPr id="1041" name="TextBox 1040"/>
              <p:cNvSpPr txBox="1">
                <a:spLocks noRot="1" noChangeAspect="1" noMove="1" noResize="1" noEditPoints="1" noAdjustHandles="1" noChangeArrowheads="1" noChangeShapeType="1" noTextEdit="1"/>
              </p:cNvSpPr>
              <p:nvPr/>
            </p:nvSpPr>
            <p:spPr>
              <a:xfrm>
                <a:off x="1707515" y="5118061"/>
                <a:ext cx="740074" cy="369332"/>
              </a:xfrm>
              <a:prstGeom prst="rect">
                <a:avLst/>
              </a:prstGeom>
              <a:blipFill rotWithShape="1">
                <a:blip r:embed="rId10" cstate="print"/>
                <a:stretch>
                  <a:fillRect/>
                </a:stretch>
              </a:blipFill>
            </p:spPr>
            <p:txBody>
              <a:bodyPr/>
              <a:lstStyle/>
              <a:p>
                <a:r>
                  <a:rPr lang="en-US">
                    <a:noFill/>
                  </a:rPr>
                  <a:t> </a:t>
                </a:r>
              </a:p>
            </p:txBody>
          </p:sp>
        </mc:Fallback>
      </mc:AlternateContent>
      <p:sp>
        <p:nvSpPr>
          <p:cNvPr id="50" name="Rectangle 49"/>
          <p:cNvSpPr>
            <a:spLocks noChangeArrowheads="1"/>
          </p:cNvSpPr>
          <p:nvPr/>
        </p:nvSpPr>
        <p:spPr bwMode="auto">
          <a:xfrm>
            <a:off x="6629400" y="3049589"/>
            <a:ext cx="800100" cy="565665"/>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cxnSp>
        <p:nvCxnSpPr>
          <p:cNvPr id="51" name="Straight Connector 50"/>
          <p:cNvCxnSpPr>
            <a:cxnSpLocks noChangeShapeType="1"/>
          </p:cNvCxnSpPr>
          <p:nvPr/>
        </p:nvCxnSpPr>
        <p:spPr bwMode="auto">
          <a:xfrm>
            <a:off x="7427913" y="3373993"/>
            <a:ext cx="4572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mc:AlternateContent xmlns:mc="http://schemas.openxmlformats.org/markup-compatibility/2006">
        <mc:Choice xmlns="" xmlns:a14="http://schemas.microsoft.com/office/drawing/2010/main" Requires="a14">
          <p:sp>
            <p:nvSpPr>
              <p:cNvPr id="52" name="TextBox 51"/>
              <p:cNvSpPr txBox="1"/>
              <p:nvPr/>
            </p:nvSpPr>
            <p:spPr>
              <a:xfrm>
                <a:off x="7543800" y="3004661"/>
                <a:ext cx="389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oMath>
                  </m:oMathPara>
                </a14:m>
                <a:endParaRPr lang="en-US" dirty="0"/>
              </a:p>
            </p:txBody>
          </p:sp>
        </mc:Choice>
        <mc:Fallback>
          <p:sp>
            <p:nvSpPr>
              <p:cNvPr id="52" name="TextBox 51"/>
              <p:cNvSpPr txBox="1">
                <a:spLocks noRot="1" noChangeAspect="1" noMove="1" noResize="1" noEditPoints="1" noAdjustHandles="1" noChangeArrowheads="1" noChangeShapeType="1" noTextEdit="1"/>
              </p:cNvSpPr>
              <p:nvPr/>
            </p:nvSpPr>
            <p:spPr>
              <a:xfrm>
                <a:off x="7543800" y="3004661"/>
                <a:ext cx="389144" cy="369332"/>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1043" name="Straight Arrow Connector 1042"/>
          <p:cNvCxnSpPr/>
          <p:nvPr/>
        </p:nvCxnSpPr>
        <p:spPr>
          <a:xfrm>
            <a:off x="6781800" y="3615254"/>
            <a:ext cx="0" cy="49740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239000" y="3629025"/>
            <a:ext cx="0" cy="49740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046" name="TextBox 1045"/>
              <p:cNvSpPr txBox="1"/>
              <p:nvPr/>
            </p:nvSpPr>
            <p:spPr>
              <a:xfrm>
                <a:off x="5926199" y="4085907"/>
                <a:ext cx="11032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oMath>
                  </m:oMathPara>
                </a14:m>
                <a:endParaRPr lang="en-US" dirty="0"/>
              </a:p>
            </p:txBody>
          </p:sp>
        </mc:Choice>
        <mc:Fallback>
          <p:sp>
            <p:nvSpPr>
              <p:cNvPr id="1046" name="TextBox 1045"/>
              <p:cNvSpPr txBox="1">
                <a:spLocks noRot="1" noChangeAspect="1" noMove="1" noResize="1" noEditPoints="1" noAdjustHandles="1" noChangeArrowheads="1" noChangeShapeType="1" noTextEdit="1"/>
              </p:cNvSpPr>
              <p:nvPr/>
            </p:nvSpPr>
            <p:spPr>
              <a:xfrm>
                <a:off x="5926199" y="4085907"/>
                <a:ext cx="1103251" cy="369332"/>
              </a:xfrm>
              <a:prstGeom prst="rect">
                <a:avLst/>
              </a:prstGeom>
              <a:blipFill rotWithShape="1">
                <a:blip r:embed="rId12"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47" name="TextBox 1046"/>
              <p:cNvSpPr txBox="1"/>
              <p:nvPr/>
            </p:nvSpPr>
            <p:spPr>
              <a:xfrm>
                <a:off x="7115018" y="4097257"/>
                <a:ext cx="1082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m:t>
                      </m:r>
                      <m:acc>
                        <m:accPr>
                          <m:chr m:val="̇"/>
                          <m:ctrlPr>
                            <a:rPr lang="en-US" b="0" i="1" smtClean="0">
                              <a:latin typeface="Cambria Math"/>
                            </a:rPr>
                          </m:ctrlPr>
                        </m:accPr>
                        <m:e>
                          <m:r>
                            <a:rPr lang="en-US" b="0" i="1" smtClean="0">
                              <a:latin typeface="Cambria Math"/>
                            </a:rPr>
                            <m:t>𝑥</m:t>
                          </m:r>
                        </m:e>
                      </m:acc>
                      <m:r>
                        <a:rPr lang="en-US" b="0" i="1" smtClean="0">
                          <a:latin typeface="Cambria Math"/>
                        </a:rPr>
                        <m:t>−</m:t>
                      </m:r>
                      <m:acc>
                        <m:accPr>
                          <m:chr m:val="̇"/>
                          <m:ctrlPr>
                            <a:rPr lang="en-US" b="0" i="1" smtClean="0">
                              <a:latin typeface="Cambria Math"/>
                            </a:rPr>
                          </m:ctrlPr>
                        </m:accPr>
                        <m:e>
                          <m:r>
                            <a:rPr lang="en-US" b="0" i="1" smtClean="0">
                              <a:latin typeface="Cambria Math"/>
                            </a:rPr>
                            <m:t>𝑦</m:t>
                          </m:r>
                        </m:e>
                      </m:acc>
                      <m:r>
                        <a:rPr lang="en-US" b="0" i="1" smtClean="0">
                          <a:latin typeface="Cambria Math"/>
                        </a:rPr>
                        <m:t>)</m:t>
                      </m:r>
                    </m:oMath>
                  </m:oMathPara>
                </a14:m>
                <a:endParaRPr lang="en-US" dirty="0"/>
              </a:p>
            </p:txBody>
          </p:sp>
        </mc:Choice>
        <mc:Fallback>
          <p:sp>
            <p:nvSpPr>
              <p:cNvPr id="1047" name="TextBox 1046"/>
              <p:cNvSpPr txBox="1">
                <a:spLocks noRot="1" noChangeAspect="1" noMove="1" noResize="1" noEditPoints="1" noAdjustHandles="1" noChangeArrowheads="1" noChangeShapeType="1" noTextEdit="1"/>
              </p:cNvSpPr>
              <p:nvPr/>
            </p:nvSpPr>
            <p:spPr>
              <a:xfrm>
                <a:off x="7115018" y="4097257"/>
                <a:ext cx="1082989" cy="369332"/>
              </a:xfrm>
              <a:prstGeom prst="rect">
                <a:avLst/>
              </a:prstGeom>
              <a:blipFill rotWithShape="1">
                <a:blip r:embed="rId13" cstate="print"/>
                <a:stretch>
                  <a:fillRect b="-11475"/>
                </a:stretch>
              </a:blipFill>
            </p:spPr>
            <p:txBody>
              <a:bodyPr/>
              <a:lstStyle/>
              <a:p>
                <a:r>
                  <a:rPr lang="en-US">
                    <a:noFill/>
                  </a:rPr>
                  <a:t> </a:t>
                </a:r>
              </a:p>
            </p:txBody>
          </p:sp>
        </mc:Fallback>
      </mc:AlternateContent>
    </p:spTree>
    <p:extLst>
      <p:ext uri="{BB962C8B-B14F-4D97-AF65-F5344CB8AC3E}">
        <p14:creationId xmlns="" xmlns:p14="http://schemas.microsoft.com/office/powerpoint/2010/main" val="262594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en-US" sz="2000" dirty="0" smtClean="0"/>
          </a:p>
          <a:p>
            <a:pPr algn="r" rtl="1"/>
            <a:r>
              <a:rPr lang="fa-IR" sz="2000" b="1" dirty="0" smtClean="0"/>
              <a:t>       </a:t>
            </a:r>
            <a:r>
              <a:rPr lang="fa-IR" sz="2000" b="1" dirty="0" smtClean="0">
                <a:cs typeface="B Koodak" pitchFamily="2" charset="-78"/>
              </a:rPr>
              <a:t>درجه </a:t>
            </a:r>
            <a:r>
              <a:rPr lang="fa-IR" sz="2000" b="1" dirty="0">
                <a:cs typeface="B Koodak" pitchFamily="2" charset="-78"/>
              </a:rPr>
              <a:t>آزادی </a:t>
            </a:r>
            <a:r>
              <a:rPr lang="fa-IR" sz="2000" b="1" dirty="0"/>
              <a:t>: </a:t>
            </a:r>
            <a:r>
              <a:rPr lang="fa-IR" sz="2000" dirty="0"/>
              <a:t>تعداد حرکت مستقلی است که باید برای سیستم بیان کرد تا کل سیستم شناسایی </a:t>
            </a:r>
            <a:r>
              <a:rPr lang="fa-IR" sz="2000" dirty="0" smtClean="0"/>
              <a:t>شود.</a:t>
            </a:r>
            <a:r>
              <a:rPr lang="en-US" sz="2000" dirty="0" smtClean="0"/>
              <a:t> </a:t>
            </a:r>
            <a:endParaRPr lang="fa-IR" sz="2000" dirty="0" smtClean="0"/>
          </a:p>
          <a:p>
            <a:pPr algn="r" rtl="1"/>
            <a:endParaRPr lang="fa-IR" sz="2000" dirty="0"/>
          </a:p>
          <a:p>
            <a:pPr algn="r" rtl="1"/>
            <a:r>
              <a:rPr lang="fa-IR" sz="2000" dirty="0" smtClean="0"/>
              <a:t>                    </a:t>
            </a:r>
            <a:r>
              <a:rPr lang="fa-IR" sz="2000" b="1" dirty="0" smtClean="0"/>
              <a:t>سیستم های ارتعاشی با </a:t>
            </a:r>
            <a:r>
              <a:rPr lang="fa-IR" sz="2000" b="1" dirty="0"/>
              <a:t>یک درجه آزادی </a:t>
            </a:r>
            <a:r>
              <a:rPr lang="fa-IR" sz="2000" b="1" dirty="0" smtClean="0"/>
              <a:t>:</a:t>
            </a:r>
          </a:p>
          <a:p>
            <a:pPr marL="0" indent="0" algn="r" rtl="1">
              <a:buNone/>
            </a:pPr>
            <a:endParaRPr lang="fa-IR" sz="2000" b="1" dirty="0" smtClean="0"/>
          </a:p>
          <a:p>
            <a:pPr marL="119063" indent="0" algn="r" rtl="1">
              <a:buNone/>
            </a:pPr>
            <a:r>
              <a:rPr lang="fa-IR" sz="2000" b="1" dirty="0" smtClean="0"/>
              <a:t>            </a:t>
            </a:r>
            <a:r>
              <a:rPr lang="fa-IR" sz="2000" dirty="0" smtClean="0"/>
              <a:t>اجزای </a:t>
            </a:r>
            <a:r>
              <a:rPr lang="fa-IR" sz="2000" dirty="0"/>
              <a:t>آن جرم </a:t>
            </a:r>
            <a:r>
              <a:rPr lang="en-US" sz="2000" dirty="0"/>
              <a:t>,</a:t>
            </a:r>
            <a:r>
              <a:rPr lang="fa-IR" sz="2000" dirty="0"/>
              <a:t>فنر ودمپر </a:t>
            </a:r>
            <a:r>
              <a:rPr lang="fa-IR" sz="2000" dirty="0" smtClean="0"/>
              <a:t>است.</a:t>
            </a:r>
            <a:r>
              <a:rPr lang="fa-IR" sz="2000" dirty="0"/>
              <a:t> فنر در حقیقت نماد ذخیره کننده انرژی است میتواند معادل </a:t>
            </a:r>
            <a:r>
              <a:rPr lang="fa-IR" sz="2000" dirty="0" smtClean="0"/>
              <a:t>از                 </a:t>
            </a:r>
          </a:p>
          <a:p>
            <a:pPr marL="119063" indent="0" algn="r" rtl="1">
              <a:buNone/>
            </a:pPr>
            <a:r>
              <a:rPr lang="fa-IR" sz="2000" dirty="0"/>
              <a:t> </a:t>
            </a:r>
            <a:r>
              <a:rPr lang="fa-IR" sz="2000" dirty="0" smtClean="0"/>
              <a:t> </a:t>
            </a:r>
          </a:p>
          <a:p>
            <a:pPr marL="119063" indent="0" algn="r" rtl="1">
              <a:buNone/>
            </a:pPr>
            <a:r>
              <a:rPr lang="fa-IR" sz="2000" dirty="0" smtClean="0"/>
              <a:t> خودفنرها </a:t>
            </a:r>
            <a:r>
              <a:rPr lang="fa-IR" sz="2000" dirty="0"/>
              <a:t>الاستیسیته جسم و.... باشد. دمپر نمادی از اتلاف انرژی است</a:t>
            </a:r>
            <a:r>
              <a:rPr lang="fa-IR" sz="2000" dirty="0" smtClean="0"/>
              <a:t>.</a:t>
            </a:r>
          </a:p>
          <a:p>
            <a:pPr marL="119063" indent="0" algn="r" rtl="1">
              <a:buNone/>
            </a:pPr>
            <a:endParaRPr lang="fa-IR" sz="2000" dirty="0"/>
          </a:p>
          <a:p>
            <a:pPr marL="119063" indent="0" algn="r" rtl="1">
              <a:buNone/>
            </a:pPr>
            <a:endParaRPr lang="fa-IR" sz="2000" dirty="0" smtClean="0"/>
          </a:p>
          <a:p>
            <a:pPr marL="119063" indent="0" algn="r" rtl="1">
              <a:buNone/>
            </a:pPr>
            <a:endParaRPr lang="fa-IR" sz="2000" dirty="0"/>
          </a:p>
          <a:p>
            <a:pPr marL="119063" indent="0" algn="r" rtl="1">
              <a:buNone/>
            </a:pPr>
            <a:endParaRPr lang="fa-IR" sz="2000" dirty="0" smtClean="0"/>
          </a:p>
          <a:p>
            <a:pPr marL="119063" indent="0" algn="r" rtl="1">
              <a:buNone/>
            </a:pPr>
            <a:endParaRPr lang="fa-IR" sz="2000" dirty="0" smtClean="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895600"/>
            <a:ext cx="2667000" cy="3562488"/>
          </a:xfrm>
          <a:prstGeom prst="rect">
            <a:avLst/>
          </a:prstGeom>
          <a:solidFill>
            <a:schemeClr val="accent3">
              <a:lumMod val="60000"/>
              <a:lumOff val="40000"/>
            </a:schemeClr>
          </a:solidFill>
          <a:ln>
            <a:noFill/>
          </a:ln>
          <a:effectLst/>
        </p:spPr>
      </p:pic>
    </p:spTree>
    <p:extLst>
      <p:ext uri="{BB962C8B-B14F-4D97-AF65-F5344CB8AC3E}">
        <p14:creationId xmlns="" xmlns:p14="http://schemas.microsoft.com/office/powerpoint/2010/main" val="1902285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a:t> </a:t>
                </a:r>
                <a14:m>
                  <m:oMath xmlns:m="http://schemas.openxmlformats.org/officeDocument/2006/math">
                    <m:r>
                      <m:rPr>
                        <m:sty m:val="p"/>
                      </m:rPr>
                      <a:rPr lang="en-US" sz="2000" b="0" i="0" smtClean="0">
                        <a:latin typeface="Cambria Math"/>
                      </a:rPr>
                      <m:t>y</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i="1" smtClean="0">
                            <a:latin typeface="Cambria Math"/>
                          </a:rPr>
                        </m:ctrlPr>
                      </m:sSubPr>
                      <m:e>
                        <m:r>
                          <a:rPr lang="en-US" sz="2000" b="0" i="1" smtClean="0">
                            <a:latin typeface="Cambria Math"/>
                          </a:rPr>
                          <m:t>𝑦</m:t>
                        </m:r>
                      </m:e>
                      <m:sub>
                        <m:r>
                          <a:rPr lang="en-US" sz="2000" b="0" i="1" smtClean="0">
                            <a:latin typeface="Cambria Math"/>
                          </a:rPr>
                          <m:t>0</m:t>
                        </m:r>
                      </m:sub>
                    </m:sSub>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r>
                          <a:rPr lang="en-US" sz="2000" b="0" i="1" smtClean="0">
                            <a:latin typeface="Cambria Math"/>
                            <a:ea typeface="Cambria Math"/>
                          </a:rPr>
                          <m:t>𝜔</m:t>
                        </m:r>
                        <m:r>
                          <a:rPr lang="en-US" sz="2000" b="0" i="1" smtClean="0">
                            <a:latin typeface="Cambria Math"/>
                            <a:ea typeface="Cambria Math"/>
                          </a:rPr>
                          <m:t>𝑡</m:t>
                        </m:r>
                        <m:r>
                          <a:rPr lang="en-US" sz="2000" b="0" i="1" smtClean="0">
                            <a:latin typeface="Cambria Math"/>
                            <a:ea typeface="Cambria Math"/>
                          </a:rPr>
                          <m:t>)</m:t>
                        </m:r>
                      </m:e>
                    </m:func>
                    <m:r>
                      <a:rPr lang="en-US" sz="2000" b="0" i="1" smtClean="0">
                        <a:latin typeface="Cambria Math"/>
                      </a:rPr>
                      <m:t>=</m:t>
                    </m:r>
                    <m:sSub>
                      <m:sSubPr>
                        <m:ctrlPr>
                          <a:rPr lang="en-US" sz="2000" i="1" smtClean="0">
                            <a:latin typeface="Cambria Math"/>
                          </a:rPr>
                        </m:ctrlPr>
                      </m:sSubPr>
                      <m:e>
                        <m:r>
                          <a:rPr lang="en-US" sz="2000" b="0" i="1" smtClean="0">
                            <a:latin typeface="Cambria Math"/>
                          </a:rPr>
                          <m:t>𝑦</m:t>
                        </m:r>
                      </m:e>
                      <m:sub>
                        <m:r>
                          <a:rPr lang="en-US" sz="2000" b="0" i="1" smtClean="0">
                            <a:latin typeface="Cambria Math"/>
                          </a:rPr>
                          <m:t>0</m:t>
                        </m:r>
                      </m:sub>
                    </m:sSub>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f>
                          <m:fPr>
                            <m:ctrlPr>
                              <a:rPr lang="en-US" sz="2000" i="1" smtClean="0">
                                <a:latin typeface="Cambria Math"/>
                              </a:rPr>
                            </m:ctrlPr>
                          </m:fPr>
                          <m:num>
                            <m:r>
                              <a:rPr lang="en-US" sz="2000" b="0" i="1" smtClean="0">
                                <a:latin typeface="Cambria Math"/>
                              </a:rPr>
                              <m:t>2</m:t>
                            </m:r>
                            <m:r>
                              <a:rPr lang="en-US" sz="2000" b="0" i="1" smtClean="0">
                                <a:latin typeface="Cambria Math"/>
                                <a:ea typeface="Cambria Math"/>
                              </a:rPr>
                              <m:t>𝜋</m:t>
                            </m:r>
                            <m:r>
                              <a:rPr lang="en-US" sz="2000" b="0" i="1" smtClean="0">
                                <a:latin typeface="Cambria Math"/>
                                <a:ea typeface="Cambria Math"/>
                              </a:rPr>
                              <m:t>𝑉𝑡</m:t>
                            </m:r>
                          </m:num>
                          <m:den>
                            <m:r>
                              <a:rPr lang="en-US" sz="2000" b="0" i="1" smtClean="0">
                                <a:latin typeface="Cambria Math"/>
                              </a:rPr>
                              <m:t>𝑙</m:t>
                            </m:r>
                          </m:den>
                        </m:f>
                        <m:r>
                          <a:rPr lang="en-US" sz="2000" b="0" i="1" smtClean="0">
                            <a:latin typeface="Cambria Math"/>
                          </a:rPr>
                          <m:t>)</m:t>
                        </m:r>
                      </m:e>
                    </m:func>
                    <m:r>
                      <a:rPr lang="en-US" sz="2000" b="0" i="1" smtClean="0">
                        <a:latin typeface="Cambria Math"/>
                      </a:rPr>
                      <m:t>=</m:t>
                    </m:r>
                    <m:sSup>
                      <m:sSupPr>
                        <m:ctrlPr>
                          <a:rPr lang="en-US" sz="2000" i="1" smtClean="0">
                            <a:latin typeface="Cambria Math"/>
                          </a:rPr>
                        </m:ctrlPr>
                      </m:sSupPr>
                      <m:e>
                        <m:r>
                          <a:rPr lang="en-US" sz="2000" b="0" i="1" smtClean="0">
                            <a:latin typeface="Cambria Math"/>
                          </a:rPr>
                          <m:t>10</m:t>
                        </m:r>
                      </m:e>
                      <m:sup>
                        <m:r>
                          <a:rPr lang="en-US" sz="2000" b="0" i="1" smtClean="0">
                            <a:latin typeface="Cambria Math"/>
                          </a:rPr>
                          <m:t>−</m:t>
                        </m:r>
                        <m:r>
                          <a:rPr lang="en-US" sz="2000" b="0" i="1" smtClean="0">
                            <a:latin typeface="Cambria Math"/>
                          </a:rPr>
                          <m:t>2</m:t>
                        </m:r>
                      </m:sup>
                    </m:sSup>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f>
                          <m:fPr>
                            <m:ctrlPr>
                              <a:rPr lang="en-US" sz="2000" i="1" smtClean="0">
                                <a:latin typeface="Cambria Math"/>
                              </a:rPr>
                            </m:ctrlPr>
                          </m:fPr>
                          <m:num>
                            <m:r>
                              <a:rPr lang="en-US" sz="2000" b="0" i="1" smtClean="0">
                                <a:latin typeface="Cambria Math"/>
                              </a:rPr>
                              <m:t>2</m:t>
                            </m:r>
                            <m:r>
                              <a:rPr lang="en-US" sz="2000" b="0" i="1" smtClean="0">
                                <a:latin typeface="Cambria Math"/>
                                <a:ea typeface="Cambria Math"/>
                              </a:rPr>
                              <m:t>𝜋</m:t>
                            </m:r>
                            <m:r>
                              <a:rPr lang="en-US" sz="2000" b="0" i="1" smtClean="0">
                                <a:latin typeface="Cambria Math"/>
                                <a:ea typeface="Cambria Math"/>
                              </a:rPr>
                              <m:t>×</m:t>
                            </m:r>
                            <m:r>
                              <a:rPr lang="en-US" sz="2000" b="0" i="1" smtClean="0">
                                <a:latin typeface="Cambria Math"/>
                                <a:ea typeface="Cambria Math"/>
                              </a:rPr>
                              <m:t>52</m:t>
                            </m:r>
                          </m:num>
                          <m:den>
                            <m:r>
                              <a:rPr lang="en-US" sz="2000" b="0" i="1" smtClean="0">
                                <a:latin typeface="Cambria Math"/>
                              </a:rPr>
                              <m:t>2</m:t>
                            </m:r>
                            <m:r>
                              <a:rPr lang="en-US" sz="2000" b="0" i="1" smtClean="0">
                                <a:latin typeface="Cambria Math"/>
                              </a:rPr>
                              <m:t>.</m:t>
                            </m:r>
                            <m:r>
                              <a:rPr lang="en-US" sz="2000" b="0" i="1" smtClean="0">
                                <a:latin typeface="Cambria Math"/>
                              </a:rPr>
                              <m:t>5</m:t>
                            </m:r>
                          </m:den>
                        </m:f>
                        <m:r>
                          <a:rPr lang="en-US" sz="2000" b="0" i="1" smtClean="0">
                            <a:latin typeface="Cambria Math"/>
                          </a:rPr>
                          <m:t>𝑡</m:t>
                        </m:r>
                        <m:r>
                          <a:rPr lang="en-US" sz="2000" b="0" i="1" smtClean="0">
                            <a:latin typeface="Cambria Math"/>
                          </a:rPr>
                          <m:t>)</m:t>
                        </m:r>
                      </m:e>
                    </m:func>
                    <m:r>
                      <a:rPr lang="en-US" sz="2000" b="0" i="1" smtClean="0">
                        <a:latin typeface="Cambria Math"/>
                      </a:rPr>
                      <m:t>=</m:t>
                    </m:r>
                    <m:sSup>
                      <m:sSupPr>
                        <m:ctrlPr>
                          <a:rPr lang="en-US" sz="2000" i="1" smtClean="0">
                            <a:latin typeface="Cambria Math"/>
                          </a:rPr>
                        </m:ctrlPr>
                      </m:sSupPr>
                      <m:e>
                        <m:r>
                          <a:rPr lang="en-US" sz="2000" b="0" i="1" smtClean="0">
                            <a:latin typeface="Cambria Math"/>
                          </a:rPr>
                          <m:t>10</m:t>
                        </m:r>
                      </m:e>
                      <m:sup>
                        <m:r>
                          <a:rPr lang="en-US" sz="2000" b="0" i="1" smtClean="0">
                            <a:latin typeface="Cambria Math"/>
                          </a:rPr>
                          <m:t>−</m:t>
                        </m:r>
                        <m:r>
                          <a:rPr lang="en-US" sz="2000" b="0" i="1" smtClean="0">
                            <a:latin typeface="Cambria Math"/>
                          </a:rPr>
                          <m:t>2</m:t>
                        </m:r>
                      </m:sup>
                    </m:sSup>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r>
                          <a:rPr lang="en-US" sz="2000" b="0" i="1" smtClean="0">
                            <a:latin typeface="Cambria Math"/>
                          </a:rPr>
                          <m:t>130</m:t>
                        </m:r>
                        <m:r>
                          <a:rPr lang="en-US" sz="2000" b="0" i="1" smtClean="0">
                            <a:latin typeface="Cambria Math"/>
                          </a:rPr>
                          <m:t>.</m:t>
                        </m:r>
                        <m:r>
                          <a:rPr lang="en-US" sz="2000" b="0" i="1" smtClean="0">
                            <a:latin typeface="Cambria Math"/>
                          </a:rPr>
                          <m:t>7</m:t>
                        </m:r>
                        <m:r>
                          <a:rPr lang="en-US" sz="2000" b="0" i="1" smtClean="0">
                            <a:latin typeface="Cambria Math"/>
                          </a:rPr>
                          <m:t>𝑡</m:t>
                        </m:r>
                        <m:r>
                          <a:rPr lang="en-US" sz="2000" b="0" i="1" smtClean="0">
                            <a:latin typeface="Cambria Math"/>
                          </a:rPr>
                          <m:t>)</m:t>
                        </m:r>
                      </m:e>
                    </m:func>
                  </m:oMath>
                </a14:m>
                <a:endParaRPr lang="en-US" sz="2000" dirty="0" smtClean="0"/>
              </a:p>
              <a:p>
                <a:pPr>
                  <a:lnSpc>
                    <a:spcPct val="150000"/>
                  </a:lnSpc>
                </a:pP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fa-IR" sz="2000" b="0" i="1" smtClean="0">
                            <a:latin typeface="Cambria Math"/>
                          </a:rPr>
                          <m:t>تحریک</m:t>
                        </m:r>
                      </m:sub>
                    </m:sSub>
                    <m:r>
                      <a:rPr lang="en-US" sz="2000" b="0" i="1" smtClean="0">
                        <a:latin typeface="Cambria Math"/>
                      </a:rPr>
                      <m:t>=</m:t>
                    </m:r>
                    <m:r>
                      <a:rPr lang="en-US" sz="2000" b="0" i="1" smtClean="0">
                        <a:latin typeface="Cambria Math"/>
                      </a:rPr>
                      <m:t>130</m:t>
                    </m:r>
                    <m:r>
                      <a:rPr lang="en-US" sz="2000" b="0" i="1" smtClean="0">
                        <a:latin typeface="Cambria Math"/>
                      </a:rPr>
                      <m:t>.</m:t>
                    </m:r>
                    <m:r>
                      <a:rPr lang="en-US" sz="2000" b="0" i="1" smtClean="0">
                        <a:latin typeface="Cambria Math"/>
                      </a:rPr>
                      <m:t>7</m:t>
                    </m:r>
                  </m:oMath>
                </a14:m>
                <a:r>
                  <a:rPr lang="en-US" sz="2000" dirty="0" smtClean="0"/>
                  <a:t>                        </a:t>
                </a:r>
                <a14:m>
                  <m:oMath xmlns:m="http://schemas.openxmlformats.org/officeDocument/2006/math">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𝑛</m:t>
                        </m:r>
                      </m:sub>
                    </m:sSub>
                    <m:r>
                      <a:rPr lang="en-US" sz="2000" b="0" i="1" dirty="0" smtClean="0">
                        <a:latin typeface="Cambria Math"/>
                      </a:rPr>
                      <m:t>=</m:t>
                    </m:r>
                    <m:rad>
                      <m:radPr>
                        <m:degHide m:val="on"/>
                        <m:ctrlPr>
                          <a:rPr lang="en-US" sz="2000" b="0" i="1" dirty="0" smtClean="0">
                            <a:latin typeface="Cambria Math"/>
                          </a:rPr>
                        </m:ctrlPr>
                      </m:radPr>
                      <m:deg/>
                      <m:e>
                        <m:f>
                          <m:fPr>
                            <m:ctrlPr>
                              <a:rPr lang="en-US" sz="2000" b="0" i="1" dirty="0" smtClean="0">
                                <a:latin typeface="Cambria Math"/>
                              </a:rPr>
                            </m:ctrlPr>
                          </m:fPr>
                          <m:num>
                            <m:r>
                              <a:rPr lang="en-US" sz="2000" b="0" i="1" dirty="0" smtClean="0">
                                <a:latin typeface="Cambria Math"/>
                              </a:rPr>
                              <m:t>𝑘</m:t>
                            </m:r>
                          </m:num>
                          <m:den>
                            <m:r>
                              <a:rPr lang="en-US" sz="2000" b="0" i="1" dirty="0" smtClean="0">
                                <a:latin typeface="Cambria Math"/>
                              </a:rPr>
                              <m:t>𝑚</m:t>
                            </m:r>
                          </m:den>
                        </m:f>
                      </m:e>
                    </m:rad>
                    <m:r>
                      <a:rPr lang="en-US" sz="2000" b="0" i="1" dirty="0" smtClean="0">
                        <a:latin typeface="Cambria Math"/>
                      </a:rPr>
                      <m:t>=</m:t>
                    </m:r>
                    <m:rad>
                      <m:radPr>
                        <m:degHide m:val="on"/>
                        <m:ctrlPr>
                          <a:rPr lang="en-US" sz="2000" b="0" i="1" dirty="0" smtClean="0">
                            <a:latin typeface="Cambria Math"/>
                          </a:rPr>
                        </m:ctrlPr>
                      </m:radPr>
                      <m:deg/>
                      <m:e>
                        <m:f>
                          <m:fPr>
                            <m:ctrlPr>
                              <a:rPr lang="en-US" sz="2000" b="0" i="1" dirty="0" smtClean="0">
                                <a:latin typeface="Cambria Math"/>
                              </a:rPr>
                            </m:ctrlPr>
                          </m:fPr>
                          <m:num>
                            <m:r>
                              <a:rPr lang="en-US" sz="2000" b="0" i="1" dirty="0" smtClean="0">
                                <a:latin typeface="Cambria Math"/>
                              </a:rPr>
                              <m:t>4</m:t>
                            </m:r>
                            <m:r>
                              <a:rPr lang="en-US" sz="2000" b="0" i="1" dirty="0" smtClean="0">
                                <a:latin typeface="Cambria Math"/>
                                <a:ea typeface="Cambria Math"/>
                              </a:rPr>
                              <m:t>×</m:t>
                            </m:r>
                            <m:sSup>
                              <m:sSupPr>
                                <m:ctrlPr>
                                  <a:rPr lang="en-US" sz="2000" b="0" i="1" dirty="0" smtClean="0">
                                    <a:latin typeface="Cambria Math"/>
                                    <a:ea typeface="Cambria Math"/>
                                  </a:rPr>
                                </m:ctrlPr>
                              </m:sSupPr>
                              <m:e>
                                <m:r>
                                  <a:rPr lang="en-US" sz="2000" b="0" i="1" dirty="0" smtClean="0">
                                    <a:latin typeface="Cambria Math"/>
                                    <a:ea typeface="Cambria Math"/>
                                  </a:rPr>
                                  <m:t>10</m:t>
                                </m:r>
                              </m:e>
                              <m:sup>
                                <m:r>
                                  <a:rPr lang="en-US" sz="2000" b="0" i="1" dirty="0" smtClean="0">
                                    <a:latin typeface="Cambria Math"/>
                                    <a:ea typeface="Cambria Math"/>
                                  </a:rPr>
                                  <m:t>5</m:t>
                                </m:r>
                              </m:sup>
                            </m:sSup>
                          </m:num>
                          <m:den>
                            <m:r>
                              <a:rPr lang="en-US" sz="2000" b="0" i="1" dirty="0" smtClean="0">
                                <a:latin typeface="Cambria Math"/>
                              </a:rPr>
                              <m:t>500</m:t>
                            </m:r>
                          </m:den>
                        </m:f>
                      </m:e>
                    </m:rad>
                    <m:r>
                      <a:rPr lang="en-US" sz="2000" b="0" i="1" dirty="0" smtClean="0">
                        <a:latin typeface="Cambria Math"/>
                      </a:rPr>
                      <m:t>=</m:t>
                    </m:r>
                    <m:r>
                      <a:rPr lang="en-US" sz="2000" b="0" i="1" dirty="0" smtClean="0">
                        <a:latin typeface="Cambria Math"/>
                      </a:rPr>
                      <m:t>28</m:t>
                    </m:r>
                    <m:r>
                      <a:rPr lang="en-US" sz="2000" b="0" i="1" dirty="0" smtClean="0">
                        <a:latin typeface="Cambria Math"/>
                      </a:rPr>
                      <m:t>.</m:t>
                    </m:r>
                    <m:r>
                      <a:rPr lang="en-US" sz="2000" b="0" i="1" dirty="0" smtClean="0">
                        <a:latin typeface="Cambria Math"/>
                      </a:rPr>
                      <m:t>3</m:t>
                    </m:r>
                    <m:r>
                      <a:rPr lang="en-US" sz="2000" b="0" i="1" dirty="0" smtClean="0">
                        <a:latin typeface="Cambria Math"/>
                      </a:rPr>
                      <m:t>(</m:t>
                    </m:r>
                    <m:f>
                      <m:fPr>
                        <m:type m:val="skw"/>
                        <m:ctrlPr>
                          <a:rPr lang="en-US" sz="2000" b="0" i="1" dirty="0" smtClean="0">
                            <a:latin typeface="Cambria Math"/>
                          </a:rPr>
                        </m:ctrlPr>
                      </m:fPr>
                      <m:num>
                        <m:r>
                          <a:rPr lang="en-US" sz="2000" b="0" i="1" dirty="0" smtClean="0">
                            <a:latin typeface="Cambria Math"/>
                          </a:rPr>
                          <m:t>𝑟𝑎𝑑</m:t>
                        </m:r>
                      </m:num>
                      <m:den>
                        <m:r>
                          <a:rPr lang="en-US" sz="2000" b="0" i="1" dirty="0" smtClean="0">
                            <a:latin typeface="Cambria Math"/>
                          </a:rPr>
                          <m:t>𝑠</m:t>
                        </m:r>
                      </m:den>
                    </m:f>
                    <m:r>
                      <a:rPr lang="en-US" sz="2000" b="0" i="1" dirty="0" smtClean="0">
                        <a:latin typeface="Cambria Math"/>
                      </a:rPr>
                      <m:t>)</m:t>
                    </m:r>
                  </m:oMath>
                </a14:m>
                <a:endParaRPr lang="en-US" sz="2000" dirty="0" smtClean="0"/>
              </a:p>
              <a:p>
                <a:pPr>
                  <a:lnSpc>
                    <a:spcPct val="150000"/>
                  </a:lnSpc>
                </a:pPr>
                <a14:m>
                  <m:oMath xmlns:m="http://schemas.openxmlformats.org/officeDocument/2006/math">
                    <m:r>
                      <a:rPr lang="en-US" sz="2000" b="0" i="1" smtClean="0">
                        <a:latin typeface="Cambria Math"/>
                      </a:rPr>
                      <m:t>𝑟</m:t>
                    </m:r>
                    <m:r>
                      <a:rPr lang="en-US" sz="2000" b="0" i="1" smtClean="0">
                        <a:latin typeface="Cambria Math"/>
                      </a:rPr>
                      <m:t>=</m:t>
                    </m:r>
                    <m:f>
                      <m:fPr>
                        <m:ctrlPr>
                          <a:rPr lang="en-US" sz="2000" i="1" smtClean="0">
                            <a:latin typeface="Cambria Math"/>
                          </a:rPr>
                        </m:ctrlPr>
                      </m:fPr>
                      <m:num>
                        <m:r>
                          <a:rPr lang="en-US" sz="2000" i="1" smtClean="0">
                            <a:latin typeface="Cambria Math"/>
                            <a:ea typeface="Cambria Math"/>
                          </a:rPr>
                          <m:t>𝜔</m:t>
                        </m:r>
                      </m:num>
                      <m:den>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𝑛</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130</m:t>
                        </m:r>
                        <m:r>
                          <a:rPr lang="en-US" sz="2000" b="0" i="1" smtClean="0">
                            <a:latin typeface="Cambria Math"/>
                          </a:rPr>
                          <m:t>.</m:t>
                        </m:r>
                        <m:r>
                          <a:rPr lang="en-US" sz="2000" b="0" i="1" smtClean="0">
                            <a:latin typeface="Cambria Math"/>
                          </a:rPr>
                          <m:t>7</m:t>
                        </m:r>
                      </m:num>
                      <m:den>
                        <m:r>
                          <a:rPr lang="en-US" sz="2000" b="0" i="1" smtClean="0">
                            <a:latin typeface="Cambria Math"/>
                          </a:rPr>
                          <m:t>28</m:t>
                        </m:r>
                        <m:r>
                          <a:rPr lang="en-US" sz="2000" b="0" i="1" smtClean="0">
                            <a:latin typeface="Cambria Math"/>
                          </a:rPr>
                          <m:t>.</m:t>
                        </m:r>
                        <m:r>
                          <a:rPr lang="en-US" sz="2000" b="0" i="1" smtClean="0">
                            <a:latin typeface="Cambria Math"/>
                          </a:rPr>
                          <m:t>3</m:t>
                        </m:r>
                      </m:den>
                    </m:f>
                    <m:r>
                      <a:rPr lang="en-US" sz="2000" b="0" i="1" smtClean="0">
                        <a:latin typeface="Cambria Math"/>
                      </a:rPr>
                      <m:t>=</m:t>
                    </m:r>
                    <m:r>
                      <a:rPr lang="en-US" sz="2000" b="0" i="1" smtClean="0">
                        <a:latin typeface="Cambria Math"/>
                      </a:rPr>
                      <m:t>4</m:t>
                    </m:r>
                    <m:r>
                      <a:rPr lang="en-US" sz="2000" b="0" i="1" smtClean="0">
                        <a:latin typeface="Cambria Math"/>
                      </a:rPr>
                      <m:t>.</m:t>
                    </m:r>
                    <m:r>
                      <a:rPr lang="en-US" sz="2000" b="0" i="1" smtClean="0">
                        <a:latin typeface="Cambria Math"/>
                      </a:rPr>
                      <m:t>62</m:t>
                    </m:r>
                  </m:oMath>
                </a14:m>
                <a:r>
                  <a:rPr lang="en-US" sz="2000" dirty="0" smtClean="0"/>
                  <a:t>               </a:t>
                </a:r>
                <a14:m>
                  <m:oMath xmlns:m="http://schemas.openxmlformats.org/officeDocument/2006/math">
                    <m:r>
                      <a:rPr lang="en-US" sz="2000" i="1" dirty="0" smtClean="0">
                        <a:latin typeface="Cambria Math"/>
                        <a:ea typeface="Cambria Math"/>
                      </a:rPr>
                      <m:t>𝜁</m:t>
                    </m:r>
                    <m:r>
                      <a:rPr lang="en-US" sz="2000" b="0" i="1" dirty="0" smtClean="0">
                        <a:latin typeface="Cambria Math"/>
                        <a:ea typeface="Cambria Math"/>
                      </a:rPr>
                      <m:t>=</m:t>
                    </m:r>
                    <m:f>
                      <m:fPr>
                        <m:ctrlPr>
                          <a:rPr lang="en-US" sz="2000" i="1" dirty="0" smtClean="0">
                            <a:latin typeface="Cambria Math"/>
                            <a:ea typeface="Cambria Math"/>
                          </a:rPr>
                        </m:ctrlPr>
                      </m:fPr>
                      <m:num>
                        <m:r>
                          <a:rPr lang="en-US" sz="2000" b="0" i="1" dirty="0" smtClean="0">
                            <a:latin typeface="Cambria Math"/>
                            <a:ea typeface="Cambria Math"/>
                          </a:rPr>
                          <m:t>𝐶</m:t>
                        </m:r>
                      </m:num>
                      <m:den>
                        <m:sSub>
                          <m:sSubPr>
                            <m:ctrlPr>
                              <a:rPr lang="en-US" sz="2000" i="1" dirty="0" smtClean="0">
                                <a:latin typeface="Cambria Math"/>
                                <a:ea typeface="Cambria Math"/>
                              </a:rPr>
                            </m:ctrlPr>
                          </m:sSubPr>
                          <m:e>
                            <m:r>
                              <a:rPr lang="en-US" sz="2000" b="0" i="1" dirty="0" smtClean="0">
                                <a:latin typeface="Cambria Math"/>
                                <a:ea typeface="Cambria Math"/>
                              </a:rPr>
                              <m:t>2</m:t>
                            </m:r>
                            <m:r>
                              <a:rPr lang="en-US" sz="2000" b="0" i="1" dirty="0" smtClean="0">
                                <a:latin typeface="Cambria Math"/>
                                <a:ea typeface="Cambria Math"/>
                              </a:rPr>
                              <m:t>𝑚</m:t>
                            </m:r>
                            <m:r>
                              <a:rPr lang="en-US" sz="2000" i="1" dirty="0" smtClean="0">
                                <a:latin typeface="Cambria Math"/>
                                <a:ea typeface="Cambria Math"/>
                              </a:rPr>
                              <m:t>𝜔</m:t>
                            </m:r>
                          </m:e>
                          <m:sub>
                            <m:r>
                              <a:rPr lang="en-US" sz="2000" b="0" i="1" dirty="0" smtClean="0">
                                <a:latin typeface="Cambria Math"/>
                                <a:ea typeface="Cambria Math"/>
                              </a:rPr>
                              <m:t>𝑛</m:t>
                            </m:r>
                          </m:sub>
                        </m:sSub>
                      </m:den>
                    </m:f>
                    <m:r>
                      <a:rPr lang="en-US" sz="2000" b="0" i="1" dirty="0" smtClean="0">
                        <a:latin typeface="Cambria Math"/>
                        <a:ea typeface="Cambria Math"/>
                      </a:rPr>
                      <m:t>=</m:t>
                    </m:r>
                    <m:f>
                      <m:fPr>
                        <m:ctrlPr>
                          <a:rPr lang="en-US" sz="2000" i="1" dirty="0" smtClean="0">
                            <a:latin typeface="Cambria Math"/>
                            <a:ea typeface="Cambria Math"/>
                          </a:rPr>
                        </m:ctrlPr>
                      </m:fPr>
                      <m:num>
                        <m:r>
                          <a:rPr lang="en-US" sz="2000" b="0" i="1" dirty="0" smtClean="0">
                            <a:latin typeface="Cambria Math"/>
                            <a:ea typeface="Cambria Math"/>
                          </a:rPr>
                          <m:t>3000</m:t>
                        </m:r>
                      </m:num>
                      <m:den>
                        <m:r>
                          <a:rPr lang="en-US" sz="2000" b="0" i="1" dirty="0" smtClean="0">
                            <a:latin typeface="Cambria Math"/>
                            <a:ea typeface="Cambria Math"/>
                          </a:rPr>
                          <m:t>2</m:t>
                        </m:r>
                        <m:r>
                          <a:rPr lang="en-US" sz="2000" b="0" i="1" dirty="0" smtClean="0">
                            <a:latin typeface="Cambria Math"/>
                            <a:ea typeface="Cambria Math"/>
                          </a:rPr>
                          <m:t>×</m:t>
                        </m:r>
                        <m:r>
                          <a:rPr lang="en-US" sz="2000" b="0" i="1" dirty="0" smtClean="0">
                            <a:latin typeface="Cambria Math"/>
                            <a:ea typeface="Cambria Math"/>
                          </a:rPr>
                          <m:t>500</m:t>
                        </m:r>
                        <m:r>
                          <a:rPr lang="en-US" sz="2000" b="0" i="1" dirty="0" smtClean="0">
                            <a:latin typeface="Cambria Math"/>
                            <a:ea typeface="Cambria Math"/>
                          </a:rPr>
                          <m:t>×</m:t>
                        </m:r>
                        <m:r>
                          <a:rPr lang="en-US" sz="2000" b="0" i="1" dirty="0" smtClean="0">
                            <a:latin typeface="Cambria Math"/>
                            <a:ea typeface="Cambria Math"/>
                          </a:rPr>
                          <m:t>28</m:t>
                        </m:r>
                        <m:r>
                          <a:rPr lang="en-US" sz="2000" b="0" i="1" dirty="0" smtClean="0">
                            <a:latin typeface="Cambria Math"/>
                            <a:ea typeface="Cambria Math"/>
                          </a:rPr>
                          <m:t>.</m:t>
                        </m:r>
                        <m:r>
                          <a:rPr lang="en-US" sz="2000" b="0" i="1" dirty="0" smtClean="0">
                            <a:latin typeface="Cambria Math"/>
                            <a:ea typeface="Cambria Math"/>
                          </a:rPr>
                          <m:t>3</m:t>
                        </m:r>
                      </m:den>
                    </m:f>
                    <m:r>
                      <a:rPr lang="en-US" sz="2000" b="0" i="1" dirty="0" smtClean="0">
                        <a:latin typeface="Cambria Math"/>
                        <a:ea typeface="Cambria Math"/>
                      </a:rPr>
                      <m:t>=</m:t>
                    </m:r>
                    <m:r>
                      <a:rPr lang="en-US" sz="2000" b="0" i="1" dirty="0" smtClean="0">
                        <a:latin typeface="Cambria Math"/>
                        <a:ea typeface="Cambria Math"/>
                      </a:rPr>
                      <m:t>0</m:t>
                    </m:r>
                    <m:r>
                      <a:rPr lang="en-US" sz="2000" b="0" i="1" dirty="0" smtClean="0">
                        <a:latin typeface="Cambria Math"/>
                        <a:ea typeface="Cambria Math"/>
                      </a:rPr>
                      <m:t>.</m:t>
                    </m:r>
                    <m:r>
                      <a:rPr lang="en-US" sz="2000" b="0" i="1" dirty="0" smtClean="0">
                        <a:latin typeface="Cambria Math"/>
                        <a:ea typeface="Cambria Math"/>
                      </a:rPr>
                      <m:t>106</m:t>
                    </m:r>
                  </m:oMath>
                </a14:m>
                <a:r>
                  <a:rPr lang="en-US" sz="2000" dirty="0" smtClean="0"/>
                  <a:t> </a:t>
                </a:r>
              </a:p>
              <a:p>
                <a:pPr>
                  <a:lnSpc>
                    <a:spcPct val="150000"/>
                  </a:lnSpc>
                </a:pPr>
                <a14:m>
                  <m:oMath xmlns:m="http://schemas.openxmlformats.org/officeDocument/2006/math">
                    <m:d>
                      <m:dPr>
                        <m:begChr m:val="|"/>
                        <m:endChr m:val="|"/>
                        <m:ctrlPr>
                          <a:rPr lang="en-US" sz="2000" i="1" dirty="0">
                            <a:latin typeface="Cambria Math"/>
                          </a:rPr>
                        </m:ctrlPr>
                      </m:dPr>
                      <m:e>
                        <m:f>
                          <m:fPr>
                            <m:ctrlPr>
                              <a:rPr lang="en-US" sz="2000" i="1">
                                <a:latin typeface="Cambria Math"/>
                              </a:rPr>
                            </m:ctrlPr>
                          </m:fPr>
                          <m:num>
                            <m:sSub>
                              <m:sSubPr>
                                <m:ctrlPr>
                                  <a:rPr lang="en-US" sz="2000" i="1">
                                    <a:latin typeface="Cambria Math"/>
                                  </a:rPr>
                                </m:ctrlPr>
                              </m:sSubPr>
                              <m:e>
                                <m:r>
                                  <a:rPr lang="en-US" sz="2000" i="1">
                                    <a:latin typeface="Cambria Math"/>
                                  </a:rPr>
                                  <m:t>𝑋</m:t>
                                </m:r>
                              </m:e>
                              <m:sub>
                                <m:r>
                                  <a:rPr lang="en-US" sz="2000" i="1">
                                    <a:latin typeface="Cambria Math"/>
                                  </a:rPr>
                                  <m:t>𝑜𝑢𝑡</m:t>
                                </m:r>
                              </m:sub>
                            </m:sSub>
                          </m:num>
                          <m:den>
                            <m:sSub>
                              <m:sSubPr>
                                <m:ctrlPr>
                                  <a:rPr lang="en-US" sz="2000" i="1">
                                    <a:latin typeface="Cambria Math"/>
                                  </a:rPr>
                                </m:ctrlPr>
                              </m:sSubPr>
                              <m:e>
                                <m:r>
                                  <a:rPr lang="en-US" sz="2000" i="1">
                                    <a:latin typeface="Cambria Math"/>
                                  </a:rPr>
                                  <m:t>𝑋</m:t>
                                </m:r>
                              </m:e>
                              <m:sub>
                                <m:r>
                                  <a:rPr lang="en-US" sz="2000" i="1">
                                    <a:latin typeface="Cambria Math"/>
                                  </a:rPr>
                                  <m:t>𝑖𝑛</m:t>
                                </m:r>
                              </m:sub>
                            </m:sSub>
                          </m:den>
                        </m:f>
                      </m:e>
                    </m:d>
                    <m:r>
                      <a:rPr lang="en-US" sz="2000" i="1">
                        <a:latin typeface="Cambria Math"/>
                      </a:rPr>
                      <m:t>=</m:t>
                    </m:r>
                    <m:f>
                      <m:fPr>
                        <m:ctrlPr>
                          <a:rPr lang="en-US" sz="2000" i="1">
                            <a:latin typeface="Cambria Math"/>
                          </a:rPr>
                        </m:ctrlPr>
                      </m:fPr>
                      <m:num>
                        <m:rad>
                          <m:radPr>
                            <m:degHide m:val="on"/>
                            <m:ctrlPr>
                              <a:rPr lang="en-US" sz="2000" i="1">
                                <a:latin typeface="Cambria Math"/>
                              </a:rPr>
                            </m:ctrlPr>
                          </m:radPr>
                          <m:deg/>
                          <m:e>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ea typeface="Cambria Math"/>
                                  </a:rPr>
                                  <m:t>𝜁</m:t>
                                </m:r>
                                <m:r>
                                  <a:rPr lang="en-US" sz="2000" i="1">
                                    <a:latin typeface="Cambria Math"/>
                                    <a:ea typeface="Cambria Math"/>
                                  </a:rPr>
                                  <m:t>𝑟</m:t>
                                </m:r>
                                <m:r>
                                  <a:rPr lang="en-US" sz="2000" i="1">
                                    <a:latin typeface="Cambria Math"/>
                                    <a:ea typeface="Cambria Math"/>
                                  </a:rPr>
                                  <m:t>)</m:t>
                                </m:r>
                              </m:e>
                              <m:sup>
                                <m:r>
                                  <a:rPr lang="en-US" sz="2000" i="1">
                                    <a:latin typeface="Cambria Math"/>
                                  </a:rPr>
                                  <m:t>2</m:t>
                                </m:r>
                              </m:sup>
                            </m:sSup>
                          </m:e>
                        </m:rad>
                      </m:num>
                      <m:den>
                        <m:rad>
                          <m:radPr>
                            <m:degHide m:val="on"/>
                            <m:ctrlPr>
                              <a:rPr lang="en-US" sz="2000" i="1">
                                <a:latin typeface="Cambria Math"/>
                              </a:rPr>
                            </m:ctrlPr>
                          </m:radPr>
                          <m:deg/>
                          <m:e>
                            <m:sSup>
                              <m:sSupPr>
                                <m:ctrlPr>
                                  <a:rPr lang="en-US" sz="2000" i="1">
                                    <a:latin typeface="Cambria Math"/>
                                  </a:rPr>
                                </m:ctrlPr>
                              </m:sSupPr>
                              <m:e>
                                <m:sSup>
                                  <m:sSupPr>
                                    <m:ctrlPr>
                                      <a:rPr lang="en-US" sz="2000" i="1">
                                        <a:latin typeface="Cambria Math"/>
                                      </a:rPr>
                                    </m:ctrlPr>
                                  </m:sSupPr>
                                  <m:e>
                                    <m:r>
                                      <a:rPr lang="en-US" sz="2000" i="1">
                                        <a:latin typeface="Cambria Math"/>
                                      </a:rPr>
                                      <m:t>(</m:t>
                                    </m:r>
                                    <m:r>
                                      <a:rPr lang="en-US" sz="2000" i="1">
                                        <a:latin typeface="Cambria Math"/>
                                      </a:rPr>
                                      <m:t>1</m:t>
                                    </m:r>
                                    <m:r>
                                      <a:rPr lang="en-US" sz="2000" i="1">
                                        <a:latin typeface="Cambria Math"/>
                                      </a:rPr>
                                      <m:t>−</m:t>
                                    </m:r>
                                    <m:r>
                                      <a:rPr lang="en-US" sz="2000" i="1">
                                        <a:latin typeface="Cambria Math"/>
                                      </a:rPr>
                                      <m:t>𝑟</m:t>
                                    </m:r>
                                  </m:e>
                                  <m:sup>
                                    <m:r>
                                      <a:rPr lang="en-US" sz="2000" i="1">
                                        <a:latin typeface="Cambria Math"/>
                                      </a:rPr>
                                      <m:t>2</m:t>
                                    </m:r>
                                  </m:sup>
                                </m:sSup>
                                <m:r>
                                  <a:rPr lang="en-US" sz="2000" i="1">
                                    <a:latin typeface="Cambria Math"/>
                                  </a:rPr>
                                  <m:t>)</m:t>
                                </m:r>
                              </m:e>
                              <m:sup>
                                <m:r>
                                  <a:rPr lang="en-US" sz="2000" i="1">
                                    <a:latin typeface="Cambria Math"/>
                                  </a:rPr>
                                  <m:t>2</m:t>
                                </m:r>
                              </m:sup>
                            </m:sSup>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ea typeface="Cambria Math"/>
                                  </a:rPr>
                                  <m:t>𝜁</m:t>
                                </m:r>
                                <m:r>
                                  <a:rPr lang="en-US" sz="2000" i="1">
                                    <a:latin typeface="Cambria Math"/>
                                    <a:ea typeface="Cambria Math"/>
                                  </a:rPr>
                                  <m:t>𝑟</m:t>
                                </m:r>
                                <m:r>
                                  <a:rPr lang="en-US" sz="2000" i="1">
                                    <a:latin typeface="Cambria Math"/>
                                    <a:ea typeface="Cambria Math"/>
                                  </a:rPr>
                                  <m:t>)</m:t>
                                </m:r>
                              </m:e>
                              <m:sup>
                                <m:r>
                                  <a:rPr lang="en-US" sz="2000" i="1">
                                    <a:latin typeface="Cambria Math"/>
                                  </a:rPr>
                                  <m:t>2</m:t>
                                </m:r>
                              </m:sup>
                            </m:sSup>
                          </m:e>
                        </m:rad>
                      </m:den>
                    </m:f>
                    <m:r>
                      <a:rPr lang="en-US" sz="2000" b="0" i="1" smtClean="0">
                        <a:latin typeface="Cambria Math"/>
                      </a:rPr>
                      <m:t>=</m:t>
                    </m:r>
                    <m:f>
                      <m:fPr>
                        <m:ctrlPr>
                          <a:rPr lang="en-US" sz="2000" b="0" i="1" smtClean="0">
                            <a:latin typeface="Cambria Math"/>
                          </a:rPr>
                        </m:ctrlPr>
                      </m:fPr>
                      <m:num>
                        <m:rad>
                          <m:radPr>
                            <m:degHide m:val="on"/>
                            <m:ctrlPr>
                              <a:rPr lang="en-US" sz="2000" b="0" i="1" smtClean="0">
                                <a:latin typeface="Cambria Math"/>
                              </a:rPr>
                            </m:ctrlPr>
                          </m:radPr>
                          <m:deg/>
                          <m:e>
                            <m:r>
                              <a:rPr lang="en-US" sz="2000" b="0" i="1" smtClean="0">
                                <a:latin typeface="Cambria Math"/>
                              </a:rPr>
                              <m:t>1</m:t>
                            </m:r>
                            <m:r>
                              <a:rPr lang="en-US" sz="2000" b="0" i="1" smtClean="0">
                                <a:latin typeface="Cambria Math"/>
                              </a:rPr>
                              <m:t>+</m:t>
                            </m:r>
                            <m:sSup>
                              <m:sSupPr>
                                <m:ctrlPr>
                                  <a:rPr lang="en-US" sz="2000" b="0" i="1" smtClean="0">
                                    <a:latin typeface="Cambria Math"/>
                                  </a:rPr>
                                </m:ctrlPr>
                              </m:sSupPr>
                              <m:e>
                                <m:r>
                                  <a:rPr lang="en-US" sz="2000" b="0" i="1" smtClean="0">
                                    <a:latin typeface="Cambria Math"/>
                                  </a:rPr>
                                  <m:t>(</m:t>
                                </m:r>
                                <m:r>
                                  <a:rPr lang="en-US" sz="2000" i="1">
                                    <a:latin typeface="Cambria Math"/>
                                  </a:rPr>
                                  <m:t>2</m:t>
                                </m:r>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i="1">
                                    <a:latin typeface="Cambria Math"/>
                                    <a:ea typeface="Cambria Math"/>
                                  </a:rPr>
                                  <m:t>106</m:t>
                                </m:r>
                                <m:r>
                                  <a:rPr lang="en-US" sz="2000" i="1">
                                    <a:latin typeface="Cambria Math"/>
                                    <a:ea typeface="Cambria Math"/>
                                  </a:rPr>
                                  <m:t>×</m:t>
                                </m:r>
                                <m:r>
                                  <a:rPr lang="en-US" sz="2000" i="1">
                                    <a:latin typeface="Cambria Math"/>
                                    <a:ea typeface="Cambria Math"/>
                                  </a:rPr>
                                  <m:t>4</m:t>
                                </m:r>
                                <m:r>
                                  <a:rPr lang="en-US" sz="2000" i="1">
                                    <a:latin typeface="Cambria Math"/>
                                    <a:ea typeface="Cambria Math"/>
                                  </a:rPr>
                                  <m:t>.</m:t>
                                </m:r>
                                <m:r>
                                  <a:rPr lang="en-US" sz="2000" i="1">
                                    <a:latin typeface="Cambria Math"/>
                                    <a:ea typeface="Cambria Math"/>
                                  </a:rPr>
                                  <m:t>62</m:t>
                                </m:r>
                                <m:r>
                                  <a:rPr lang="en-US" sz="2000" b="0" i="1" smtClean="0">
                                    <a:latin typeface="Cambria Math"/>
                                    <a:ea typeface="Cambria Math"/>
                                  </a:rPr>
                                  <m:t>)</m:t>
                                </m:r>
                              </m:e>
                              <m:sup>
                                <m:r>
                                  <a:rPr lang="en-US" sz="2000" b="0" i="1" smtClean="0">
                                    <a:latin typeface="Cambria Math"/>
                                  </a:rPr>
                                  <m:t>2</m:t>
                                </m:r>
                              </m:sup>
                            </m:sSup>
                          </m:e>
                        </m:rad>
                      </m:num>
                      <m:den>
                        <m:rad>
                          <m:radPr>
                            <m:degHide m:val="on"/>
                            <m:ctrlPr>
                              <a:rPr lang="en-US" sz="2000" b="0" i="1" smtClean="0">
                                <a:latin typeface="Cambria Math"/>
                              </a:rPr>
                            </m:ctrlPr>
                          </m:radPr>
                          <m:deg/>
                          <m:e>
                            <m:sSup>
                              <m:sSupPr>
                                <m:ctrlPr>
                                  <a:rPr lang="en-US" sz="2000" i="1">
                                    <a:latin typeface="Cambria Math"/>
                                  </a:rPr>
                                </m:ctrlPr>
                              </m:sSupPr>
                              <m:e>
                                <m:r>
                                  <a:rPr lang="en-US" sz="2000" i="1">
                                    <a:latin typeface="Cambria Math"/>
                                  </a:rPr>
                                  <m:t>(</m:t>
                                </m:r>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4</m:t>
                                    </m:r>
                                    <m:r>
                                      <a:rPr lang="en-US" sz="2000" i="1">
                                        <a:latin typeface="Cambria Math"/>
                                      </a:rPr>
                                      <m:t>.</m:t>
                                    </m:r>
                                    <m:r>
                                      <a:rPr lang="en-US" sz="2000" i="1">
                                        <a:latin typeface="Cambria Math"/>
                                      </a:rPr>
                                      <m:t>62</m:t>
                                    </m:r>
                                  </m:e>
                                  <m:sup>
                                    <m:r>
                                      <a:rPr lang="en-US" sz="2000" i="1">
                                        <a:latin typeface="Cambria Math"/>
                                      </a:rPr>
                                      <m:t>2</m:t>
                                    </m:r>
                                  </m:sup>
                                </m:sSup>
                                <m:r>
                                  <a:rPr lang="en-US" sz="2000" i="1">
                                    <a:latin typeface="Cambria Math"/>
                                  </a:rPr>
                                  <m:t>)</m:t>
                                </m:r>
                              </m:e>
                              <m:sup>
                                <m:r>
                                  <a:rPr lang="en-US" sz="2000" i="1">
                                    <a:latin typeface="Cambria Math"/>
                                  </a:rPr>
                                  <m:t>2</m:t>
                                </m:r>
                              </m:sup>
                            </m:sSup>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2</m:t>
                                </m:r>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i="1">
                                    <a:latin typeface="Cambria Math"/>
                                    <a:ea typeface="Cambria Math"/>
                                  </a:rPr>
                                  <m:t>106</m:t>
                                </m:r>
                                <m:r>
                                  <a:rPr lang="en-US" sz="2000" i="1">
                                    <a:latin typeface="Cambria Math"/>
                                    <a:ea typeface="Cambria Math"/>
                                  </a:rPr>
                                  <m:t>×</m:t>
                                </m:r>
                                <m:r>
                                  <a:rPr lang="en-US" sz="2000" i="1">
                                    <a:latin typeface="Cambria Math"/>
                                    <a:ea typeface="Cambria Math"/>
                                  </a:rPr>
                                  <m:t>4</m:t>
                                </m:r>
                                <m:r>
                                  <a:rPr lang="en-US" sz="2000" i="1">
                                    <a:latin typeface="Cambria Math"/>
                                    <a:ea typeface="Cambria Math"/>
                                  </a:rPr>
                                  <m:t>.</m:t>
                                </m:r>
                                <m:r>
                                  <a:rPr lang="en-US" sz="2000" i="1">
                                    <a:latin typeface="Cambria Math"/>
                                    <a:ea typeface="Cambria Math"/>
                                  </a:rPr>
                                  <m:t>62</m:t>
                                </m:r>
                                <m:r>
                                  <a:rPr lang="en-US" sz="2000" i="1">
                                    <a:latin typeface="Cambria Math"/>
                                    <a:ea typeface="Cambria Math"/>
                                  </a:rPr>
                                  <m:t>)</m:t>
                                </m:r>
                              </m:e>
                              <m:sup>
                                <m:r>
                                  <a:rPr lang="en-US" sz="2000" i="1">
                                    <a:latin typeface="Cambria Math"/>
                                  </a:rPr>
                                  <m:t>2</m:t>
                                </m:r>
                              </m:sup>
                            </m:sSup>
                          </m:e>
                        </m:rad>
                      </m:den>
                    </m:f>
                    <m:r>
                      <a:rPr lang="en-US" sz="2000" b="0" i="1" smtClean="0">
                        <a:latin typeface="Cambria Math"/>
                      </a:rPr>
                      <m:t>=</m:t>
                    </m:r>
                    <m:r>
                      <a:rPr lang="en-US" sz="2000" b="0" i="1" smtClean="0">
                        <a:latin typeface="Cambria Math"/>
                      </a:rPr>
                      <m:t>6</m:t>
                    </m:r>
                    <m:r>
                      <a:rPr lang="en-US" sz="2000" b="0" i="1" smtClean="0">
                        <a:latin typeface="Cambria Math"/>
                      </a:rPr>
                      <m:t>.</m:t>
                    </m:r>
                    <m:r>
                      <a:rPr lang="en-US" sz="2000" b="0" i="1" smtClean="0">
                        <a:latin typeface="Cambria Math"/>
                      </a:rPr>
                      <m:t>87</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m:t>
                        </m:r>
                        <m:r>
                          <a:rPr lang="en-US" sz="2000" b="0" i="1" smtClean="0">
                            <a:latin typeface="Cambria Math"/>
                            <a:ea typeface="Cambria Math"/>
                          </a:rPr>
                          <m:t>4</m:t>
                        </m:r>
                      </m:sup>
                    </m:sSup>
                    <m:r>
                      <a:rPr lang="en-US" sz="2000" b="0" i="1" smtClean="0">
                        <a:latin typeface="Cambria Math"/>
                        <a:ea typeface="Cambria Math"/>
                      </a:rPr>
                      <m:t>(</m:t>
                    </m:r>
                    <m:r>
                      <a:rPr lang="en-US" sz="2000" b="0" i="1" smtClean="0">
                        <a:latin typeface="Cambria Math"/>
                        <a:ea typeface="Cambria Math"/>
                      </a:rPr>
                      <m:t>𝑚</m:t>
                    </m:r>
                    <m:r>
                      <a:rPr lang="en-US" sz="2000" b="0" i="1" smtClean="0">
                        <a:latin typeface="Cambria Math"/>
                        <a:ea typeface="Cambria Math"/>
                      </a:rPr>
                      <m:t>)</m:t>
                    </m:r>
                  </m:oMath>
                </a14:m>
                <a:r>
                  <a:rPr lang="en-US" sz="2000" dirty="0" smtClean="0"/>
                  <a:t>              </a:t>
                </a:r>
              </a:p>
              <a:p>
                <a:pPr>
                  <a:lnSpc>
                    <a:spcPct val="150000"/>
                  </a:lnSpc>
                </a:pPr>
                <a14:m>
                  <m:oMath xmlns:m="http://schemas.openxmlformats.org/officeDocument/2006/math">
                    <m:r>
                      <a:rPr lang="en-US" sz="2000" i="1">
                        <a:latin typeface="Cambria Math"/>
                        <a:ea typeface="Cambria Math"/>
                      </a:rPr>
                      <m:t>𝜑</m:t>
                    </m:r>
                    <m:r>
                      <a:rPr lang="en-US" sz="2000" i="1">
                        <a:latin typeface="Cambria Math"/>
                        <a:ea typeface="Cambria Math"/>
                      </a:rPr>
                      <m:t>=</m:t>
                    </m:r>
                    <m:func>
                      <m:funcPr>
                        <m:ctrlPr>
                          <a:rPr lang="en-US" sz="2000" i="1">
                            <a:latin typeface="Cambria Math"/>
                            <a:ea typeface="Cambria Math"/>
                          </a:rPr>
                        </m:ctrlPr>
                      </m:funcPr>
                      <m:fName>
                        <m:sSup>
                          <m:sSupPr>
                            <m:ctrlPr>
                              <a:rPr lang="en-US" sz="2000" i="1">
                                <a:latin typeface="Cambria Math"/>
                                <a:ea typeface="Cambria Math"/>
                              </a:rPr>
                            </m:ctrlPr>
                          </m:sSupPr>
                          <m:e>
                            <m:r>
                              <m:rPr>
                                <m:sty m:val="p"/>
                              </m:rPr>
                              <a:rPr lang="en-US" sz="2000">
                                <a:latin typeface="Cambria Math"/>
                                <a:ea typeface="Cambria Math"/>
                              </a:rPr>
                              <m:t>tan</m:t>
                            </m:r>
                          </m:e>
                          <m:sup>
                            <m:r>
                              <a:rPr lang="en-US" sz="2000" i="1">
                                <a:latin typeface="Cambria Math"/>
                                <a:ea typeface="Cambria Math"/>
                              </a:rPr>
                              <m:t>−</m:t>
                            </m:r>
                            <m:r>
                              <a:rPr lang="en-US" sz="2000" i="1">
                                <a:latin typeface="Cambria Math"/>
                                <a:ea typeface="Cambria Math"/>
                              </a:rPr>
                              <m:t>1</m:t>
                            </m:r>
                          </m:sup>
                        </m:sSup>
                      </m:fName>
                      <m:e>
                        <m:d>
                          <m:dPr>
                            <m:ctrlPr>
                              <a:rPr lang="en-US" sz="2000" i="1">
                                <a:latin typeface="Cambria Math"/>
                                <a:ea typeface="Cambria Math"/>
                              </a:rPr>
                            </m:ctrlPr>
                          </m:dPr>
                          <m:e>
                            <m:r>
                              <a:rPr lang="en-US" sz="2000" i="1">
                                <a:latin typeface="Cambria Math"/>
                                <a:ea typeface="Cambria Math"/>
                              </a:rPr>
                              <m:t>2</m:t>
                            </m:r>
                            <m:r>
                              <a:rPr lang="en-US" sz="2000" i="1">
                                <a:latin typeface="Cambria Math"/>
                                <a:ea typeface="Cambria Math"/>
                              </a:rPr>
                              <m:t>𝜁</m:t>
                            </m:r>
                            <m:r>
                              <a:rPr lang="en-US" sz="2000" i="1">
                                <a:latin typeface="Cambria Math"/>
                                <a:ea typeface="Cambria Math"/>
                              </a:rPr>
                              <m:t>𝑟</m:t>
                            </m:r>
                          </m:e>
                        </m:d>
                      </m:e>
                    </m:func>
                    <m:func>
                      <m:funcPr>
                        <m:ctrlPr>
                          <a:rPr lang="en-US" sz="2000" i="1">
                            <a:latin typeface="Cambria Math"/>
                            <a:ea typeface="Cambria Math"/>
                          </a:rPr>
                        </m:ctrlPr>
                      </m:funcPr>
                      <m:fName>
                        <m:sSup>
                          <m:sSupPr>
                            <m:ctrlPr>
                              <a:rPr lang="en-US" sz="2000" i="1">
                                <a:latin typeface="Cambria Math"/>
                                <a:ea typeface="Cambria Math"/>
                              </a:rPr>
                            </m:ctrlPr>
                          </m:sSupPr>
                          <m:e>
                            <m:r>
                              <a:rPr lang="en-US" sz="2000" b="0" i="0" smtClean="0">
                                <a:latin typeface="Cambria Math"/>
                                <a:ea typeface="Cambria Math"/>
                              </a:rPr>
                              <m:t>−</m:t>
                            </m:r>
                            <m:r>
                              <m:rPr>
                                <m:sty m:val="p"/>
                              </m:rPr>
                              <a:rPr lang="en-US" sz="2000">
                                <a:latin typeface="Cambria Math"/>
                                <a:ea typeface="Cambria Math"/>
                              </a:rPr>
                              <m:t>tan</m:t>
                            </m:r>
                          </m:e>
                          <m:sup>
                            <m:r>
                              <a:rPr lang="en-US" sz="2000" i="1">
                                <a:latin typeface="Cambria Math"/>
                                <a:ea typeface="Cambria Math"/>
                              </a:rPr>
                              <m:t>−</m:t>
                            </m:r>
                            <m:r>
                              <a:rPr lang="en-US" sz="2000" i="1">
                                <a:latin typeface="Cambria Math"/>
                                <a:ea typeface="Cambria Math"/>
                              </a:rPr>
                              <m:t>1</m:t>
                            </m:r>
                          </m:sup>
                        </m:sSup>
                      </m:fName>
                      <m:e>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2</m:t>
                            </m:r>
                            <m:r>
                              <a:rPr lang="en-US" sz="2000" i="1">
                                <a:latin typeface="Cambria Math"/>
                                <a:ea typeface="Cambria Math"/>
                              </a:rPr>
                              <m:t>𝜁</m:t>
                            </m:r>
                            <m:r>
                              <a:rPr lang="en-US" sz="2000" i="1">
                                <a:latin typeface="Cambria Math"/>
                                <a:ea typeface="Cambria Math"/>
                              </a:rPr>
                              <m:t>𝑟</m:t>
                            </m:r>
                          </m:num>
                          <m:den>
                            <m:sSup>
                              <m:sSupPr>
                                <m:ctrlPr>
                                  <a:rPr lang="en-US" sz="2000" i="1">
                                    <a:latin typeface="Cambria Math"/>
                                    <a:ea typeface="Cambria Math"/>
                                  </a:rPr>
                                </m:ctrlPr>
                              </m:sSupPr>
                              <m:e>
                                <m:r>
                                  <a:rPr lang="en-US" sz="2000" i="1">
                                    <a:latin typeface="Cambria Math"/>
                                    <a:ea typeface="Cambria Math"/>
                                  </a:rPr>
                                  <m:t>1</m:t>
                                </m:r>
                                <m:r>
                                  <a:rPr lang="en-US" sz="2000" i="1">
                                    <a:latin typeface="Cambria Math"/>
                                    <a:ea typeface="Cambria Math"/>
                                  </a:rPr>
                                  <m:t>−</m:t>
                                </m:r>
                                <m:r>
                                  <a:rPr lang="en-US" sz="2000" i="1">
                                    <a:latin typeface="Cambria Math"/>
                                    <a:ea typeface="Cambria Math"/>
                                  </a:rPr>
                                  <m:t>𝑟</m:t>
                                </m:r>
                              </m:e>
                              <m:sup>
                                <m:r>
                                  <a:rPr lang="en-US" sz="2000" i="1">
                                    <a:latin typeface="Cambria Math"/>
                                    <a:ea typeface="Cambria Math"/>
                                  </a:rPr>
                                  <m:t>2</m:t>
                                </m:r>
                              </m:sup>
                            </m:sSup>
                          </m:den>
                        </m:f>
                      </m:e>
                    </m:func>
                    <m:r>
                      <a:rPr lang="en-US" sz="2000" b="0" i="1" smtClean="0">
                        <a:latin typeface="Cambria Math"/>
                        <a:ea typeface="Cambria Math"/>
                      </a:rPr>
                      <m:t>)=[</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d>
                          <m:dPr>
                            <m:ctrlPr>
                              <a:rPr lang="en-US" sz="2000" b="0" i="1" smtClean="0">
                                <a:latin typeface="Cambria Math"/>
                                <a:ea typeface="Cambria Math"/>
                              </a:rPr>
                            </m:ctrlPr>
                          </m:dPr>
                          <m:e>
                            <m:r>
                              <a:rPr lang="en-US" sz="2000" i="1">
                                <a:latin typeface="Cambria Math"/>
                              </a:rPr>
                              <m:t>2</m:t>
                            </m:r>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i="1">
                                <a:latin typeface="Cambria Math"/>
                                <a:ea typeface="Cambria Math"/>
                              </a:rPr>
                              <m:t>106</m:t>
                            </m:r>
                            <m:r>
                              <a:rPr lang="en-US" sz="2000" i="1">
                                <a:latin typeface="Cambria Math"/>
                                <a:ea typeface="Cambria Math"/>
                              </a:rPr>
                              <m:t>×</m:t>
                            </m:r>
                            <m:r>
                              <a:rPr lang="en-US" sz="2000" i="1">
                                <a:latin typeface="Cambria Math"/>
                                <a:ea typeface="Cambria Math"/>
                              </a:rPr>
                              <m:t>4</m:t>
                            </m:r>
                            <m:r>
                              <a:rPr lang="en-US" sz="2000" i="1">
                                <a:latin typeface="Cambria Math"/>
                                <a:ea typeface="Cambria Math"/>
                              </a:rPr>
                              <m:t>.</m:t>
                            </m:r>
                            <m:r>
                              <a:rPr lang="en-US" sz="2000" i="1">
                                <a:latin typeface="Cambria Math"/>
                                <a:ea typeface="Cambria Math"/>
                              </a:rPr>
                              <m:t>62</m:t>
                            </m:r>
                          </m:e>
                        </m:d>
                      </m:e>
                    </m:func>
                    <m:r>
                      <a:rPr lang="en-US" sz="2000" b="0" i="1" smtClean="0">
                        <a:latin typeface="Cambria Math"/>
                        <a:ea typeface="Cambria Math"/>
                      </a:rPr>
                      <m:t>−</m:t>
                    </m:r>
                    <m:func>
                      <m:funcPr>
                        <m:ctrlPr>
                          <a:rPr lang="en-US" sz="2000" b="0" i="1" smtClean="0">
                            <a:latin typeface="Cambria Math"/>
                            <a:ea typeface="Cambria Math"/>
                          </a:rPr>
                        </m:ctrlPr>
                      </m:funcPr>
                      <m:fName>
                        <m:sSup>
                          <m:sSupPr>
                            <m:ctrlPr>
                              <a:rPr lang="en-US" sz="2000" b="0" i="1" smtClean="0">
                                <a:latin typeface="Cambria Math"/>
                                <a:ea typeface="Cambria Math"/>
                              </a:rPr>
                            </m:ctrlPr>
                          </m:sSupPr>
                          <m:e>
                            <m:r>
                              <m:rPr>
                                <m:sty m:val="p"/>
                              </m:rPr>
                              <a:rPr lang="en-US" sz="2000" b="0" i="0" smtClean="0">
                                <a:latin typeface="Cambria Math"/>
                                <a:ea typeface="Cambria Math"/>
                              </a:rPr>
                              <m:t>tan</m:t>
                            </m:r>
                          </m:e>
                          <m:sup>
                            <m:r>
                              <a:rPr lang="en-US" sz="2000" b="0" i="1" smtClean="0">
                                <a:latin typeface="Cambria Math"/>
                                <a:ea typeface="Cambria Math"/>
                              </a:rPr>
                              <m:t>−</m:t>
                            </m:r>
                            <m:r>
                              <a:rPr lang="en-US" sz="2000" b="0" i="1" smtClean="0">
                                <a:latin typeface="Cambria Math"/>
                                <a:ea typeface="Cambria Math"/>
                              </a:rPr>
                              <m:t>1</m:t>
                            </m:r>
                          </m:sup>
                        </m:sSup>
                      </m:fName>
                      <m:e>
                        <m:r>
                          <a:rPr lang="en-US" sz="2000" b="0" i="1" smtClean="0">
                            <a:latin typeface="Cambria Math"/>
                            <a:ea typeface="Cambria Math"/>
                          </a:rPr>
                          <m:t>(</m:t>
                        </m:r>
                        <m:f>
                          <m:fPr>
                            <m:ctrlPr>
                              <a:rPr lang="en-US" sz="2000" b="0" i="1" smtClean="0">
                                <a:latin typeface="Cambria Math"/>
                                <a:ea typeface="Cambria Math"/>
                              </a:rPr>
                            </m:ctrlPr>
                          </m:fPr>
                          <m:num>
                            <m:r>
                              <a:rPr lang="en-US" sz="2000" i="1">
                                <a:latin typeface="Cambria Math"/>
                              </a:rPr>
                              <m:t>2</m:t>
                            </m:r>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r>
                              <a:rPr lang="en-US" sz="2000" i="1">
                                <a:latin typeface="Cambria Math"/>
                                <a:ea typeface="Cambria Math"/>
                              </a:rPr>
                              <m:t>106</m:t>
                            </m:r>
                            <m:r>
                              <a:rPr lang="en-US" sz="2000" i="1">
                                <a:latin typeface="Cambria Math"/>
                                <a:ea typeface="Cambria Math"/>
                              </a:rPr>
                              <m:t>×</m:t>
                            </m:r>
                            <m:r>
                              <a:rPr lang="en-US" sz="2000" i="1">
                                <a:latin typeface="Cambria Math"/>
                                <a:ea typeface="Cambria Math"/>
                              </a:rPr>
                              <m:t>4</m:t>
                            </m:r>
                            <m:r>
                              <a:rPr lang="en-US" sz="2000" i="1">
                                <a:latin typeface="Cambria Math"/>
                                <a:ea typeface="Cambria Math"/>
                              </a:rPr>
                              <m:t>.</m:t>
                            </m:r>
                            <m:r>
                              <a:rPr lang="en-US" sz="2000" i="1">
                                <a:latin typeface="Cambria Math"/>
                                <a:ea typeface="Cambria Math"/>
                              </a:rPr>
                              <m:t>62</m:t>
                            </m:r>
                          </m:num>
                          <m:den>
                            <m:r>
                              <a:rPr lang="en-US" sz="2000" i="1">
                                <a:latin typeface="Cambria Math"/>
                              </a:rPr>
                              <m:t>1</m:t>
                            </m:r>
                            <m:r>
                              <a:rPr lang="en-US" sz="2000" i="1">
                                <a:latin typeface="Cambria Math"/>
                              </a:rPr>
                              <m:t>−</m:t>
                            </m:r>
                            <m:sSup>
                              <m:sSupPr>
                                <m:ctrlPr>
                                  <a:rPr lang="en-US" sz="2000" i="1">
                                    <a:latin typeface="Cambria Math"/>
                                  </a:rPr>
                                </m:ctrlPr>
                              </m:sSupPr>
                              <m:e>
                                <m:r>
                                  <a:rPr lang="en-US" sz="2000" i="1">
                                    <a:latin typeface="Cambria Math"/>
                                  </a:rPr>
                                  <m:t>4</m:t>
                                </m:r>
                                <m:r>
                                  <a:rPr lang="en-US" sz="2000" i="1">
                                    <a:latin typeface="Cambria Math"/>
                                  </a:rPr>
                                  <m:t>.</m:t>
                                </m:r>
                                <m:r>
                                  <a:rPr lang="en-US" sz="2000" i="1">
                                    <a:latin typeface="Cambria Math"/>
                                  </a:rPr>
                                  <m:t>62</m:t>
                                </m:r>
                              </m:e>
                              <m:sup>
                                <m:r>
                                  <a:rPr lang="en-US" sz="2000" i="1">
                                    <a:latin typeface="Cambria Math"/>
                                  </a:rPr>
                                  <m:t>2</m:t>
                                </m:r>
                              </m:sup>
                            </m:sSup>
                          </m:den>
                        </m:f>
                      </m:e>
                    </m:func>
                    <m:r>
                      <a:rPr lang="en-US" sz="2000" b="0" i="1" smtClean="0">
                        <a:latin typeface="Cambria Math"/>
                        <a:ea typeface="Cambria Math"/>
                      </a:rPr>
                      <m:t>)</m:t>
                    </m:r>
                  </m:oMath>
                </a14:m>
                <a:endParaRPr lang="en-US" sz="2000" dirty="0" smtClean="0"/>
              </a:p>
              <a:p>
                <a:pPr>
                  <a:lnSpc>
                    <a:spcPct val="150000"/>
                  </a:lnSpc>
                </a:pPr>
                <a:endParaRPr lang="en-US" sz="2000" dirty="0" smtClean="0"/>
              </a:p>
              <a:p>
                <a:pPr marL="0" indent="0" algn="r" rtl="1">
                  <a:lnSpc>
                    <a:spcPct val="150000"/>
                  </a:lnSpc>
                  <a:buNone/>
                </a:pPr>
                <a:r>
                  <a:rPr lang="fa-IR" sz="2000" dirty="0"/>
                  <a:t>مسائل فصل سوم؛</a:t>
                </a:r>
                <a:r>
                  <a:rPr lang="en-US" sz="2000" dirty="0"/>
                  <a:t>4 – 8 – 13 – 15 – 18 – 20 – 28 </a:t>
                </a:r>
                <a:r>
                  <a:rPr lang="en-US" sz="2000" dirty="0" smtClean="0"/>
                  <a:t>– 36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4270458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a:t>
                </a:r>
                <a:r>
                  <a:rPr lang="fa-IR" sz="2000" dirty="0" smtClean="0">
                    <a:cs typeface="B Titr" pitchFamily="2" charset="-78"/>
                  </a:rPr>
                  <a:t>ارتعاشات گذرا؛</a:t>
                </a:r>
              </a:p>
              <a:p>
                <a:pPr algn="r" rtl="1"/>
                <a:endParaRPr lang="fa-IR" sz="2000" dirty="0"/>
              </a:p>
              <a:p>
                <a:pPr algn="r" rtl="1"/>
                <a:r>
                  <a:rPr lang="fa-IR" sz="2000" dirty="0" smtClean="0"/>
                  <a:t>      </a:t>
                </a:r>
                <a:r>
                  <a:rPr lang="fa-IR" sz="2000" dirty="0" smtClean="0">
                    <a:cs typeface="B Koodak" pitchFamily="2" charset="-78"/>
                  </a:rPr>
                  <a:t>ضربه :</a:t>
                </a:r>
              </a:p>
              <a:p>
                <a:pPr algn="l">
                  <a:lnSpc>
                    <a:spcPct val="150000"/>
                  </a:lnSpc>
                </a:pPr>
                <a:r>
                  <a:rPr lang="en-US" sz="2000" dirty="0" smtClean="0"/>
                  <a:t>                                                                                      </a:t>
                </a:r>
                <a14:m>
                  <m:oMath xmlns:m="http://schemas.openxmlformats.org/officeDocument/2006/math">
                    <m:r>
                      <a:rPr lang="en-US" sz="2000" b="0" i="1" smtClean="0">
                        <a:latin typeface="Cambria Math"/>
                      </a:rPr>
                      <m:t>1</m:t>
                    </m:r>
                    <m:r>
                      <a:rPr lang="en-US" sz="2000" b="0" i="1" smtClean="0">
                        <a:latin typeface="Cambria Math"/>
                      </a:rPr>
                      <m:t>              </m:t>
                    </m:r>
                    <m:r>
                      <a:rPr lang="en-US" sz="2000" b="0" i="1" smtClean="0">
                        <a:latin typeface="Cambria Math"/>
                      </a:rPr>
                      <m:t>𝑡</m:t>
                    </m:r>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oMath>
                </a14:m>
                <a:endParaRPr lang="en-US" sz="2000" dirty="0" smtClean="0"/>
              </a:p>
              <a:p>
                <a:pPr algn="l">
                  <a:lnSpc>
                    <a:spcPct val="150000"/>
                  </a:lnSpc>
                </a:pPr>
                <a:r>
                  <a:rPr lang="en-US" sz="2000" dirty="0"/>
                  <a:t> </a:t>
                </a:r>
                <a:r>
                  <a:rPr lang="en-US" sz="2000" dirty="0" smtClean="0"/>
                  <a:t>                                                        </a:t>
                </a:r>
                <a14:m>
                  <m:oMath xmlns:m="http://schemas.openxmlformats.org/officeDocument/2006/math">
                    <m:r>
                      <a:rPr lang="en-US" sz="2000" b="0" i="1" smtClean="0">
                        <a:latin typeface="Cambria Math"/>
                      </a:rPr>
                      <m:t>𝑢</m:t>
                    </m:r>
                    <m:d>
                      <m:dPr>
                        <m:ctrlPr>
                          <a:rPr lang="en-US" sz="2000" b="0" i="1" smtClean="0">
                            <a:latin typeface="Cambria Math"/>
                          </a:rPr>
                        </m:ctrlPr>
                      </m:dPr>
                      <m:e>
                        <m:r>
                          <a:rPr lang="en-US" sz="2000" b="0" i="1" smtClean="0">
                            <a:latin typeface="Cambria Math"/>
                          </a:rPr>
                          <m:t>𝑡</m:t>
                        </m:r>
                        <m:r>
                          <a:rPr lang="en-US" sz="2000" b="0" i="1"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e>
                    </m:d>
                    <m:r>
                      <a:rPr lang="en-US" sz="2000" b="0" i="1" smtClean="0">
                        <a:latin typeface="Cambria Math"/>
                      </a:rPr>
                      <m:t>=</m:t>
                    </m:r>
                  </m:oMath>
                </a14:m>
                <a:r>
                  <a:rPr lang="en-US" sz="2000" dirty="0" smtClean="0"/>
                  <a:t>                                           </a:t>
                </a:r>
                <a:r>
                  <a:rPr lang="fa-IR" sz="2000" dirty="0" smtClean="0"/>
                  <a:t>تابع پله      </a:t>
                </a:r>
                <a:r>
                  <a:rPr lang="en-US" sz="2000" dirty="0" smtClean="0"/>
                  <a:t> </a:t>
                </a:r>
              </a:p>
              <a:p>
                <a:pPr algn="l">
                  <a:lnSpc>
                    <a:spcPct val="150000"/>
                  </a:lnSpc>
                </a:pPr>
                <a:r>
                  <a:rPr lang="en-US" sz="2000" dirty="0"/>
                  <a:t> </a:t>
                </a:r>
                <a:r>
                  <a:rPr lang="en-US" sz="2000" dirty="0" smtClean="0"/>
                  <a:t>                                                                                     </a:t>
                </a:r>
                <a14:m>
                  <m:oMath xmlns:m="http://schemas.openxmlformats.org/officeDocument/2006/math">
                    <m:r>
                      <a:rPr lang="en-US" sz="2000" b="0" i="1" smtClean="0">
                        <a:latin typeface="Cambria Math"/>
                      </a:rPr>
                      <m:t>0</m:t>
                    </m:r>
                    <m:r>
                      <a:rPr lang="en-US" sz="2000" b="0" i="1" smtClean="0">
                        <a:latin typeface="Cambria Math"/>
                      </a:rPr>
                      <m:t>              </m:t>
                    </m:r>
                    <m:r>
                      <a:rPr lang="en-US" sz="2000" b="0" i="1" smtClean="0">
                        <a:latin typeface="Cambria Math"/>
                      </a:rPr>
                      <m:t>𝑡</m:t>
                    </m:r>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oMath>
                </a14:m>
                <a:endParaRPr lang="en-US" sz="2000" dirty="0" smtClean="0"/>
              </a:p>
              <a:p>
                <a:pPr algn="l">
                  <a:lnSpc>
                    <a:spcPct val="150000"/>
                  </a:lnSpc>
                </a:pPr>
                <a:endParaRPr lang="en-US" sz="2000" dirty="0"/>
              </a:p>
              <a:p>
                <a:pPr>
                  <a:lnSpc>
                    <a:spcPct val="150000"/>
                  </a:lnSpc>
                </a:pPr>
                <a14:m>
                  <m:oMath xmlns:m="http://schemas.openxmlformats.org/officeDocument/2006/math">
                    <m:f>
                      <m:fPr>
                        <m:ctrlPr>
                          <a:rPr lang="en-US" sz="2000" b="0" i="1" smtClean="0">
                            <a:latin typeface="Cambria Math"/>
                          </a:rPr>
                        </m:ctrlPr>
                      </m:fPr>
                      <m:num>
                        <m:r>
                          <a:rPr lang="en-US" sz="2000" i="1">
                            <a:latin typeface="Cambria Math"/>
                          </a:rPr>
                          <m:t>𝑑𝑢</m:t>
                        </m:r>
                        <m:d>
                          <m:dPr>
                            <m:ctrlPr>
                              <a:rPr lang="en-US" sz="2000" i="1">
                                <a:latin typeface="Cambria Math"/>
                              </a:rPr>
                            </m:ctrlPr>
                          </m:dPr>
                          <m:e>
                            <m:r>
                              <a:rPr lang="en-US" sz="2000" i="1">
                                <a:latin typeface="Cambria Math"/>
                              </a:rPr>
                              <m:t>𝑡</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num>
                      <m:den>
                        <m:r>
                          <a:rPr lang="en-US" sz="2000" b="0" i="1" smtClean="0">
                            <a:latin typeface="Cambria Math"/>
                          </a:rPr>
                          <m:t>𝑑𝑡</m:t>
                        </m:r>
                      </m:den>
                    </m:f>
                    <m:r>
                      <a:rPr lang="en-US" sz="2000" b="0" i="1" smtClean="0">
                        <a:latin typeface="Cambria Math"/>
                      </a:rPr>
                      <m:t>=</m:t>
                    </m:r>
                    <m:r>
                      <a:rPr lang="en-US" sz="2000" b="0" i="1" smtClean="0">
                        <a:latin typeface="Cambria Math"/>
                        <a:ea typeface="Cambria Math"/>
                      </a:rPr>
                      <m:t>𝛿</m:t>
                    </m:r>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r>
                      <a:rPr lang="en-US" sz="2000" b="0" i="1" smtClean="0">
                        <a:latin typeface="Cambria Math"/>
                        <a:ea typeface="Cambria Math"/>
                      </a:rPr>
                      <m:t>)</m:t>
                    </m:r>
                  </m:oMath>
                </a14:m>
                <a:r>
                  <a:rPr lang="en-US" sz="2000" dirty="0" smtClean="0"/>
                  <a:t>                             </a:t>
                </a:r>
                <a14:m>
                  <m:oMath xmlns:m="http://schemas.openxmlformats.org/officeDocument/2006/math">
                    <m:nary>
                      <m:naryPr>
                        <m:ctrlPr>
                          <a:rPr lang="en-US" sz="2000" i="1" dirty="0" smtClean="0">
                            <a:latin typeface="Cambria Math"/>
                          </a:rPr>
                        </m:ctrlPr>
                      </m:naryPr>
                      <m:sub>
                        <m:r>
                          <m:rPr>
                            <m:brk m:alnAt="23"/>
                          </m:rPr>
                          <a:rPr lang="en-US" sz="2000" b="0" i="1" dirty="0" smtClean="0">
                            <a:latin typeface="Cambria Math"/>
                          </a:rPr>
                          <m:t>0</m:t>
                        </m:r>
                      </m:sub>
                      <m:sup>
                        <m:r>
                          <a:rPr lang="en-US" sz="2000" i="1" dirty="0" smtClean="0">
                            <a:latin typeface="Cambria Math"/>
                            <a:ea typeface="Cambria Math"/>
                          </a:rPr>
                          <m:t>∞</m:t>
                        </m:r>
                      </m:sup>
                      <m:e>
                        <m:r>
                          <a:rPr lang="en-US" sz="2000" b="0" i="1" dirty="0" smtClean="0">
                            <a:latin typeface="Cambria Math"/>
                          </a:rPr>
                          <m:t>  </m:t>
                        </m:r>
                        <m:r>
                          <a:rPr lang="en-US" sz="2000" b="0" i="1" dirty="0" smtClean="0">
                            <a:latin typeface="Cambria Math"/>
                            <a:ea typeface="Cambria Math"/>
                          </a:rPr>
                          <m:t>𝛿</m:t>
                        </m:r>
                        <m:d>
                          <m:dPr>
                            <m:ctrlPr>
                              <a:rPr lang="en-US" sz="2000" b="0" i="1" dirty="0" smtClean="0">
                                <a:latin typeface="Cambria Math"/>
                                <a:ea typeface="Cambria Math"/>
                              </a:rPr>
                            </m:ctrlPr>
                          </m:dPr>
                          <m:e>
                            <m:r>
                              <a:rPr lang="en-US" sz="2000" b="0" i="1" dirty="0" smtClean="0">
                                <a:latin typeface="Cambria Math"/>
                                <a:ea typeface="Cambria Math"/>
                              </a:rPr>
                              <m:t>𝑡</m:t>
                            </m:r>
                            <m:r>
                              <a:rPr lang="en-US" sz="2000" b="0" i="1" dirty="0" smtClean="0">
                                <a:latin typeface="Cambria Math"/>
                                <a:ea typeface="Cambria Math"/>
                              </a:rPr>
                              <m:t>−</m:t>
                            </m:r>
                            <m:sSub>
                              <m:sSubPr>
                                <m:ctrlPr>
                                  <a:rPr lang="en-US" sz="2000" b="0" i="1" dirty="0" smtClean="0">
                                    <a:latin typeface="Cambria Math"/>
                                    <a:ea typeface="Cambria Math"/>
                                  </a:rPr>
                                </m:ctrlPr>
                              </m:sSubPr>
                              <m:e>
                                <m:r>
                                  <a:rPr lang="en-US" sz="2000" b="0" i="1" dirty="0" smtClean="0">
                                    <a:latin typeface="Cambria Math"/>
                                    <a:ea typeface="Cambria Math"/>
                                  </a:rPr>
                                  <m:t>𝑡</m:t>
                                </m:r>
                              </m:e>
                              <m:sub>
                                <m:r>
                                  <a:rPr lang="en-US" sz="2000" b="0" i="1" dirty="0" smtClean="0">
                                    <a:latin typeface="Cambria Math"/>
                                    <a:ea typeface="Cambria Math"/>
                                  </a:rPr>
                                  <m:t>0</m:t>
                                </m:r>
                              </m:sub>
                            </m:sSub>
                          </m:e>
                        </m:d>
                        <m:r>
                          <a:rPr lang="en-US" sz="2000" b="0" i="1" dirty="0" smtClean="0">
                            <a:latin typeface="Cambria Math"/>
                            <a:ea typeface="Cambria Math"/>
                          </a:rPr>
                          <m:t>=</m:t>
                        </m:r>
                        <m:r>
                          <a:rPr lang="en-US" sz="2000" b="0" i="1" dirty="0" smtClean="0">
                            <a:latin typeface="Cambria Math"/>
                            <a:ea typeface="Cambria Math"/>
                          </a:rPr>
                          <m:t>1</m:t>
                        </m:r>
                      </m:e>
                    </m:nary>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b="0" i="1" smtClean="0">
                        <a:latin typeface="Cambria Math"/>
                      </a:rPr>
                      <m:t>0</m:t>
                    </m:r>
                    <m:r>
                      <a:rPr lang="en-US" sz="2000" b="0" i="1" smtClean="0">
                        <a:latin typeface="Cambria Math"/>
                      </a:rPr>
                      <m:t>             </m:t>
                    </m:r>
                    <m:r>
                      <a:rPr lang="en-US" sz="2000" b="0" i="1" smtClean="0">
                        <a:latin typeface="Cambria Math"/>
                      </a:rPr>
                      <m:t>𝑡</m:t>
                    </m:r>
                    <m:r>
                      <a:rPr lang="en-US" sz="2000" b="0" i="1" smtClean="0">
                        <a:latin typeface="Cambria Math"/>
                      </a:rPr>
                      <m:t>&gt;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r>
                      <a:rPr lang="en-US" sz="2000" b="0" i="1" smtClean="0">
                        <a:latin typeface="Cambria Math"/>
                      </a:rPr>
                      <m:t>+</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oMath>
                </a14:m>
                <a:r>
                  <a:rPr lang="en-US" sz="2000" dirty="0" smtClean="0"/>
                  <a:t>               </a:t>
                </a:r>
                <a:r>
                  <a:rPr lang="fa-IR" sz="2000" dirty="0" smtClean="0"/>
                  <a:t>خیلی کوچک</a:t>
                </a:r>
                <a:endParaRPr lang="en-US" sz="2000" dirty="0" smtClean="0"/>
              </a:p>
              <a:p>
                <a:pPr>
                  <a:lnSpc>
                    <a:spcPct val="150000"/>
                  </a:lnSpc>
                </a:pPr>
                <a:r>
                  <a:rPr lang="en-US" sz="2000" dirty="0"/>
                  <a:t> </a:t>
                </a:r>
                <a:r>
                  <a:rPr lang="en-US" sz="2000" dirty="0" smtClean="0"/>
                  <a:t>   </a:t>
                </a:r>
                <a14:m>
                  <m:oMath xmlns:m="http://schemas.openxmlformats.org/officeDocument/2006/math">
                    <m:r>
                      <a:rPr lang="en-US" sz="2000" i="1" smtClean="0">
                        <a:latin typeface="Cambria Math"/>
                        <a:ea typeface="Cambria Math"/>
                      </a:rPr>
                      <m:t>𝛿</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e>
                    </m:d>
                    <m:r>
                      <a:rPr lang="en-US" sz="2000" b="0" i="1" smtClean="0">
                        <a:latin typeface="Cambria Math"/>
                        <a:ea typeface="Cambria Math"/>
                      </a:rPr>
                      <m:t>= </m:t>
                    </m:r>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b="0" i="1" smtClean="0">
                        <a:latin typeface="Cambria Math"/>
                      </a:rPr>
                      <m:t>0</m:t>
                    </m:r>
                    <m:r>
                      <a:rPr lang="en-US" sz="2000" b="0" i="1" smtClean="0">
                        <a:latin typeface="Cambria Math"/>
                      </a:rPr>
                      <m:t>             </m:t>
                    </m:r>
                    <m:r>
                      <a:rPr lang="en-US" sz="2000" b="0" i="1" smtClean="0">
                        <a:latin typeface="Cambria Math"/>
                      </a:rPr>
                      <m:t>𝑡</m:t>
                    </m:r>
                    <m:r>
                      <a:rPr lang="en-US" sz="2000" b="0" i="1" smtClean="0">
                        <a:latin typeface="Cambria Math"/>
                      </a:rPr>
                      <m:t>&lt;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r>
                      <a:rPr lang="en-US" sz="2000" b="0" i="1" smtClean="0">
                        <a:latin typeface="Cambria Math"/>
                      </a:rPr>
                      <m:t>−</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oMath>
                </a14:m>
                <a:r>
                  <a:rPr lang="en-US" sz="2000" dirty="0" smtClean="0"/>
                  <a:t>              </a:t>
                </a:r>
                <a:r>
                  <a:rPr lang="fa-IR" sz="2000" dirty="0" smtClean="0"/>
                  <a:t>خیلی کوچک</a:t>
                </a: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5" name="Straight Arrow Connector 4"/>
          <p:cNvCxnSpPr/>
          <p:nvPr/>
        </p:nvCxnSpPr>
        <p:spPr>
          <a:xfrm flipV="1">
            <a:off x="914400" y="1295400"/>
            <a:ext cx="0" cy="1676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2000" y="2819400"/>
            <a:ext cx="236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0" y="2057400"/>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2057400"/>
            <a:ext cx="0" cy="7620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14400" y="2057400"/>
            <a:ext cx="6096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1307562" y="2787134"/>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1307562" y="2787134"/>
                <a:ext cx="432875"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548595" y="187273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548595" y="1872734"/>
                <a:ext cx="365805"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23" name="Left Brace 22"/>
          <p:cNvSpPr/>
          <p:nvPr/>
        </p:nvSpPr>
        <p:spPr>
          <a:xfrm>
            <a:off x="5000625" y="1600200"/>
            <a:ext cx="304800" cy="1371600"/>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a:off x="4686300" y="4648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33925" y="56388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a:off x="1962150" y="4419600"/>
            <a:ext cx="304800" cy="1371600"/>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0990093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r>
                  <a:rPr lang="en-US" sz="2000" dirty="0"/>
                  <a:t> </a:t>
                </a:r>
                <a:r>
                  <a:rPr lang="en-US" sz="2000" dirty="0" smtClean="0"/>
                  <a:t>  </a:t>
                </a:r>
                <a14:m>
                  <m:oMath xmlns:m="http://schemas.openxmlformats.org/officeDocument/2006/math">
                    <m:r>
                      <a:rPr lang="en-US" sz="200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r>
                      <a:rPr lang="en-US" sz="2000" b="0" i="1" smtClean="0">
                        <a:latin typeface="Cambria Math"/>
                        <a:ea typeface="Cambria Math"/>
                      </a:rPr>
                      <m:t>  </m:t>
                    </m:r>
                    <m:nary>
                      <m:naryPr>
                        <m:ctrlPr>
                          <a:rPr lang="en-US" sz="2000" b="0" i="1" smtClean="0">
                            <a:latin typeface="Cambria Math"/>
                            <a:ea typeface="Cambria Math"/>
                          </a:rPr>
                        </m:ctrlPr>
                      </m:naryPr>
                      <m:sub>
                        <m:r>
                          <m:rPr>
                            <m:brk m:alnAt="23"/>
                          </m:rPr>
                          <a:rPr lang="en-US" sz="2000" b="0" i="1" smtClean="0">
                            <a:latin typeface="Cambria Math"/>
                            <a:ea typeface="Cambria Math"/>
                          </a:rPr>
                          <m:t>0</m:t>
                        </m:r>
                      </m:sub>
                      <m:sup>
                        <m:r>
                          <a:rPr lang="en-US" sz="2000" b="0" i="1" smtClean="0">
                            <a:latin typeface="Cambria Math"/>
                            <a:ea typeface="Cambria Math"/>
                          </a:rPr>
                          <m:t>∞</m:t>
                        </m:r>
                      </m:sup>
                      <m:e>
                        <m:r>
                          <a:rPr lang="en-US" sz="2000" b="0" i="1" smtClean="0">
                            <a:latin typeface="Cambria Math"/>
                            <a:ea typeface="Cambria Math"/>
                          </a:rPr>
                          <m:t> </m:t>
                        </m:r>
                        <m:r>
                          <a:rPr lang="en-US" sz="2000" b="0" i="1" smtClean="0">
                            <a:latin typeface="Cambria Math"/>
                            <a:ea typeface="Cambria Math"/>
                          </a:rPr>
                          <m:t>𝛿</m:t>
                        </m:r>
                      </m:e>
                    </m:nary>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e>
                    </m:d>
                    <m:r>
                      <a:rPr lang="en-US" sz="2000" b="0" i="1" smtClean="0">
                        <a:latin typeface="Cambria Math"/>
                        <a:ea typeface="Cambria Math"/>
                      </a:rPr>
                      <m:t>=</m:t>
                    </m:r>
                    <m:r>
                      <a:rPr lang="en-US" sz="2000" b="0" i="1" smtClean="0">
                        <a:latin typeface="Cambria Math"/>
                        <a:ea typeface="Cambria Math"/>
                      </a:rPr>
                      <m:t>1</m:t>
                    </m:r>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i="1" smtClean="0">
                        <a:latin typeface="Cambria Math"/>
                        <a:ea typeface="Cambria Math"/>
                      </a:rPr>
                      <m:t>𝛿</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e>
                    </m:d>
                    <m:r>
                      <a:rPr lang="en-US" sz="2000" b="0" i="1" smtClean="0">
                        <a:latin typeface="Cambria Math"/>
                        <a:ea typeface="Cambria Math"/>
                      </a:rPr>
                      <m:t>=</m:t>
                    </m:r>
                    <m:nary>
                      <m:naryPr>
                        <m:ctrlPr>
                          <a:rPr lang="en-US" sz="2000" b="0" i="1" smtClean="0">
                            <a:latin typeface="Cambria Math"/>
                            <a:ea typeface="Cambria Math"/>
                          </a:rPr>
                        </m:ctrlPr>
                      </m:naryPr>
                      <m:sub>
                        <m:r>
                          <m:rPr>
                            <m:brk m:alnAt="23"/>
                          </m:rPr>
                          <a:rPr lang="en-US" sz="2000" b="0" i="1" smtClean="0">
                            <a:latin typeface="Cambria Math"/>
                            <a:ea typeface="Cambria Math"/>
                          </a:rPr>
                          <m:t>0</m:t>
                        </m:r>
                      </m:sub>
                      <m:sup>
                        <m:r>
                          <a:rPr lang="en-US" sz="2000" b="0" i="1" smtClean="0">
                            <a:latin typeface="Cambria Math"/>
                            <a:ea typeface="Cambria Math"/>
                          </a:rPr>
                          <m:t>∞</m:t>
                        </m:r>
                      </m:sup>
                      <m:e>
                        <m:r>
                          <a:rPr lang="en-US" sz="2000" b="0" i="1" smtClean="0">
                            <a:latin typeface="Cambria Math"/>
                            <a:ea typeface="Cambria Math"/>
                          </a:rPr>
                          <m:t>𝑓</m:t>
                        </m:r>
                      </m:e>
                    </m:nary>
                    <m:d>
                      <m:dPr>
                        <m:ctrlPr>
                          <a:rPr lang="en-US" sz="2000" b="0" i="1" smtClean="0">
                            <a:latin typeface="Cambria Math"/>
                            <a:ea typeface="Cambria Math"/>
                          </a:rPr>
                        </m:ctrlPr>
                      </m:dPr>
                      <m:e>
                        <m:r>
                          <a:rPr lang="en-US" sz="2000" b="0" i="1" smtClean="0">
                            <a:latin typeface="Cambria Math"/>
                            <a:ea typeface="Cambria Math"/>
                          </a:rPr>
                          <m:t>𝑡</m:t>
                        </m:r>
                      </m:e>
                    </m:d>
                    <m:r>
                      <a:rPr lang="en-US" sz="2000" b="0" i="1" smtClean="0">
                        <a:latin typeface="Cambria Math"/>
                        <a:ea typeface="Cambria Math"/>
                      </a:rPr>
                      <m:t>𝑑𝑡</m:t>
                    </m:r>
                    <m:r>
                      <a:rPr lang="en-US" sz="2000" b="0" i="1" smtClean="0">
                        <a:latin typeface="Cambria Math"/>
                        <a:ea typeface="Cambria Math"/>
                      </a:rPr>
                      <m:t>=</m:t>
                    </m:r>
                    <m:r>
                      <a:rPr lang="en-US" sz="2000" b="0" i="1" smtClean="0">
                        <a:latin typeface="Cambria Math"/>
                        <a:ea typeface="Cambria Math"/>
                      </a:rPr>
                      <m:t>1</m:t>
                    </m:r>
                  </m:oMath>
                </a14:m>
                <a:r>
                  <a:rPr lang="fa-IR" sz="2000" dirty="0" smtClean="0"/>
                  <a:t>   </a:t>
                </a:r>
                <a:r>
                  <a:rPr lang="en-US" sz="2000" dirty="0" smtClean="0"/>
                  <a:t>          </a:t>
                </a:r>
                <a:r>
                  <a:rPr lang="fa-IR" sz="2000" dirty="0" smtClean="0"/>
                  <a:t>نیرویی است که:</a:t>
                </a:r>
              </a:p>
              <a:p>
                <a:pPr algn="r" rtl="1">
                  <a:lnSpc>
                    <a:spcPct val="150000"/>
                  </a:lnSpc>
                </a:pPr>
                <a:r>
                  <a:rPr lang="en-US" sz="2000" dirty="0" smtClean="0"/>
                  <a:t> </a:t>
                </a:r>
                <a:r>
                  <a:rPr lang="fa-IR" sz="2000" dirty="0" smtClean="0"/>
                  <a:t>    فرض می کنیم نیروی ضربه به یک سیستم جرم و فنر اعمال شود؛</a:t>
                </a:r>
              </a:p>
              <a:p>
                <a:pPr algn="r" rtl="1">
                  <a:lnSpc>
                    <a:spcPct val="150000"/>
                  </a:lnSpc>
                </a:pPr>
                <a:endParaRPr lang="en-US" sz="2000" dirty="0" smtClean="0"/>
              </a:p>
              <a:p>
                <a:pPr algn="l">
                  <a:lnSpc>
                    <a:spcPct val="150000"/>
                  </a:lnSpc>
                </a:pPr>
                <a:r>
                  <a:rPr lang="en-US" sz="2000" dirty="0"/>
                  <a:t> </a:t>
                </a:r>
                <a:r>
                  <a:rPr lang="en-US" sz="2000" dirty="0" smtClean="0"/>
                  <a:t>                                                                  </a:t>
                </a:r>
                <a14:m>
                  <m:oMath xmlns:m="http://schemas.openxmlformats.org/officeDocument/2006/math">
                    <m:r>
                      <a:rPr lang="en-US" sz="2000" i="1" smtClean="0">
                        <a:latin typeface="Cambria Math"/>
                        <a:ea typeface="Cambria Math"/>
                      </a:rPr>
                      <m:t>∆</m:t>
                    </m:r>
                    <m:r>
                      <a:rPr lang="en-US" sz="2000" b="0" i="1" smtClean="0">
                        <a:latin typeface="Cambria Math"/>
                        <a:ea typeface="Cambria Math"/>
                      </a:rPr>
                      <m:t>𝐺</m:t>
                    </m:r>
                    <m:r>
                      <a:rPr lang="en-US" sz="2000" b="0" i="1" smtClean="0">
                        <a:latin typeface="Cambria Math"/>
                        <a:ea typeface="Cambria Math"/>
                      </a:rPr>
                      <m:t>=</m:t>
                    </m:r>
                    <m:nary>
                      <m:naryPr>
                        <m:limLoc m:val="undOvr"/>
                        <m:subHide m:val="on"/>
                        <m:supHide m:val="on"/>
                        <m:ctrlPr>
                          <a:rPr lang="en-US" sz="2000" b="0" i="1" smtClean="0">
                            <a:latin typeface="Cambria Math"/>
                            <a:ea typeface="Cambria Math"/>
                          </a:rPr>
                        </m:ctrlPr>
                      </m:naryPr>
                      <m:sub/>
                      <m:sup/>
                      <m:e>
                        <m:r>
                          <a:rPr lang="en-US" sz="2000" b="0" i="1" smtClean="0">
                            <a:latin typeface="Cambria Math"/>
                            <a:ea typeface="Cambria Math"/>
                          </a:rPr>
                          <m:t>𝑓𝑑𝑡</m:t>
                        </m:r>
                      </m:e>
                    </m:nary>
                  </m:oMath>
                </a14:m>
                <a:r>
                  <a:rPr lang="en-US" sz="2000" dirty="0" smtClean="0"/>
                  <a:t>     </a:t>
                </a:r>
                <a:r>
                  <a:rPr lang="fa-IR" sz="2000" dirty="0" smtClean="0"/>
                  <a:t>تغییرات اندازه حرکت خطی</a:t>
                </a:r>
              </a:p>
              <a:p>
                <a:pPr algn="l">
                  <a:lnSpc>
                    <a:spcPct val="150000"/>
                  </a:lnSpc>
                </a:pPr>
                <a:r>
                  <a:rPr lang="en-US" sz="2000" dirty="0"/>
                  <a:t> </a:t>
                </a:r>
                <a:endParaRPr lang="en-US" sz="2000" dirty="0" smtClean="0"/>
              </a:p>
              <a:p>
                <a:pPr algn="l">
                  <a:lnSpc>
                    <a:spcPct val="150000"/>
                  </a:lnSpc>
                </a:pPr>
                <a:endParaRPr lang="en-US" sz="2000" dirty="0"/>
              </a:p>
              <a:p>
                <a:pPr algn="l">
                  <a:lnSpc>
                    <a:spcPct val="150000"/>
                  </a:lnSpc>
                </a:pPr>
                <a:r>
                  <a:rPr lang="en-US" sz="2000" dirty="0" smtClean="0"/>
                  <a:t> </a:t>
                </a:r>
                <a14:m>
                  <m:oMath xmlns:m="http://schemas.openxmlformats.org/officeDocument/2006/math">
                    <m:r>
                      <a:rPr lang="en-US" sz="2000" b="0" i="1" smtClean="0">
                        <a:latin typeface="Cambria Math"/>
                      </a:rPr>
                      <m:t>𝐺</m:t>
                    </m:r>
                    <m:r>
                      <a:rPr lang="en-US" sz="2000" b="0" i="1" smtClean="0">
                        <a:latin typeface="Cambria Math"/>
                      </a:rPr>
                      <m:t>=</m:t>
                    </m:r>
                    <m:r>
                      <a:rPr lang="en-US" sz="2000" b="0" i="1" smtClean="0">
                        <a:latin typeface="Cambria Math"/>
                      </a:rPr>
                      <m:t>𝑚𝑣</m:t>
                    </m:r>
                  </m:oMath>
                </a14:m>
                <a:endParaRPr lang="en-US" sz="2000" dirty="0" smtClean="0"/>
              </a:p>
              <a:p>
                <a:pPr marL="0" indent="0" algn="l">
                  <a:lnSpc>
                    <a:spcPct val="150000"/>
                  </a:lnSpc>
                  <a:buNone/>
                </a:pPr>
                <a:r>
                  <a:rPr lang="en-US" sz="2000" dirty="0"/>
                  <a:t> </a:t>
                </a:r>
                <a:r>
                  <a:rPr lang="en-US" sz="2000" dirty="0" smtClean="0"/>
                  <a:t>  </a:t>
                </a:r>
                <a:r>
                  <a:rPr lang="en-US" sz="2000" b="0" dirty="0" smtClean="0"/>
                  <a:t> </a:t>
                </a:r>
                <a14:m>
                  <m:oMath xmlns:m="http://schemas.openxmlformats.org/officeDocument/2006/math">
                    <m:r>
                      <a:rPr lang="en-US" sz="2000" b="0" i="1" smtClean="0">
                        <a:latin typeface="Cambria Math"/>
                        <a:ea typeface="Cambria Math"/>
                      </a:rPr>
                      <m:t>∆</m:t>
                    </m:r>
                    <m:r>
                      <a:rPr lang="en-US" sz="2000" b="0" i="1" smtClean="0">
                        <a:latin typeface="Cambria Math"/>
                        <a:ea typeface="Cambria Math"/>
                      </a:rPr>
                      <m:t>𝐺</m:t>
                    </m:r>
                    <m:r>
                      <a:rPr lang="en-US" sz="2000" b="0" i="1" smtClean="0">
                        <a:latin typeface="Cambria Math"/>
                        <a:ea typeface="Cambria Math"/>
                      </a:rPr>
                      <m:t>=</m:t>
                    </m:r>
                    <m:r>
                      <a:rPr lang="en-US" sz="2000" b="0" i="1" smtClean="0">
                        <a:latin typeface="Cambria Math"/>
                      </a:rPr>
                      <m:t>𝑚</m:t>
                    </m:r>
                    <m:sSub>
                      <m:sSubPr>
                        <m:ctrlPr>
                          <a:rPr lang="en-US" sz="2000" i="1" smtClean="0">
                            <a:latin typeface="Cambria Math"/>
                          </a:rPr>
                        </m:ctrlPr>
                      </m:sSubPr>
                      <m:e>
                        <m:r>
                          <a:rPr lang="en-US" sz="2000" b="0" i="1" smtClean="0">
                            <a:latin typeface="Cambria Math"/>
                          </a:rPr>
                          <m:t>𝑣</m:t>
                        </m:r>
                      </m:e>
                      <m:sub>
                        <m:r>
                          <a:rPr lang="en-US" sz="2000" b="0" i="1" smtClean="0">
                            <a:latin typeface="Cambria Math"/>
                          </a:rPr>
                          <m:t>1</m:t>
                        </m:r>
                      </m:sub>
                    </m:sSub>
                    <m:r>
                      <a:rPr lang="en-US" sz="2000" b="0" i="1" smtClean="0">
                        <a:latin typeface="Cambria Math"/>
                      </a:rPr>
                      <m:t>−</m:t>
                    </m:r>
                    <m:r>
                      <a:rPr lang="en-US" sz="2000" b="0" i="1" smtClean="0">
                        <a:latin typeface="Cambria Math"/>
                      </a:rPr>
                      <m:t>𝑚</m:t>
                    </m:r>
                    <m:sSub>
                      <m:sSubPr>
                        <m:ctrlPr>
                          <a:rPr lang="en-US" sz="2000" i="1" smtClean="0">
                            <a:latin typeface="Cambria Math"/>
                          </a:rPr>
                        </m:ctrlPr>
                      </m:sSubPr>
                      <m:e>
                        <m:r>
                          <a:rPr lang="en-US" sz="2000" b="0" i="1" smtClean="0">
                            <a:latin typeface="Cambria Math"/>
                          </a:rPr>
                          <m:t>𝑣</m:t>
                        </m:r>
                      </m:e>
                      <m:sub>
                        <m:r>
                          <a:rPr lang="en-US" sz="2000" b="0" i="1" smtClean="0">
                            <a:latin typeface="Cambria Math"/>
                          </a:rPr>
                          <m:t>0</m:t>
                        </m:r>
                      </m:sub>
                    </m:sSub>
                    <m:r>
                      <a:rPr lang="en-US" sz="2000" b="0" i="0" smtClean="0">
                        <a:latin typeface="Cambria Math"/>
                      </a:rPr>
                      <m:t>=</m:t>
                    </m:r>
                    <m:nary>
                      <m:naryPr>
                        <m:limLoc m:val="undOvr"/>
                        <m:subHide m:val="on"/>
                        <m:supHide m:val="on"/>
                        <m:ctrlPr>
                          <a:rPr lang="en-US" sz="2000" b="0" i="1" smtClean="0">
                            <a:latin typeface="Cambria Math"/>
                          </a:rPr>
                        </m:ctrlPr>
                      </m:naryPr>
                      <m:sub/>
                      <m:sup/>
                      <m:e>
                        <m:r>
                          <a:rPr lang="en-US" sz="2000" b="0" i="1" smtClean="0">
                            <a:latin typeface="Cambria Math"/>
                          </a:rPr>
                          <m:t>𝑓𝑑𝑡</m:t>
                        </m:r>
                      </m:e>
                    </m:nary>
                    <m:r>
                      <a:rPr lang="en-US" sz="2000" b="0" i="1" smtClean="0">
                        <a:latin typeface="Cambria Math"/>
                      </a:rPr>
                      <m:t>=</m:t>
                    </m:r>
                    <m:r>
                      <a:rPr lang="en-US" sz="2000" b="0" i="1" smtClean="0">
                        <a:latin typeface="Cambria Math"/>
                      </a:rPr>
                      <m:t>1</m:t>
                    </m:r>
                  </m:oMath>
                </a14:m>
                <a:r>
                  <a:rPr lang="en-US" sz="2000" dirty="0" smtClean="0"/>
                  <a:t>                      </a:t>
                </a:r>
                <a14:m>
                  <m:oMath xmlns:m="http://schemas.openxmlformats.org/officeDocument/2006/math">
                    <m:r>
                      <a:rPr lang="en-US" sz="2000" b="0" i="1" dirty="0" smtClean="0">
                        <a:latin typeface="Cambria Math"/>
                      </a:rPr>
                      <m:t>𝑚</m:t>
                    </m:r>
                    <m:sSub>
                      <m:sSubPr>
                        <m:ctrlPr>
                          <a:rPr lang="en-US" sz="2000" b="0" i="1" dirty="0" smtClean="0">
                            <a:latin typeface="Cambria Math"/>
                          </a:rPr>
                        </m:ctrlPr>
                      </m:sSubPr>
                      <m:e>
                        <m:r>
                          <a:rPr lang="en-US" sz="2000" b="0" i="1" dirty="0" smtClean="0">
                            <a:latin typeface="Cambria Math"/>
                          </a:rPr>
                          <m:t>𝑣</m:t>
                        </m:r>
                      </m:e>
                      <m:sub>
                        <m:r>
                          <a:rPr lang="en-US" sz="2000" b="0" i="1" dirty="0" smtClean="0">
                            <a:latin typeface="Cambria Math"/>
                          </a:rPr>
                          <m:t>1</m:t>
                        </m:r>
                      </m:sub>
                    </m:sSub>
                    <m:r>
                      <a:rPr lang="en-US" sz="2000" b="0" i="1" dirty="0" smtClean="0">
                        <a:latin typeface="Cambria Math"/>
                      </a:rPr>
                      <m:t>=</m:t>
                    </m:r>
                    <m:r>
                      <a:rPr lang="en-US" sz="2000" b="0" i="1" dirty="0" smtClean="0">
                        <a:latin typeface="Cambria Math"/>
                      </a:rPr>
                      <m:t>1</m:t>
                    </m:r>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𝑣</m:t>
                        </m:r>
                      </m:e>
                      <m:sub>
                        <m:r>
                          <a:rPr lang="en-US" sz="2000" b="0" i="1" dirty="0" smtClean="0">
                            <a:latin typeface="Cambria Math"/>
                          </a:rPr>
                          <m:t>1</m:t>
                        </m:r>
                      </m:sub>
                    </m:sSub>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1</m:t>
                        </m:r>
                      </m:num>
                      <m:den>
                        <m:r>
                          <a:rPr lang="en-US" sz="2000" b="0" i="1" dirty="0" smtClean="0">
                            <a:latin typeface="Cambria Math"/>
                          </a:rPr>
                          <m:t>𝑚</m:t>
                        </m:r>
                      </m:den>
                    </m:f>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3111" r="-667"/>
                </a:stretch>
              </a:blipFill>
            </p:spPr>
            <p:txBody>
              <a:bodyPr/>
              <a:lstStyle/>
              <a:p>
                <a:r>
                  <a:rPr lang="en-US">
                    <a:noFill/>
                  </a:rPr>
                  <a:t> </a:t>
                </a:r>
              </a:p>
            </p:txBody>
          </p:sp>
        </mc:Fallback>
      </mc:AlternateContent>
      <p:pic>
        <p:nvPicPr>
          <p:cNvPr id="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8100" y="2852737"/>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Freeform 8"/>
          <p:cNvSpPr/>
          <p:nvPr/>
        </p:nvSpPr>
        <p:spPr>
          <a:xfrm>
            <a:off x="666750" y="2438400"/>
            <a:ext cx="1104900" cy="220535"/>
          </a:xfrm>
          <a:custGeom>
            <a:avLst/>
            <a:gdLst>
              <a:gd name="connsiteX0" fmla="*/ 0 w 1104900"/>
              <a:gd name="connsiteY0" fmla="*/ 125277 h 220535"/>
              <a:gd name="connsiteX1" fmla="*/ 447675 w 1104900"/>
              <a:gd name="connsiteY1" fmla="*/ 125277 h 220535"/>
              <a:gd name="connsiteX2" fmla="*/ 457200 w 1104900"/>
              <a:gd name="connsiteY2" fmla="*/ 125277 h 220535"/>
              <a:gd name="connsiteX3" fmla="*/ 504825 w 1104900"/>
              <a:gd name="connsiteY3" fmla="*/ 1452 h 220535"/>
              <a:gd name="connsiteX4" fmla="*/ 552450 w 1104900"/>
              <a:gd name="connsiteY4" fmla="*/ 220527 h 220535"/>
              <a:gd name="connsiteX5" fmla="*/ 600075 w 1104900"/>
              <a:gd name="connsiteY5" fmla="*/ 1452 h 220535"/>
              <a:gd name="connsiteX6" fmla="*/ 647700 w 1104900"/>
              <a:gd name="connsiteY6" fmla="*/ 220527 h 220535"/>
              <a:gd name="connsiteX7" fmla="*/ 685800 w 1104900"/>
              <a:gd name="connsiteY7" fmla="*/ 10977 h 220535"/>
              <a:gd name="connsiteX8" fmla="*/ 714375 w 1104900"/>
              <a:gd name="connsiteY8" fmla="*/ 220527 h 220535"/>
              <a:gd name="connsiteX9" fmla="*/ 762000 w 1104900"/>
              <a:gd name="connsiteY9" fmla="*/ 1452 h 220535"/>
              <a:gd name="connsiteX10" fmla="*/ 781050 w 1104900"/>
              <a:gd name="connsiteY10" fmla="*/ 211002 h 220535"/>
              <a:gd name="connsiteX11" fmla="*/ 809625 w 1104900"/>
              <a:gd name="connsiteY11" fmla="*/ 115752 h 220535"/>
              <a:gd name="connsiteX12" fmla="*/ 847725 w 1104900"/>
              <a:gd name="connsiteY12" fmla="*/ 125277 h 220535"/>
              <a:gd name="connsiteX13" fmla="*/ 1104900 w 1104900"/>
              <a:gd name="connsiteY13" fmla="*/ 125277 h 2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220535">
                <a:moveTo>
                  <a:pt x="0" y="125277"/>
                </a:moveTo>
                <a:lnTo>
                  <a:pt x="447675" y="125277"/>
                </a:lnTo>
                <a:cubicBezTo>
                  <a:pt x="523875" y="125277"/>
                  <a:pt x="447675" y="145914"/>
                  <a:pt x="457200" y="125277"/>
                </a:cubicBezTo>
                <a:cubicBezTo>
                  <a:pt x="466725" y="104640"/>
                  <a:pt x="488950" y="-14423"/>
                  <a:pt x="504825" y="1452"/>
                </a:cubicBezTo>
                <a:cubicBezTo>
                  <a:pt x="520700" y="17327"/>
                  <a:pt x="536575" y="220527"/>
                  <a:pt x="552450" y="220527"/>
                </a:cubicBezTo>
                <a:cubicBezTo>
                  <a:pt x="568325" y="220527"/>
                  <a:pt x="584200" y="1452"/>
                  <a:pt x="600075" y="1452"/>
                </a:cubicBezTo>
                <a:cubicBezTo>
                  <a:pt x="615950" y="1452"/>
                  <a:pt x="633413" y="218940"/>
                  <a:pt x="647700" y="220527"/>
                </a:cubicBezTo>
                <a:cubicBezTo>
                  <a:pt x="661987" y="222114"/>
                  <a:pt x="674688" y="10977"/>
                  <a:pt x="685800" y="10977"/>
                </a:cubicBezTo>
                <a:cubicBezTo>
                  <a:pt x="696912" y="10977"/>
                  <a:pt x="701675" y="222114"/>
                  <a:pt x="714375" y="220527"/>
                </a:cubicBezTo>
                <a:cubicBezTo>
                  <a:pt x="727075" y="218940"/>
                  <a:pt x="750888" y="3039"/>
                  <a:pt x="762000" y="1452"/>
                </a:cubicBezTo>
                <a:cubicBezTo>
                  <a:pt x="773112" y="-135"/>
                  <a:pt x="773113" y="191952"/>
                  <a:pt x="781050" y="211002"/>
                </a:cubicBezTo>
                <a:cubicBezTo>
                  <a:pt x="788987" y="230052"/>
                  <a:pt x="798513" y="130040"/>
                  <a:pt x="809625" y="115752"/>
                </a:cubicBezTo>
                <a:cubicBezTo>
                  <a:pt x="820738" y="101464"/>
                  <a:pt x="798513" y="123690"/>
                  <a:pt x="847725" y="125277"/>
                </a:cubicBezTo>
                <a:cubicBezTo>
                  <a:pt x="896937" y="126864"/>
                  <a:pt x="1104900" y="125277"/>
                  <a:pt x="1104900" y="12527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5400000">
            <a:off x="1082295" y="2932493"/>
            <a:ext cx="369865" cy="361143"/>
          </a:xfrm>
          <a:custGeom>
            <a:avLst/>
            <a:gdLst>
              <a:gd name="connsiteX0" fmla="*/ 24496 w 493692"/>
              <a:gd name="connsiteY0" fmla="*/ 22571 h 412743"/>
              <a:gd name="connsiteX1" fmla="*/ 24496 w 493692"/>
              <a:gd name="connsiteY1" fmla="*/ 365471 h 412743"/>
              <a:gd name="connsiteX2" fmla="*/ 34021 w 493692"/>
              <a:gd name="connsiteY2" fmla="*/ 384521 h 412743"/>
              <a:gd name="connsiteX3" fmla="*/ 453121 w 493692"/>
              <a:gd name="connsiteY3" fmla="*/ 384521 h 412743"/>
              <a:gd name="connsiteX4" fmla="*/ 481696 w 493692"/>
              <a:gd name="connsiteY4" fmla="*/ 384521 h 412743"/>
              <a:gd name="connsiteX5" fmla="*/ 491221 w 493692"/>
              <a:gd name="connsiteY5" fmla="*/ 3521 h 412743"/>
              <a:gd name="connsiteX6" fmla="*/ 491221 w 493692"/>
              <a:gd name="connsiteY6" fmla="*/ 184496 h 412743"/>
              <a:gd name="connsiteX7" fmla="*/ 491221 w 493692"/>
              <a:gd name="connsiteY7" fmla="*/ 184496 h 412743"/>
              <a:gd name="connsiteX8" fmla="*/ 34021 w 493692"/>
              <a:gd name="connsiteY8" fmla="*/ 184496 h 4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692" h="412743">
                <a:moveTo>
                  <a:pt x="24496" y="22571"/>
                </a:moveTo>
                <a:cubicBezTo>
                  <a:pt x="23702" y="163858"/>
                  <a:pt x="22909" y="305146"/>
                  <a:pt x="24496" y="365471"/>
                </a:cubicBezTo>
                <a:cubicBezTo>
                  <a:pt x="26083" y="425796"/>
                  <a:pt x="-37416" y="381346"/>
                  <a:pt x="34021" y="384521"/>
                </a:cubicBezTo>
                <a:cubicBezTo>
                  <a:pt x="105458" y="387696"/>
                  <a:pt x="453121" y="384521"/>
                  <a:pt x="453121" y="384521"/>
                </a:cubicBezTo>
                <a:cubicBezTo>
                  <a:pt x="527733" y="384521"/>
                  <a:pt x="475346" y="448021"/>
                  <a:pt x="481696" y="384521"/>
                </a:cubicBezTo>
                <a:cubicBezTo>
                  <a:pt x="488046" y="321021"/>
                  <a:pt x="489634" y="36858"/>
                  <a:pt x="491221" y="3521"/>
                </a:cubicBezTo>
                <a:cubicBezTo>
                  <a:pt x="492808" y="-29816"/>
                  <a:pt x="491221" y="184496"/>
                  <a:pt x="491221" y="184496"/>
                </a:cubicBezTo>
                <a:lnTo>
                  <a:pt x="491221" y="184496"/>
                </a:lnTo>
                <a:cubicBezTo>
                  <a:pt x="415021" y="184496"/>
                  <a:pt x="224521" y="217834"/>
                  <a:pt x="34021" y="18449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flipH="1">
            <a:off x="676275" y="3113064"/>
            <a:ext cx="4103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7227" y="3113064"/>
            <a:ext cx="5615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71650" y="2438400"/>
            <a:ext cx="742950" cy="762964"/>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8" name="TextBox 17"/>
              <p:cNvSpPr txBox="1"/>
              <p:nvPr/>
            </p:nvSpPr>
            <p:spPr>
              <a:xfrm>
                <a:off x="1952625" y="263036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952625" y="2630360"/>
                <a:ext cx="435504"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20" name="Straight Arrow Connector 19"/>
          <p:cNvCxnSpPr>
            <a:stCxn id="17" idx="3"/>
          </p:cNvCxnSpPr>
          <p:nvPr/>
        </p:nvCxnSpPr>
        <p:spPr>
          <a:xfrm flipV="1">
            <a:off x="2514600" y="2815026"/>
            <a:ext cx="609600" cy="4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2600" y="2618692"/>
            <a:ext cx="184731" cy="369332"/>
          </a:xfrm>
          <a:prstGeom prst="rect">
            <a:avLst/>
          </a:prstGeom>
          <a:noFill/>
        </p:spPr>
        <p:txBody>
          <a:bodyPr wrap="none" rtlCol="0">
            <a:spAutoFit/>
          </a:bodyPr>
          <a:lstStyle/>
          <a:p>
            <a:endParaRPr lang="en-US" dirty="0"/>
          </a:p>
        </p:txBody>
      </p:sp>
      <mc:AlternateContent xmlns:mc="http://schemas.openxmlformats.org/markup-compatibility/2006">
        <mc:Choice xmlns="" xmlns:a14="http://schemas.microsoft.com/office/drawing/2010/main" Requires="a14">
          <p:sp>
            <p:nvSpPr>
              <p:cNvPr id="24" name="TextBox 23"/>
              <p:cNvSpPr txBox="1"/>
              <p:nvPr/>
            </p:nvSpPr>
            <p:spPr>
              <a:xfrm>
                <a:off x="1172046" y="2066242"/>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1172046" y="2066242"/>
                <a:ext cx="370934"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5" name="TextBox 24"/>
              <p:cNvSpPr txBox="1"/>
              <p:nvPr/>
            </p:nvSpPr>
            <p:spPr>
              <a:xfrm>
                <a:off x="1043864" y="3201364"/>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1043864" y="3201364"/>
                <a:ext cx="350672"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6" name="TextBox 25"/>
              <p:cNvSpPr txBox="1"/>
              <p:nvPr/>
            </p:nvSpPr>
            <p:spPr>
              <a:xfrm>
                <a:off x="3048000" y="2635216"/>
                <a:ext cx="6603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3048000" y="2635216"/>
                <a:ext cx="660309" cy="369332"/>
              </a:xfrm>
              <a:prstGeom prst="rect">
                <a:avLst/>
              </a:prstGeom>
              <a:blipFill rotWithShape="1">
                <a:blip r:embed="rId7" cstate="print"/>
                <a:stretch>
                  <a:fillRect b="-114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7" name="TextBox 26"/>
              <p:cNvSpPr txBox="1"/>
              <p:nvPr/>
            </p:nvSpPr>
            <p:spPr>
              <a:xfrm>
                <a:off x="1771650" y="3285748"/>
                <a:ext cx="11174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0</m:t>
                          </m:r>
                        </m:e>
                      </m:d>
                      <m:r>
                        <a:rPr lang="en-US" b="0" i="1" smtClean="0">
                          <a:latin typeface="Cambria Math"/>
                        </a:rPr>
                        <m:t>=</m:t>
                      </m:r>
                      <m:r>
                        <a:rPr lang="en-US" b="0" i="1" smtClean="0">
                          <a:latin typeface="Cambria Math"/>
                        </a:rPr>
                        <m:t>0</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d>
                        <m:dPr>
                          <m:ctrlPr>
                            <a:rPr lang="en-US" b="0" i="1" smtClean="0">
                              <a:latin typeface="Cambria Math"/>
                            </a:rPr>
                          </m:ctrlPr>
                        </m:dPr>
                        <m:e>
                          <m:r>
                            <a:rPr lang="en-US" b="0" i="1" smtClean="0">
                              <a:latin typeface="Cambria Math"/>
                            </a:rPr>
                            <m:t>0</m:t>
                          </m:r>
                        </m:e>
                      </m:d>
                      <m:r>
                        <a:rPr lang="en-US" b="0" i="1" smtClean="0">
                          <a:latin typeface="Cambria Math"/>
                        </a:rPr>
                        <m:t>=</m:t>
                      </m:r>
                      <m:r>
                        <a:rPr lang="en-US" b="0" i="1" smtClean="0">
                          <a:latin typeface="Cambria Math"/>
                        </a:rPr>
                        <m:t>0</m:t>
                      </m:r>
                    </m:oMath>
                  </m:oMathPara>
                </a14:m>
                <a:endParaRPr lang="en-US" b="0" dirty="0" smtClean="0"/>
              </a:p>
            </p:txBody>
          </p:sp>
        </mc:Choice>
        <mc:Fallback>
          <p:sp>
            <p:nvSpPr>
              <p:cNvPr id="27" name="TextBox 26"/>
              <p:cNvSpPr txBox="1">
                <a:spLocks noRot="1" noChangeAspect="1" noMove="1" noResize="1" noEditPoints="1" noAdjustHandles="1" noChangeArrowheads="1" noChangeShapeType="1" noTextEdit="1"/>
              </p:cNvSpPr>
              <p:nvPr/>
            </p:nvSpPr>
            <p:spPr>
              <a:xfrm>
                <a:off x="1771650" y="3285748"/>
                <a:ext cx="1117422" cy="646331"/>
              </a:xfrm>
              <a:prstGeom prst="rect">
                <a:avLst/>
              </a:prstGeom>
              <a:blipFill rotWithShape="1">
                <a:blip r:embed="rId8" cstate="print"/>
                <a:stretch>
                  <a:fillRect/>
                </a:stretch>
              </a:blipFill>
            </p:spPr>
            <p:txBody>
              <a:bodyPr/>
              <a:lstStyle/>
              <a:p>
                <a:r>
                  <a:rPr lang="en-US">
                    <a:noFill/>
                  </a:rPr>
                  <a:t> </a:t>
                </a:r>
              </a:p>
            </p:txBody>
          </p:sp>
        </mc:Fallback>
      </mc:AlternateContent>
      <p:sp>
        <p:nvSpPr>
          <p:cNvPr id="28" name="Left Brace 27"/>
          <p:cNvSpPr/>
          <p:nvPr/>
        </p:nvSpPr>
        <p:spPr>
          <a:xfrm>
            <a:off x="1646972" y="3360021"/>
            <a:ext cx="197919" cy="497783"/>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280839" y="3360021"/>
            <a:ext cx="2563522" cy="369332"/>
          </a:xfrm>
          <a:prstGeom prst="rect">
            <a:avLst/>
          </a:prstGeom>
          <a:noFill/>
        </p:spPr>
        <p:txBody>
          <a:bodyPr wrap="none" rtlCol="0">
            <a:spAutoFit/>
          </a:bodyPr>
          <a:lstStyle/>
          <a:p>
            <a:r>
              <a:rPr lang="fa-IR" dirty="0" smtClean="0"/>
              <a:t>نیروی خارجی اعمالی به سیستم</a:t>
            </a:r>
            <a:endParaRPr lang="en-US" dirty="0"/>
          </a:p>
        </p:txBody>
      </p:sp>
      <p:cxnSp>
        <p:nvCxnSpPr>
          <p:cNvPr id="31" name="Straight Arrow Connector 30"/>
          <p:cNvCxnSpPr/>
          <p:nvPr/>
        </p:nvCxnSpPr>
        <p:spPr>
          <a:xfrm>
            <a:off x="5181600" y="3060066"/>
            <a:ext cx="152400" cy="355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83317" y="4953000"/>
            <a:ext cx="30158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8631" y="5605135"/>
            <a:ext cx="1159168" cy="523220"/>
          </a:xfrm>
          <a:prstGeom prst="rect">
            <a:avLst/>
          </a:prstGeom>
          <a:noFill/>
        </p:spPr>
        <p:txBody>
          <a:bodyPr wrap="square" rtlCol="0">
            <a:spAutoFit/>
          </a:bodyPr>
          <a:lstStyle/>
          <a:p>
            <a:r>
              <a:rPr lang="fa-IR" sz="1400" dirty="0" smtClean="0"/>
              <a:t>سرعت در لحظه</a:t>
            </a:r>
          </a:p>
          <a:p>
            <a:r>
              <a:rPr lang="fa-IR" sz="1400" dirty="0" smtClean="0"/>
              <a:t> بعد ضربه</a:t>
            </a:r>
            <a:endParaRPr lang="en-US" sz="1400" dirty="0"/>
          </a:p>
        </p:txBody>
      </p:sp>
      <p:sp>
        <p:nvSpPr>
          <p:cNvPr id="37" name="TextBox 36"/>
          <p:cNvSpPr txBox="1"/>
          <p:nvPr/>
        </p:nvSpPr>
        <p:spPr>
          <a:xfrm>
            <a:off x="1646972" y="5603170"/>
            <a:ext cx="1159168" cy="523220"/>
          </a:xfrm>
          <a:prstGeom prst="rect">
            <a:avLst/>
          </a:prstGeom>
          <a:noFill/>
        </p:spPr>
        <p:txBody>
          <a:bodyPr wrap="square" rtlCol="0">
            <a:spAutoFit/>
          </a:bodyPr>
          <a:lstStyle/>
          <a:p>
            <a:r>
              <a:rPr lang="fa-IR" sz="1400" dirty="0" smtClean="0"/>
              <a:t>سرعت در لحظه</a:t>
            </a:r>
          </a:p>
          <a:p>
            <a:r>
              <a:rPr lang="fa-IR" sz="1400" dirty="0" smtClean="0"/>
              <a:t> قبل ضربه</a:t>
            </a:r>
            <a:endParaRPr lang="en-US" sz="1400" dirty="0"/>
          </a:p>
        </p:txBody>
      </p:sp>
      <p:cxnSp>
        <p:nvCxnSpPr>
          <p:cNvPr id="39" name="Straight Arrow Connector 38"/>
          <p:cNvCxnSpPr>
            <a:endCxn id="35" idx="0"/>
          </p:cNvCxnSpPr>
          <p:nvPr/>
        </p:nvCxnSpPr>
        <p:spPr>
          <a:xfrm flipH="1">
            <a:off x="868215" y="5334000"/>
            <a:ext cx="350985" cy="271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7" idx="0"/>
          </p:cNvCxnSpPr>
          <p:nvPr/>
        </p:nvCxnSpPr>
        <p:spPr>
          <a:xfrm>
            <a:off x="2087794" y="5332035"/>
            <a:ext cx="138762" cy="271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34200" y="4800600"/>
            <a:ext cx="10199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34200" y="5458077"/>
            <a:ext cx="10199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934200" y="4800600"/>
            <a:ext cx="0" cy="6574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54168" y="4800599"/>
            <a:ext cx="0" cy="6574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06496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a:t> </a:t>
                </a:r>
                <a:r>
                  <a:rPr lang="fa-IR" sz="2000" dirty="0" smtClean="0"/>
                  <a:t>     به لحاظ فیزیکی ضربه یعنی  نیرویی که اگر به یک سیستم جرم و فنر اعمال شود،سرعت در لحظه</a:t>
                </a:r>
              </a:p>
              <a:p>
                <a:pPr algn="r" rtl="1"/>
                <a:r>
                  <a:rPr lang="fa-IR" sz="2000" dirty="0" smtClean="0"/>
                  <a:t>بعد از برخورد به </a:t>
                </a:r>
                <a14:m>
                  <m:oMath xmlns:m="http://schemas.openxmlformats.org/officeDocument/2006/math">
                    <m:f>
                      <m:fPr>
                        <m:ctrlPr>
                          <a:rPr lang="fa-IR" sz="2000" i="1" smtClean="0">
                            <a:latin typeface="Cambria Math"/>
                          </a:rPr>
                        </m:ctrlPr>
                      </m:fPr>
                      <m:num>
                        <m:r>
                          <a:rPr lang="en-US" sz="2000" b="0" i="1" smtClean="0">
                            <a:latin typeface="Cambria Math"/>
                          </a:rPr>
                          <m:t>1</m:t>
                        </m:r>
                      </m:num>
                      <m:den>
                        <m:r>
                          <a:rPr lang="en-US" sz="2000" b="0" i="1" smtClean="0">
                            <a:latin typeface="Cambria Math"/>
                          </a:rPr>
                          <m:t>𝑚</m:t>
                        </m:r>
                      </m:den>
                    </m:f>
                  </m:oMath>
                </a14:m>
                <a:r>
                  <a:rPr lang="en-US" sz="2000" dirty="0" smtClean="0"/>
                  <a:t> </a:t>
                </a:r>
                <a:r>
                  <a:rPr lang="fa-IR" sz="2000" dirty="0" smtClean="0"/>
                  <a:t> برسد.</a:t>
                </a:r>
              </a:p>
              <a:p>
                <a:pPr algn="r" rtl="1">
                  <a:lnSpc>
                    <a:spcPct val="150000"/>
                  </a:lnSpc>
                </a:pPr>
                <a:r>
                  <a:rPr lang="fa-IR" sz="2000" dirty="0" smtClean="0"/>
                  <a:t>      بجای بررسی سیستم با نیروی </a:t>
                </a:r>
                <a14:m>
                  <m:oMath xmlns:m="http://schemas.openxmlformats.org/officeDocument/2006/math">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oMath>
                </a14:m>
                <a:r>
                  <a:rPr lang="fa-IR" sz="2000" dirty="0" smtClean="0"/>
                  <a:t> ،سیستم زیر را که بدون نیروی </a:t>
                </a:r>
                <a14:m>
                  <m:oMath xmlns:m="http://schemas.openxmlformats.org/officeDocument/2006/math">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oMath>
                </a14:m>
                <a:r>
                  <a:rPr lang="fa-IR" sz="2000" dirty="0" smtClean="0"/>
                  <a:t> ولی دارای شرایط اولیه</a:t>
                </a:r>
              </a:p>
              <a:p>
                <a:pPr algn="r" rtl="1"/>
                <a:r>
                  <a:rPr lang="fa-IR" sz="2000" dirty="0" smtClean="0"/>
                  <a:t>معادل ضربه است بررسی می کنیم.</a:t>
                </a:r>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smtClean="0"/>
              </a:p>
              <a:p>
                <a:r>
                  <a:rPr lang="en-US" sz="2000" dirty="0"/>
                  <a:t> </a:t>
                </a:r>
                <a14:m>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0</m:t>
                        </m:r>
                      </m:e>
                    </m:d>
                    <m:r>
                      <a:rPr lang="en-US" sz="2000" i="1">
                        <a:latin typeface="Cambria Math"/>
                      </a:rPr>
                      <m:t>=</m:t>
                    </m:r>
                    <m:f>
                      <m:fPr>
                        <m:type m:val="skw"/>
                        <m:ctrlPr>
                          <a:rPr lang="en-US" sz="2000" i="1">
                            <a:latin typeface="Cambria Math"/>
                          </a:rPr>
                        </m:ctrlPr>
                      </m:fPr>
                      <m:num>
                        <m:r>
                          <a:rPr lang="en-US" sz="2000" i="1">
                            <a:latin typeface="Cambria Math"/>
                          </a:rPr>
                          <m:t>1</m:t>
                        </m:r>
                      </m:num>
                      <m:den>
                        <m:r>
                          <a:rPr lang="en-US" sz="2000" i="1">
                            <a:latin typeface="Cambria Math"/>
                          </a:rPr>
                          <m:t>𝑚</m:t>
                        </m:r>
                      </m:den>
                    </m:f>
                  </m:oMath>
                </a14:m>
                <a:r>
                  <a:rPr lang="en-US" sz="2000" dirty="0" smtClean="0"/>
                  <a:t>             </a:t>
                </a:r>
              </a:p>
              <a:p>
                <a:pPr>
                  <a:lnSpc>
                    <a:spcPct val="150000"/>
                  </a:lnSpc>
                </a:pPr>
                <a14:m>
                  <m:oMath xmlns:m="http://schemas.openxmlformats.org/officeDocument/2006/math">
                    <m:acc>
                      <m:accPr>
                        <m:chr m:val="̇"/>
                        <m:ctrlPr>
                          <a:rPr lang="en-US" sz="2000" i="1" dirty="0">
                            <a:latin typeface="Cambria Math"/>
                          </a:rPr>
                        </m:ctrlPr>
                      </m:accPr>
                      <m:e>
                        <m:r>
                          <a:rPr lang="en-US" sz="2000" i="1" dirty="0">
                            <a:latin typeface="Cambria Math"/>
                          </a:rPr>
                          <m:t>𝑥</m:t>
                        </m:r>
                      </m:e>
                    </m:acc>
                    <m:d>
                      <m:dPr>
                        <m:ctrlPr>
                          <a:rPr lang="en-US" sz="2000" i="1" dirty="0">
                            <a:latin typeface="Cambria Math"/>
                          </a:rPr>
                        </m:ctrlPr>
                      </m:dPr>
                      <m:e>
                        <m:r>
                          <a:rPr lang="en-US" sz="2000" i="1" dirty="0">
                            <a:latin typeface="Cambria Math"/>
                          </a:rPr>
                          <m:t>𝑡</m:t>
                        </m:r>
                      </m:e>
                    </m:d>
                    <m:r>
                      <a:rPr lang="en-US" sz="2000" i="1" dirty="0">
                        <a:latin typeface="Cambria Math"/>
                      </a:rPr>
                      <m:t>=</m:t>
                    </m:r>
                    <m:sSub>
                      <m:sSubPr>
                        <m:ctrlPr>
                          <a:rPr lang="en-US" sz="2000" i="1" dirty="0">
                            <a:latin typeface="Cambria Math"/>
                          </a:rPr>
                        </m:ctrlPr>
                      </m:sSubPr>
                      <m:e>
                        <m:r>
                          <a:rPr lang="en-US" sz="2000" i="1" dirty="0">
                            <a:latin typeface="Cambria Math"/>
                          </a:rPr>
                          <m:t>𝐶</m:t>
                        </m:r>
                      </m:e>
                      <m:sub>
                        <m:r>
                          <a:rPr lang="en-US" sz="2000" i="1" dirty="0">
                            <a:latin typeface="Cambria Math"/>
                          </a:rPr>
                          <m:t>1</m:t>
                        </m:r>
                      </m:sub>
                    </m:sSub>
                    <m:r>
                      <a:rPr lang="en-US" sz="2000" i="1" dirty="0">
                        <a:latin typeface="Cambria Math"/>
                        <a:ea typeface="Cambria Math"/>
                      </a:rPr>
                      <m:t>𝜁</m:t>
                    </m:r>
                    <m:sSub>
                      <m:sSubPr>
                        <m:ctrlPr>
                          <a:rPr lang="en-US" sz="2000" i="1" dirty="0">
                            <a:latin typeface="Cambria Math"/>
                            <a:ea typeface="Cambria Math"/>
                          </a:rPr>
                        </m:ctrlPr>
                      </m:sSubPr>
                      <m:e>
                        <m:r>
                          <a:rPr lang="en-US" sz="2000" i="1" dirty="0">
                            <a:latin typeface="Cambria Math"/>
                            <a:ea typeface="Cambria Math"/>
                          </a:rPr>
                          <m:t>𝜔</m:t>
                        </m:r>
                      </m:e>
                      <m:sub>
                        <m:r>
                          <a:rPr lang="en-US" sz="2000" i="1" dirty="0">
                            <a:latin typeface="Cambria Math"/>
                            <a:ea typeface="Cambria Math"/>
                          </a:rPr>
                          <m:t>𝑛</m:t>
                        </m:r>
                      </m:sub>
                    </m:sSub>
                    <m:sSup>
                      <m:sSupPr>
                        <m:ctrlPr>
                          <a:rPr lang="en-US" sz="2000" i="1" dirty="0">
                            <a:latin typeface="Cambria Math"/>
                            <a:ea typeface="Cambria Math"/>
                          </a:rPr>
                        </m:ctrlPr>
                      </m:sSupPr>
                      <m:e>
                        <m:r>
                          <a:rPr lang="en-US" sz="2000" i="1" dirty="0">
                            <a:latin typeface="Cambria Math"/>
                            <a:ea typeface="Cambria Math"/>
                          </a:rPr>
                          <m:t>𝑒</m:t>
                        </m:r>
                      </m:e>
                      <m:sup>
                        <m:r>
                          <a:rPr lang="en-US" sz="2000" i="1" dirty="0">
                            <a:latin typeface="Cambria Math"/>
                            <a:ea typeface="Cambria Math"/>
                          </a:rPr>
                          <m:t>−</m:t>
                        </m:r>
                        <m:r>
                          <a:rPr lang="en-US" sz="2000" i="1" dirty="0">
                            <a:latin typeface="Cambria Math"/>
                            <a:ea typeface="Cambria Math"/>
                          </a:rPr>
                          <m:t>𝜁𝜔</m:t>
                        </m:r>
                        <m:r>
                          <a:rPr lang="en-US" sz="2000" i="1" dirty="0">
                            <a:latin typeface="Cambria Math"/>
                            <a:ea typeface="Cambria Math"/>
                          </a:rPr>
                          <m:t>𝑡</m:t>
                        </m:r>
                      </m:sup>
                    </m:sSup>
                    <m:func>
                      <m:funcPr>
                        <m:ctrlPr>
                          <a:rPr lang="en-US" sz="2000" i="1" dirty="0">
                            <a:latin typeface="Cambria Math"/>
                            <a:ea typeface="Cambria Math"/>
                          </a:rPr>
                        </m:ctrlPr>
                      </m:funcPr>
                      <m:fName>
                        <m:r>
                          <m:rPr>
                            <m:sty m:val="p"/>
                          </m:rPr>
                          <a:rPr lang="en-US" sz="2000" dirty="0">
                            <a:latin typeface="Cambria Math"/>
                            <a:ea typeface="Cambria Math"/>
                          </a:rPr>
                          <m:t>sin</m:t>
                        </m:r>
                      </m:fName>
                      <m:e>
                        <m:d>
                          <m:dPr>
                            <m:ctrlPr>
                              <a:rPr lang="en-US" sz="2000" i="1" dirty="0">
                                <a:latin typeface="Cambria Math"/>
                                <a:ea typeface="Cambria Math"/>
                              </a:rPr>
                            </m:ctrlPr>
                          </m:dPr>
                          <m:e>
                            <m:sSub>
                              <m:sSubPr>
                                <m:ctrlPr>
                                  <a:rPr lang="en-US" sz="2000" i="1" dirty="0">
                                    <a:latin typeface="Cambria Math"/>
                                    <a:ea typeface="Cambria Math"/>
                                  </a:rPr>
                                </m:ctrlPr>
                              </m:sSubPr>
                              <m:e>
                                <m:r>
                                  <a:rPr lang="en-US" sz="2000" i="1" dirty="0">
                                    <a:latin typeface="Cambria Math"/>
                                    <a:ea typeface="Cambria Math"/>
                                  </a:rPr>
                                  <m:t>𝜔</m:t>
                                </m:r>
                              </m:e>
                              <m:sub>
                                <m:r>
                                  <a:rPr lang="en-US" sz="2000" i="1" dirty="0">
                                    <a:latin typeface="Cambria Math"/>
                                    <a:ea typeface="Cambria Math"/>
                                  </a:rPr>
                                  <m:t>𝑑</m:t>
                                </m:r>
                              </m:sub>
                            </m:sSub>
                            <m:r>
                              <a:rPr lang="en-US" sz="2000" i="1" dirty="0">
                                <a:latin typeface="Cambria Math"/>
                                <a:ea typeface="Cambria Math"/>
                              </a:rPr>
                              <m:t>𝑡</m:t>
                            </m:r>
                            <m:r>
                              <a:rPr lang="en-US" sz="2000" i="1" dirty="0">
                                <a:latin typeface="Cambria Math"/>
                                <a:ea typeface="Cambria Math"/>
                              </a:rPr>
                              <m:t>+</m:t>
                            </m:r>
                            <m:r>
                              <a:rPr lang="en-US" sz="2000" i="1" dirty="0">
                                <a:latin typeface="Cambria Math"/>
                                <a:ea typeface="Cambria Math"/>
                              </a:rPr>
                              <m:t>𝜓</m:t>
                            </m:r>
                          </m:e>
                        </m:d>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𝐶</m:t>
                            </m:r>
                          </m:e>
                          <m:sub>
                            <m:r>
                              <a:rPr lang="en-US" sz="2000" i="1" dirty="0">
                                <a:latin typeface="Cambria Math"/>
                                <a:ea typeface="Cambria Math"/>
                              </a:rPr>
                              <m:t>1</m:t>
                            </m:r>
                          </m:sub>
                        </m:sSub>
                        <m:sSub>
                          <m:sSubPr>
                            <m:ctrlPr>
                              <a:rPr lang="en-US" sz="2000" i="1" dirty="0">
                                <a:latin typeface="Cambria Math"/>
                                <a:ea typeface="Cambria Math"/>
                              </a:rPr>
                            </m:ctrlPr>
                          </m:sSubPr>
                          <m:e>
                            <m:r>
                              <a:rPr lang="en-US" sz="2000" i="1" dirty="0">
                                <a:latin typeface="Cambria Math"/>
                                <a:ea typeface="Cambria Math"/>
                              </a:rPr>
                              <m:t>𝜔</m:t>
                            </m:r>
                          </m:e>
                          <m:sub>
                            <m:r>
                              <a:rPr lang="en-US" sz="2000" i="1" dirty="0">
                                <a:latin typeface="Cambria Math"/>
                                <a:ea typeface="Cambria Math"/>
                              </a:rPr>
                              <m:t>𝑑</m:t>
                            </m:r>
                          </m:sub>
                        </m:sSub>
                        <m:sSup>
                          <m:sSupPr>
                            <m:ctrlPr>
                              <a:rPr lang="en-US" sz="2000" i="1" dirty="0">
                                <a:latin typeface="Cambria Math"/>
                                <a:ea typeface="Cambria Math"/>
                              </a:rPr>
                            </m:ctrlPr>
                          </m:sSupPr>
                          <m:e>
                            <m:r>
                              <a:rPr lang="en-US" sz="2000" i="1" dirty="0">
                                <a:latin typeface="Cambria Math"/>
                                <a:ea typeface="Cambria Math"/>
                              </a:rPr>
                              <m:t>𝑒</m:t>
                            </m:r>
                          </m:e>
                          <m:sup>
                            <m:r>
                              <a:rPr lang="en-US" sz="2000" i="1" dirty="0">
                                <a:latin typeface="Cambria Math"/>
                                <a:ea typeface="Cambria Math"/>
                              </a:rPr>
                              <m:t>−</m:t>
                            </m:r>
                            <m:r>
                              <a:rPr lang="en-US" sz="2000" i="1" dirty="0">
                                <a:latin typeface="Cambria Math"/>
                                <a:ea typeface="Cambria Math"/>
                              </a:rPr>
                              <m:t>𝜁𝜔</m:t>
                            </m:r>
                            <m:r>
                              <a:rPr lang="en-US" sz="2000" i="1" dirty="0">
                                <a:latin typeface="Cambria Math"/>
                                <a:ea typeface="Cambria Math"/>
                              </a:rPr>
                              <m:t>𝑡</m:t>
                            </m:r>
                          </m:sup>
                        </m:sSup>
                        <m:func>
                          <m:funcPr>
                            <m:ctrlPr>
                              <a:rPr lang="en-US" sz="2000" i="1" dirty="0">
                                <a:latin typeface="Cambria Math"/>
                                <a:ea typeface="Cambria Math"/>
                              </a:rPr>
                            </m:ctrlPr>
                          </m:funcPr>
                          <m:fName>
                            <m:r>
                              <m:rPr>
                                <m:sty m:val="p"/>
                              </m:rPr>
                              <a:rPr lang="en-US" sz="2000" dirty="0">
                                <a:latin typeface="Cambria Math"/>
                                <a:ea typeface="Cambria Math"/>
                              </a:rPr>
                              <m:t>cos</m:t>
                            </m:r>
                          </m:fName>
                          <m:e>
                            <m:r>
                              <a:rPr lang="en-US" sz="2000" i="1" dirty="0">
                                <a:latin typeface="Cambria Math"/>
                                <a:ea typeface="Cambria Math"/>
                              </a:rPr>
                              <m:t>(</m:t>
                            </m:r>
                            <m:sSub>
                              <m:sSubPr>
                                <m:ctrlPr>
                                  <a:rPr lang="en-US" sz="2000" i="1" dirty="0">
                                    <a:latin typeface="Cambria Math"/>
                                    <a:ea typeface="Cambria Math"/>
                                  </a:rPr>
                                </m:ctrlPr>
                              </m:sSubPr>
                              <m:e>
                                <m:r>
                                  <a:rPr lang="en-US" sz="2000" i="1" dirty="0">
                                    <a:latin typeface="Cambria Math"/>
                                    <a:ea typeface="Cambria Math"/>
                                  </a:rPr>
                                  <m:t>𝜔</m:t>
                                </m:r>
                              </m:e>
                              <m:sub>
                                <m:r>
                                  <a:rPr lang="en-US" sz="2000" i="1" dirty="0">
                                    <a:latin typeface="Cambria Math"/>
                                    <a:ea typeface="Cambria Math"/>
                                  </a:rPr>
                                  <m:t>𝑑</m:t>
                                </m:r>
                              </m:sub>
                            </m:sSub>
                            <m:r>
                              <a:rPr lang="en-US" sz="2000" i="1" dirty="0">
                                <a:latin typeface="Cambria Math"/>
                                <a:ea typeface="Cambria Math"/>
                              </a:rPr>
                              <m:t>𝑡</m:t>
                            </m:r>
                            <m:r>
                              <a:rPr lang="en-US" sz="2000" i="1" dirty="0">
                                <a:latin typeface="Cambria Math"/>
                                <a:ea typeface="Cambria Math"/>
                              </a:rPr>
                              <m:t>+</m:t>
                            </m:r>
                            <m:r>
                              <a:rPr lang="en-US" sz="2000" i="1" dirty="0">
                                <a:latin typeface="Cambria Math"/>
                                <a:ea typeface="Cambria Math"/>
                              </a:rPr>
                              <m:t>𝜓</m:t>
                            </m:r>
                          </m:e>
                        </m:func>
                        <m:r>
                          <a:rPr lang="en-US" sz="2000" i="1" dirty="0">
                            <a:latin typeface="Cambria Math"/>
                            <a:ea typeface="Cambria Math"/>
                          </a:rPr>
                          <m:t>)</m:t>
                        </m:r>
                      </m:e>
                    </m:func>
                  </m:oMath>
                </a14:m>
                <a:endParaRPr lang="en-US" sz="2000" dirty="0" smtClean="0"/>
              </a:p>
              <a:p>
                <a:pPr>
                  <a:lnSpc>
                    <a:spcPct val="150000"/>
                  </a:lnSpc>
                </a:pPr>
                <a:r>
                  <a:rPr lang="en-US" sz="2000" dirty="0" smtClean="0"/>
                  <a:t> </a:t>
                </a:r>
                <a14:m>
                  <m:oMath xmlns:m="http://schemas.openxmlformats.org/officeDocument/2006/math">
                    <m:f>
                      <m:fPr>
                        <m:ctrlPr>
                          <a:rPr lang="en-US" sz="2000" i="1">
                            <a:latin typeface="Cambria Math"/>
                          </a:rPr>
                        </m:ctrlPr>
                      </m:fPr>
                      <m:num>
                        <m:r>
                          <a:rPr lang="en-US" sz="2000" i="1">
                            <a:latin typeface="Cambria Math"/>
                          </a:rPr>
                          <m:t>1</m:t>
                        </m:r>
                      </m:num>
                      <m:den>
                        <m:r>
                          <a:rPr lang="en-US" sz="2000" i="1">
                            <a:latin typeface="Cambria Math"/>
                          </a:rPr>
                          <m:t>𝑚</m:t>
                        </m:r>
                      </m:den>
                    </m:f>
                    <m:r>
                      <a:rPr lang="en-US" sz="2000" i="1">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1</m:t>
                        </m:r>
                      </m:sub>
                    </m:sSub>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func>
                      <m:funcPr>
                        <m:ctrlPr>
                          <a:rPr lang="en-US" sz="2000" i="1">
                            <a:latin typeface="Cambria Math"/>
                            <a:ea typeface="Cambria Math"/>
                          </a:rPr>
                        </m:ctrlPr>
                      </m:funcPr>
                      <m:fName>
                        <m:r>
                          <m:rPr>
                            <m:sty m:val="p"/>
                          </m:rPr>
                          <a:rPr lang="en-US" sz="2000">
                            <a:latin typeface="Cambria Math"/>
                            <a:ea typeface="Cambria Math"/>
                          </a:rPr>
                          <m:t>sin</m:t>
                        </m:r>
                      </m:fName>
                      <m:e>
                        <m:d>
                          <m:dPr>
                            <m:ctrlPr>
                              <a:rPr lang="en-US" sz="2000" i="1">
                                <a:latin typeface="Cambria Math"/>
                                <a:ea typeface="Cambria Math"/>
                              </a:rPr>
                            </m:ctrlPr>
                          </m:dPr>
                          <m:e>
                            <m:r>
                              <a:rPr lang="en-US" sz="2000" i="1">
                                <a:latin typeface="Cambria Math"/>
                                <a:ea typeface="Cambria Math"/>
                              </a:rPr>
                              <m:t>0</m:t>
                            </m:r>
                          </m:e>
                        </m:d>
                      </m:e>
                    </m:func>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𝐶</m:t>
                        </m:r>
                      </m:e>
                      <m:sub>
                        <m:r>
                          <a:rPr lang="en-US" sz="2000" i="1">
                            <a:latin typeface="Cambria Math"/>
                            <a:ea typeface="Cambria Math"/>
                          </a:rPr>
                          <m:t>1</m:t>
                        </m:r>
                      </m:sub>
                    </m:sSub>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𝑑</m:t>
                        </m:r>
                      </m:sub>
                    </m:sSub>
                    <m:func>
                      <m:funcPr>
                        <m:ctrlPr>
                          <a:rPr lang="en-US" sz="2000" i="1">
                            <a:latin typeface="Cambria Math"/>
                            <a:ea typeface="Cambria Math"/>
                          </a:rPr>
                        </m:ctrlPr>
                      </m:funcPr>
                      <m:fName>
                        <m:r>
                          <m:rPr>
                            <m:sty m:val="p"/>
                          </m:rPr>
                          <a:rPr lang="en-US" sz="2000">
                            <a:latin typeface="Cambria Math"/>
                            <a:ea typeface="Cambria Math"/>
                          </a:rPr>
                          <m:t>cos</m:t>
                        </m:r>
                      </m:fName>
                      <m:e>
                        <m:r>
                          <a:rPr lang="en-US" sz="2000" i="1">
                            <a:latin typeface="Cambria Math"/>
                            <a:ea typeface="Cambria Math"/>
                          </a:rPr>
                          <m:t>(</m:t>
                        </m:r>
                        <m:r>
                          <a:rPr lang="en-US" sz="2000" i="1">
                            <a:latin typeface="Cambria Math"/>
                            <a:ea typeface="Cambria Math"/>
                          </a:rPr>
                          <m:t>0</m:t>
                        </m:r>
                        <m:r>
                          <a:rPr lang="en-US" sz="2000" i="1">
                            <a:latin typeface="Cambria Math"/>
                            <a:ea typeface="Cambria Math"/>
                          </a:rPr>
                          <m:t>)</m:t>
                        </m:r>
                      </m:e>
                    </m:func>
                  </m:oMath>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8100" y="2852737"/>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666750" y="2438400"/>
            <a:ext cx="1104900" cy="220535"/>
          </a:xfrm>
          <a:custGeom>
            <a:avLst/>
            <a:gdLst>
              <a:gd name="connsiteX0" fmla="*/ 0 w 1104900"/>
              <a:gd name="connsiteY0" fmla="*/ 125277 h 220535"/>
              <a:gd name="connsiteX1" fmla="*/ 447675 w 1104900"/>
              <a:gd name="connsiteY1" fmla="*/ 125277 h 220535"/>
              <a:gd name="connsiteX2" fmla="*/ 457200 w 1104900"/>
              <a:gd name="connsiteY2" fmla="*/ 125277 h 220535"/>
              <a:gd name="connsiteX3" fmla="*/ 504825 w 1104900"/>
              <a:gd name="connsiteY3" fmla="*/ 1452 h 220535"/>
              <a:gd name="connsiteX4" fmla="*/ 552450 w 1104900"/>
              <a:gd name="connsiteY4" fmla="*/ 220527 h 220535"/>
              <a:gd name="connsiteX5" fmla="*/ 600075 w 1104900"/>
              <a:gd name="connsiteY5" fmla="*/ 1452 h 220535"/>
              <a:gd name="connsiteX6" fmla="*/ 647700 w 1104900"/>
              <a:gd name="connsiteY6" fmla="*/ 220527 h 220535"/>
              <a:gd name="connsiteX7" fmla="*/ 685800 w 1104900"/>
              <a:gd name="connsiteY7" fmla="*/ 10977 h 220535"/>
              <a:gd name="connsiteX8" fmla="*/ 714375 w 1104900"/>
              <a:gd name="connsiteY8" fmla="*/ 220527 h 220535"/>
              <a:gd name="connsiteX9" fmla="*/ 762000 w 1104900"/>
              <a:gd name="connsiteY9" fmla="*/ 1452 h 220535"/>
              <a:gd name="connsiteX10" fmla="*/ 781050 w 1104900"/>
              <a:gd name="connsiteY10" fmla="*/ 211002 h 220535"/>
              <a:gd name="connsiteX11" fmla="*/ 809625 w 1104900"/>
              <a:gd name="connsiteY11" fmla="*/ 115752 h 220535"/>
              <a:gd name="connsiteX12" fmla="*/ 847725 w 1104900"/>
              <a:gd name="connsiteY12" fmla="*/ 125277 h 220535"/>
              <a:gd name="connsiteX13" fmla="*/ 1104900 w 1104900"/>
              <a:gd name="connsiteY13" fmla="*/ 125277 h 2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0" h="220535">
                <a:moveTo>
                  <a:pt x="0" y="125277"/>
                </a:moveTo>
                <a:lnTo>
                  <a:pt x="447675" y="125277"/>
                </a:lnTo>
                <a:cubicBezTo>
                  <a:pt x="523875" y="125277"/>
                  <a:pt x="447675" y="145914"/>
                  <a:pt x="457200" y="125277"/>
                </a:cubicBezTo>
                <a:cubicBezTo>
                  <a:pt x="466725" y="104640"/>
                  <a:pt x="488950" y="-14423"/>
                  <a:pt x="504825" y="1452"/>
                </a:cubicBezTo>
                <a:cubicBezTo>
                  <a:pt x="520700" y="17327"/>
                  <a:pt x="536575" y="220527"/>
                  <a:pt x="552450" y="220527"/>
                </a:cubicBezTo>
                <a:cubicBezTo>
                  <a:pt x="568325" y="220527"/>
                  <a:pt x="584200" y="1452"/>
                  <a:pt x="600075" y="1452"/>
                </a:cubicBezTo>
                <a:cubicBezTo>
                  <a:pt x="615950" y="1452"/>
                  <a:pt x="633413" y="218940"/>
                  <a:pt x="647700" y="220527"/>
                </a:cubicBezTo>
                <a:cubicBezTo>
                  <a:pt x="661987" y="222114"/>
                  <a:pt x="674688" y="10977"/>
                  <a:pt x="685800" y="10977"/>
                </a:cubicBezTo>
                <a:cubicBezTo>
                  <a:pt x="696912" y="10977"/>
                  <a:pt x="701675" y="222114"/>
                  <a:pt x="714375" y="220527"/>
                </a:cubicBezTo>
                <a:cubicBezTo>
                  <a:pt x="727075" y="218940"/>
                  <a:pt x="750888" y="3039"/>
                  <a:pt x="762000" y="1452"/>
                </a:cubicBezTo>
                <a:cubicBezTo>
                  <a:pt x="773112" y="-135"/>
                  <a:pt x="773113" y="191952"/>
                  <a:pt x="781050" y="211002"/>
                </a:cubicBezTo>
                <a:cubicBezTo>
                  <a:pt x="788987" y="230052"/>
                  <a:pt x="798513" y="130040"/>
                  <a:pt x="809625" y="115752"/>
                </a:cubicBezTo>
                <a:cubicBezTo>
                  <a:pt x="820738" y="101464"/>
                  <a:pt x="798513" y="123690"/>
                  <a:pt x="847725" y="125277"/>
                </a:cubicBezTo>
                <a:cubicBezTo>
                  <a:pt x="896937" y="126864"/>
                  <a:pt x="1104900" y="125277"/>
                  <a:pt x="1104900" y="12527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5400000">
            <a:off x="1082295" y="2932493"/>
            <a:ext cx="369865" cy="361143"/>
          </a:xfrm>
          <a:custGeom>
            <a:avLst/>
            <a:gdLst>
              <a:gd name="connsiteX0" fmla="*/ 24496 w 493692"/>
              <a:gd name="connsiteY0" fmla="*/ 22571 h 412743"/>
              <a:gd name="connsiteX1" fmla="*/ 24496 w 493692"/>
              <a:gd name="connsiteY1" fmla="*/ 365471 h 412743"/>
              <a:gd name="connsiteX2" fmla="*/ 34021 w 493692"/>
              <a:gd name="connsiteY2" fmla="*/ 384521 h 412743"/>
              <a:gd name="connsiteX3" fmla="*/ 453121 w 493692"/>
              <a:gd name="connsiteY3" fmla="*/ 384521 h 412743"/>
              <a:gd name="connsiteX4" fmla="*/ 481696 w 493692"/>
              <a:gd name="connsiteY4" fmla="*/ 384521 h 412743"/>
              <a:gd name="connsiteX5" fmla="*/ 491221 w 493692"/>
              <a:gd name="connsiteY5" fmla="*/ 3521 h 412743"/>
              <a:gd name="connsiteX6" fmla="*/ 491221 w 493692"/>
              <a:gd name="connsiteY6" fmla="*/ 184496 h 412743"/>
              <a:gd name="connsiteX7" fmla="*/ 491221 w 493692"/>
              <a:gd name="connsiteY7" fmla="*/ 184496 h 412743"/>
              <a:gd name="connsiteX8" fmla="*/ 34021 w 493692"/>
              <a:gd name="connsiteY8" fmla="*/ 184496 h 4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692" h="412743">
                <a:moveTo>
                  <a:pt x="24496" y="22571"/>
                </a:moveTo>
                <a:cubicBezTo>
                  <a:pt x="23702" y="163858"/>
                  <a:pt x="22909" y="305146"/>
                  <a:pt x="24496" y="365471"/>
                </a:cubicBezTo>
                <a:cubicBezTo>
                  <a:pt x="26083" y="425796"/>
                  <a:pt x="-37416" y="381346"/>
                  <a:pt x="34021" y="384521"/>
                </a:cubicBezTo>
                <a:cubicBezTo>
                  <a:pt x="105458" y="387696"/>
                  <a:pt x="453121" y="384521"/>
                  <a:pt x="453121" y="384521"/>
                </a:cubicBezTo>
                <a:cubicBezTo>
                  <a:pt x="527733" y="384521"/>
                  <a:pt x="475346" y="448021"/>
                  <a:pt x="481696" y="384521"/>
                </a:cubicBezTo>
                <a:cubicBezTo>
                  <a:pt x="488046" y="321021"/>
                  <a:pt x="489634" y="36858"/>
                  <a:pt x="491221" y="3521"/>
                </a:cubicBezTo>
                <a:cubicBezTo>
                  <a:pt x="492808" y="-29816"/>
                  <a:pt x="491221" y="184496"/>
                  <a:pt x="491221" y="184496"/>
                </a:cubicBezTo>
                <a:lnTo>
                  <a:pt x="491221" y="184496"/>
                </a:lnTo>
                <a:cubicBezTo>
                  <a:pt x="415021" y="184496"/>
                  <a:pt x="224521" y="217834"/>
                  <a:pt x="34021" y="18449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H="1">
            <a:off x="676275" y="3113064"/>
            <a:ext cx="4103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7227" y="3113064"/>
            <a:ext cx="5615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71650" y="2438400"/>
            <a:ext cx="742950" cy="762964"/>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1" name="TextBox 10"/>
              <p:cNvSpPr txBox="1"/>
              <p:nvPr/>
            </p:nvSpPr>
            <p:spPr>
              <a:xfrm>
                <a:off x="1952625" y="263036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1952625" y="2630360"/>
                <a:ext cx="435504"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1771650" y="3285748"/>
                <a:ext cx="1200778" cy="911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0</m:t>
                          </m:r>
                        </m:e>
                      </m:d>
                      <m:r>
                        <a:rPr lang="en-US" b="0" i="1" smtClean="0">
                          <a:latin typeface="Cambria Math"/>
                        </a:rPr>
                        <m:t>=</m:t>
                      </m:r>
                      <m:r>
                        <a:rPr lang="en-US" b="0" i="1" smtClean="0">
                          <a:latin typeface="Cambria Math"/>
                        </a:rPr>
                        <m:t>0</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a:rPr>
                            <m:t>𝑥</m:t>
                          </m:r>
                        </m:e>
                      </m:acc>
                      <m:d>
                        <m:dPr>
                          <m:ctrlPr>
                            <a:rPr lang="en-US" b="0" i="1" smtClean="0">
                              <a:latin typeface="Cambria Math"/>
                            </a:rPr>
                          </m:ctrlPr>
                        </m:dPr>
                        <m:e>
                          <m:r>
                            <a:rPr lang="en-US" b="0" i="1" smtClean="0">
                              <a:latin typeface="Cambria Math"/>
                            </a:rPr>
                            <m:t>0</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𝑚</m:t>
                          </m:r>
                        </m:den>
                      </m:f>
                    </m:oMath>
                  </m:oMathPara>
                </a14:m>
                <a:endParaRPr lang="en-US" b="0" dirty="0" smtClean="0"/>
              </a:p>
            </p:txBody>
          </p:sp>
        </mc:Choice>
        <mc:Fallback>
          <p:sp>
            <p:nvSpPr>
              <p:cNvPr id="14" name="TextBox 13"/>
              <p:cNvSpPr txBox="1">
                <a:spLocks noRot="1" noChangeAspect="1" noMove="1" noResize="1" noEditPoints="1" noAdjustHandles="1" noChangeArrowheads="1" noChangeShapeType="1" noTextEdit="1"/>
              </p:cNvSpPr>
              <p:nvPr/>
            </p:nvSpPr>
            <p:spPr>
              <a:xfrm>
                <a:off x="1771650" y="3285748"/>
                <a:ext cx="1200778" cy="911788"/>
              </a:xfrm>
              <a:prstGeom prst="rect">
                <a:avLst/>
              </a:prstGeom>
              <a:blipFill rotWithShape="1">
                <a:blip r:embed="rId5" cstate="print"/>
                <a:stretch>
                  <a:fillRect/>
                </a:stretch>
              </a:blipFill>
            </p:spPr>
            <p:txBody>
              <a:bodyPr/>
              <a:lstStyle/>
              <a:p>
                <a:r>
                  <a:rPr lang="en-US">
                    <a:noFill/>
                  </a:rPr>
                  <a:t> </a:t>
                </a:r>
              </a:p>
            </p:txBody>
          </p:sp>
        </mc:Fallback>
      </mc:AlternateContent>
      <p:sp>
        <p:nvSpPr>
          <p:cNvPr id="15" name="Left Brace 14"/>
          <p:cNvSpPr/>
          <p:nvPr/>
        </p:nvSpPr>
        <p:spPr>
          <a:xfrm>
            <a:off x="1646972" y="3360021"/>
            <a:ext cx="197919" cy="678579"/>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6" name="TextBox 15"/>
              <p:cNvSpPr txBox="1"/>
              <p:nvPr/>
            </p:nvSpPr>
            <p:spPr>
              <a:xfrm>
                <a:off x="1172046" y="2066242"/>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1172046" y="2066242"/>
                <a:ext cx="370934"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1043864" y="3201364"/>
                <a:ext cx="350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1043864" y="3201364"/>
                <a:ext cx="350672"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4114800" y="2548667"/>
                <a:ext cx="2047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𝑚</m:t>
                      </m:r>
                      <m:acc>
                        <m:accPr>
                          <m:chr m:val="̈"/>
                          <m:ctrlPr>
                            <a:rPr lang="fa-IR" i="1">
                              <a:latin typeface="Cambria Math"/>
                            </a:rPr>
                          </m:ctrlPr>
                        </m:accPr>
                        <m:e>
                          <m:r>
                            <a:rPr lang="en-US" i="1">
                              <a:latin typeface="Cambria Math"/>
                            </a:rPr>
                            <m:t>𝑥</m:t>
                          </m:r>
                        </m:e>
                      </m:acc>
                      <m:r>
                        <a:rPr lang="en-US" i="1">
                          <a:latin typeface="Cambria Math"/>
                        </a:rPr>
                        <m:t>+</m:t>
                      </m:r>
                      <m:r>
                        <a:rPr lang="en-US" i="1">
                          <a:latin typeface="Cambria Math"/>
                        </a:rPr>
                        <m:t>𝑐</m:t>
                      </m:r>
                      <m:acc>
                        <m:accPr>
                          <m:chr m:val="̇"/>
                          <m:ctrlPr>
                            <a:rPr lang="fa-IR" i="1">
                              <a:latin typeface="Cambria Math"/>
                            </a:rPr>
                          </m:ctrlPr>
                        </m:accPr>
                        <m:e>
                          <m:r>
                            <a:rPr lang="en-US" i="1">
                              <a:latin typeface="Cambria Math"/>
                            </a:rPr>
                            <m:t>𝑥</m:t>
                          </m:r>
                        </m:e>
                      </m:acc>
                      <m:r>
                        <a:rPr lang="en-US" i="1">
                          <a:latin typeface="Cambria Math"/>
                        </a:rPr>
                        <m:t>+</m:t>
                      </m:r>
                      <m:r>
                        <a:rPr lang="en-US" i="1">
                          <a:latin typeface="Cambria Math"/>
                        </a:rPr>
                        <m:t>𝑘𝑥</m:t>
                      </m:r>
                      <m:r>
                        <a:rPr lang="en-US" i="1">
                          <a:latin typeface="Cambria Math"/>
                        </a:rPr>
                        <m:t>=</m:t>
                      </m:r>
                      <m:r>
                        <a:rPr lang="en-US" i="1">
                          <a:latin typeface="Cambria Math"/>
                        </a:rPr>
                        <m:t>0</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4114800" y="2548667"/>
                <a:ext cx="2047547"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9" name="TextBox 18"/>
              <p:cNvSpPr txBox="1"/>
              <p:nvPr/>
            </p:nvSpPr>
            <p:spPr>
              <a:xfrm>
                <a:off x="6477000" y="2474269"/>
                <a:ext cx="2521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dirty="0">
                              <a:latin typeface="Cambria Math"/>
                            </a:rPr>
                          </m:ctrlPr>
                        </m:accPr>
                        <m:e>
                          <m:r>
                            <a:rPr lang="en-US" i="1" dirty="0">
                              <a:latin typeface="Cambria Math"/>
                            </a:rPr>
                            <m:t>𝑥</m:t>
                          </m:r>
                        </m:e>
                      </m:acc>
                      <m:r>
                        <a:rPr lang="en-US" i="1" dirty="0">
                          <a:latin typeface="Cambria Math"/>
                        </a:rPr>
                        <m:t>+</m:t>
                      </m:r>
                      <m:r>
                        <a:rPr lang="en-US" i="1" dirty="0">
                          <a:latin typeface="Cambria Math"/>
                        </a:rPr>
                        <m:t>2</m:t>
                      </m:r>
                      <m:r>
                        <a:rPr lang="en-US" i="1" dirty="0">
                          <a:latin typeface="Cambria Math"/>
                          <a:ea typeface="Cambria Math"/>
                        </a:rPr>
                        <m:t>𝜁</m:t>
                      </m:r>
                      <m:sSub>
                        <m:sSubPr>
                          <m:ctrlPr>
                            <a:rPr lang="en-US" i="1" dirty="0">
                              <a:latin typeface="Cambria Math"/>
                              <a:ea typeface="Cambria Math"/>
                            </a:rPr>
                          </m:ctrlPr>
                        </m:sSubPr>
                        <m:e>
                          <m:r>
                            <a:rPr lang="en-US" i="1" dirty="0">
                              <a:latin typeface="Cambria Math"/>
                              <a:ea typeface="Cambria Math"/>
                            </a:rPr>
                            <m:t>𝜔</m:t>
                          </m:r>
                        </m:e>
                        <m:sub>
                          <m:r>
                            <a:rPr lang="en-US" i="1" dirty="0">
                              <a:latin typeface="Cambria Math"/>
                              <a:ea typeface="Cambria Math"/>
                            </a:rPr>
                            <m:t>𝑛</m:t>
                          </m:r>
                        </m:sub>
                      </m:sSub>
                      <m:acc>
                        <m:accPr>
                          <m:chr m:val="̇"/>
                          <m:ctrlPr>
                            <a:rPr lang="en-US" i="1" dirty="0">
                              <a:latin typeface="Cambria Math"/>
                            </a:rPr>
                          </m:ctrlPr>
                        </m:accPr>
                        <m:e>
                          <m:r>
                            <a:rPr lang="en-US" i="1" dirty="0">
                              <a:latin typeface="Cambria Math"/>
                            </a:rPr>
                            <m:t>𝑥</m:t>
                          </m:r>
                        </m:e>
                      </m:acc>
                      <m:r>
                        <a:rPr lang="en-US" i="1" dirty="0">
                          <a:latin typeface="Cambria Math"/>
                        </a:rPr>
                        <m:t>+</m:t>
                      </m:r>
                      <m:sSup>
                        <m:sSupPr>
                          <m:ctrlPr>
                            <a:rPr lang="en-US" i="1" dirty="0">
                              <a:latin typeface="Cambria Math"/>
                            </a:rPr>
                          </m:ctrlPr>
                        </m:sSupPr>
                        <m:e>
                          <m:sSub>
                            <m:sSubPr>
                              <m:ctrlPr>
                                <a:rPr lang="en-US" i="1" dirty="0">
                                  <a:latin typeface="Cambria Math"/>
                                </a:rPr>
                              </m:ctrlPr>
                            </m:sSubPr>
                            <m:e>
                              <m:r>
                                <a:rPr lang="en-US" i="1" dirty="0">
                                  <a:latin typeface="Cambria Math"/>
                                  <a:ea typeface="Cambria Math"/>
                                </a:rPr>
                                <m:t>𝜔</m:t>
                              </m:r>
                            </m:e>
                            <m:sub>
                              <m:r>
                                <a:rPr lang="en-US" i="1" dirty="0">
                                  <a:latin typeface="Cambria Math"/>
                                </a:rPr>
                                <m:t>𝑛</m:t>
                              </m:r>
                            </m:sub>
                          </m:sSub>
                        </m:e>
                        <m:sup>
                          <m:r>
                            <a:rPr lang="en-US" i="1" dirty="0">
                              <a:latin typeface="Cambria Math"/>
                            </a:rPr>
                            <m:t>2</m:t>
                          </m:r>
                        </m:sup>
                      </m:sSup>
                      <m:r>
                        <a:rPr lang="en-US" i="1" dirty="0">
                          <a:latin typeface="Cambria Math"/>
                        </a:rPr>
                        <m:t>𝑥</m:t>
                      </m:r>
                      <m:r>
                        <a:rPr lang="en-US" i="1" dirty="0">
                          <a:latin typeface="Cambria Math"/>
                        </a:rPr>
                        <m:t>=</m:t>
                      </m:r>
                      <m:r>
                        <a:rPr lang="en-US" i="1" dirty="0">
                          <a:latin typeface="Cambria Math"/>
                        </a:rPr>
                        <m:t>0</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6477000" y="2474269"/>
                <a:ext cx="2521716" cy="369332"/>
              </a:xfrm>
              <a:prstGeom prst="rect">
                <a:avLst/>
              </a:prstGeom>
              <a:blipFill rotWithShape="1">
                <a:blip r:embed="rId9"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0" name="TextBox 19"/>
              <p:cNvSpPr txBox="1"/>
              <p:nvPr/>
            </p:nvSpPr>
            <p:spPr>
              <a:xfrm>
                <a:off x="4114800" y="3167746"/>
                <a:ext cx="1463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𝑖𝑓</m:t>
                      </m:r>
                      <m:r>
                        <a:rPr lang="en-US" i="1">
                          <a:latin typeface="Cambria Math"/>
                        </a:rPr>
                        <m:t>        </m:t>
                      </m:r>
                      <m:r>
                        <a:rPr lang="en-US" i="1">
                          <a:latin typeface="Cambria Math"/>
                          <a:ea typeface="Cambria Math"/>
                        </a:rPr>
                        <m:t>𝜁</m:t>
                      </m:r>
                      <m:r>
                        <a:rPr lang="en-US" i="1">
                          <a:latin typeface="Cambria Math"/>
                          <a:ea typeface="Cambria Math"/>
                        </a:rPr>
                        <m:t>&lt;</m:t>
                      </m:r>
                      <m:r>
                        <a:rPr lang="en-US" i="1">
                          <a:latin typeface="Cambria Math"/>
                          <a:ea typeface="Cambria Math"/>
                        </a:rPr>
                        <m:t>1</m:t>
                      </m:r>
                      <m:r>
                        <a:rPr lang="en-US">
                          <a:latin typeface="Cambria Math"/>
                          <a:ea typeface="Cambria Math"/>
                        </a:rPr>
                        <m:t>;</m:t>
                      </m:r>
                    </m:oMath>
                  </m:oMathPara>
                </a14:m>
                <a:endParaRPr lang="en-US" dirty="0">
                  <a:ea typeface="Cambria Math"/>
                </a:endParaRPr>
              </a:p>
            </p:txBody>
          </p:sp>
        </mc:Choice>
        <mc:Fallback>
          <p:sp>
            <p:nvSpPr>
              <p:cNvPr id="20" name="TextBox 19"/>
              <p:cNvSpPr txBox="1">
                <a:spLocks noRot="1" noChangeAspect="1" noMove="1" noResize="1" noEditPoints="1" noAdjustHandles="1" noChangeArrowheads="1" noChangeShapeType="1" noTextEdit="1"/>
              </p:cNvSpPr>
              <p:nvPr/>
            </p:nvSpPr>
            <p:spPr>
              <a:xfrm>
                <a:off x="4114800" y="3167746"/>
                <a:ext cx="1463606" cy="369332"/>
              </a:xfrm>
              <a:prstGeom prst="rect">
                <a:avLst/>
              </a:prstGeom>
              <a:blipFill rotWithShape="1">
                <a:blip r:embed="rId10"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5645490" y="3113270"/>
                <a:ext cx="3353226" cy="379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𝑋</m:t>
                      </m:r>
                      <m:d>
                        <m:dPr>
                          <m:ctrlPr>
                            <a:rPr lang="en-US" i="1">
                              <a:latin typeface="Cambria Math"/>
                            </a:rPr>
                          </m:ctrlPr>
                        </m:dPr>
                        <m:e>
                          <m:r>
                            <a:rPr lang="en-US" i="1">
                              <a:latin typeface="Cambria Math"/>
                            </a:rPr>
                            <m:t>𝑡</m:t>
                          </m:r>
                        </m:e>
                      </m:d>
                      <m:r>
                        <a:rPr lang="en-US" i="1">
                          <a:latin typeface="Cambria Math"/>
                        </a:rPr>
                        <m:t>=</m:t>
                      </m:r>
                      <m:sSub>
                        <m:sSubPr>
                          <m:ctrlPr>
                            <a:rPr lang="en-US" i="1">
                              <a:latin typeface="Cambria Math"/>
                            </a:rPr>
                          </m:ctrlPr>
                        </m:sSubPr>
                        <m:e>
                          <m:r>
                            <a:rPr lang="en-US" i="1">
                              <a:latin typeface="Cambria Math"/>
                            </a:rPr>
                            <m:t>𝐶</m:t>
                          </m:r>
                        </m:e>
                        <m:sub>
                          <m:r>
                            <a:rPr lang="en-US" i="1">
                              <a:latin typeface="Cambria Math"/>
                            </a:rPr>
                            <m:t>1</m:t>
                          </m:r>
                        </m:sub>
                      </m:sSub>
                      <m:sSup>
                        <m:sSupPr>
                          <m:ctrlPr>
                            <a:rPr lang="en-US" i="1">
                              <a:latin typeface="Cambria Math"/>
                            </a:rPr>
                          </m:ctrlPr>
                        </m:sSupPr>
                        <m:e>
                          <m:r>
                            <a:rPr lang="en-US" i="1">
                              <a:latin typeface="Cambria Math"/>
                            </a:rPr>
                            <m:t>𝑒</m:t>
                          </m:r>
                        </m:e>
                        <m:sup>
                          <m:r>
                            <a:rPr lang="en-US" i="1">
                              <a:latin typeface="Cambria Math"/>
                            </a:rPr>
                            <m:t>−</m:t>
                          </m:r>
                          <m:r>
                            <a:rPr lang="en-US" i="1">
                              <a:latin typeface="Cambria Math"/>
                              <a:ea typeface="Cambria Math"/>
                            </a:rPr>
                            <m:t>𝜁</m:t>
                          </m:r>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𝑛</m:t>
                              </m:r>
                            </m:sub>
                          </m:sSub>
                          <m:r>
                            <a:rPr lang="en-US" i="1">
                              <a:latin typeface="Cambria Math"/>
                              <a:ea typeface="Cambria Math"/>
                            </a:rPr>
                            <m:t>𝑡</m:t>
                          </m:r>
                        </m:sup>
                      </m:sSup>
                      <m:r>
                        <a:rPr lang="en-US" i="1">
                          <a:latin typeface="Cambria Math"/>
                        </a:rPr>
                        <m:t>[</m:t>
                      </m:r>
                      <m:func>
                        <m:funcPr>
                          <m:ctrlPr>
                            <a:rPr lang="en-US" i="1">
                              <a:latin typeface="Cambria Math"/>
                            </a:rPr>
                          </m:ctrlPr>
                        </m:funcPr>
                        <m:fName>
                          <m:r>
                            <m:rPr>
                              <m:sty m:val="p"/>
                            </m:rPr>
                            <a:rPr lang="en-US">
                              <a:latin typeface="Cambria Math"/>
                            </a:rPr>
                            <m:t>sin</m:t>
                          </m:r>
                        </m:fName>
                        <m:e>
                          <m:d>
                            <m:dPr>
                              <m:ctrlPr>
                                <a:rPr lang="en-US" i="1">
                                  <a:latin typeface="Cambria Math"/>
                                </a:rPr>
                              </m:ctrlPr>
                            </m:dPr>
                            <m:e>
                              <m:sSub>
                                <m:sSubPr>
                                  <m:ctrlPr>
                                    <a:rPr lang="en-US" i="1">
                                      <a:latin typeface="Cambria Math"/>
                                    </a:rPr>
                                  </m:ctrlPr>
                                </m:sSubPr>
                                <m:e>
                                  <m:r>
                                    <a:rPr lang="en-US" i="1">
                                      <a:latin typeface="Cambria Math"/>
                                      <a:ea typeface="Cambria Math"/>
                                    </a:rPr>
                                    <m:t>𝜔</m:t>
                                  </m:r>
                                </m:e>
                                <m:sub>
                                  <m:r>
                                    <a:rPr lang="en-US" i="1">
                                      <a:latin typeface="Cambria Math"/>
                                    </a:rPr>
                                    <m:t>𝑑</m:t>
                                  </m:r>
                                </m:sub>
                              </m:sSub>
                              <m:r>
                                <a:rPr lang="en-US" i="1">
                                  <a:latin typeface="Cambria Math"/>
                                </a:rPr>
                                <m:t>𝑡</m:t>
                              </m:r>
                              <m:r>
                                <a:rPr lang="en-US" i="1">
                                  <a:latin typeface="Cambria Math"/>
                                </a:rPr>
                                <m:t>+</m:t>
                              </m:r>
                              <m:r>
                                <a:rPr lang="en-US" i="1">
                                  <a:latin typeface="Cambria Math"/>
                                  <a:ea typeface="Cambria Math"/>
                                </a:rPr>
                                <m:t>𝜓</m:t>
                              </m:r>
                            </m:e>
                          </m:d>
                        </m:e>
                      </m:func>
                      <m:r>
                        <a:rPr lang="en-US" i="1">
                          <a:latin typeface="Cambria Math"/>
                        </a:rPr>
                        <m:t>]</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5645490" y="3113270"/>
                <a:ext cx="3353226" cy="379591"/>
              </a:xfrm>
              <a:prstGeom prst="rect">
                <a:avLst/>
              </a:prstGeom>
              <a:blipFill rotWithShape="1">
                <a:blip r:embed="rId11" cstate="print"/>
                <a:stretch>
                  <a:fillRect b="-1612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3581400" y="3741642"/>
                <a:ext cx="5407955" cy="369332"/>
              </a:xfrm>
              <a:prstGeom prst="rect">
                <a:avLst/>
              </a:prstGeom>
              <a:noFill/>
            </p:spPr>
            <p:txBody>
              <a:bodyPr wrap="none" rtlCol="0">
                <a:spAutoFit/>
              </a:bodyPr>
              <a:lstStyle/>
              <a:p>
                <a:r>
                  <a:rPr lang="en-US" dirty="0" smtClean="0"/>
                  <a:t>     </a:t>
                </a:r>
                <a14:m>
                  <m:oMath xmlns:m="http://schemas.openxmlformats.org/officeDocument/2006/math">
                    <m:r>
                      <a:rPr lang="en-US" i="1">
                        <a:latin typeface="Cambria Math"/>
                      </a:rPr>
                      <m:t>𝑥</m:t>
                    </m:r>
                    <m:d>
                      <m:dPr>
                        <m:ctrlPr>
                          <a:rPr lang="en-US" i="1">
                            <a:latin typeface="Cambria Math"/>
                          </a:rPr>
                        </m:ctrlPr>
                      </m:dPr>
                      <m:e>
                        <m:r>
                          <a:rPr lang="en-US" i="1">
                            <a:latin typeface="Cambria Math"/>
                          </a:rPr>
                          <m:t>0</m:t>
                        </m:r>
                      </m:e>
                    </m:d>
                    <m:r>
                      <a:rPr lang="en-US" i="1">
                        <a:latin typeface="Cambria Math"/>
                      </a:rPr>
                      <m:t>=</m:t>
                    </m:r>
                    <m:r>
                      <a:rPr lang="en-US" i="1">
                        <a:latin typeface="Cambria Math"/>
                      </a:rPr>
                      <m:t>0</m:t>
                    </m:r>
                    <m:r>
                      <a:rPr lang="en-US" i="1">
                        <a:latin typeface="Cambria Math"/>
                      </a:rPr>
                      <m:t>  ;      </m:t>
                    </m:r>
                    <m:r>
                      <a:rPr lang="en-US" i="1">
                        <a:latin typeface="Cambria Math"/>
                      </a:rPr>
                      <m:t>0</m:t>
                    </m:r>
                    <m:r>
                      <a:rPr lang="en-US" i="1">
                        <a:latin typeface="Cambria Math"/>
                      </a:rPr>
                      <m:t>=</m:t>
                    </m:r>
                    <m:sSub>
                      <m:sSubPr>
                        <m:ctrlPr>
                          <a:rPr lang="en-US" i="1">
                            <a:latin typeface="Cambria Math"/>
                          </a:rPr>
                        </m:ctrlPr>
                      </m:sSubPr>
                      <m:e>
                        <m:r>
                          <a:rPr lang="en-US" i="1">
                            <a:latin typeface="Cambria Math"/>
                          </a:rPr>
                          <m:t>𝐶</m:t>
                        </m:r>
                      </m:e>
                      <m:sub>
                        <m:r>
                          <a:rPr lang="en-US" i="1">
                            <a:latin typeface="Cambria Math"/>
                          </a:rPr>
                          <m:t>1</m:t>
                        </m:r>
                      </m:sub>
                    </m:sSub>
                    <m:func>
                      <m:funcPr>
                        <m:ctrlPr>
                          <a:rPr lang="en-US" i="1">
                            <a:latin typeface="Cambria Math"/>
                          </a:rPr>
                        </m:ctrlPr>
                      </m:funcPr>
                      <m:fName>
                        <m:r>
                          <m:rPr>
                            <m:sty m:val="p"/>
                          </m:rPr>
                          <a:rPr lang="en-US">
                            <a:latin typeface="Cambria Math"/>
                          </a:rPr>
                          <m:t>sin</m:t>
                        </m:r>
                      </m:fName>
                      <m:e>
                        <m:r>
                          <a:rPr lang="en-US" i="1">
                            <a:latin typeface="Cambria Math"/>
                            <a:ea typeface="Cambria Math"/>
                          </a:rPr>
                          <m:t>𝜓</m:t>
                        </m:r>
                      </m:e>
                    </m:func>
                    <m:r>
                      <a:rPr lang="en-US" i="1">
                        <a:latin typeface="Cambria Math"/>
                      </a:rPr>
                      <m:t>        </m:t>
                    </m:r>
                    <m:func>
                      <m:funcPr>
                        <m:ctrlPr>
                          <a:rPr lang="en-US" i="1">
                            <a:latin typeface="Cambria Math"/>
                          </a:rPr>
                        </m:ctrlPr>
                      </m:funcPr>
                      <m:fName>
                        <m:r>
                          <m:rPr>
                            <m:sty m:val="p"/>
                          </m:rPr>
                          <a:rPr lang="en-US">
                            <a:latin typeface="Cambria Math"/>
                          </a:rPr>
                          <m:t>sin</m:t>
                        </m:r>
                      </m:fName>
                      <m:e>
                        <m:r>
                          <a:rPr lang="en-US" i="1">
                            <a:latin typeface="Cambria Math"/>
                            <a:ea typeface="Cambria Math"/>
                          </a:rPr>
                          <m:t>𝜓</m:t>
                        </m:r>
                      </m:e>
                    </m:func>
                    <m:r>
                      <a:rPr lang="en-US" i="1">
                        <a:latin typeface="Cambria Math"/>
                      </a:rPr>
                      <m:t>=</m:t>
                    </m:r>
                    <m:r>
                      <a:rPr lang="en-US" i="1">
                        <a:latin typeface="Cambria Math"/>
                      </a:rPr>
                      <m:t>0</m:t>
                    </m:r>
                    <m:r>
                      <a:rPr lang="en-US" i="1">
                        <a:latin typeface="Cambria Math"/>
                      </a:rPr>
                      <m:t>        </m:t>
                    </m:r>
                    <m:r>
                      <a:rPr lang="en-US" i="1">
                        <a:latin typeface="Cambria Math"/>
                        <a:ea typeface="Cambria Math"/>
                      </a:rPr>
                      <m:t>𝜓</m:t>
                    </m:r>
                    <m:r>
                      <a:rPr lang="en-US" i="1">
                        <a:latin typeface="Cambria Math"/>
                        <a:ea typeface="Cambria Math"/>
                      </a:rPr>
                      <m:t>=</m:t>
                    </m:r>
                    <m:r>
                      <a:rPr lang="en-US" i="1">
                        <a:latin typeface="Cambria Math"/>
                        <a:ea typeface="Cambria Math"/>
                      </a:rPr>
                      <m:t>0</m:t>
                    </m:r>
                  </m:oMath>
                </a14:m>
                <a:endParaRPr lang="fa-IR" dirty="0"/>
              </a:p>
            </p:txBody>
          </p:sp>
        </mc:Choice>
        <mc:Fallback>
          <p:sp>
            <p:nvSpPr>
              <p:cNvPr id="22" name="TextBox 21"/>
              <p:cNvSpPr txBox="1">
                <a:spLocks noRot="1" noChangeAspect="1" noMove="1" noResize="1" noEditPoints="1" noAdjustHandles="1" noChangeArrowheads="1" noChangeShapeType="1" noTextEdit="1"/>
              </p:cNvSpPr>
              <p:nvPr/>
            </p:nvSpPr>
            <p:spPr>
              <a:xfrm>
                <a:off x="3581400" y="3741642"/>
                <a:ext cx="5407955" cy="369332"/>
              </a:xfrm>
              <a:prstGeom prst="rect">
                <a:avLst/>
              </a:prstGeom>
              <a:blipFill rotWithShape="1">
                <a:blip r:embed="rId12" cstate="print"/>
                <a:stretch>
                  <a:fillRect b="-13333"/>
                </a:stretch>
              </a:blipFill>
            </p:spPr>
            <p:txBody>
              <a:bodyPr/>
              <a:lstStyle/>
              <a:p>
                <a:r>
                  <a:rPr lang="en-US">
                    <a:noFill/>
                  </a:rPr>
                  <a:t> </a:t>
                </a:r>
              </a:p>
            </p:txBody>
          </p:sp>
        </mc:Fallback>
      </mc:AlternateContent>
      <p:cxnSp>
        <p:nvCxnSpPr>
          <p:cNvPr id="23" name="Straight Arrow Connector 22"/>
          <p:cNvCxnSpPr/>
          <p:nvPr/>
        </p:nvCxnSpPr>
        <p:spPr>
          <a:xfrm flipV="1">
            <a:off x="3629025" y="4800600"/>
            <a:ext cx="381000" cy="466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629400" y="4800600"/>
            <a:ext cx="381000" cy="466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542980" y="5334000"/>
            <a:ext cx="971620" cy="6953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42141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r>
                  <a:rPr lang="en-US" sz="2000" dirty="0" smtClean="0"/>
                  <a:t> </a:t>
                </a:r>
              </a:p>
              <a:p>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𝑚</m:t>
                        </m:r>
                      </m:den>
                    </m:f>
                    <m:r>
                      <a:rPr lang="en-US" sz="2000" b="0" i="1" smtClean="0">
                        <a:latin typeface="Cambria Math"/>
                      </a:rPr>
                      <m:t>=</m:t>
                    </m:r>
                    <m:sSub>
                      <m:sSubPr>
                        <m:ctrlPr>
                          <a:rPr lang="en-US" sz="2000" i="1" smtClean="0">
                            <a:latin typeface="Cambria Math"/>
                          </a:rPr>
                        </m:ctrlPr>
                      </m:sSubPr>
                      <m:e>
                        <m:r>
                          <a:rPr lang="en-US" sz="2000" b="0" i="1" smtClean="0">
                            <a:latin typeface="Cambria Math"/>
                          </a:rPr>
                          <m:t>𝐶</m:t>
                        </m:r>
                      </m:e>
                      <m:sub>
                        <m:r>
                          <a:rPr lang="en-US" sz="2000" b="0" i="1" smtClean="0">
                            <a:latin typeface="Cambria Math"/>
                          </a:rPr>
                          <m:t>1</m:t>
                        </m:r>
                      </m:sub>
                    </m:sSub>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𝑑</m:t>
                        </m:r>
                      </m:sub>
                    </m:sSub>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𝐶</m:t>
                        </m:r>
                      </m:e>
                      <m:sub>
                        <m:r>
                          <a:rPr lang="en-US" sz="2000" b="0" i="1" dirty="0" smtClean="0">
                            <a:latin typeface="Cambria Math"/>
                          </a:rPr>
                          <m:t>1</m:t>
                        </m:r>
                      </m:sub>
                    </m:sSub>
                    <m:r>
                      <a:rPr lang="en-US" sz="2000" b="0" i="1" dirty="0" smtClean="0">
                        <a:latin typeface="Cambria Math"/>
                      </a:rPr>
                      <m:t>=</m:t>
                    </m:r>
                    <m:f>
                      <m:fPr>
                        <m:ctrlPr>
                          <a:rPr lang="en-US" sz="2000" i="1" dirty="0" smtClean="0">
                            <a:latin typeface="Cambria Math"/>
                          </a:rPr>
                        </m:ctrlPr>
                      </m:fPr>
                      <m:num>
                        <m:r>
                          <a:rPr lang="en-US" sz="2000" b="0" i="1" dirty="0" smtClean="0">
                            <a:latin typeface="Cambria Math"/>
                          </a:rPr>
                          <m:t>1</m:t>
                        </m:r>
                      </m:num>
                      <m:den>
                        <m:sSub>
                          <m:sSubPr>
                            <m:ctrlPr>
                              <a:rPr lang="en-US" sz="2000" i="1" dirty="0" smtClean="0">
                                <a:latin typeface="Cambria Math"/>
                              </a:rPr>
                            </m:ctrlPr>
                          </m:sSubPr>
                          <m:e>
                            <m:r>
                              <a:rPr lang="en-US" sz="2000" b="0" i="1" dirty="0" smtClean="0">
                                <a:latin typeface="Cambria Math"/>
                              </a:rPr>
                              <m:t>𝑚</m:t>
                            </m:r>
                            <m:r>
                              <a:rPr lang="en-US" sz="2000" b="0" i="1" dirty="0" smtClean="0">
                                <a:latin typeface="Cambria Math"/>
                                <a:ea typeface="Cambria Math"/>
                              </a:rPr>
                              <m:t>𝜔</m:t>
                            </m:r>
                          </m:e>
                          <m:sub>
                            <m:r>
                              <a:rPr lang="en-US" sz="2000" b="0" i="1" dirty="0" smtClean="0">
                                <a:latin typeface="Cambria Math"/>
                              </a:rPr>
                              <m:t>𝑑</m:t>
                            </m:r>
                          </m:sub>
                        </m:sSub>
                      </m:den>
                    </m:f>
                  </m:oMath>
                </a14:m>
                <a:endParaRPr lang="en-US" sz="2000" dirty="0" smtClean="0"/>
              </a:p>
              <a:p>
                <a:pPr>
                  <a:lnSpc>
                    <a:spcPct val="150000"/>
                  </a:lnSpc>
                </a:pP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i="1" smtClean="0">
                            <a:latin typeface="Cambria Math"/>
                          </a:rPr>
                        </m:ctrlPr>
                      </m:fPr>
                      <m:num>
                        <m:r>
                          <a:rPr lang="en-US" sz="2000" b="0" i="1" smtClean="0">
                            <a:latin typeface="Cambria Math"/>
                          </a:rPr>
                          <m:t>1</m:t>
                        </m:r>
                      </m:num>
                      <m:den>
                        <m:sSub>
                          <m:sSubPr>
                            <m:ctrlPr>
                              <a:rPr lang="en-US" sz="2000" i="1" smtClean="0">
                                <a:latin typeface="Cambria Math"/>
                              </a:rPr>
                            </m:ctrlPr>
                          </m:sSubPr>
                          <m:e>
                            <m:r>
                              <a:rPr lang="en-US" sz="2000" b="0" i="1" smtClean="0">
                                <a:latin typeface="Cambria Math"/>
                              </a:rPr>
                              <m:t>𝑚</m:t>
                            </m:r>
                            <m:r>
                              <a:rPr lang="en-US" sz="2000" b="0" i="1" smtClean="0">
                                <a:latin typeface="Cambria Math"/>
                                <a:ea typeface="Cambria Math"/>
                              </a:rPr>
                              <m:t>𝜔</m:t>
                            </m:r>
                          </m:e>
                          <m:sub>
                            <m:r>
                              <a:rPr lang="en-US" sz="2000" b="0" i="1" smtClean="0">
                                <a:latin typeface="Cambria Math"/>
                              </a:rPr>
                              <m:t>𝑑</m:t>
                            </m:r>
                          </m:sub>
                        </m:sSub>
                      </m:den>
                    </m:f>
                    <m:sSup>
                      <m:sSupPr>
                        <m:ctrlPr>
                          <a:rPr lang="en-US" sz="200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𝑡</m:t>
                        </m:r>
                      </m:sup>
                    </m:sSup>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𝑡</m:t>
                        </m:r>
                        <m:r>
                          <a:rPr lang="en-US" sz="2000" b="0" i="1" smtClean="0">
                            <a:latin typeface="Cambria Math"/>
                          </a:rPr>
                          <m:t>)</m:t>
                        </m:r>
                      </m:e>
                    </m:func>
                  </m:oMath>
                </a14:m>
                <a:r>
                  <a:rPr lang="en-US" sz="2000" dirty="0" smtClean="0"/>
                  <a:t>                 </a:t>
                </a:r>
                <a:r>
                  <a:rPr lang="fa-IR" sz="2000" dirty="0" smtClean="0"/>
                  <a:t>پاسخ به ضربه واحد</a:t>
                </a:r>
              </a:p>
              <a:p>
                <a:pPr>
                  <a:lnSpc>
                    <a:spcPct val="150000"/>
                  </a:lnSpc>
                </a:pPr>
                <a:endParaRPr lang="en-US" sz="2000" dirty="0" smtClean="0"/>
              </a:p>
              <a:p>
                <a:pPr>
                  <a:lnSpc>
                    <a:spcPct val="150000"/>
                  </a:lnSpc>
                </a:pPr>
                <a:endParaRPr lang="en-US" sz="2000" dirty="0"/>
              </a:p>
              <a:p>
                <a:endParaRPr lang="en-US" sz="2000" dirty="0" smtClean="0"/>
              </a:p>
              <a:p>
                <a:r>
                  <a:rPr lang="en-US" sz="2000" dirty="0"/>
                  <a:t> </a:t>
                </a:r>
                <a:r>
                  <a:rPr lang="en-US" sz="2000" dirty="0" smtClean="0"/>
                  <a:t>                                                                                                   </a:t>
                </a:r>
                <a14:m>
                  <m:oMath xmlns:m="http://schemas.openxmlformats.org/officeDocument/2006/math">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𝜁</m:t>
                    </m:r>
                    <m:r>
                      <a:rPr lang="en-US" sz="2000" b="0" i="1" smtClean="0">
                        <a:latin typeface="Cambria Math"/>
                        <a:ea typeface="Cambria Math"/>
                      </a:rPr>
                      <m:t>&lt;</m:t>
                    </m:r>
                    <m:r>
                      <a:rPr lang="en-US" sz="2000" b="0" i="1" smtClean="0">
                        <a:latin typeface="Cambria Math"/>
                        <a:ea typeface="Cambria Math"/>
                      </a:rPr>
                      <m:t>1</m:t>
                    </m:r>
                  </m:oMath>
                </a14:m>
                <a:endParaRPr lang="en-US" sz="2000" dirty="0" smtClean="0"/>
              </a:p>
              <a:p>
                <a:endParaRPr lang="en-US" sz="2000" dirty="0"/>
              </a:p>
              <a:p>
                <a:endParaRPr lang="en-US" sz="2000" dirty="0" smtClean="0"/>
              </a:p>
              <a:p>
                <a:endParaRPr lang="en-US" sz="2000" dirty="0"/>
              </a:p>
              <a:p>
                <a:endParaRPr lang="en-US" sz="2000" dirty="0" smtClean="0"/>
              </a:p>
              <a:p>
                <a:pPr>
                  <a:lnSpc>
                    <a:spcPct val="150000"/>
                  </a:lnSpc>
                </a:pPr>
                <a:endParaRPr lang="en-US" sz="2000" dirty="0"/>
              </a:p>
              <a:p>
                <a:pPr>
                  <a:lnSpc>
                    <a:spcPct val="150000"/>
                  </a:lnSpc>
                </a:pPr>
                <a:r>
                  <a:rPr lang="en-US" sz="2000" dirty="0" smtClean="0"/>
                  <a:t>                                                                                                    </a:t>
                </a:r>
                <a14:m>
                  <m:oMath xmlns:m="http://schemas.openxmlformats.org/officeDocument/2006/math">
                    <m:r>
                      <a:rPr lang="en-US" sz="2000" i="1" smtClean="0">
                        <a:latin typeface="Cambria Math"/>
                        <a:ea typeface="Cambria Math"/>
                      </a:rPr>
                      <m:t>𝜁</m:t>
                    </m:r>
                    <m:r>
                      <a:rPr lang="en-US" sz="2000" b="0" i="1" smtClean="0">
                        <a:latin typeface="Cambria Math"/>
                        <a:ea typeface="Cambria Math"/>
                      </a:rPr>
                      <m:t>=</m:t>
                    </m:r>
                    <m:r>
                      <a:rPr lang="en-US" sz="2000" b="0" i="1" smtClean="0">
                        <a:latin typeface="Cambria Math"/>
                        <a:ea typeface="Cambria Math"/>
                      </a:rPr>
                      <m:t>0</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a:stretch>
              </a:blipFill>
            </p:spPr>
            <p:txBody>
              <a:bodyPr/>
              <a:lstStyle/>
              <a:p>
                <a:r>
                  <a:rPr lang="en-US">
                    <a:noFill/>
                  </a:rPr>
                  <a:t> </a:t>
                </a:r>
              </a:p>
            </p:txBody>
          </p:sp>
        </mc:Fallback>
      </mc:AlternateContent>
      <p:cxnSp>
        <p:nvCxnSpPr>
          <p:cNvPr id="6" name="Straight Connector 5"/>
          <p:cNvCxnSpPr/>
          <p:nvPr/>
        </p:nvCxnSpPr>
        <p:spPr>
          <a:xfrm>
            <a:off x="2514600" y="384968"/>
            <a:ext cx="129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990600"/>
            <a:ext cx="1295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14600" y="365918"/>
            <a:ext cx="0" cy="6246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0" y="386952"/>
            <a:ext cx="0" cy="6246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1143000"/>
            <a:ext cx="320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1752600"/>
            <a:ext cx="320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11430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0925" y="11430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14400" y="2057400"/>
            <a:ext cx="0" cy="2438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5800" y="3343275"/>
            <a:ext cx="4438650"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23925" y="2305018"/>
            <a:ext cx="3867150" cy="1924082"/>
          </a:xfrm>
          <a:custGeom>
            <a:avLst/>
            <a:gdLst>
              <a:gd name="connsiteX0" fmla="*/ 0 w 3867150"/>
              <a:gd name="connsiteY0" fmla="*/ 1028732 h 1924082"/>
              <a:gd name="connsiteX1" fmla="*/ 428625 w 3867150"/>
              <a:gd name="connsiteY1" fmla="*/ 32 h 1924082"/>
              <a:gd name="connsiteX2" fmla="*/ 828675 w 3867150"/>
              <a:gd name="connsiteY2" fmla="*/ 1057307 h 1924082"/>
              <a:gd name="connsiteX3" fmla="*/ 1104900 w 3867150"/>
              <a:gd name="connsiteY3" fmla="*/ 1924082 h 1924082"/>
              <a:gd name="connsiteX4" fmla="*/ 1485900 w 3867150"/>
              <a:gd name="connsiteY4" fmla="*/ 1057307 h 1924082"/>
              <a:gd name="connsiteX5" fmla="*/ 1733550 w 3867150"/>
              <a:gd name="connsiteY5" fmla="*/ 333407 h 1924082"/>
              <a:gd name="connsiteX6" fmla="*/ 1962150 w 3867150"/>
              <a:gd name="connsiteY6" fmla="*/ 1057307 h 1924082"/>
              <a:gd name="connsiteX7" fmla="*/ 2095500 w 3867150"/>
              <a:gd name="connsiteY7" fmla="*/ 1609757 h 1924082"/>
              <a:gd name="connsiteX8" fmla="*/ 2362200 w 3867150"/>
              <a:gd name="connsiteY8" fmla="*/ 1047782 h 1924082"/>
              <a:gd name="connsiteX9" fmla="*/ 2514600 w 3867150"/>
              <a:gd name="connsiteY9" fmla="*/ 581057 h 1924082"/>
              <a:gd name="connsiteX10" fmla="*/ 2647950 w 3867150"/>
              <a:gd name="connsiteY10" fmla="*/ 1057307 h 1924082"/>
              <a:gd name="connsiteX11" fmla="*/ 2724150 w 3867150"/>
              <a:gd name="connsiteY11" fmla="*/ 1419257 h 1924082"/>
              <a:gd name="connsiteX12" fmla="*/ 2847975 w 3867150"/>
              <a:gd name="connsiteY12" fmla="*/ 1028732 h 1924082"/>
              <a:gd name="connsiteX13" fmla="*/ 2914650 w 3867150"/>
              <a:gd name="connsiteY13" fmla="*/ 752507 h 1924082"/>
              <a:gd name="connsiteX14" fmla="*/ 3028950 w 3867150"/>
              <a:gd name="connsiteY14" fmla="*/ 1047782 h 1924082"/>
              <a:gd name="connsiteX15" fmla="*/ 3076575 w 3867150"/>
              <a:gd name="connsiteY15" fmla="*/ 1266857 h 1924082"/>
              <a:gd name="connsiteX16" fmla="*/ 3190875 w 3867150"/>
              <a:gd name="connsiteY16" fmla="*/ 1066832 h 1924082"/>
              <a:gd name="connsiteX17" fmla="*/ 3257550 w 3867150"/>
              <a:gd name="connsiteY17" fmla="*/ 838232 h 1924082"/>
              <a:gd name="connsiteX18" fmla="*/ 3343275 w 3867150"/>
              <a:gd name="connsiteY18" fmla="*/ 1047782 h 1924082"/>
              <a:gd name="connsiteX19" fmla="*/ 3390900 w 3867150"/>
              <a:gd name="connsiteY19" fmla="*/ 1209707 h 1924082"/>
              <a:gd name="connsiteX20" fmla="*/ 3476625 w 3867150"/>
              <a:gd name="connsiteY20" fmla="*/ 1047782 h 1924082"/>
              <a:gd name="connsiteX21" fmla="*/ 3514725 w 3867150"/>
              <a:gd name="connsiteY21" fmla="*/ 943007 h 1924082"/>
              <a:gd name="connsiteX22" fmla="*/ 3609975 w 3867150"/>
              <a:gd name="connsiteY22" fmla="*/ 1009682 h 1924082"/>
              <a:gd name="connsiteX23" fmla="*/ 3867150 w 3867150"/>
              <a:gd name="connsiteY23" fmla="*/ 1000157 h 19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67150" h="1924082">
                <a:moveTo>
                  <a:pt x="0" y="1028732"/>
                </a:moveTo>
                <a:cubicBezTo>
                  <a:pt x="145256" y="512001"/>
                  <a:pt x="290513" y="-4730"/>
                  <a:pt x="428625" y="32"/>
                </a:cubicBezTo>
                <a:cubicBezTo>
                  <a:pt x="566737" y="4794"/>
                  <a:pt x="715963" y="736632"/>
                  <a:pt x="828675" y="1057307"/>
                </a:cubicBezTo>
                <a:cubicBezTo>
                  <a:pt x="941388" y="1377982"/>
                  <a:pt x="995363" y="1924082"/>
                  <a:pt x="1104900" y="1924082"/>
                </a:cubicBezTo>
                <a:cubicBezTo>
                  <a:pt x="1214437" y="1924082"/>
                  <a:pt x="1381125" y="1322420"/>
                  <a:pt x="1485900" y="1057307"/>
                </a:cubicBezTo>
                <a:cubicBezTo>
                  <a:pt x="1590675" y="792194"/>
                  <a:pt x="1654175" y="333407"/>
                  <a:pt x="1733550" y="333407"/>
                </a:cubicBezTo>
                <a:cubicBezTo>
                  <a:pt x="1812925" y="333407"/>
                  <a:pt x="1901825" y="844582"/>
                  <a:pt x="1962150" y="1057307"/>
                </a:cubicBezTo>
                <a:cubicBezTo>
                  <a:pt x="2022475" y="1270032"/>
                  <a:pt x="2028825" y="1611344"/>
                  <a:pt x="2095500" y="1609757"/>
                </a:cubicBezTo>
                <a:cubicBezTo>
                  <a:pt x="2162175" y="1608170"/>
                  <a:pt x="2292350" y="1219232"/>
                  <a:pt x="2362200" y="1047782"/>
                </a:cubicBezTo>
                <a:cubicBezTo>
                  <a:pt x="2432050" y="876332"/>
                  <a:pt x="2466975" y="579470"/>
                  <a:pt x="2514600" y="581057"/>
                </a:cubicBezTo>
                <a:cubicBezTo>
                  <a:pt x="2562225" y="582644"/>
                  <a:pt x="2613025" y="917607"/>
                  <a:pt x="2647950" y="1057307"/>
                </a:cubicBezTo>
                <a:cubicBezTo>
                  <a:pt x="2682875" y="1197007"/>
                  <a:pt x="2690813" y="1424019"/>
                  <a:pt x="2724150" y="1419257"/>
                </a:cubicBezTo>
                <a:cubicBezTo>
                  <a:pt x="2757487" y="1414495"/>
                  <a:pt x="2816225" y="1139857"/>
                  <a:pt x="2847975" y="1028732"/>
                </a:cubicBezTo>
                <a:cubicBezTo>
                  <a:pt x="2879725" y="917607"/>
                  <a:pt x="2884487" y="749332"/>
                  <a:pt x="2914650" y="752507"/>
                </a:cubicBezTo>
                <a:cubicBezTo>
                  <a:pt x="2944813" y="755682"/>
                  <a:pt x="3001963" y="962057"/>
                  <a:pt x="3028950" y="1047782"/>
                </a:cubicBezTo>
                <a:cubicBezTo>
                  <a:pt x="3055938" y="1133507"/>
                  <a:pt x="3049587" y="1263682"/>
                  <a:pt x="3076575" y="1266857"/>
                </a:cubicBezTo>
                <a:cubicBezTo>
                  <a:pt x="3103563" y="1270032"/>
                  <a:pt x="3160713" y="1138270"/>
                  <a:pt x="3190875" y="1066832"/>
                </a:cubicBezTo>
                <a:cubicBezTo>
                  <a:pt x="3221038" y="995394"/>
                  <a:pt x="3232150" y="841407"/>
                  <a:pt x="3257550" y="838232"/>
                </a:cubicBezTo>
                <a:cubicBezTo>
                  <a:pt x="3282950" y="835057"/>
                  <a:pt x="3321050" y="985869"/>
                  <a:pt x="3343275" y="1047782"/>
                </a:cubicBezTo>
                <a:cubicBezTo>
                  <a:pt x="3365500" y="1109695"/>
                  <a:pt x="3368675" y="1209707"/>
                  <a:pt x="3390900" y="1209707"/>
                </a:cubicBezTo>
                <a:cubicBezTo>
                  <a:pt x="3413125" y="1209707"/>
                  <a:pt x="3455988" y="1092232"/>
                  <a:pt x="3476625" y="1047782"/>
                </a:cubicBezTo>
                <a:cubicBezTo>
                  <a:pt x="3497263" y="1003332"/>
                  <a:pt x="3492500" y="949357"/>
                  <a:pt x="3514725" y="943007"/>
                </a:cubicBezTo>
                <a:cubicBezTo>
                  <a:pt x="3536950" y="936657"/>
                  <a:pt x="3551238" y="1000157"/>
                  <a:pt x="3609975" y="1009682"/>
                </a:cubicBezTo>
                <a:cubicBezTo>
                  <a:pt x="3668713" y="1019207"/>
                  <a:pt x="3746500" y="1036669"/>
                  <a:pt x="3867150" y="1000157"/>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9" name="TextBox 38"/>
              <p:cNvSpPr txBox="1"/>
              <p:nvPr/>
            </p:nvSpPr>
            <p:spPr>
              <a:xfrm>
                <a:off x="508314" y="2055257"/>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508314" y="2055257"/>
                <a:ext cx="367985"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5105400" y="3168134"/>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5105400" y="3168134"/>
                <a:ext cx="334579"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42" name="Straight Arrow Connector 41"/>
          <p:cNvCxnSpPr/>
          <p:nvPr/>
        </p:nvCxnSpPr>
        <p:spPr>
          <a:xfrm flipH="1" flipV="1">
            <a:off x="914400" y="4724400"/>
            <a:ext cx="9525" cy="1905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62000" y="5715000"/>
            <a:ext cx="3810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923925" y="4952995"/>
            <a:ext cx="2457450" cy="1533533"/>
          </a:xfrm>
          <a:custGeom>
            <a:avLst/>
            <a:gdLst>
              <a:gd name="connsiteX0" fmla="*/ 0 w 2457450"/>
              <a:gd name="connsiteY0" fmla="*/ 742955 h 1533533"/>
              <a:gd name="connsiteX1" fmla="*/ 276225 w 2457450"/>
              <a:gd name="connsiteY1" fmla="*/ 5 h 1533533"/>
              <a:gd name="connsiteX2" fmla="*/ 571500 w 2457450"/>
              <a:gd name="connsiteY2" fmla="*/ 752480 h 1533533"/>
              <a:gd name="connsiteX3" fmla="*/ 847725 w 2457450"/>
              <a:gd name="connsiteY3" fmla="*/ 1514480 h 1533533"/>
              <a:gd name="connsiteX4" fmla="*/ 1209675 w 2457450"/>
              <a:gd name="connsiteY4" fmla="*/ 752480 h 1533533"/>
              <a:gd name="connsiteX5" fmla="*/ 1495425 w 2457450"/>
              <a:gd name="connsiteY5" fmla="*/ 19055 h 1533533"/>
              <a:gd name="connsiteX6" fmla="*/ 1790700 w 2457450"/>
              <a:gd name="connsiteY6" fmla="*/ 771530 h 1533533"/>
              <a:gd name="connsiteX7" fmla="*/ 2076450 w 2457450"/>
              <a:gd name="connsiteY7" fmla="*/ 1533530 h 1533533"/>
              <a:gd name="connsiteX8" fmla="*/ 2457450 w 2457450"/>
              <a:gd name="connsiteY8" fmla="*/ 762005 h 15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50" h="1533533">
                <a:moveTo>
                  <a:pt x="0" y="742955"/>
                </a:moveTo>
                <a:cubicBezTo>
                  <a:pt x="90487" y="370686"/>
                  <a:pt x="180975" y="-1582"/>
                  <a:pt x="276225" y="5"/>
                </a:cubicBezTo>
                <a:cubicBezTo>
                  <a:pt x="371475" y="1592"/>
                  <a:pt x="476250" y="500068"/>
                  <a:pt x="571500" y="752480"/>
                </a:cubicBezTo>
                <a:cubicBezTo>
                  <a:pt x="666750" y="1004892"/>
                  <a:pt x="741363" y="1514480"/>
                  <a:pt x="847725" y="1514480"/>
                </a:cubicBezTo>
                <a:cubicBezTo>
                  <a:pt x="954087" y="1514480"/>
                  <a:pt x="1101725" y="1001718"/>
                  <a:pt x="1209675" y="752480"/>
                </a:cubicBezTo>
                <a:cubicBezTo>
                  <a:pt x="1317625" y="503242"/>
                  <a:pt x="1398588" y="15880"/>
                  <a:pt x="1495425" y="19055"/>
                </a:cubicBezTo>
                <a:cubicBezTo>
                  <a:pt x="1592262" y="22230"/>
                  <a:pt x="1693863" y="519117"/>
                  <a:pt x="1790700" y="771530"/>
                </a:cubicBezTo>
                <a:cubicBezTo>
                  <a:pt x="1887538" y="1023943"/>
                  <a:pt x="1965325" y="1535118"/>
                  <a:pt x="2076450" y="1533530"/>
                </a:cubicBezTo>
                <a:cubicBezTo>
                  <a:pt x="2187575" y="1531943"/>
                  <a:pt x="2322512" y="1146974"/>
                  <a:pt x="2457450" y="762005"/>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54" name="TextBox 53"/>
              <p:cNvSpPr txBox="1"/>
              <p:nvPr/>
            </p:nvSpPr>
            <p:spPr>
              <a:xfrm>
                <a:off x="546415" y="4607952"/>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546415" y="4607952"/>
                <a:ext cx="367985"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5" name="TextBox 54"/>
              <p:cNvSpPr txBox="1"/>
              <p:nvPr/>
            </p:nvSpPr>
            <p:spPr>
              <a:xfrm>
                <a:off x="4572000" y="5535095"/>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4572000" y="5535095"/>
                <a:ext cx="334579" cy="369332"/>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9000150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pPr algn="r" rtl="1"/>
                <a:endParaRPr lang="fa-IR" sz="2000" dirty="0" smtClean="0"/>
              </a:p>
              <a:p>
                <a:pPr algn="r" rtl="1"/>
                <a:r>
                  <a:rPr lang="fa-IR" sz="2000" dirty="0" smtClean="0"/>
                  <a:t>             اگر ضربه </a:t>
                </a:r>
                <a:r>
                  <a:rPr lang="fa-IR" sz="2000" dirty="0"/>
                  <a:t>ای به اندازه J در </a:t>
                </a:r>
                <a:r>
                  <a:rPr lang="en-US" sz="2000" dirty="0"/>
                  <a:t>t=ȶ</a:t>
                </a:r>
                <a:r>
                  <a:rPr lang="fa-IR" sz="2000" dirty="0"/>
                  <a:t> اتفاق </a:t>
                </a:r>
                <a:r>
                  <a:rPr lang="fa-IR" sz="2000" dirty="0" smtClean="0"/>
                  <a:t>بیفتد ،داریم؛</a:t>
                </a:r>
              </a:p>
              <a:p>
                <a:pPr algn="l">
                  <a:lnSpc>
                    <a:spcPct val="150000"/>
                  </a:lnSpc>
                </a:pP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i="1" smtClean="0">
                            <a:latin typeface="Cambria Math"/>
                          </a:rPr>
                        </m:ctrlPr>
                      </m:fPr>
                      <m:num>
                        <m:r>
                          <a:rPr lang="en-US" sz="2000" b="0" i="1" smtClean="0">
                            <a:latin typeface="Cambria Math"/>
                          </a:rPr>
                          <m:t>𝐽</m:t>
                        </m:r>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sSup>
                      <m:sSupPr>
                        <m:ctrlPr>
                          <a:rPr lang="en-US" sz="200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r>
                          <a:rPr lang="en-US" sz="2000" b="0" i="1" smtClean="0">
                            <a:latin typeface="Cambria Math"/>
                            <a:ea typeface="Cambria Math"/>
                          </a:rPr>
                          <m:t>)</m:t>
                        </m:r>
                      </m:sup>
                    </m:sSup>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
                          <m:dPr>
                            <m:ctrlPr>
                              <a:rPr lang="en-US" sz="2000" b="0" i="1" smtClean="0">
                                <a:latin typeface="Cambria Math"/>
                              </a:rPr>
                            </m:ctrlPr>
                          </m:dPr>
                          <m:e>
                            <m:r>
                              <a:rPr lang="en-US" sz="2000" b="0" i="1" smtClean="0">
                                <a:latin typeface="Cambria Math"/>
                              </a:rPr>
                              <m:t>𝑡</m:t>
                            </m:r>
                            <m:r>
                              <a:rPr lang="en-US" sz="2000" b="0" i="1"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e>
                        </m:d>
                        <m:r>
                          <a:rPr lang="en-US" sz="2000" b="0" i="1" smtClean="0">
                            <a:latin typeface="Cambria Math"/>
                          </a:rPr>
                          <m:t>]</m:t>
                        </m:r>
                      </m:e>
                    </m:func>
                  </m:oMath>
                </a14:m>
                <a:endParaRPr lang="en-US" sz="2000" dirty="0" smtClean="0"/>
              </a:p>
              <a:p>
                <a:pPr algn="r" rtl="1">
                  <a:lnSpc>
                    <a:spcPct val="150000"/>
                  </a:lnSpc>
                </a:pPr>
                <a:r>
                  <a:rPr lang="fa-IR" sz="2000" dirty="0"/>
                  <a:t> </a:t>
                </a:r>
                <a:r>
                  <a:rPr lang="fa-IR" sz="2000" dirty="0" smtClean="0"/>
                  <a:t>          </a:t>
                </a:r>
                <a:r>
                  <a:rPr lang="fa-IR" sz="2000" dirty="0"/>
                  <a:t>اگر به جای ضربه نیرویی به شکل زیر به سیستم اعمال شود </a:t>
                </a:r>
                <a:r>
                  <a:rPr lang="fa-IR" sz="2000" dirty="0" smtClean="0"/>
                  <a:t>داریم؛</a:t>
                </a:r>
              </a:p>
              <a:p>
                <a:pPr algn="r" rtl="1">
                  <a:lnSpc>
                    <a:spcPct val="150000"/>
                  </a:lnSpc>
                </a:pPr>
                <a:endParaRPr lang="fa-IR" sz="2000" dirty="0" smtClean="0"/>
              </a:p>
              <a:p>
                <a:pPr algn="r" rtl="1">
                  <a:lnSpc>
                    <a:spcPct val="150000"/>
                  </a:lnSpc>
                </a:pPr>
                <a:endParaRPr lang="fa-IR" sz="2000" dirty="0"/>
              </a:p>
              <a:p>
                <a:pPr algn="r" rtl="1">
                  <a:lnSpc>
                    <a:spcPct val="150000"/>
                  </a:lnSpc>
                </a:pPr>
                <a:endParaRPr lang="fa-IR" sz="2000" dirty="0" smtClean="0"/>
              </a:p>
              <a:p>
                <a:pPr algn="r" rtl="1">
                  <a:lnSpc>
                    <a:spcPct val="150000"/>
                  </a:lnSpc>
                </a:pPr>
                <a:endParaRPr lang="fa-IR" sz="2000" dirty="0"/>
              </a:p>
              <a:p>
                <a:pPr algn="r" rtl="1"/>
                <a:endParaRPr lang="fa-IR" sz="2000" dirty="0" smtClean="0"/>
              </a:p>
              <a:p>
                <a:pPr algn="r" rtl="1"/>
                <a:r>
                  <a:rPr lang="fa-IR" sz="2000" dirty="0"/>
                  <a:t> </a:t>
                </a:r>
                <a:r>
                  <a:rPr lang="fa-IR" sz="2000" dirty="0" smtClean="0"/>
                  <a:t>          </a:t>
                </a:r>
                <a:r>
                  <a:rPr lang="fa-IR" sz="2000" dirty="0"/>
                  <a:t>پاسخ سیستم در هر زمانی مجموع تمام اثراتی است که قبل از آن وجود دارد</a:t>
                </a:r>
                <a:r>
                  <a:rPr lang="fa-IR" sz="2000" dirty="0" smtClean="0"/>
                  <a:t>.</a:t>
                </a:r>
              </a:p>
              <a:p>
                <a:pPr algn="r" rtl="1"/>
                <a:endParaRPr lang="fa-IR" sz="2000" dirty="0"/>
              </a:p>
              <a:p>
                <a:pPr algn="l"/>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  </m:t>
                        </m:r>
                        <m:r>
                          <a:rPr lang="en-US" sz="2000" b="0" i="1" smtClean="0">
                            <a:latin typeface="Cambria Math"/>
                          </a:rPr>
                          <m:t>𝑓</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rPr>
                          <m:t>h</m:t>
                        </m:r>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ea typeface="Cambria Math"/>
                              </a:rPr>
                              <m:t>𝜏</m:t>
                            </m:r>
                          </m:e>
                        </m:d>
                        <m:r>
                          <a:rPr lang="en-US" sz="2000" b="0" i="1" smtClean="0">
                            <a:latin typeface="Cambria Math"/>
                          </a:rPr>
                          <m:t>𝑑</m:t>
                        </m:r>
                        <m:r>
                          <a:rPr lang="en-US" sz="2000" b="0" i="1" smtClean="0">
                            <a:latin typeface="Cambria Math"/>
                            <a:ea typeface="Cambria Math"/>
                          </a:rPr>
                          <m:t>𝜏</m:t>
                        </m:r>
                      </m:e>
                    </m:nary>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5" name="Straight Arrow Connector 4"/>
          <p:cNvCxnSpPr/>
          <p:nvPr/>
        </p:nvCxnSpPr>
        <p:spPr>
          <a:xfrm flipV="1">
            <a:off x="746125" y="2362200"/>
            <a:ext cx="0" cy="1905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162" y="4038600"/>
            <a:ext cx="370363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085850" y="2510366"/>
            <a:ext cx="2990850" cy="1131934"/>
          </a:xfrm>
          <a:custGeom>
            <a:avLst/>
            <a:gdLst>
              <a:gd name="connsiteX0" fmla="*/ 0 w 2990850"/>
              <a:gd name="connsiteY0" fmla="*/ 909109 h 1131934"/>
              <a:gd name="connsiteX1" fmla="*/ 152400 w 2990850"/>
              <a:gd name="connsiteY1" fmla="*/ 1109134 h 1131934"/>
              <a:gd name="connsiteX2" fmla="*/ 409575 w 2990850"/>
              <a:gd name="connsiteY2" fmla="*/ 1090084 h 1131934"/>
              <a:gd name="connsiteX3" fmla="*/ 619125 w 2990850"/>
              <a:gd name="connsiteY3" fmla="*/ 775759 h 1131934"/>
              <a:gd name="connsiteX4" fmla="*/ 781050 w 2990850"/>
              <a:gd name="connsiteY4" fmla="*/ 585259 h 1131934"/>
              <a:gd name="connsiteX5" fmla="*/ 933450 w 2990850"/>
              <a:gd name="connsiteY5" fmla="*/ 547159 h 1131934"/>
              <a:gd name="connsiteX6" fmla="*/ 1123950 w 2990850"/>
              <a:gd name="connsiteY6" fmla="*/ 690034 h 1131934"/>
              <a:gd name="connsiteX7" fmla="*/ 1438275 w 2990850"/>
              <a:gd name="connsiteY7" fmla="*/ 699559 h 1131934"/>
              <a:gd name="connsiteX8" fmla="*/ 1657350 w 2990850"/>
              <a:gd name="connsiteY8" fmla="*/ 585259 h 1131934"/>
              <a:gd name="connsiteX9" fmla="*/ 1971675 w 2990850"/>
              <a:gd name="connsiteY9" fmla="*/ 270934 h 1131934"/>
              <a:gd name="connsiteX10" fmla="*/ 2228850 w 2990850"/>
              <a:gd name="connsiteY10" fmla="*/ 32809 h 1131934"/>
              <a:gd name="connsiteX11" fmla="*/ 2400300 w 2990850"/>
              <a:gd name="connsiteY11" fmla="*/ 32809 h 1131934"/>
              <a:gd name="connsiteX12" fmla="*/ 2619375 w 2990850"/>
              <a:gd name="connsiteY12" fmla="*/ 318559 h 1131934"/>
              <a:gd name="connsiteX13" fmla="*/ 2847975 w 2990850"/>
              <a:gd name="connsiteY13" fmla="*/ 356659 h 1131934"/>
              <a:gd name="connsiteX14" fmla="*/ 2990850 w 2990850"/>
              <a:gd name="connsiteY14" fmla="*/ 470959 h 113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0850" h="1131934">
                <a:moveTo>
                  <a:pt x="0" y="909109"/>
                </a:moveTo>
                <a:cubicBezTo>
                  <a:pt x="42069" y="994040"/>
                  <a:pt x="84138" y="1078972"/>
                  <a:pt x="152400" y="1109134"/>
                </a:cubicBezTo>
                <a:cubicBezTo>
                  <a:pt x="220662" y="1139296"/>
                  <a:pt x="331788" y="1145647"/>
                  <a:pt x="409575" y="1090084"/>
                </a:cubicBezTo>
                <a:cubicBezTo>
                  <a:pt x="487363" y="1034522"/>
                  <a:pt x="557213" y="859896"/>
                  <a:pt x="619125" y="775759"/>
                </a:cubicBezTo>
                <a:cubicBezTo>
                  <a:pt x="681037" y="691622"/>
                  <a:pt x="728663" y="623359"/>
                  <a:pt x="781050" y="585259"/>
                </a:cubicBezTo>
                <a:cubicBezTo>
                  <a:pt x="833437" y="547159"/>
                  <a:pt x="876300" y="529697"/>
                  <a:pt x="933450" y="547159"/>
                </a:cubicBezTo>
                <a:cubicBezTo>
                  <a:pt x="990600" y="564621"/>
                  <a:pt x="1039813" y="664634"/>
                  <a:pt x="1123950" y="690034"/>
                </a:cubicBezTo>
                <a:cubicBezTo>
                  <a:pt x="1208088" y="715434"/>
                  <a:pt x="1349375" y="717021"/>
                  <a:pt x="1438275" y="699559"/>
                </a:cubicBezTo>
                <a:cubicBezTo>
                  <a:pt x="1527175" y="682097"/>
                  <a:pt x="1568450" y="656696"/>
                  <a:pt x="1657350" y="585259"/>
                </a:cubicBezTo>
                <a:cubicBezTo>
                  <a:pt x="1746250" y="513821"/>
                  <a:pt x="1876425" y="363009"/>
                  <a:pt x="1971675" y="270934"/>
                </a:cubicBezTo>
                <a:cubicBezTo>
                  <a:pt x="2066925" y="178859"/>
                  <a:pt x="2157412" y="72497"/>
                  <a:pt x="2228850" y="32809"/>
                </a:cubicBezTo>
                <a:cubicBezTo>
                  <a:pt x="2300288" y="-6879"/>
                  <a:pt x="2335213" y="-14816"/>
                  <a:pt x="2400300" y="32809"/>
                </a:cubicBezTo>
                <a:cubicBezTo>
                  <a:pt x="2465388" y="80434"/>
                  <a:pt x="2544763" y="264584"/>
                  <a:pt x="2619375" y="318559"/>
                </a:cubicBezTo>
                <a:cubicBezTo>
                  <a:pt x="2693987" y="372534"/>
                  <a:pt x="2786063" y="331259"/>
                  <a:pt x="2847975" y="356659"/>
                </a:cubicBezTo>
                <a:cubicBezTo>
                  <a:pt x="2909887" y="382059"/>
                  <a:pt x="2970213" y="451909"/>
                  <a:pt x="2990850" y="47095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2362200" y="3200400"/>
            <a:ext cx="45719" cy="838200"/>
          </a:xfrm>
          <a:prstGeom prst="rect">
            <a:avLst/>
          </a:prstGeom>
          <a:solidFill>
            <a:schemeClr val="accent3">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400" y="3642300"/>
            <a:ext cx="76200" cy="386775"/>
          </a:xfrm>
          <a:prstGeom prst="rect">
            <a:avLst/>
          </a:prstGeom>
          <a:solidFill>
            <a:schemeClr val="accent3">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71900" y="2895600"/>
            <a:ext cx="45719" cy="1133475"/>
          </a:xfrm>
          <a:prstGeom prst="rect">
            <a:avLst/>
          </a:prstGeom>
          <a:solidFill>
            <a:schemeClr val="accent3">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71600" y="6120882"/>
            <a:ext cx="1130438" cy="369332"/>
          </a:xfrm>
          <a:prstGeom prst="rect">
            <a:avLst/>
          </a:prstGeom>
          <a:noFill/>
        </p:spPr>
        <p:txBody>
          <a:bodyPr wrap="none" rtlCol="0">
            <a:spAutoFit/>
          </a:bodyPr>
          <a:lstStyle/>
          <a:p>
            <a:r>
              <a:rPr lang="fa-IR" dirty="0" smtClean="0"/>
              <a:t>اندازه ضربه</a:t>
            </a:r>
            <a:endParaRPr lang="en-US" dirty="0"/>
          </a:p>
        </p:txBody>
      </p:sp>
      <p:cxnSp>
        <p:nvCxnSpPr>
          <p:cNvPr id="19" name="Straight Arrow Connector 18"/>
          <p:cNvCxnSpPr/>
          <p:nvPr/>
        </p:nvCxnSpPr>
        <p:spPr>
          <a:xfrm>
            <a:off x="1898718" y="5838549"/>
            <a:ext cx="108019" cy="405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rot="16357698">
            <a:off x="1730922" y="5526842"/>
            <a:ext cx="125810" cy="420493"/>
          </a:xfrm>
          <a:prstGeom prst="leftBrace">
            <a:avLst>
              <a:gd name="adj1" fmla="val 4929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p:nvPr/>
        </p:nvCxnSpPr>
        <p:spPr>
          <a:xfrm>
            <a:off x="304800" y="5105400"/>
            <a:ext cx="312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5784032"/>
            <a:ext cx="312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5105400"/>
            <a:ext cx="0" cy="678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29000" y="5105400"/>
            <a:ext cx="0" cy="678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100318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fa-IR" sz="2000" dirty="0" smtClean="0"/>
                  <a:t>      </a:t>
                </a:r>
                <a:r>
                  <a:rPr lang="fa-IR" sz="2000" dirty="0"/>
                  <a:t>مثال: اگر تحریک اعمالی به صورت پله باشد پاسخ سیستم را بیابید</a:t>
                </a:r>
                <a:r>
                  <a:rPr lang="fa-IR" sz="2000" dirty="0" smtClean="0"/>
                  <a:t>.</a:t>
                </a:r>
              </a:p>
              <a:p>
                <a:pPr>
                  <a:lnSpc>
                    <a:spcPct val="150000"/>
                  </a:lnSpc>
                </a:pPr>
                <a:r>
                  <a:rPr lang="en-US" sz="2000" dirty="0" smtClean="0"/>
                  <a:t>                                                         </a:t>
                </a:r>
                <a14:m>
                  <m:oMath xmlns:m="http://schemas.openxmlformats.org/officeDocument/2006/math">
                    <m:r>
                      <a:rPr lang="en-US" sz="2000" i="1">
                        <a:latin typeface="Cambria Math"/>
                      </a:rPr>
                      <m:t>𝑓</m:t>
                    </m:r>
                    <m:r>
                      <a:rPr lang="en-US" sz="2000" i="1">
                        <a:latin typeface="Cambria Math"/>
                      </a:rPr>
                      <m:t>(</m:t>
                    </m:r>
                    <m:r>
                      <a:rPr lang="en-US" sz="2000" i="1">
                        <a:latin typeface="Cambria Math"/>
                      </a:rPr>
                      <m:t>𝑡</m:t>
                    </m:r>
                    <m:r>
                      <a:rPr lang="en-US" sz="2000" i="1">
                        <a:latin typeface="Cambria Math"/>
                      </a:rPr>
                      <m:t>)=</m:t>
                    </m:r>
                  </m:oMath>
                </a14:m>
                <a:r>
                  <a:rPr lang="en-US" sz="2000" dirty="0"/>
                  <a:t>F</a:t>
                </a:r>
                <a:r>
                  <a:rPr lang="en-US" sz="2000" baseline="-25000" dirty="0"/>
                  <a:t>0</a:t>
                </a:r>
                <a14:m>
                  <m:oMath xmlns:m="http://schemas.openxmlformats.org/officeDocument/2006/math">
                    <m:r>
                      <a:rPr lang="en-US" sz="2000" i="1">
                        <a:latin typeface="Cambria Math"/>
                      </a:rPr>
                      <m:t> </m:t>
                    </m:r>
                    <m:r>
                      <a:rPr lang="en-US" sz="2000" b="0" i="1" smtClean="0">
                        <a:latin typeface="Cambria Math"/>
                      </a:rPr>
                      <m:t>𝑢</m:t>
                    </m:r>
                    <m:r>
                      <a:rPr lang="en-US" sz="2000" i="1">
                        <a:latin typeface="Cambria Math"/>
                      </a:rPr>
                      <m:t>(</m:t>
                    </m:r>
                    <m:r>
                      <a:rPr lang="en-US" sz="2000" i="1">
                        <a:latin typeface="Cambria Math"/>
                      </a:rPr>
                      <m:t>𝑡</m:t>
                    </m:r>
                    <m:r>
                      <a:rPr lang="en-US" sz="2000" i="1">
                        <a:latin typeface="Cambria Math"/>
                      </a:rPr>
                      <m:t>)</m:t>
                    </m:r>
                  </m:oMath>
                </a14:m>
                <a:endParaRPr lang="en-US" sz="2000" dirty="0"/>
              </a:p>
              <a:p>
                <a:pPr>
                  <a:lnSpc>
                    <a:spcPct val="150000"/>
                  </a:lnSpc>
                </a:pPr>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  </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𝑢</m:t>
                        </m:r>
                        <m:d>
                          <m:dPr>
                            <m:ctrlPr>
                              <a:rPr lang="en-US" sz="2000" b="0" i="1" smtClean="0">
                                <a:latin typeface="Cambria Math"/>
                              </a:rPr>
                            </m:ctrlPr>
                          </m:dPr>
                          <m:e>
                            <m:r>
                              <a:rPr lang="en-US" sz="2000" b="0" i="1" smtClean="0">
                                <a:latin typeface="Cambria Math"/>
                                <a:ea typeface="Cambria Math"/>
                              </a:rPr>
                              <m:t>𝜏</m:t>
                            </m:r>
                          </m:e>
                        </m:d>
                        <m:r>
                          <a:rPr lang="en-US" sz="2000" b="0" i="1" smtClean="0">
                            <a:latin typeface="Cambria Math"/>
                            <a:ea typeface="Cambria Math"/>
                          </a:rPr>
                          <m:t>h</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𝜏</m:t>
                            </m:r>
                          </m:e>
                        </m:d>
                        <m:r>
                          <a:rPr lang="en-US" sz="2000" b="0" i="1" smtClean="0">
                            <a:latin typeface="Cambria Math"/>
                            <a:ea typeface="Cambria Math"/>
                          </a:rPr>
                          <m:t>𝑑</m:t>
                        </m:r>
                        <m:r>
                          <a:rPr lang="en-US" sz="2000" b="0" i="1" smtClean="0">
                            <a:latin typeface="Cambria Math"/>
                            <a:ea typeface="Cambria Math"/>
                          </a:rPr>
                          <m:t>𝜏</m:t>
                        </m:r>
                      </m:e>
                    </m:nary>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  </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𝑚</m:t>
                                </m:r>
                                <m:r>
                                  <a:rPr lang="en-US" sz="2000" b="0" i="1" smtClean="0">
                                    <a:latin typeface="Cambria Math"/>
                                    <a:ea typeface="Cambria Math"/>
                                  </a:rPr>
                                  <m:t>𝜔</m:t>
                                </m:r>
                              </m:e>
                              <m:sub>
                                <m:r>
                                  <a:rPr lang="en-US" sz="2000" b="0" i="1" smtClean="0">
                                    <a:latin typeface="Cambria Math"/>
                                  </a:rPr>
                                  <m:t>𝑛</m:t>
                                </m:r>
                              </m:sub>
                            </m:sSub>
                          </m:den>
                        </m:f>
                        <m:func>
                          <m:funcPr>
                            <m:ctrlPr>
                              <a:rPr lang="en-US" sz="2000" b="0" i="1" smtClean="0">
                                <a:latin typeface="Cambria Math"/>
                              </a:rPr>
                            </m:ctrlPr>
                          </m:funcPr>
                          <m:fName>
                            <m:r>
                              <m:rPr>
                                <m:sty m:val="p"/>
                              </m:rPr>
                              <a:rPr lang="en-US" sz="2000" b="0" i="0" smtClean="0">
                                <a:latin typeface="Cambria Math"/>
                              </a:rPr>
                              <m:t>sin</m:t>
                            </m:r>
                            <m:r>
                              <a:rPr lang="en-US" sz="2000" b="0" i="1" smtClean="0">
                                <a:latin typeface="Cambria Math"/>
                              </a:rPr>
                              <m:t>⁡[</m:t>
                            </m:r>
                          </m:fName>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ea typeface="Cambria Math"/>
                                  </a:rPr>
                                  <m:t>𝜏</m:t>
                                </m:r>
                              </m:e>
                            </m:d>
                          </m:e>
                        </m:func>
                        <m:r>
                          <a:rPr lang="en-US" sz="2000" b="0" i="1" smtClean="0">
                            <a:latin typeface="Cambria Math"/>
                          </a:rPr>
                          <m:t>]</m:t>
                        </m:r>
                        <m:r>
                          <a:rPr lang="en-US" sz="2000" b="0" i="1" smtClean="0">
                            <a:latin typeface="Cambria Math"/>
                          </a:rPr>
                          <m:t>𝑑</m:t>
                        </m:r>
                        <m:r>
                          <a:rPr lang="en-US" sz="2000" b="0" i="1" smtClean="0">
                            <a:latin typeface="Cambria Math"/>
                            <a:ea typeface="Cambria Math"/>
                          </a:rPr>
                          <m:t>𝜏</m:t>
                        </m:r>
                      </m:e>
                    </m:nary>
                  </m:oMath>
                </a14:m>
                <a:endParaRPr lang="en-US" sz="2000" dirty="0" smtClean="0"/>
              </a:p>
              <a:p>
                <a:pPr>
                  <a:lnSpc>
                    <a:spcPct val="150000"/>
                  </a:lnSpc>
                </a:pPr>
                <a14:m>
                  <m:oMath xmlns:m="http://schemas.openxmlformats.org/officeDocument/2006/math">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num>
                      <m:den>
                        <m:sSub>
                          <m:sSubPr>
                            <m:ctrlPr>
                              <a:rPr lang="en-US" sz="2000" b="0" i="1" smtClean="0">
                                <a:latin typeface="Cambria Math"/>
                              </a:rPr>
                            </m:ctrlPr>
                          </m:sSubPr>
                          <m:e>
                            <m:r>
                              <a:rPr lang="en-US" sz="2000" b="0" i="1" smtClean="0">
                                <a:latin typeface="Cambria Math"/>
                              </a:rPr>
                              <m:t>𝑚</m:t>
                            </m:r>
                            <m:r>
                              <a:rPr lang="en-US" sz="2000" b="0" i="1" smtClean="0">
                                <a:latin typeface="Cambria Math"/>
                                <a:ea typeface="Cambria Math"/>
                              </a:rPr>
                              <m:t>𝜔</m:t>
                            </m:r>
                          </m:e>
                          <m:sub>
                            <m:r>
                              <a:rPr lang="en-US" sz="2000" b="0" i="1" smtClean="0">
                                <a:latin typeface="Cambria Math"/>
                              </a:rPr>
                              <m:t>𝑛</m:t>
                            </m:r>
                          </m:sub>
                        </m:sSub>
                      </m:den>
                    </m:f>
                    <m:r>
                      <a:rPr lang="en-US" sz="2000" b="0" i="1" smtClean="0">
                        <a:latin typeface="Cambria Math"/>
                      </a:rPr>
                      <m:t> </m:t>
                    </m:r>
                    <m:f>
                      <m:fPr>
                        <m:ctrlPr>
                          <a:rPr lang="en-US" sz="2000" b="0" i="1" smtClean="0">
                            <a:latin typeface="Cambria Math"/>
                          </a:rPr>
                        </m:ctrlPr>
                      </m:fPr>
                      <m:num>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n-US" sz="2000" b="0" i="1" smtClean="0">
                                    <a:latin typeface="Cambria Math"/>
                                  </a:rPr>
                                  <m:t>[</m:t>
                                </m:r>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e>
                        </m:func>
                      </m:num>
                      <m:den>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den>
                    </m:f>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rPr>
                              <m:t>|</m:t>
                            </m:r>
                          </m:e>
                          <m:sup>
                            <m:r>
                              <a:rPr lang="en-US" sz="2000" b="0" i="1" smtClean="0">
                                <a:latin typeface="Cambria Math"/>
                              </a:rPr>
                              <m:t>𝑡</m:t>
                            </m:r>
                          </m:sup>
                        </m:sSup>
                      </m:e>
                      <m:sub>
                        <m:r>
                          <a:rPr lang="en-US" sz="2000" b="0" i="1" smtClean="0">
                            <a:latin typeface="Cambria Math"/>
                          </a:rPr>
                          <m:t>0</m:t>
                        </m:r>
                      </m:sub>
                    </m:sSub>
                    <m:r>
                      <a:rPr lang="en-US" sz="2000" b="0" i="1" smtClean="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num>
                      <m:den>
                        <m:sSub>
                          <m:sSubPr>
                            <m:ctrlPr>
                              <a:rPr lang="en-US" sz="2000" i="1">
                                <a:latin typeface="Cambria Math"/>
                              </a:rPr>
                            </m:ctrlPr>
                          </m:sSubPr>
                          <m:e>
                            <m:r>
                              <a:rPr lang="en-US" sz="2000" i="1">
                                <a:latin typeface="Cambria Math"/>
                              </a:rPr>
                              <m:t>𝑚</m:t>
                            </m:r>
                            <m:r>
                              <a:rPr lang="en-US" sz="2000" i="1">
                                <a:latin typeface="Cambria Math"/>
                                <a:ea typeface="Cambria Math"/>
                              </a:rPr>
                              <m:t>𝜔</m:t>
                            </m:r>
                          </m:e>
                          <m:sub>
                            <m:r>
                              <a:rPr lang="en-US" sz="2000" i="1">
                                <a:latin typeface="Cambria Math"/>
                              </a:rPr>
                              <m:t>𝑛</m:t>
                            </m:r>
                          </m:sub>
                        </m:sSub>
                      </m:den>
                    </m:f>
                    <m:r>
                      <a:rPr lang="en-US" sz="2000" b="0" i="1" smtClean="0">
                        <a:latin typeface="Cambria Math"/>
                      </a:rPr>
                      <m:t> </m:t>
                    </m:r>
                    <m:d>
                      <m:dPr>
                        <m:begChr m:val="{"/>
                        <m:endChr m:val="}"/>
                        <m:ctrlPr>
                          <a:rPr lang="en-US" sz="2000" b="0" i="1" smtClean="0">
                            <a:latin typeface="Cambria Math"/>
                          </a:rPr>
                        </m:ctrlPr>
                      </m:dPr>
                      <m:e>
                        <m:f>
                          <m:fPr>
                            <m:ctrlPr>
                              <a:rPr lang="en-US" sz="2000" i="1">
                                <a:latin typeface="Cambria Math"/>
                              </a:rPr>
                            </m:ctrlPr>
                          </m:fPr>
                          <m:num>
                            <m:func>
                              <m:funcPr>
                                <m:ctrlPr>
                                  <a:rPr lang="en-US" sz="2000" i="1">
                                    <a:latin typeface="Cambria Math"/>
                                  </a:rPr>
                                </m:ctrlPr>
                              </m:funcPr>
                              <m:fName>
                                <m:r>
                                  <m:rPr>
                                    <m:sty m:val="p"/>
                                  </m:rPr>
                                  <a:rPr lang="en-US" sz="2000">
                                    <a:latin typeface="Cambria Math"/>
                                  </a:rPr>
                                  <m:t>cos</m:t>
                                </m:r>
                              </m:fName>
                              <m:e>
                                <m:sSub>
                                  <m:sSubPr>
                                    <m:ctrlPr>
                                      <a:rPr lang="en-US" sz="2000" i="1">
                                        <a:latin typeface="Cambria Math"/>
                                      </a:rPr>
                                    </m:ctrlPr>
                                  </m:sSubPr>
                                  <m:e>
                                    <m:r>
                                      <a:rPr lang="en-US" sz="2000" i="1">
                                        <a:latin typeface="Cambria Math"/>
                                      </a:rPr>
                                      <m:t>[</m:t>
                                    </m:r>
                                    <m:r>
                                      <a:rPr lang="en-US" sz="2000" i="1">
                                        <a:latin typeface="Cambria Math"/>
                                        <a:ea typeface="Cambria Math"/>
                                      </a:rPr>
                                      <m:t>𝜔</m:t>
                                    </m:r>
                                  </m:e>
                                  <m:sub>
                                    <m:r>
                                      <a:rPr lang="en-US" sz="2000" i="1">
                                        <a:latin typeface="Cambria Math"/>
                                      </a:rPr>
                                      <m:t>𝑛</m:t>
                                    </m:r>
                                  </m:sub>
                                </m:sSub>
                                <m:r>
                                  <a:rPr lang="en-US" sz="2000" i="1">
                                    <a:latin typeface="Cambria Math"/>
                                  </a:rPr>
                                  <m:t>(</m:t>
                                </m:r>
                                <m:r>
                                  <a:rPr lang="en-US" sz="2000" i="1">
                                    <a:latin typeface="Cambria Math"/>
                                  </a:rPr>
                                  <m:t>𝑡</m:t>
                                </m:r>
                                <m:r>
                                  <a:rPr lang="en-US" sz="2000" i="1">
                                    <a:latin typeface="Cambria Math"/>
                                  </a:rPr>
                                  <m:t>−</m:t>
                                </m:r>
                                <m:r>
                                  <a:rPr lang="en-US" sz="2000" b="0" i="1" smtClean="0">
                                    <a:latin typeface="Cambria Math"/>
                                  </a:rPr>
                                  <m:t>𝑡</m:t>
                                </m:r>
                                <m:r>
                                  <a:rPr lang="en-US" sz="2000" i="1">
                                    <a:latin typeface="Cambria Math"/>
                                    <a:ea typeface="Cambria Math"/>
                                  </a:rPr>
                                  <m:t>)]</m:t>
                                </m:r>
                              </m:e>
                            </m:func>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r>
                          <a:rPr lang="en-US" sz="2000" b="0" i="1" smtClean="0">
                            <a:latin typeface="Cambria Math"/>
                          </a:rPr>
                          <m:t>−</m:t>
                        </m:r>
                        <m:f>
                          <m:fPr>
                            <m:ctrlPr>
                              <a:rPr lang="en-US" sz="2000" i="1">
                                <a:latin typeface="Cambria Math"/>
                              </a:rPr>
                            </m:ctrlPr>
                          </m:fPr>
                          <m:num>
                            <m:func>
                              <m:funcPr>
                                <m:ctrlPr>
                                  <a:rPr lang="en-US" sz="2000" i="1">
                                    <a:latin typeface="Cambria Math"/>
                                  </a:rPr>
                                </m:ctrlPr>
                              </m:funcPr>
                              <m:fName>
                                <m:r>
                                  <m:rPr>
                                    <m:sty m:val="p"/>
                                  </m:rPr>
                                  <a:rPr lang="en-US" sz="2000">
                                    <a:latin typeface="Cambria Math"/>
                                  </a:rPr>
                                  <m:t>cos</m:t>
                                </m:r>
                              </m:fName>
                              <m:e>
                                <m:sSub>
                                  <m:sSubPr>
                                    <m:ctrlPr>
                                      <a:rPr lang="en-US" sz="2000" i="1">
                                        <a:latin typeface="Cambria Math"/>
                                      </a:rPr>
                                    </m:ctrlPr>
                                  </m:sSubPr>
                                  <m:e>
                                    <m:r>
                                      <a:rPr lang="en-US" sz="2000" i="1">
                                        <a:latin typeface="Cambria Math"/>
                                      </a:rPr>
                                      <m:t>[</m:t>
                                    </m:r>
                                    <m:r>
                                      <a:rPr lang="en-US" sz="2000" i="1">
                                        <a:latin typeface="Cambria Math"/>
                                        <a:ea typeface="Cambria Math"/>
                                      </a:rPr>
                                      <m:t>𝜔</m:t>
                                    </m:r>
                                  </m:e>
                                  <m:sub>
                                    <m:r>
                                      <a:rPr lang="en-US" sz="2000" i="1">
                                        <a:latin typeface="Cambria Math"/>
                                      </a:rPr>
                                      <m:t>𝑛</m:t>
                                    </m:r>
                                  </m:sub>
                                </m:sSub>
                                <m:r>
                                  <a:rPr lang="en-US" sz="2000" i="1">
                                    <a:latin typeface="Cambria Math"/>
                                  </a:rPr>
                                  <m:t>(</m:t>
                                </m:r>
                                <m:r>
                                  <a:rPr lang="en-US" sz="2000" i="1">
                                    <a:latin typeface="Cambria Math"/>
                                  </a:rPr>
                                  <m:t>𝑡</m:t>
                                </m:r>
                                <m:r>
                                  <a:rPr lang="en-US" sz="2000" i="1">
                                    <a:latin typeface="Cambria Math"/>
                                  </a:rPr>
                                  <m:t>−</m:t>
                                </m:r>
                                <m:r>
                                  <a:rPr lang="en-US" sz="2000" b="0" i="1" smtClean="0">
                                    <a:latin typeface="Cambria Math"/>
                                  </a:rPr>
                                  <m:t>0</m:t>
                                </m:r>
                                <m:r>
                                  <a:rPr lang="en-US" sz="2000" i="1">
                                    <a:latin typeface="Cambria Math"/>
                                    <a:ea typeface="Cambria Math"/>
                                  </a:rPr>
                                  <m:t>)]</m:t>
                                </m:r>
                              </m:e>
                            </m:func>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e>
                    </m:d>
                    <m:r>
                      <a:rPr lang="en-US" sz="2000" i="1">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num>
                      <m:den>
                        <m:r>
                          <a:rPr lang="en-US" sz="2000" b="0" i="1" smtClean="0">
                            <a:latin typeface="Cambria Math"/>
                          </a:rPr>
                          <m:t>𝑚</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den>
                    </m:f>
                    <m:r>
                      <a:rPr lang="en-US" sz="2000" b="0" i="1" smtClean="0">
                        <a:latin typeface="Cambria Math"/>
                      </a:rPr>
                      <m:t> [</m:t>
                    </m:r>
                    <m:r>
                      <a:rPr lang="en-US" sz="2000" b="0" i="1" smtClean="0">
                        <a:latin typeface="Cambria Math"/>
                      </a:rPr>
                      <m:t>1</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cos</m:t>
                        </m:r>
                      </m:fName>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𝑡</m:t>
                            </m:r>
                          </m:e>
                        </m:d>
                      </m:e>
                    </m:func>
                    <m:r>
                      <a:rPr lang="en-US" sz="2000" b="0" i="1" smtClean="0">
                        <a:latin typeface="Cambria Math"/>
                      </a:rPr>
                      <m:t>]</m:t>
                    </m:r>
                  </m:oMath>
                </a14:m>
                <a:endParaRPr lang="en-US" sz="2000" dirty="0" smtClean="0"/>
              </a:p>
              <a:p>
                <a:pPr>
                  <a:lnSpc>
                    <a:spcPct val="150000"/>
                  </a:lnSpc>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6" name="Straight Arrow Connector 5"/>
          <p:cNvCxnSpPr/>
          <p:nvPr/>
        </p:nvCxnSpPr>
        <p:spPr>
          <a:xfrm flipV="1">
            <a:off x="755650" y="914400"/>
            <a:ext cx="0" cy="1295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905000"/>
            <a:ext cx="2514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5650" y="1219200"/>
            <a:ext cx="160655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4" name="TextBox 13"/>
              <p:cNvSpPr txBox="1"/>
              <p:nvPr/>
            </p:nvSpPr>
            <p:spPr>
              <a:xfrm>
                <a:off x="294947" y="1034534"/>
                <a:ext cx="4607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294947" y="1034534"/>
                <a:ext cx="460703"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16" name="Straight Arrow Connector 15"/>
          <p:cNvCxnSpPr/>
          <p:nvPr/>
        </p:nvCxnSpPr>
        <p:spPr>
          <a:xfrm flipV="1">
            <a:off x="5181600" y="1403866"/>
            <a:ext cx="381000" cy="501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7625" y="2927866"/>
            <a:ext cx="762000" cy="653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8200" y="2223016"/>
            <a:ext cx="381000" cy="501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2" name="TextBox 21"/>
              <p:cNvSpPr txBox="1"/>
              <p:nvPr/>
            </p:nvSpPr>
            <p:spPr>
              <a:xfrm>
                <a:off x="5410200" y="1066800"/>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5410200" y="1066800"/>
                <a:ext cx="365805"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3924300" y="3429000"/>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3924300" y="3429000"/>
                <a:ext cx="365805"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4" name="TextBox 23"/>
              <p:cNvSpPr txBox="1"/>
              <p:nvPr/>
            </p:nvSpPr>
            <p:spPr>
              <a:xfrm>
                <a:off x="4648200" y="2518291"/>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4648200" y="2518291"/>
                <a:ext cx="365805"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26" name="Straight Arrow Connector 25"/>
          <p:cNvCxnSpPr/>
          <p:nvPr/>
        </p:nvCxnSpPr>
        <p:spPr>
          <a:xfrm flipV="1">
            <a:off x="1066800" y="3886200"/>
            <a:ext cx="0" cy="2209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6125" y="5715000"/>
            <a:ext cx="556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66800" y="5010150"/>
            <a:ext cx="43434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66800" y="4343400"/>
            <a:ext cx="43434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7" name="TextBox 36"/>
              <p:cNvSpPr txBox="1"/>
              <p:nvPr/>
            </p:nvSpPr>
            <p:spPr>
              <a:xfrm>
                <a:off x="243301" y="4870752"/>
                <a:ext cx="608565" cy="4692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a:latin typeface="Cambria Math"/>
                            </a:rPr>
                          </m:ctrlPr>
                        </m:fPr>
                        <m:num>
                          <m:sSub>
                            <m:sSubPr>
                              <m:ctrlPr>
                                <a:rPr lang="en-US" sz="1200" i="1">
                                  <a:latin typeface="Cambria Math"/>
                                </a:rPr>
                              </m:ctrlPr>
                            </m:sSubPr>
                            <m:e>
                              <m:r>
                                <a:rPr lang="en-US" sz="1200" i="1">
                                  <a:latin typeface="Cambria Math"/>
                                </a:rPr>
                                <m:t>𝐹</m:t>
                              </m:r>
                            </m:e>
                            <m:sub>
                              <m:r>
                                <a:rPr lang="en-US" sz="1200" i="1">
                                  <a:latin typeface="Cambria Math"/>
                                </a:rPr>
                                <m:t>0</m:t>
                              </m:r>
                            </m:sub>
                          </m:sSub>
                        </m:num>
                        <m:den>
                          <m:sSup>
                            <m:sSupPr>
                              <m:ctrlPr>
                                <a:rPr lang="en-US" sz="1200" i="1">
                                  <a:latin typeface="Cambria Math"/>
                                </a:rPr>
                              </m:ctrlPr>
                            </m:sSupPr>
                            <m:e>
                              <m:sSub>
                                <m:sSubPr>
                                  <m:ctrlPr>
                                    <a:rPr lang="en-US" sz="1200" i="1">
                                      <a:latin typeface="Cambria Math"/>
                                    </a:rPr>
                                  </m:ctrlPr>
                                </m:sSubPr>
                                <m:e>
                                  <m:r>
                                    <a:rPr lang="en-US" sz="1200" i="1">
                                      <a:latin typeface="Cambria Math"/>
                                    </a:rPr>
                                    <m:t>𝑚</m:t>
                                  </m:r>
                                  <m:r>
                                    <a:rPr lang="en-US" sz="1200" i="1">
                                      <a:latin typeface="Cambria Math"/>
                                      <a:ea typeface="Cambria Math"/>
                                    </a:rPr>
                                    <m:t>𝜔</m:t>
                                  </m:r>
                                </m:e>
                                <m:sub>
                                  <m:r>
                                    <a:rPr lang="en-US" sz="1200" i="1">
                                      <a:latin typeface="Cambria Math"/>
                                    </a:rPr>
                                    <m:t>𝑛</m:t>
                                  </m:r>
                                </m:sub>
                              </m:sSub>
                            </m:e>
                            <m:sup>
                              <m:r>
                                <a:rPr lang="en-US" sz="1200" i="1">
                                  <a:latin typeface="Cambria Math"/>
                                </a:rPr>
                                <m:t>2</m:t>
                              </m:r>
                            </m:sup>
                          </m:sSup>
                        </m:den>
                      </m:f>
                    </m:oMath>
                  </m:oMathPara>
                </a14:m>
                <a:endParaRPr lang="en-US" sz="1200" dirty="0"/>
              </a:p>
            </p:txBody>
          </p:sp>
        </mc:Choice>
        <mc:Fallback>
          <p:sp>
            <p:nvSpPr>
              <p:cNvPr id="37" name="TextBox 36"/>
              <p:cNvSpPr txBox="1">
                <a:spLocks noRot="1" noChangeAspect="1" noMove="1" noResize="1" noEditPoints="1" noAdjustHandles="1" noChangeArrowheads="1" noChangeShapeType="1" noTextEdit="1"/>
              </p:cNvSpPr>
              <p:nvPr/>
            </p:nvSpPr>
            <p:spPr>
              <a:xfrm>
                <a:off x="243301" y="4870752"/>
                <a:ext cx="608565" cy="469296"/>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298122" y="4104155"/>
                <a:ext cx="608565" cy="4692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a:rPr>
                          </m:ctrlPr>
                        </m:fPr>
                        <m:num>
                          <m:sSub>
                            <m:sSubPr>
                              <m:ctrlPr>
                                <a:rPr lang="en-US" sz="1200" i="1">
                                  <a:latin typeface="Cambria Math"/>
                                </a:rPr>
                              </m:ctrlPr>
                            </m:sSubPr>
                            <m:e>
                              <m:r>
                                <a:rPr lang="en-US" sz="1200" b="0" i="1" smtClean="0">
                                  <a:latin typeface="Cambria Math"/>
                                </a:rPr>
                                <m:t>2</m:t>
                              </m:r>
                              <m:r>
                                <a:rPr lang="en-US" sz="1200" i="1">
                                  <a:latin typeface="Cambria Math"/>
                                </a:rPr>
                                <m:t>𝐹</m:t>
                              </m:r>
                            </m:e>
                            <m:sub>
                              <m:r>
                                <a:rPr lang="en-US" sz="1200" i="1">
                                  <a:latin typeface="Cambria Math"/>
                                </a:rPr>
                                <m:t>0</m:t>
                              </m:r>
                            </m:sub>
                          </m:sSub>
                        </m:num>
                        <m:den>
                          <m:sSup>
                            <m:sSupPr>
                              <m:ctrlPr>
                                <a:rPr lang="en-US" sz="1200" i="1">
                                  <a:latin typeface="Cambria Math"/>
                                </a:rPr>
                              </m:ctrlPr>
                            </m:sSupPr>
                            <m:e>
                              <m:sSub>
                                <m:sSubPr>
                                  <m:ctrlPr>
                                    <a:rPr lang="en-US" sz="1200" i="1">
                                      <a:latin typeface="Cambria Math"/>
                                    </a:rPr>
                                  </m:ctrlPr>
                                </m:sSubPr>
                                <m:e>
                                  <m:r>
                                    <a:rPr lang="en-US" sz="1200" i="1">
                                      <a:latin typeface="Cambria Math"/>
                                    </a:rPr>
                                    <m:t>𝑚</m:t>
                                  </m:r>
                                  <m:r>
                                    <a:rPr lang="en-US" sz="1200" i="1">
                                      <a:latin typeface="Cambria Math"/>
                                      <a:ea typeface="Cambria Math"/>
                                    </a:rPr>
                                    <m:t>𝜔</m:t>
                                  </m:r>
                                </m:e>
                                <m:sub>
                                  <m:r>
                                    <a:rPr lang="en-US" sz="1200" i="1">
                                      <a:latin typeface="Cambria Math"/>
                                    </a:rPr>
                                    <m:t>𝑛</m:t>
                                  </m:r>
                                </m:sub>
                              </m:sSub>
                            </m:e>
                            <m:sup>
                              <m:r>
                                <a:rPr lang="en-US" sz="1200" i="1">
                                  <a:latin typeface="Cambria Math"/>
                                </a:rPr>
                                <m:t>2</m:t>
                              </m:r>
                            </m:sup>
                          </m:sSup>
                        </m:den>
                      </m:f>
                    </m:oMath>
                  </m:oMathPara>
                </a14:m>
                <a:endParaRPr lang="en-US" sz="1200" dirty="0"/>
              </a:p>
            </p:txBody>
          </p:sp>
        </mc:Choice>
        <mc:Fallback>
          <p:sp>
            <p:nvSpPr>
              <p:cNvPr id="39" name="TextBox 38"/>
              <p:cNvSpPr txBox="1">
                <a:spLocks noRot="1" noChangeAspect="1" noMove="1" noResize="1" noEditPoints="1" noAdjustHandles="1" noChangeArrowheads="1" noChangeShapeType="1" noTextEdit="1"/>
              </p:cNvSpPr>
              <p:nvPr/>
            </p:nvSpPr>
            <p:spPr>
              <a:xfrm>
                <a:off x="298122" y="4104155"/>
                <a:ext cx="608565" cy="469296"/>
              </a:xfrm>
              <a:prstGeom prst="rect">
                <a:avLst/>
              </a:prstGeom>
              <a:blipFill rotWithShape="1">
                <a:blip r:embed="rId8" cstate="print"/>
                <a:stretch>
                  <a:fillRect/>
                </a:stretch>
              </a:blipFill>
            </p:spPr>
            <p:txBody>
              <a:bodyPr/>
              <a:lstStyle/>
              <a:p>
                <a:r>
                  <a:rPr lang="en-US">
                    <a:noFill/>
                  </a:rPr>
                  <a:t> </a:t>
                </a:r>
              </a:p>
            </p:txBody>
          </p:sp>
        </mc:Fallback>
      </mc:AlternateContent>
      <p:sp>
        <p:nvSpPr>
          <p:cNvPr id="2" name="Freeform 1"/>
          <p:cNvSpPr/>
          <p:nvPr/>
        </p:nvSpPr>
        <p:spPr>
          <a:xfrm>
            <a:off x="1066800" y="4330067"/>
            <a:ext cx="3352800" cy="1384938"/>
          </a:xfrm>
          <a:custGeom>
            <a:avLst/>
            <a:gdLst>
              <a:gd name="connsiteX0" fmla="*/ 0 w 3352800"/>
              <a:gd name="connsiteY0" fmla="*/ 1384933 h 1384938"/>
              <a:gd name="connsiteX1" fmla="*/ 447675 w 3352800"/>
              <a:gd name="connsiteY1" fmla="*/ 32383 h 1384938"/>
              <a:gd name="connsiteX2" fmla="*/ 847725 w 3352800"/>
              <a:gd name="connsiteY2" fmla="*/ 1384933 h 1384938"/>
              <a:gd name="connsiteX3" fmla="*/ 1333500 w 3352800"/>
              <a:gd name="connsiteY3" fmla="*/ 13333 h 1384938"/>
              <a:gd name="connsiteX4" fmla="*/ 1657350 w 3352800"/>
              <a:gd name="connsiteY4" fmla="*/ 1384933 h 1384938"/>
              <a:gd name="connsiteX5" fmla="*/ 2162175 w 3352800"/>
              <a:gd name="connsiteY5" fmla="*/ 32383 h 1384938"/>
              <a:gd name="connsiteX6" fmla="*/ 2533650 w 3352800"/>
              <a:gd name="connsiteY6" fmla="*/ 1384933 h 1384938"/>
              <a:gd name="connsiteX7" fmla="*/ 2990850 w 3352800"/>
              <a:gd name="connsiteY7" fmla="*/ 13333 h 1384938"/>
              <a:gd name="connsiteX8" fmla="*/ 3352800 w 3352800"/>
              <a:gd name="connsiteY8" fmla="*/ 699133 h 138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1384938">
                <a:moveTo>
                  <a:pt x="0" y="1384933"/>
                </a:moveTo>
                <a:cubicBezTo>
                  <a:pt x="153194" y="708658"/>
                  <a:pt x="306388" y="32383"/>
                  <a:pt x="447675" y="32383"/>
                </a:cubicBezTo>
                <a:cubicBezTo>
                  <a:pt x="588962" y="32383"/>
                  <a:pt x="700088" y="1388108"/>
                  <a:pt x="847725" y="1384933"/>
                </a:cubicBezTo>
                <a:cubicBezTo>
                  <a:pt x="995363" y="1381758"/>
                  <a:pt x="1198563" y="13333"/>
                  <a:pt x="1333500" y="13333"/>
                </a:cubicBezTo>
                <a:cubicBezTo>
                  <a:pt x="1468437" y="13333"/>
                  <a:pt x="1519238" y="1381758"/>
                  <a:pt x="1657350" y="1384933"/>
                </a:cubicBezTo>
                <a:cubicBezTo>
                  <a:pt x="1795462" y="1388108"/>
                  <a:pt x="2016125" y="32383"/>
                  <a:pt x="2162175" y="32383"/>
                </a:cubicBezTo>
                <a:cubicBezTo>
                  <a:pt x="2308225" y="32383"/>
                  <a:pt x="2395538" y="1388108"/>
                  <a:pt x="2533650" y="1384933"/>
                </a:cubicBezTo>
                <a:cubicBezTo>
                  <a:pt x="2671762" y="1381758"/>
                  <a:pt x="2854325" y="127633"/>
                  <a:pt x="2990850" y="13333"/>
                </a:cubicBezTo>
                <a:cubicBezTo>
                  <a:pt x="3127375" y="-100967"/>
                  <a:pt x="3108325" y="553083"/>
                  <a:pt x="3352800" y="699133"/>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455958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pPr algn="r" rtl="1"/>
                <a:r>
                  <a:rPr lang="fa-IR" sz="2000" dirty="0"/>
                  <a:t>به عنوان تمرین، مثال قبل را با میرایی حل کنید. </a:t>
                </a:r>
                <a:endParaRPr lang="en-US" sz="2000" dirty="0" smtClean="0"/>
              </a:p>
              <a:p>
                <a:pPr algn="r" rtl="1"/>
                <a:endParaRPr lang="en-US" sz="2000" dirty="0" smtClean="0"/>
              </a:p>
              <a:p>
                <a:pPr algn="r" rtl="1"/>
                <a:r>
                  <a:rPr lang="en-US" sz="2000" dirty="0" smtClean="0"/>
                  <a:t> </a:t>
                </a:r>
                <a:r>
                  <a:rPr lang="fa-IR" sz="2000" dirty="0"/>
                  <a:t>اگر  </a:t>
                </a:r>
                <a:r>
                  <a:rPr lang="en-US" sz="2000" dirty="0"/>
                  <a:t>t&lt;t</a:t>
                </a:r>
                <a:r>
                  <a:rPr lang="en-US" sz="2000" baseline="-25000" dirty="0"/>
                  <a:t>0  </a:t>
                </a:r>
                <a:r>
                  <a:rPr lang="fa-IR" sz="2000" dirty="0"/>
                  <a:t>باشد، داریم: </a:t>
                </a:r>
                <a:endParaRPr lang="en-US" sz="2000" dirty="0"/>
              </a:p>
              <a:p>
                <a:pPr algn="r" rtl="1"/>
                <a:endParaRPr lang="fa-IR" sz="2000" dirty="0" smtClean="0"/>
              </a:p>
              <a:p>
                <a:pPr algn="r" rtl="1"/>
                <a:endParaRPr lang="fa-IR" sz="2000" dirty="0"/>
              </a:p>
              <a:p>
                <a:pPr algn="r" rtl="1"/>
                <a:endParaRPr lang="fa-IR" sz="2000" dirty="0" smtClean="0"/>
              </a:p>
              <a:p>
                <a:pPr algn="r" rtl="1"/>
                <a:endParaRPr lang="fa-IR" sz="2000" dirty="0"/>
              </a:p>
              <a:p>
                <a:pPr algn="l"/>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a:rPr>
                            </m:ctrlPr>
                          </m:dPr>
                          <m:e>
                            <m:r>
                              <a:rPr lang="en-US" sz="2000" b="0" i="1" smtClean="0">
                                <a:latin typeface="Cambria Math"/>
                                <a:ea typeface="Cambria Math"/>
                              </a:rPr>
                              <m:t>𝜏</m:t>
                            </m:r>
                          </m:e>
                        </m:d>
                        <m:r>
                          <a:rPr lang="en-US" sz="2000" b="0" i="1" smtClean="0">
                            <a:latin typeface="Cambria Math"/>
                            <a:ea typeface="Cambria Math"/>
                          </a:rPr>
                          <m:t>h</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𝜏</m:t>
                            </m:r>
                          </m:e>
                        </m:d>
                        <m:r>
                          <a:rPr lang="en-US" sz="2000" b="0" i="1" smtClean="0">
                            <a:latin typeface="Cambria Math"/>
                            <a:ea typeface="Cambria Math"/>
                          </a:rPr>
                          <m:t>𝑑</m:t>
                        </m:r>
                        <m:r>
                          <a:rPr lang="en-US" sz="2000" b="0" i="1" smtClean="0">
                            <a:latin typeface="Cambria Math"/>
                            <a:ea typeface="Cambria Math"/>
                          </a:rPr>
                          <m:t>𝜏</m:t>
                        </m:r>
                      </m:e>
                    </m:nary>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e>
                    </m:nary>
                    <m:r>
                      <a:rPr lang="en-US" sz="2000" b="0" i="1" smtClean="0">
                        <a:latin typeface="Cambria Math"/>
                      </a:rPr>
                      <m:t> </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𝑒</m:t>
                            </m:r>
                          </m:e>
                          <m:sup>
                            <m:r>
                              <a:rPr lang="en-US" sz="2000" b="0" i="1" smtClean="0">
                                <a:latin typeface="Cambria Math"/>
                                <a:ea typeface="Cambria Math"/>
                              </a:rPr>
                              <m:t>𝜁</m:t>
                            </m:r>
                            <m:sSubSup>
                              <m:sSubSupPr>
                                <m:ctrlPr>
                                  <a:rPr lang="en-US" sz="2000" b="0" i="1" smtClean="0">
                                    <a:latin typeface="Cambria Math"/>
                                    <a:ea typeface="Cambria Math"/>
                                  </a:rPr>
                                </m:ctrlPr>
                              </m:sSub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b/>
                              <m:sup>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sup>
                            </m:sSubSup>
                          </m:sup>
                        </m:sSup>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ea typeface="Cambria Math"/>
                              </a:rPr>
                              <m:t>𝜏</m:t>
                            </m:r>
                          </m:e>
                        </m:d>
                        <m:r>
                          <a:rPr lang="en-US" sz="2000" b="0" i="1" smtClean="0">
                            <a:latin typeface="Cambria Math"/>
                            <a:ea typeface="Cambria Math"/>
                          </a:rPr>
                          <m:t>𝑑</m:t>
                        </m:r>
                        <m:r>
                          <a:rPr lang="en-US" sz="2000" b="0" i="1" smtClean="0">
                            <a:latin typeface="Cambria Math"/>
                            <a:ea typeface="Cambria Math"/>
                          </a:rPr>
                          <m:t>𝜏</m:t>
                        </m:r>
                      </m:e>
                    </m:func>
                    <m:r>
                      <a:rPr lang="en-US" sz="2000" b="0" i="1" smtClean="0">
                        <a:latin typeface="Cambria Math"/>
                      </a:rPr>
                      <m:t>]</m:t>
                    </m:r>
                  </m:oMath>
                </a14:m>
                <a:endParaRPr lang="en-US" sz="2000" dirty="0" smtClean="0"/>
              </a:p>
              <a:p>
                <a:pPr algn="l">
                  <a:lnSpc>
                    <a:spcPct val="150000"/>
                  </a:lnSpc>
                </a:pPr>
                <a:r>
                  <a:rPr lang="en-US" sz="2000" dirty="0" smtClean="0"/>
                  <a:t>    </a:t>
                </a:r>
                <a14:m>
                  <m:oMath xmlns:m="http://schemas.openxmlformats.org/officeDocument/2006/math">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ea typeface="Cambria Math"/>
                      </a:rPr>
                      <m:t>𝑧</m:t>
                    </m:r>
                  </m:oMath>
                </a14:m>
                <a:r>
                  <a:rPr lang="en-US" sz="2000" dirty="0" smtClean="0"/>
                  <a:t>                        if     </a:t>
                </a:r>
                <a14:m>
                  <m:oMath xmlns:m="http://schemas.openxmlformats.org/officeDocument/2006/math">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   </m:t>
                    </m:r>
                    <m:r>
                      <a:rPr lang="en-US" sz="2000" dirty="0">
                        <a:latin typeface="Cambria Math"/>
                      </a:rPr>
                      <m:t>→</m:t>
                    </m:r>
                    <m:r>
                      <a:rPr lang="en-US" sz="2000" b="0" i="0" dirty="0" smtClean="0">
                        <a:latin typeface="Cambria Math"/>
                      </a:rPr>
                      <m:t>   </m:t>
                    </m:r>
                    <m:r>
                      <m:rPr>
                        <m:sty m:val="p"/>
                      </m:rPr>
                      <a:rPr lang="en-US" sz="2000" b="0" i="0" dirty="0" smtClean="0">
                        <a:latin typeface="Cambria Math"/>
                      </a:rPr>
                      <m:t>z</m:t>
                    </m:r>
                    <m:r>
                      <a:rPr lang="en-US" sz="2000" b="0" i="0" dirty="0" smtClean="0">
                        <a:latin typeface="Cambria Math"/>
                      </a:rPr>
                      <m:t>=</m:t>
                    </m:r>
                    <m:r>
                      <a:rPr lang="en-US" sz="2000" b="0" i="0" dirty="0" smtClean="0">
                        <a:latin typeface="Cambria Math"/>
                      </a:rPr>
                      <m:t>0</m:t>
                    </m:r>
                    <m:r>
                      <a:rPr lang="en-US" sz="2000" b="0" i="0" dirty="0" smtClean="0">
                        <a:latin typeface="Cambria Math"/>
                      </a:rPr>
                      <m:t> </m:t>
                    </m:r>
                  </m:oMath>
                </a14:m>
                <a:endParaRPr lang="en-US" sz="2000" dirty="0" smtClean="0"/>
              </a:p>
              <a:p>
                <a:pPr marL="0" indent="0">
                  <a:lnSpc>
                    <a:spcPct val="150000"/>
                  </a:lnSpc>
                  <a:buNone/>
                </a:pPr>
                <a:r>
                  <a:rPr lang="en-US" sz="2000" dirty="0"/>
                  <a:t> </a:t>
                </a:r>
                <a:r>
                  <a:rPr lang="en-US" sz="2000" dirty="0" smtClean="0"/>
                  <a:t>        </a:t>
                </a:r>
                <a14:m>
                  <m:oMath xmlns:m="http://schemas.openxmlformats.org/officeDocument/2006/math">
                    <m:r>
                      <a:rPr lang="en-US" sz="2000" b="0" i="1" smtClean="0">
                        <a:latin typeface="Cambria Math"/>
                      </a:rPr>
                      <m:t>𝑑</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ea typeface="Cambria Math"/>
                      </a:rPr>
                      <m:t>𝑑𝑧</m:t>
                    </m:r>
                  </m:oMath>
                </a14:m>
                <a:r>
                  <a:rPr lang="en-US" sz="2000" dirty="0" smtClean="0"/>
                  <a:t>                               </a:t>
                </a:r>
                <a14:m>
                  <m:oMath xmlns:m="http://schemas.openxmlformats.org/officeDocument/2006/math">
                    <m:r>
                      <a:rPr lang="en-US" sz="2000" b="0" i="1" dirty="0" smtClean="0">
                        <a:latin typeface="Cambria Math"/>
                      </a:rPr>
                      <m:t>0</m:t>
                    </m:r>
                    <m:r>
                      <a:rPr lang="en-US" sz="2000" b="0" i="1" dirty="0" smtClean="0">
                        <a:latin typeface="Cambria Math"/>
                      </a:rPr>
                      <m:t>=</m:t>
                    </m:r>
                    <m:r>
                      <a:rPr lang="en-US" sz="2000" b="0" i="1" dirty="0" smtClean="0">
                        <a:latin typeface="Cambria Math"/>
                        <a:ea typeface="Cambria Math"/>
                      </a:rPr>
                      <m:t>𝜏</m:t>
                    </m:r>
                    <m:r>
                      <a:rPr lang="en-US" sz="2000" b="0" i="1" dirty="0" smtClean="0">
                        <a:latin typeface="Cambria Math"/>
                        <a:ea typeface="Cambria Math"/>
                      </a:rPr>
                      <m:t>   </m:t>
                    </m:r>
                    <m:r>
                      <a:rPr lang="en-US" sz="2000" dirty="0">
                        <a:latin typeface="Cambria Math"/>
                      </a:rPr>
                      <m:t>→</m:t>
                    </m:r>
                    <m:r>
                      <a:rPr lang="en-US" sz="2000" b="0" i="1" dirty="0" smtClean="0">
                        <a:latin typeface="Cambria Math"/>
                      </a:rPr>
                      <m:t>    </m:t>
                    </m:r>
                    <m:r>
                      <a:rPr lang="en-US" sz="2000" b="0" i="1" dirty="0" smtClean="0">
                        <a:latin typeface="Cambria Math"/>
                        <a:ea typeface="Cambria Math"/>
                      </a:rPr>
                      <m:t>𝑧</m:t>
                    </m:r>
                    <m:r>
                      <a:rPr lang="en-US" sz="2000" b="0" i="1" dirty="0" smtClean="0">
                        <a:latin typeface="Cambria Math"/>
                        <a:ea typeface="Cambria Math"/>
                      </a:rPr>
                      <m:t>=</m:t>
                    </m:r>
                    <m:r>
                      <a:rPr lang="en-US" sz="2000" b="0" i="1" dirty="0" smtClean="0">
                        <a:latin typeface="Cambria Math"/>
                        <a:ea typeface="Cambria Math"/>
                      </a:rPr>
                      <m:t>𝑡</m:t>
                    </m:r>
                  </m:oMath>
                </a14:m>
                <a:endParaRPr lang="en-US" sz="2000" dirty="0" smtClean="0"/>
              </a:p>
              <a:p>
                <a:pPr marL="0" indent="0">
                  <a:lnSpc>
                    <a:spcPct val="150000"/>
                  </a:lnSpc>
                  <a:buNone/>
                </a:pPr>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𝑡</m:t>
                        </m:r>
                      </m:sub>
                      <m:sup>
                        <m:r>
                          <a:rPr lang="en-US" sz="2000" b="0" i="1" smtClean="0">
                            <a:latin typeface="Cambria Math"/>
                          </a:rPr>
                          <m:t>0</m:t>
                        </m:r>
                      </m:sup>
                      <m:e>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𝑧</m:t>
                                </m:r>
                              </m:sup>
                            </m:sSup>
                            <m:r>
                              <a:rPr lang="en-US" sz="2000" b="0" i="1" smtClean="0">
                                <a:latin typeface="Cambria Math"/>
                              </a:rPr>
                              <m:t> </m:t>
                            </m:r>
                            <m:r>
                              <m:rPr>
                                <m:sty m:val="p"/>
                              </m:rPr>
                              <a:rPr lang="en-US" sz="2000" b="0" i="0" smtClean="0">
                                <a:latin typeface="Cambria Math"/>
                              </a:rPr>
                              <m:t>sin</m:t>
                            </m:r>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𝑧</m:t>
                            </m:r>
                            <m:r>
                              <a:rPr lang="en-US" sz="2000" b="0" i="1" smtClean="0">
                                <a:latin typeface="Cambria Math"/>
                              </a:rPr>
                              <m:t>)</m:t>
                            </m:r>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e>
                    </m:nary>
                    <m:r>
                      <a:rPr lang="en-US" sz="2000" b="0" i="1" smtClean="0">
                        <a:latin typeface="Cambria Math"/>
                      </a:rPr>
                      <m:t> </m:t>
                    </m:r>
                    <m:r>
                      <a:rPr lang="en-US" sz="2000" b="0" i="1" smtClean="0">
                        <a:latin typeface="Cambria Math"/>
                      </a:rPr>
                      <m:t>𝑑𝑧</m:t>
                    </m:r>
                  </m:oMath>
                </a14:m>
                <a:r>
                  <a:rPr lang="en-US" sz="2000" dirty="0" smtClean="0"/>
                  <a:t>          </a:t>
                </a:r>
                <a:r>
                  <a:rPr lang="fa-IR" sz="2000" dirty="0" smtClean="0"/>
                  <a:t>انتگرال جزء به جز</a:t>
                </a:r>
                <a:r>
                  <a:rPr lang="en-US" sz="2000" dirty="0"/>
                  <a:t>     </a:t>
                </a:r>
                <a14:m>
                  <m:oMath xmlns:m="http://schemas.openxmlformats.org/officeDocument/2006/math">
                    <m:nary>
                      <m:naryPr>
                        <m:limLoc m:val="undOvr"/>
                        <m:subHide m:val="on"/>
                        <m:supHide m:val="on"/>
                        <m:ctrlPr>
                          <a:rPr lang="en-US" sz="2000" b="0" i="1" smtClean="0">
                            <a:latin typeface="Cambria Math"/>
                          </a:rPr>
                        </m:ctrlPr>
                      </m:naryPr>
                      <m:sub/>
                      <m:sup/>
                      <m:e>
                        <m:r>
                          <a:rPr lang="en-US" sz="2000" i="1">
                            <a:latin typeface="Cambria Math"/>
                          </a:rPr>
                          <m:t>𝑢𝑑𝑣</m:t>
                        </m:r>
                      </m:e>
                    </m:nary>
                    <m:r>
                      <a:rPr lang="en-US" sz="2000" b="0" i="1" smtClean="0">
                        <a:latin typeface="Cambria Math"/>
                      </a:rPr>
                      <m:t>=</m:t>
                    </m:r>
                    <m:r>
                      <a:rPr lang="en-US" sz="2000" b="0" i="1" smtClean="0">
                        <a:latin typeface="Cambria Math"/>
                      </a:rPr>
                      <m:t>𝑢𝑣</m:t>
                    </m:r>
                    <m:r>
                      <a:rPr lang="en-US" sz="2000" b="0" i="1" smtClean="0">
                        <a:latin typeface="Cambria Math"/>
                      </a:rPr>
                      <m:t>−</m:t>
                    </m:r>
                    <m:nary>
                      <m:naryPr>
                        <m:limLoc m:val="undOvr"/>
                        <m:subHide m:val="on"/>
                        <m:supHide m:val="on"/>
                        <m:ctrlPr>
                          <a:rPr lang="en-US" sz="2000" b="0" i="1" smtClean="0">
                            <a:latin typeface="Cambria Math"/>
                          </a:rPr>
                        </m:ctrlPr>
                      </m:naryPr>
                      <m:sub/>
                      <m:sup/>
                      <m:e>
                        <m:r>
                          <a:rPr lang="en-US" sz="2000" b="0" i="1" smtClean="0">
                            <a:latin typeface="Cambria Math"/>
                          </a:rPr>
                          <m:t>𝑣𝑑𝑢</m:t>
                        </m:r>
                      </m:e>
                    </m:nary>
                  </m:oMath>
                </a14:m>
                <a:r>
                  <a:rPr lang="en-US" sz="2000" dirty="0" smtClean="0"/>
                  <a:t>    </a:t>
                </a:r>
                <a:endParaRPr lang="en-US" sz="2000" dirty="0"/>
              </a:p>
              <a:p>
                <a:pPr marL="0" indent="0">
                  <a:lnSpc>
                    <a:spcPct val="150000"/>
                  </a:lnSpc>
                  <a:buNone/>
                </a:pPr>
                <a:r>
                  <a:rPr lang="en-US" sz="2000" dirty="0" smtClean="0"/>
                  <a:t>        </a:t>
                </a:r>
                <a14:m>
                  <m:oMath xmlns:m="http://schemas.openxmlformats.org/officeDocument/2006/math">
                    <m:r>
                      <a:rPr lang="en-US" sz="2000" b="0" i="1" smtClean="0">
                        <a:latin typeface="Cambria Math"/>
                      </a:rPr>
                      <m:t>𝑢</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𝑧</m:t>
                            </m:r>
                          </m:e>
                        </m:func>
                        <m:r>
                          <a:rPr lang="en-US" sz="2000" b="0" i="1" smtClean="0">
                            <a:latin typeface="Cambria Math"/>
                          </a:rPr>
                          <m:t>)</m:t>
                        </m:r>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oMath>
                </a14:m>
                <a:r>
                  <a:rPr lang="en-US" sz="2000" dirty="0" smtClean="0"/>
                  <a:t>       ,            </a:t>
                </a:r>
                <a14:m>
                  <m:oMath xmlns:m="http://schemas.openxmlformats.org/officeDocument/2006/math">
                    <m:r>
                      <a:rPr lang="en-US" sz="2000" b="0" i="1" smtClean="0">
                        <a:latin typeface="Cambria Math"/>
                      </a:rPr>
                      <m:t>𝑑𝑣</m:t>
                    </m:r>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𝑧</m:t>
                        </m:r>
                      </m:sup>
                    </m:sSup>
                    <m:r>
                      <a:rPr lang="en-US" sz="2000" b="0" i="1" smtClean="0">
                        <a:latin typeface="Cambria Math"/>
                        <a:ea typeface="Cambria Math"/>
                      </a:rPr>
                      <m:t>𝑑𝑧</m:t>
                    </m:r>
                  </m:oMath>
                </a14:m>
                <a:endParaRPr lang="en-US" sz="2000" dirty="0"/>
              </a:p>
              <a:p>
                <a:pPr marL="0" indent="0">
                  <a:lnSpc>
                    <a:spcPct val="150000"/>
                  </a:lnSpc>
                  <a:buNone/>
                </a:pPr>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143000"/>
            <a:ext cx="2295525"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 name="TextBox 3"/>
              <p:cNvSpPr txBox="1"/>
              <p:nvPr/>
            </p:nvSpPr>
            <p:spPr>
              <a:xfrm>
                <a:off x="72697" y="1371600"/>
                <a:ext cx="4607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72697" y="1371600"/>
                <a:ext cx="460703"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2828925" y="2286000"/>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828925" y="2286000"/>
                <a:ext cx="432875" cy="369332"/>
              </a:xfrm>
              <a:prstGeom prst="rect">
                <a:avLst/>
              </a:prstGeom>
              <a:blipFill rotWithShape="1">
                <a:blip r:embed="rId5" cstate="print"/>
                <a:stretch>
                  <a:fillRect/>
                </a:stretch>
              </a:blipFill>
            </p:spPr>
            <p:txBody>
              <a:bodyPr/>
              <a:lstStyle/>
              <a:p>
                <a:r>
                  <a:rPr lang="en-US">
                    <a:noFill/>
                  </a:rPr>
                  <a:t> </a:t>
                </a:r>
              </a:p>
            </p:txBody>
          </p:sp>
        </mc:Fallback>
      </mc:AlternateContent>
      <p:sp>
        <p:nvSpPr>
          <p:cNvPr id="8" name="Left Brace 7"/>
          <p:cNvSpPr/>
          <p:nvPr/>
        </p:nvSpPr>
        <p:spPr>
          <a:xfrm>
            <a:off x="303048" y="3810000"/>
            <a:ext cx="257175" cy="838200"/>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3245760" y="3819525"/>
            <a:ext cx="257175" cy="838200"/>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996312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14:m>
                  <m:oMath xmlns:m="http://schemas.openxmlformats.org/officeDocument/2006/math">
                    <m:r>
                      <a:rPr lang="en-US" sz="2000" b="0" i="1" smtClean="0">
                        <a:latin typeface="Cambria Math"/>
                      </a:rPr>
                      <m:t>𝐼</m:t>
                    </m:r>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𝑡</m:t>
                        </m:r>
                      </m:sub>
                      <m:sup>
                        <m:r>
                          <a:rPr lang="en-US" sz="2000" b="0" i="1" smtClean="0">
                            <a:latin typeface="Cambria Math"/>
                          </a:rPr>
                          <m:t>0</m:t>
                        </m:r>
                      </m:sup>
                      <m:e>
                        <m:f>
                          <m:fPr>
                            <m:ctrlPr>
                              <a:rPr lang="en-US" sz="2000" b="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sSup>
                              <m:sSupPr>
                                <m:ctrlPr>
                                  <a:rPr lang="en-US" sz="2000" b="0" i="1" smtClean="0">
                                    <a:latin typeface="Cambria Math"/>
                                  </a:rPr>
                                </m:ctrlPr>
                              </m:sSupPr>
                              <m:e>
                                <m:r>
                                  <a:rPr lang="en-US" sz="2000" b="0" i="1" smtClean="0">
                                    <a:latin typeface="Cambria Math"/>
                                  </a:rPr>
                                  <m:t>𝑒</m:t>
                                </m:r>
                              </m:e>
                              <m:sup>
                                <m:d>
                                  <m:dPr>
                                    <m:ctrlPr>
                                      <a:rPr lang="en-US" sz="2000" b="0" i="1" smtClean="0">
                                        <a:latin typeface="Cambria Math"/>
                                      </a:rPr>
                                    </m:ctrlPr>
                                  </m:dPr>
                                  <m:e>
                                    <m:r>
                                      <a:rPr lang="en-US" sz="2000" b="0" i="1" smtClean="0">
                                        <a:latin typeface="Cambria Math"/>
                                      </a:rPr>
                                      <m:t>−</m:t>
                                    </m:r>
                                    <m:r>
                                      <a:rPr lang="en-US" sz="2000" b="0" i="1" smtClean="0">
                                        <a:latin typeface="Cambria Math"/>
                                        <a:ea typeface="Cambria Math"/>
                                      </a:rPr>
                                      <m:t>𝜁</m:t>
                                    </m:r>
                                    <m:sSubSup>
                                      <m:sSubSupPr>
                                        <m:ctrlPr>
                                          <a:rPr lang="en-US" sz="2000" b="0" i="1" smtClean="0">
                                            <a:latin typeface="Cambria Math"/>
                                            <a:ea typeface="Cambria Math"/>
                                          </a:rPr>
                                        </m:ctrlPr>
                                      </m:sSubSupPr>
                                      <m:e>
                                        <m:r>
                                          <a:rPr lang="en-US" sz="2000" b="0" i="1" smtClean="0">
                                            <a:latin typeface="Cambria Math"/>
                                            <a:ea typeface="Cambria Math"/>
                                          </a:rPr>
                                          <m:t>𝜔</m:t>
                                        </m:r>
                                      </m:e>
                                      <m:sub>
                                        <m:r>
                                          <a:rPr lang="en-US" sz="2000" b="0" i="1" smtClean="0">
                                            <a:latin typeface="Cambria Math"/>
                                          </a:rPr>
                                          <m:t>𝑛</m:t>
                                        </m:r>
                                      </m:sub>
                                      <m:sup/>
                                    </m:sSubSup>
                                    <m:r>
                                      <a:rPr lang="en-US" sz="2000" b="0" i="1" smtClean="0">
                                        <a:latin typeface="Cambria Math"/>
                                      </a:rPr>
                                      <m:t>𝑧</m:t>
                                    </m:r>
                                  </m:e>
                                </m:d>
                              </m:sup>
                            </m:sSup>
                            <m:r>
                              <m:rPr>
                                <m:sty m:val="p"/>
                              </m:rPr>
                              <a:rPr lang="en-US" sz="2000" b="0" i="0" smtClean="0">
                                <a:latin typeface="Cambria Math"/>
                              </a:rPr>
                              <m:t>sin</m:t>
                            </m:r>
                            <m:r>
                              <a:rPr lang="en-US" sz="2000" b="0" i="1" smtClean="0">
                                <a:latin typeface="Cambria Math"/>
                              </a:rPr>
                              <m:t>⁡(</m:t>
                            </m:r>
                            <m:sSub>
                              <m:sSubPr>
                                <m:ctrlPr>
                                  <a:rPr lang="en-US" sz="2000" b="0" i="1" smtClean="0">
                                    <a:latin typeface="Cambria Math"/>
                                  </a:rPr>
                                </m:ctrlPr>
                              </m:sSubPr>
                              <m:e>
                                <m:r>
                                  <a:rPr lang="el-GR" sz="2000" i="1">
                                    <a:latin typeface="Cambria Math"/>
                                    <a:ea typeface="Cambria Math"/>
                                  </a:rPr>
                                  <m:t>𝜔</m:t>
                                </m:r>
                              </m:e>
                              <m:sub>
                                <m:r>
                                  <a:rPr lang="en-US" sz="2000" b="0" i="1" smtClean="0">
                                    <a:latin typeface="Cambria Math"/>
                                  </a:rPr>
                                  <m:t>𝑑</m:t>
                                </m:r>
                              </m:sub>
                            </m:sSub>
                            <m:r>
                              <a:rPr lang="en-US" sz="2000" b="0" i="1" smtClean="0">
                                <a:latin typeface="Cambria Math"/>
                              </a:rPr>
                              <m:t>𝑧</m:t>
                            </m:r>
                            <m:r>
                              <a:rPr lang="en-US" sz="2000" b="0" i="1" smtClean="0">
                                <a:latin typeface="Cambria Math"/>
                              </a:rPr>
                              <m:t>)</m:t>
                            </m:r>
                            <m:r>
                              <a:rPr lang="en-US" sz="2000" b="0" i="1" smtClean="0">
                                <a:latin typeface="Cambria Math"/>
                              </a:rPr>
                              <m:t>𝑑𝑧</m:t>
                            </m:r>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e>
                    </m:nary>
                    <m:r>
                      <a:rPr lang="en-US" sz="2000" b="0" i="1" smtClean="0">
                        <a:latin typeface="Cambria Math"/>
                      </a:rPr>
                      <m:t>=</m:t>
                    </m:r>
                    <m:f>
                      <m:fPr>
                        <m:ctrlPr>
                          <a:rPr lang="en-US" sz="2000" b="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𝑧</m:t>
                            </m:r>
                            <m:r>
                              <a:rPr lang="en-US" sz="2000" b="0" i="1" smtClean="0">
                                <a:latin typeface="Cambria Math"/>
                              </a:rPr>
                              <m:t>)</m:t>
                            </m:r>
                          </m:e>
                        </m:func>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r>
                      <a:rPr lang="en-US" sz="2000" b="0" i="1" smtClean="0">
                        <a:latin typeface="Cambria Math"/>
                      </a:rPr>
                      <m:t> . </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ea typeface="Cambria Math"/>
                              </a:rPr>
                              <m:t>𝜁</m:t>
                            </m:r>
                            <m:sSubSup>
                              <m:sSubSupPr>
                                <m:ctrlPr>
                                  <a:rPr lang="en-US" sz="2000" b="0" i="1" smtClean="0">
                                    <a:latin typeface="Cambria Math"/>
                                    <a:ea typeface="Cambria Math"/>
                                  </a:rPr>
                                </m:ctrlPr>
                              </m:sSubSupPr>
                              <m:e>
                                <m:r>
                                  <a:rPr lang="en-US" sz="2000" b="0" i="1" smtClean="0">
                                    <a:latin typeface="Cambria Math"/>
                                    <a:ea typeface="Cambria Math"/>
                                  </a:rPr>
                                  <m:t>𝜔</m:t>
                                </m:r>
                              </m:e>
                              <m:sub>
                                <m:r>
                                  <a:rPr lang="en-US" sz="2000" b="0" i="1" smtClean="0">
                                    <a:latin typeface="Cambria Math"/>
                                  </a:rPr>
                                  <m:t>𝑛</m:t>
                                </m:r>
                              </m:sub>
                              <m:sup/>
                            </m:sSubSup>
                            <m:r>
                              <a:rPr lang="en-US" sz="2000" b="0" i="1" smtClean="0">
                                <a:latin typeface="Cambria Math"/>
                              </a:rPr>
                              <m:t>𝑧</m:t>
                            </m:r>
                          </m:sup>
                        </m:sSup>
                      </m:num>
                      <m:den>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den>
                    </m:f>
                    <m:sSubSup>
                      <m:sSubSupPr>
                        <m:ctrlPr>
                          <a:rPr lang="en-US" sz="2000" b="0" i="1" smtClean="0">
                            <a:latin typeface="Cambria Math"/>
                          </a:rPr>
                        </m:ctrlPr>
                      </m:sSubSupPr>
                      <m:e>
                        <m:r>
                          <a:rPr lang="en-US" sz="2000" b="0" i="1" smtClean="0">
                            <a:latin typeface="Cambria Math"/>
                          </a:rPr>
                          <m:t>|</m:t>
                        </m:r>
                      </m:e>
                      <m:sub>
                        <m:r>
                          <a:rPr lang="en-US" sz="2000" b="0" i="1" smtClean="0">
                            <a:latin typeface="Cambria Math"/>
                          </a:rPr>
                          <m:t>𝑡</m:t>
                        </m:r>
                      </m:sub>
                      <m:sup>
                        <m:r>
                          <a:rPr lang="en-US" sz="2000" b="0" i="1" smtClean="0">
                            <a:latin typeface="Cambria Math"/>
                          </a:rPr>
                          <m:t>0</m:t>
                        </m:r>
                      </m:sup>
                    </m:sSubSup>
                    <m:r>
                      <a:rPr lang="en-US" sz="2000" b="0" i="0" smtClean="0">
                        <a:latin typeface="Cambria Math"/>
                      </a:rPr>
                      <m:t> − </m:t>
                    </m:r>
                    <m:nary>
                      <m:naryPr>
                        <m:ctrlPr>
                          <a:rPr lang="en-US" sz="2000" b="0" i="1" smtClean="0">
                            <a:latin typeface="Cambria Math"/>
                          </a:rPr>
                        </m:ctrlPr>
                      </m:naryPr>
                      <m:sub>
                        <m:r>
                          <m:rPr>
                            <m:brk m:alnAt="23"/>
                          </m:rPr>
                          <a:rPr lang="en-US" sz="2000" b="0" i="1" smtClean="0">
                            <a:latin typeface="Cambria Math"/>
                          </a:rPr>
                          <m:t>𝑡</m:t>
                        </m:r>
                      </m:sub>
                      <m:sup>
                        <m:r>
                          <a:rPr lang="en-US" sz="2000" b="0" i="1" smtClean="0">
                            <a:latin typeface="Cambria Math"/>
                          </a:rPr>
                          <m:t>0</m:t>
                        </m:r>
                      </m:sup>
                      <m:e>
                        <m:r>
                          <a:rPr lang="en-US" sz="2000" b="0" i="1" smtClean="0">
                            <a:latin typeface="Cambria Math"/>
                          </a:rPr>
                          <m:t>(</m:t>
                        </m:r>
                        <m:f>
                          <m:fPr>
                            <m:ctrlPr>
                              <a:rPr lang="en-US" sz="2000" b="0" i="1" smtClean="0">
                                <a:latin typeface="Cambria Math"/>
                              </a:rPr>
                            </m:ctrlPr>
                          </m:fPr>
                          <m:num>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num>
                          <m:den>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den>
                        </m:f>
                      </m:e>
                    </m:nary>
                    <m:r>
                      <a:rPr lang="en-US" sz="2000" b="0" i="1" smtClean="0">
                        <a:latin typeface="Cambria Math"/>
                      </a:rPr>
                      <m:t> </m:t>
                    </m:r>
                    <m:f>
                      <m:fPr>
                        <m:ctrlPr>
                          <a:rPr lang="en-US" sz="2000" b="0" i="1" smtClean="0">
                            <a:latin typeface="Cambria Math"/>
                          </a:rPr>
                        </m:ctrlPr>
                      </m:fPr>
                      <m:num>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num>
                      <m:den>
                        <m:r>
                          <a:rPr lang="en-US" sz="2000" b="0" i="1" smtClean="0">
                            <a:latin typeface="Cambria Math"/>
                          </a:rPr>
                          <m:t>𝑚</m:t>
                        </m:r>
                      </m:den>
                    </m:f>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e>
                    </m:func>
                    <m:r>
                      <a:rPr lang="en-US" sz="2000" b="0" i="1" smtClean="0">
                        <a:latin typeface="Cambria Math"/>
                      </a:rPr>
                      <m:t>𝑑𝑧</m:t>
                    </m:r>
                    <m:r>
                      <a:rPr lang="en-US" sz="2000" b="0" i="1" smtClean="0">
                        <a:latin typeface="Cambria Math"/>
                      </a:rPr>
                      <m:t>)</m:t>
                    </m:r>
                  </m:oMath>
                </a14:m>
                <a:endParaRPr lang="en-US" sz="2000" dirty="0" smtClean="0"/>
              </a:p>
              <a:p>
                <a:pPr>
                  <a:lnSpc>
                    <a:spcPct val="150000"/>
                  </a:lnSpc>
                </a:pPr>
                <a14:m>
                  <m:oMath xmlns:m="http://schemas.openxmlformats.org/officeDocument/2006/math">
                    <m:r>
                      <a:rPr lang="en-US" sz="2000" b="0" i="1" smtClean="0">
                        <a:latin typeface="Cambria Math"/>
                      </a:rPr>
                      <m:t>=</m:t>
                    </m:r>
                    <m:f>
                      <m:fPr>
                        <m:ctrlPr>
                          <a:rPr lang="en-US" sz="2000" b="0" i="1" smtClean="0">
                            <a:latin typeface="Cambria Math"/>
                          </a:rPr>
                        </m:ctrlPr>
                      </m:fPr>
                      <m:num>
                        <m:r>
                          <a:rPr lang="en-US" sz="2000" i="1">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b="0" i="1" smtClean="0">
                                <a:latin typeface="Cambria Math"/>
                              </a:rPr>
                              <m:t>𝑡</m:t>
                            </m:r>
                            <m:r>
                              <a:rPr lang="en-US" sz="2000" b="0" i="1" smtClean="0">
                                <a:latin typeface="Cambria Math"/>
                              </a:rPr>
                              <m:t>)</m:t>
                            </m:r>
                          </m:e>
                        </m:func>
                      </m:num>
                      <m:den>
                        <m:r>
                          <a:rPr lang="en-US" sz="2000" b="0" i="1" smtClean="0">
                            <a:latin typeface="Cambria Math"/>
                          </a:rPr>
                          <m:t>𝑚</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𝑑</m:t>
                            </m:r>
                          </m:sub>
                        </m:sSub>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den>
                    </m:f>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b="0" i="1" smtClean="0">
                            <a:latin typeface="Cambria Math"/>
                          </a:rPr>
                          <m:t>𝑡</m:t>
                        </m:r>
                      </m:sup>
                    </m:sSup>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𝑡</m:t>
                        </m:r>
                      </m:sub>
                      <m:sup>
                        <m:r>
                          <a:rPr lang="en-US" sz="2000" b="0" i="1" smtClean="0">
                            <a:latin typeface="Cambria Math"/>
                          </a:rPr>
                          <m:t>0</m:t>
                        </m:r>
                      </m:sup>
                      <m:e>
                        <m:f>
                          <m:fPr>
                            <m:ctrlPr>
                              <a:rPr lang="en-US" sz="2000" b="0" i="1" smtClean="0">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smtClean="0">
                                        <a:latin typeface="Cambria Math"/>
                                      </a:rPr>
                                      <m:t>𝑧</m:t>
                                    </m:r>
                                  </m:e>
                                </m:d>
                              </m:sup>
                            </m:sSup>
                            <m:func>
                              <m:funcPr>
                                <m:ctrlPr>
                                  <a:rPr lang="en-US" sz="2000" i="1" smtClean="0">
                                    <a:latin typeface="Cambria Math"/>
                                  </a:rPr>
                                </m:ctrlPr>
                              </m:funcPr>
                              <m:fName>
                                <m:r>
                                  <m:rPr>
                                    <m:sty m:val="p"/>
                                  </m:rPr>
                                  <a:rPr lang="en-US" sz="2000" i="0" smtClean="0">
                                    <a:latin typeface="Cambria Math"/>
                                  </a:rPr>
                                  <m:t>cos</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m:t>
                                </m:r>
                              </m:e>
                            </m:func>
                          </m:num>
                          <m:den>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𝑚</m:t>
                            </m:r>
                          </m:den>
                        </m:f>
                      </m:e>
                    </m:nary>
                    <m:r>
                      <a:rPr lang="en-US" sz="2000" b="0" i="1" smtClean="0">
                        <a:latin typeface="Cambria Math"/>
                      </a:rPr>
                      <m:t>𝑑𝑧</m:t>
                    </m:r>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m:t>
                    </m:r>
                    <m:f>
                      <m:fPr>
                        <m:ctrlPr>
                          <a:rPr lang="en-US" sz="2000" i="1">
                            <a:latin typeface="Cambria Math"/>
                          </a:rPr>
                        </m:ctrlPr>
                      </m:fPr>
                      <m:num>
                        <m:r>
                          <a:rPr lang="en-US" sz="2000" i="1">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i="1">
                                <a:latin typeface="Cambria Math"/>
                              </a:rPr>
                              <m:t>𝑡</m:t>
                            </m:r>
                            <m:r>
                              <a:rPr lang="en-US" sz="2000" i="1">
                                <a:latin typeface="Cambria Math"/>
                              </a:rPr>
                              <m:t>)</m:t>
                            </m:r>
                          </m:e>
                        </m:func>
                      </m:num>
                      <m:den>
                        <m:r>
                          <a:rPr lang="en-US" sz="2000" i="1">
                            <a:latin typeface="Cambria Math"/>
                          </a:rPr>
                          <m:t>𝑚</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𝑑</m:t>
                            </m:r>
                          </m:sub>
                        </m:sSub>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den>
                    </m:f>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𝑡</m:t>
                        </m:r>
                      </m:sup>
                    </m:sSup>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unc>
                          <m:funcPr>
                            <m:ctrlPr>
                              <a:rPr lang="en-US" sz="2000" b="0" i="1" smtClean="0">
                                <a:latin typeface="Cambria Math"/>
                              </a:rPr>
                            </m:ctrlPr>
                          </m:funcPr>
                          <m:fName>
                            <m:r>
                              <m:rPr>
                                <m:sty m:val="p"/>
                              </m:rPr>
                              <a:rPr lang="en-US" sz="2000" b="0" i="0" smtClean="0">
                                <a:latin typeface="Cambria Math"/>
                              </a:rPr>
                              <m:t>cos</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𝑧</m:t>
                            </m:r>
                            <m:r>
                              <a:rPr lang="en-US" sz="2000" b="0" i="1" smtClean="0">
                                <a:latin typeface="Cambria Math"/>
                              </a:rPr>
                              <m:t>)</m:t>
                            </m:r>
                          </m:e>
                        </m:func>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num>
                      <m:den>
                        <m:sSup>
                          <m:sSupPr>
                            <m:ctrlPr>
                              <a:rPr lang="en-US" sz="2000" b="0" i="1" smtClean="0">
                                <a:latin typeface="Cambria Math"/>
                              </a:rPr>
                            </m:ctrlPr>
                          </m:sSupPr>
                          <m:e>
                            <m:r>
                              <a:rPr lang="en-US" sz="2000" b="0" i="1" smtClean="0">
                                <a:latin typeface="Cambria Math"/>
                              </a:rPr>
                              <m:t>(</m:t>
                            </m:r>
                            <m:r>
                              <a:rPr lang="en-US" sz="2000" b="0" i="1" smtClean="0">
                                <a:latin typeface="Cambria Math"/>
                                <a:ea typeface="Cambria Math"/>
                              </a:rPr>
                              <m:t>𝜁</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r>
                              <a:rPr lang="en-US" sz="2000" b="0" i="1" smtClean="0">
                                <a:latin typeface="Cambria Math"/>
                                <a:ea typeface="Cambria Math"/>
                              </a:rPr>
                              <m:t>)</m:t>
                            </m:r>
                          </m:e>
                          <m:sup>
                            <m:r>
                              <a:rPr lang="en-US" sz="2000" b="0" i="1" smtClean="0">
                                <a:latin typeface="Cambria Math"/>
                              </a:rPr>
                              <m:t>2</m:t>
                            </m:r>
                          </m:sup>
                        </m:sSup>
                        <m:r>
                          <a:rPr lang="en-US" sz="2000" b="0" i="1" smtClean="0">
                            <a:latin typeface="Cambria Math"/>
                          </a:rPr>
                          <m:t>𝑚</m:t>
                        </m:r>
                      </m:den>
                    </m:f>
                    <m:r>
                      <a:rPr lang="en-US" sz="2000" b="0" i="1" smtClean="0">
                        <a:latin typeface="Cambria Math"/>
                      </a:rPr>
                      <m:t> −</m:t>
                    </m:r>
                    <m:nary>
                      <m:naryPr>
                        <m:ctrlPr>
                          <a:rPr lang="en-US" sz="2000" b="0" i="1" smtClean="0">
                            <a:latin typeface="Cambria Math"/>
                          </a:rPr>
                        </m:ctrlPr>
                      </m:naryPr>
                      <m:sub>
                        <m:r>
                          <m:rPr>
                            <m:brk m:alnAt="23"/>
                          </m:rPr>
                          <a:rPr lang="en-US" sz="2000" b="0" i="1" smtClean="0">
                            <a:latin typeface="Cambria Math"/>
                          </a:rPr>
                          <m:t>𝑡</m:t>
                        </m:r>
                      </m:sub>
                      <m:sup>
                        <m:r>
                          <a:rPr lang="en-US" sz="2000" b="0" i="1" smtClean="0">
                            <a:latin typeface="Cambria Math"/>
                          </a:rPr>
                          <m:t>0</m:t>
                        </m:r>
                      </m:sup>
                      <m:e>
                        <m:f>
                          <m:fPr>
                            <m:ctrlPr>
                              <a:rPr lang="en-US" sz="2000" b="0" i="1" smtClean="0">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i="1">
                                        <a:latin typeface="Cambria Math"/>
                                      </a:rPr>
                                      <m:t>𝑧</m:t>
                                    </m:r>
                                  </m:e>
                                </m:d>
                              </m:e>
                            </m:func>
                          </m:num>
                          <m:den>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r>
                              <a:rPr lang="en-US" sz="2000" b="0" i="1" smtClean="0">
                                <a:latin typeface="Cambria Math"/>
                              </a:rPr>
                              <m:t>𝑚</m:t>
                            </m:r>
                          </m:den>
                        </m:f>
                      </m:e>
                    </m:nary>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r>
                      <a:rPr lang="en-US" sz="2000" b="0" i="1" smtClean="0">
                        <a:latin typeface="Cambria Math"/>
                      </a:rPr>
                      <m:t>𝑑𝑧</m:t>
                    </m:r>
                  </m:oMath>
                </a14:m>
                <a:endParaRPr lang="en-US" sz="2000" b="0" dirty="0" smtClean="0"/>
              </a:p>
              <a:p>
                <a:pPr>
                  <a:lnSpc>
                    <a:spcPct val="150000"/>
                  </a:lnSpc>
                </a:pPr>
                <a14:m>
                  <m:oMath xmlns:m="http://schemas.openxmlformats.org/officeDocument/2006/math">
                    <m:r>
                      <a:rPr lang="en-US" sz="2000" i="1">
                        <a:latin typeface="Cambria Math"/>
                      </a:rPr>
                      <m:t>=</m:t>
                    </m:r>
                    <m:f>
                      <m:fPr>
                        <m:ctrlPr>
                          <a:rPr lang="en-US" sz="2000" i="1">
                            <a:latin typeface="Cambria Math"/>
                          </a:rPr>
                        </m:ctrlPr>
                      </m:fPr>
                      <m:num>
                        <m:r>
                          <a:rPr lang="en-US" sz="2000" i="1">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i="1">
                                <a:latin typeface="Cambria Math"/>
                              </a:rPr>
                              <m:t>𝑡</m:t>
                            </m:r>
                            <m:r>
                              <a:rPr lang="en-US" sz="2000" i="1">
                                <a:latin typeface="Cambria Math"/>
                              </a:rPr>
                              <m:t>)</m:t>
                            </m:r>
                          </m:e>
                        </m:func>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r>
                              <a:rPr lang="en-US" sz="2000" i="1" smtClean="0">
                                <a:latin typeface="Cambria Math"/>
                                <a:ea typeface="Cambria Math"/>
                              </a:rPr>
                              <m:t>𝜔</m:t>
                            </m:r>
                            <m:r>
                              <a:rPr lang="en-US" sz="2000" i="1">
                                <a:latin typeface="Cambria Math"/>
                              </a:rPr>
                              <m:t>𝑡</m:t>
                            </m:r>
                          </m:sup>
                        </m:sSup>
                      </m:num>
                      <m:den>
                        <m:r>
                          <a:rPr lang="en-US" sz="2000" i="1">
                            <a:latin typeface="Cambria Math"/>
                          </a:rPr>
                          <m:t>𝑚</m:t>
                        </m:r>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𝑑</m:t>
                            </m:r>
                          </m:sub>
                        </m:sSub>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den>
                    </m:f>
                    <m:r>
                      <a:rPr lang="en-US" sz="2000" b="0" i="1" smtClean="0">
                        <a:latin typeface="Cambria Math"/>
                        <a:ea typeface="Cambria Math"/>
                      </a:rPr>
                      <m:t>+</m:t>
                    </m:r>
                    <m:d>
                      <m:dPr>
                        <m:begChr m:val="["/>
                        <m:endChr m:val="]"/>
                        <m:ctrlPr>
                          <a:rPr lang="en-US" sz="2000" b="0" i="1" smtClean="0">
                            <a:latin typeface="Cambria Math"/>
                            <a:ea typeface="Cambria Math"/>
                          </a:rPr>
                        </m:ctrlPr>
                      </m:dPr>
                      <m:e>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m:t>
                                </m:r>
                              </m:sub>
                            </m:sSub>
                          </m:num>
                          <m:den>
                            <m:r>
                              <a:rPr lang="en-US" sz="2000" b="0" i="1" smtClean="0">
                                <a:latin typeface="Cambria Math"/>
                                <a:ea typeface="Cambria Math"/>
                              </a:rPr>
                              <m:t>𝑚</m:t>
                            </m:r>
                            <m:sSup>
                              <m:sSupPr>
                                <m:ctrlPr>
                                  <a:rPr lang="en-US" sz="2000" i="1">
                                    <a:latin typeface="Cambria Math"/>
                                  </a:rPr>
                                </m:ctrlPr>
                              </m:sSupPr>
                              <m:e>
                                <m:r>
                                  <a:rPr lang="en-US" sz="2000" i="1">
                                    <a:latin typeface="Cambria Math"/>
                                    <a:ea typeface="Cambria Math"/>
                                  </a:rPr>
                                  <m:t>𝜁</m:t>
                                </m:r>
                              </m:e>
                              <m:sup>
                                <m:r>
                                  <a:rPr lang="en-US" sz="2000" i="1">
                                    <a:latin typeface="Cambria Math"/>
                                  </a:rPr>
                                  <m:t>2</m:t>
                                </m:r>
                              </m:sup>
                            </m:sSup>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den>
                        </m:f>
                        <m:r>
                          <a:rPr lang="en-US" sz="2000" b="0" i="1" smtClean="0">
                            <a:latin typeface="Cambria Math"/>
                            <a:ea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𝐹</m:t>
                                </m:r>
                              </m:e>
                              <m:sub>
                                <m:r>
                                  <a:rPr lang="en-US" sz="2000" i="1">
                                    <a:latin typeface="Cambria Math"/>
                                  </a:rPr>
                                  <m:t>0</m:t>
                                </m:r>
                              </m:sub>
                            </m:sSub>
                            <m:func>
                              <m:funcPr>
                                <m:ctrlPr>
                                  <a:rPr lang="en-US" sz="2000" i="1">
                                    <a:latin typeface="Cambria Math"/>
                                  </a:rPr>
                                </m:ctrlPr>
                              </m:funcPr>
                              <m:fName>
                                <m:r>
                                  <m:rPr>
                                    <m:sty m:val="p"/>
                                  </m:rPr>
                                  <a:rPr lang="en-US" sz="2000">
                                    <a:latin typeface="Cambria Math"/>
                                  </a:rPr>
                                  <m:t>cos</m:t>
                                </m:r>
                              </m:fName>
                              <m:e>
                                <m:d>
                                  <m:dPr>
                                    <m:ctrlPr>
                                      <a:rPr lang="en-US" sz="2000" i="1">
                                        <a:latin typeface="Cambria Math"/>
                                      </a:rPr>
                                    </m:ctrlPr>
                                  </m:dPr>
                                  <m:e>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r>
                                      <a:rPr lang="en-US" sz="2000" b="0" i="1" smtClean="0">
                                        <a:latin typeface="Cambria Math"/>
                                      </a:rPr>
                                      <m:t>𝑡</m:t>
                                    </m:r>
                                  </m:e>
                                </m:d>
                              </m:e>
                            </m:func>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r>
                                      <a:rPr lang="en-US" sz="2000" i="1" smtClean="0">
                                        <a:latin typeface="Cambria Math"/>
                                        <a:ea typeface="Cambria Math"/>
                                      </a:rPr>
                                      <m:t>𝜔</m:t>
                                    </m:r>
                                    <m:r>
                                      <a:rPr lang="en-US" sz="2000" b="0" i="1" smtClean="0">
                                        <a:latin typeface="Cambria Math"/>
                                        <a:ea typeface="Cambria Math"/>
                                      </a:rPr>
                                      <m:t>𝑡</m:t>
                                    </m:r>
                                  </m:e>
                                </m:d>
                              </m:sup>
                            </m:sSup>
                          </m:num>
                          <m:den>
                            <m:sSup>
                              <m:sSupPr>
                                <m:ctrlPr>
                                  <a:rPr lang="en-US" sz="2000" i="1">
                                    <a:latin typeface="Cambria Math"/>
                                  </a:rPr>
                                </m:ctrlPr>
                              </m:sSupPr>
                              <m:e>
                                <m:d>
                                  <m:dPr>
                                    <m:ctrlPr>
                                      <a:rPr lang="en-US" sz="2000" i="1">
                                        <a:latin typeface="Cambria Math"/>
                                        <a:ea typeface="Cambria Math"/>
                                      </a:rPr>
                                    </m:ctrlPr>
                                  </m:dPr>
                                  <m:e>
                                    <m:r>
                                      <a:rPr lang="en-US" sz="2000" i="1">
                                        <a:latin typeface="Cambria Math"/>
                                        <a:ea typeface="Cambria Math"/>
                                      </a:rPr>
                                      <m:t>𝜁</m:t>
                                    </m:r>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e>
                                </m:d>
                              </m:e>
                              <m:sup>
                                <m:r>
                                  <a:rPr lang="en-US" sz="2000" i="1">
                                    <a:latin typeface="Cambria Math"/>
                                  </a:rPr>
                                  <m:t>2</m:t>
                                </m:r>
                              </m:sup>
                            </m:sSup>
                            <m:r>
                              <a:rPr lang="en-US" sz="2000" i="1">
                                <a:latin typeface="Cambria Math"/>
                              </a:rPr>
                              <m:t>𝑚</m:t>
                            </m:r>
                          </m:den>
                        </m:f>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den>
                    </m:f>
                    <m:r>
                      <a:rPr lang="en-US" sz="2000" b="0" i="1" smtClean="0">
                        <a:latin typeface="Cambria Math"/>
                      </a:rPr>
                      <m:t>𝐼</m:t>
                    </m:r>
                  </m:oMath>
                </a14:m>
                <a:endParaRPr lang="en-US" sz="2000" dirty="0" smtClean="0"/>
              </a:p>
              <a:p>
                <a:pPr>
                  <a:lnSpc>
                    <a:spcPct val="150000"/>
                  </a:lnSpc>
                </a:pPr>
                <a:r>
                  <a:rPr lang="en-US" sz="2000" dirty="0"/>
                  <a:t> </a:t>
                </a:r>
                <a14:m>
                  <m:oMath xmlns:m="http://schemas.openxmlformats.org/officeDocument/2006/math">
                    <m:d>
                      <m:dPr>
                        <m:ctrlPr>
                          <a:rPr lang="en-US" sz="2000" b="0" i="1" smtClean="0">
                            <a:latin typeface="Cambria Math"/>
                          </a:rPr>
                        </m:ctrlPr>
                      </m:dPr>
                      <m:e>
                        <m:r>
                          <a:rPr lang="en-US" sz="2000" b="0" i="1" smtClean="0">
                            <a:latin typeface="Cambria Math"/>
                          </a:rPr>
                          <m:t>1</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b="0" i="1" smtClean="0">
                                    <a:latin typeface="Cambria Math"/>
                                  </a:rPr>
                                </m:ctrlPr>
                              </m:sSupPr>
                              <m:e>
                                <m:r>
                                  <a:rPr lang="en-US" sz="2000" b="0" i="1" smtClean="0">
                                    <a:latin typeface="Cambria Math"/>
                                    <a:ea typeface="Cambria Math"/>
                                  </a:rPr>
                                  <m:t>𝜁</m:t>
                                </m:r>
                              </m:e>
                              <m:sup>
                                <m:r>
                                  <a:rPr lang="en-US" sz="2000" b="0" i="1" smtClean="0">
                                    <a:latin typeface="Cambria Math"/>
                                  </a:rPr>
                                  <m:t>2</m:t>
                                </m:r>
                              </m:sup>
                            </m:sSup>
                          </m:den>
                        </m:f>
                      </m:e>
                    </m:d>
                    <m:r>
                      <a:rPr lang="en-US" sz="2000" b="0" i="1" smtClean="0">
                        <a:latin typeface="Cambria Math"/>
                      </a:rPr>
                      <m:t>𝐼</m:t>
                    </m:r>
                    <m:r>
                      <a:rPr lang="en-US" sz="2000" b="0" i="1" smtClean="0">
                        <a:latin typeface="Cambria Math"/>
                      </a:rPr>
                      <m:t>=</m:t>
                    </m:r>
                    <m:r>
                      <a:rPr lang="en-US" sz="2000" b="0" i="1" smtClean="0">
                        <a:latin typeface="Cambria Math"/>
                      </a:rPr>
                      <m:t>𝐴</m:t>
                    </m:r>
                  </m:oMath>
                </a14:m>
                <a:r>
                  <a:rPr lang="en-US" sz="2000" dirty="0" smtClean="0"/>
                  <a:t>                           </a:t>
                </a:r>
                <a14:m>
                  <m:oMath xmlns:m="http://schemas.openxmlformats.org/officeDocument/2006/math">
                    <m:r>
                      <a:rPr lang="en-US" sz="2000" b="0" i="1" dirty="0" smtClean="0">
                        <a:latin typeface="Cambria Math"/>
                      </a:rPr>
                      <m:t>𝐼</m:t>
                    </m:r>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𝐴</m:t>
                        </m:r>
                      </m:num>
                      <m:den>
                        <m:r>
                          <a:rPr lang="en-US" sz="2000" i="1">
                            <a:latin typeface="Cambria Math"/>
                          </a:rPr>
                          <m:t>1</m:t>
                        </m:r>
                        <m:r>
                          <a:rPr lang="en-US" sz="2000" i="1">
                            <a:latin typeface="Cambria Math"/>
                          </a:rPr>
                          <m:t>−</m:t>
                        </m:r>
                        <m:f>
                          <m:fPr>
                            <m:ctrlPr>
                              <a:rPr lang="en-US" sz="2000" i="1">
                                <a:latin typeface="Cambria Math"/>
                              </a:rPr>
                            </m:ctrlPr>
                          </m:fPr>
                          <m:num>
                            <m:r>
                              <a:rPr lang="en-US" sz="2000" i="1">
                                <a:latin typeface="Cambria Math"/>
                              </a:rPr>
                              <m:t>1</m:t>
                            </m:r>
                          </m:num>
                          <m:den>
                            <m:sSup>
                              <m:sSupPr>
                                <m:ctrlPr>
                                  <a:rPr lang="en-US" sz="2000" i="1">
                                    <a:latin typeface="Cambria Math"/>
                                  </a:rPr>
                                </m:ctrlPr>
                              </m:sSupPr>
                              <m:e>
                                <m:r>
                                  <a:rPr lang="en-US" sz="2000" i="1">
                                    <a:latin typeface="Cambria Math"/>
                                    <a:ea typeface="Cambria Math"/>
                                  </a:rPr>
                                  <m:t>𝜁</m:t>
                                </m:r>
                              </m:e>
                              <m:sup>
                                <m:r>
                                  <a:rPr lang="en-US" sz="2000" i="1">
                                    <a:latin typeface="Cambria Math"/>
                                  </a:rPr>
                                  <m:t>2</m:t>
                                </m:r>
                              </m:sup>
                            </m:sSup>
                          </m:den>
                        </m:f>
                      </m:den>
                    </m:f>
                  </m:oMath>
                </a14:m>
                <a:endParaRPr lang="en-US" sz="2000" dirty="0" smtClean="0"/>
              </a:p>
              <a:p>
                <a:pPr algn="r" rtl="1">
                  <a:lnSpc>
                    <a:spcPct val="150000"/>
                  </a:lnSpc>
                </a:pPr>
                <a:r>
                  <a:rPr lang="fa-IR" sz="2000" dirty="0" smtClean="0"/>
                  <a:t>    اگر </a:t>
                </a:r>
                <a:r>
                  <a:rPr lang="en-US" sz="2000" dirty="0" smtClean="0"/>
                  <a:t>t&gt;0</a:t>
                </a:r>
                <a:r>
                  <a:rPr lang="fa-IR" sz="2000" dirty="0" smtClean="0"/>
                  <a:t>  ؛ آنگاه داریم</a:t>
                </a:r>
                <a:r>
                  <a:rPr lang="en-US" sz="2000" dirty="0" smtClean="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sup>
                      <m:e>
                        <m:r>
                          <a:rPr lang="en-US" sz="2000" b="0" i="1" smtClean="0">
                            <a:latin typeface="Cambria Math"/>
                          </a:rPr>
                          <m:t>𝑓</m:t>
                        </m:r>
                        <m:d>
                          <m:dPr>
                            <m:ctrlPr>
                              <a:rPr lang="en-US" sz="2000" b="0" i="1" smtClean="0">
                                <a:latin typeface="Cambria Math"/>
                              </a:rPr>
                            </m:ctrlPr>
                          </m:dPr>
                          <m:e>
                            <m:r>
                              <a:rPr lang="en-US" sz="2000" b="0" i="1" smtClean="0">
                                <a:latin typeface="Cambria Math"/>
                                <a:ea typeface="Cambria Math"/>
                              </a:rPr>
                              <m:t>𝜏</m:t>
                            </m:r>
                          </m:e>
                        </m:d>
                        <m:r>
                          <a:rPr lang="en-US" sz="2000" b="0" i="1" smtClean="0">
                            <a:latin typeface="Cambria Math"/>
                            <a:ea typeface="Cambria Math"/>
                          </a:rPr>
                          <m:t>h</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𝜏</m:t>
                            </m:r>
                          </m:e>
                        </m:d>
                        <m:r>
                          <a:rPr lang="en-US" sz="2000" b="0" i="1" smtClean="0">
                            <a:latin typeface="Cambria Math"/>
                            <a:ea typeface="Cambria Math"/>
                          </a:rPr>
                          <m:t>𝑑</m:t>
                        </m:r>
                        <m:r>
                          <a:rPr lang="en-US" sz="2000" b="0" i="1" smtClean="0">
                            <a:latin typeface="Cambria Math"/>
                            <a:ea typeface="Cambria Math"/>
                          </a:rPr>
                          <m:t>𝜏</m:t>
                        </m:r>
                      </m:e>
                    </m:nary>
                    <m:r>
                      <a:rPr lang="en-US" sz="2000" b="0" i="1" smtClean="0">
                        <a:latin typeface="Cambria Math"/>
                      </a:rPr>
                      <m:t>+</m:t>
                    </m:r>
                    <m:nary>
                      <m:naryPr>
                        <m:ctrlPr>
                          <a:rPr lang="en-US" sz="2000" b="0" i="1" smtClean="0">
                            <a:latin typeface="Cambria Math"/>
                          </a:rPr>
                        </m:ctrlPr>
                      </m:naryPr>
                      <m:sub>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sub>
                      <m:sup>
                        <m:r>
                          <a:rPr lang="en-US" sz="2000" b="0" i="1" smtClean="0">
                            <a:latin typeface="Cambria Math"/>
                          </a:rPr>
                          <m:t>𝑡</m:t>
                        </m:r>
                      </m:sup>
                      <m:e>
                        <m:r>
                          <a:rPr lang="en-US" sz="2000" b="0" i="1" smtClean="0">
                            <a:latin typeface="Cambria Math"/>
                          </a:rPr>
                          <m:t>𝑓</m:t>
                        </m:r>
                        <m:d>
                          <m:dPr>
                            <m:ctrlPr>
                              <a:rPr lang="en-US" sz="2000" b="0" i="1" smtClean="0">
                                <a:latin typeface="Cambria Math"/>
                              </a:rPr>
                            </m:ctrlPr>
                          </m:dPr>
                          <m:e>
                            <m:r>
                              <a:rPr lang="en-US" sz="2000" b="0" i="1" smtClean="0">
                                <a:latin typeface="Cambria Math"/>
                                <a:ea typeface="Cambria Math"/>
                              </a:rPr>
                              <m:t>𝜏</m:t>
                            </m:r>
                          </m:e>
                        </m:d>
                        <m:r>
                          <a:rPr lang="en-US" sz="2000" b="0" i="1" smtClean="0">
                            <a:latin typeface="Cambria Math"/>
                            <a:ea typeface="Cambria Math"/>
                          </a:rPr>
                          <m:t>h</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𝜏</m:t>
                            </m:r>
                          </m:e>
                        </m:d>
                        <m:r>
                          <a:rPr lang="en-US" sz="2000" b="0" i="1" smtClean="0">
                            <a:latin typeface="Cambria Math"/>
                            <a:ea typeface="Cambria Math"/>
                          </a:rPr>
                          <m:t>𝑑</m:t>
                        </m:r>
                        <m:r>
                          <a:rPr lang="en-US" sz="2000" b="0" i="1" smtClean="0">
                            <a:latin typeface="Cambria Math"/>
                            <a:ea typeface="Cambria Math"/>
                          </a:rPr>
                          <m:t>𝜏</m:t>
                        </m:r>
                      </m:e>
                    </m:nary>
                  </m:oMath>
                </a14:m>
                <a:r>
                  <a:rPr lang="en-US" sz="2000" dirty="0" smtClean="0"/>
                  <a:t>                   </a:t>
                </a:r>
              </a:p>
              <a:p>
                <a:pPr>
                  <a:lnSpc>
                    <a:spcPct val="150000"/>
                  </a:lnSpc>
                </a:pPr>
                <a:r>
                  <a:rPr lang="en-US" sz="2000" dirty="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sup>
                      <m:e>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f>
                          <m:fPr>
                            <m:ctrlPr>
                              <a:rPr lang="en-US" sz="2000" b="0" i="1" smtClean="0">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b="0" i="1" smtClean="0">
                                    <a:latin typeface="Cambria Math"/>
                                  </a:rPr>
                                  <m:t>(</m:t>
                                </m:r>
                                <m:r>
                                  <a:rPr lang="en-US" sz="2000" i="1">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sup>
                            </m:sSup>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e>
                    </m:nary>
                    <m:func>
                      <m:funcPr>
                        <m:ctrlPr>
                          <a:rPr lang="en-US" sz="2000" b="0" i="1" smtClean="0">
                            <a:latin typeface="Cambria Math"/>
                          </a:rPr>
                        </m:ctrlPr>
                      </m:funcPr>
                      <m:fName>
                        <m:r>
                          <m:rPr>
                            <m:sty m:val="p"/>
                          </m:rPr>
                          <a:rPr lang="en-US" sz="2000" b="0" i="0" smtClean="0">
                            <a:latin typeface="Cambria Math"/>
                          </a:rPr>
                          <m:t>sin</m:t>
                        </m:r>
                      </m:fName>
                      <m:e>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ea typeface="Cambria Math"/>
                                  </a:rPr>
                                  <m:t>𝜏</m:t>
                                </m:r>
                              </m:e>
                            </m:d>
                          </m:e>
                        </m:d>
                      </m:e>
                    </m:func>
                    <m:r>
                      <a:rPr lang="en-US" sz="2000" b="0" i="1" smtClean="0">
                        <a:latin typeface="Cambria Math"/>
                        <a:ea typeface="Cambria Math"/>
                      </a:rPr>
                      <m:t>𝑑</m:t>
                    </m:r>
                    <m:r>
                      <a:rPr lang="en-US" sz="2000" b="0" i="1" smtClean="0">
                        <a:latin typeface="Cambria Math"/>
                        <a:ea typeface="Cambria Math"/>
                      </a:rPr>
                      <m:t>𝜏</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5" name="Freeform 4"/>
          <p:cNvSpPr/>
          <p:nvPr/>
        </p:nvSpPr>
        <p:spPr>
          <a:xfrm>
            <a:off x="3200400" y="1179249"/>
            <a:ext cx="895350" cy="139038"/>
          </a:xfrm>
          <a:custGeom>
            <a:avLst/>
            <a:gdLst>
              <a:gd name="connsiteX0" fmla="*/ 0 w 895350"/>
              <a:gd name="connsiteY0" fmla="*/ 139038 h 139038"/>
              <a:gd name="connsiteX1" fmla="*/ 276225 w 895350"/>
              <a:gd name="connsiteY1" fmla="*/ 24738 h 139038"/>
              <a:gd name="connsiteX2" fmla="*/ 561975 w 895350"/>
              <a:gd name="connsiteY2" fmla="*/ 5688 h 139038"/>
              <a:gd name="connsiteX3" fmla="*/ 895350 w 895350"/>
              <a:gd name="connsiteY3" fmla="*/ 100938 h 139038"/>
            </a:gdLst>
            <a:ahLst/>
            <a:cxnLst>
              <a:cxn ang="0">
                <a:pos x="connsiteX0" y="connsiteY0"/>
              </a:cxn>
              <a:cxn ang="0">
                <a:pos x="connsiteX1" y="connsiteY1"/>
              </a:cxn>
              <a:cxn ang="0">
                <a:pos x="connsiteX2" y="connsiteY2"/>
              </a:cxn>
              <a:cxn ang="0">
                <a:pos x="connsiteX3" y="connsiteY3"/>
              </a:cxn>
            </a:cxnLst>
            <a:rect l="l" t="t" r="r" b="b"/>
            <a:pathLst>
              <a:path w="895350" h="139038">
                <a:moveTo>
                  <a:pt x="0" y="139038"/>
                </a:moveTo>
                <a:cubicBezTo>
                  <a:pt x="91281" y="93000"/>
                  <a:pt x="182563" y="46963"/>
                  <a:pt x="276225" y="24738"/>
                </a:cubicBezTo>
                <a:cubicBezTo>
                  <a:pt x="369887" y="2513"/>
                  <a:pt x="458788" y="-7012"/>
                  <a:pt x="561975" y="5688"/>
                </a:cubicBezTo>
                <a:cubicBezTo>
                  <a:pt x="665162" y="18388"/>
                  <a:pt x="828675" y="45376"/>
                  <a:pt x="895350" y="100938"/>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360362">
            <a:off x="4272142" y="1239259"/>
            <a:ext cx="623707" cy="112146"/>
          </a:xfrm>
          <a:custGeom>
            <a:avLst/>
            <a:gdLst>
              <a:gd name="connsiteX0" fmla="*/ 0 w 895350"/>
              <a:gd name="connsiteY0" fmla="*/ 139038 h 139038"/>
              <a:gd name="connsiteX1" fmla="*/ 276225 w 895350"/>
              <a:gd name="connsiteY1" fmla="*/ 24738 h 139038"/>
              <a:gd name="connsiteX2" fmla="*/ 561975 w 895350"/>
              <a:gd name="connsiteY2" fmla="*/ 5688 h 139038"/>
              <a:gd name="connsiteX3" fmla="*/ 895350 w 895350"/>
              <a:gd name="connsiteY3" fmla="*/ 100938 h 139038"/>
            </a:gdLst>
            <a:ahLst/>
            <a:cxnLst>
              <a:cxn ang="0">
                <a:pos x="connsiteX0" y="connsiteY0"/>
              </a:cxn>
              <a:cxn ang="0">
                <a:pos x="connsiteX1" y="connsiteY1"/>
              </a:cxn>
              <a:cxn ang="0">
                <a:pos x="connsiteX2" y="connsiteY2"/>
              </a:cxn>
              <a:cxn ang="0">
                <a:pos x="connsiteX3" y="connsiteY3"/>
              </a:cxn>
            </a:cxnLst>
            <a:rect l="l" t="t" r="r" b="b"/>
            <a:pathLst>
              <a:path w="895350" h="139038">
                <a:moveTo>
                  <a:pt x="0" y="139038"/>
                </a:moveTo>
                <a:cubicBezTo>
                  <a:pt x="91281" y="93000"/>
                  <a:pt x="182563" y="46963"/>
                  <a:pt x="276225" y="24738"/>
                </a:cubicBezTo>
                <a:cubicBezTo>
                  <a:pt x="369887" y="2513"/>
                  <a:pt x="458788" y="-7012"/>
                  <a:pt x="561975" y="5688"/>
                </a:cubicBezTo>
                <a:cubicBezTo>
                  <a:pt x="665162" y="18388"/>
                  <a:pt x="828675" y="45376"/>
                  <a:pt x="895350" y="100938"/>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7" name="TextBox 6"/>
              <p:cNvSpPr txBox="1"/>
              <p:nvPr/>
            </p:nvSpPr>
            <p:spPr>
              <a:xfrm>
                <a:off x="3276600" y="926000"/>
                <a:ext cx="5023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𝑑𝑣</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276600" y="926000"/>
                <a:ext cx="502382"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4395770" y="994583"/>
                <a:ext cx="376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4395770" y="994583"/>
                <a:ext cx="376450" cy="369332"/>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0" name="Straight Arrow Connector 9"/>
          <p:cNvCxnSpPr/>
          <p:nvPr/>
        </p:nvCxnSpPr>
        <p:spPr>
          <a:xfrm flipH="1">
            <a:off x="3945555" y="4953000"/>
            <a:ext cx="447675"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45555" y="5410200"/>
            <a:ext cx="312906" cy="369332"/>
          </a:xfrm>
          <a:prstGeom prst="rect">
            <a:avLst/>
          </a:prstGeom>
          <a:noFill/>
        </p:spPr>
        <p:txBody>
          <a:bodyPr wrap="none" rtlCol="0">
            <a:spAutoFit/>
          </a:bodyPr>
          <a:lstStyle/>
          <a:p>
            <a:r>
              <a:rPr lang="fa-IR" dirty="0" smtClean="0"/>
              <a:t>0</a:t>
            </a:r>
            <a:endParaRPr lang="en-US" dirty="0"/>
          </a:p>
        </p:txBody>
      </p:sp>
      <p:sp>
        <p:nvSpPr>
          <p:cNvPr id="13" name="Freeform 12"/>
          <p:cNvSpPr/>
          <p:nvPr/>
        </p:nvSpPr>
        <p:spPr>
          <a:xfrm>
            <a:off x="2057400" y="5768408"/>
            <a:ext cx="1066800" cy="116793"/>
          </a:xfrm>
          <a:custGeom>
            <a:avLst/>
            <a:gdLst>
              <a:gd name="connsiteX0" fmla="*/ 0 w 895350"/>
              <a:gd name="connsiteY0" fmla="*/ 139038 h 139038"/>
              <a:gd name="connsiteX1" fmla="*/ 276225 w 895350"/>
              <a:gd name="connsiteY1" fmla="*/ 24738 h 139038"/>
              <a:gd name="connsiteX2" fmla="*/ 561975 w 895350"/>
              <a:gd name="connsiteY2" fmla="*/ 5688 h 139038"/>
              <a:gd name="connsiteX3" fmla="*/ 895350 w 895350"/>
              <a:gd name="connsiteY3" fmla="*/ 100938 h 139038"/>
            </a:gdLst>
            <a:ahLst/>
            <a:cxnLst>
              <a:cxn ang="0">
                <a:pos x="connsiteX0" y="connsiteY0"/>
              </a:cxn>
              <a:cxn ang="0">
                <a:pos x="connsiteX1" y="connsiteY1"/>
              </a:cxn>
              <a:cxn ang="0">
                <a:pos x="connsiteX2" y="connsiteY2"/>
              </a:cxn>
              <a:cxn ang="0">
                <a:pos x="connsiteX3" y="connsiteY3"/>
              </a:cxn>
            </a:cxnLst>
            <a:rect l="l" t="t" r="r" b="b"/>
            <a:pathLst>
              <a:path w="895350" h="139038">
                <a:moveTo>
                  <a:pt x="0" y="139038"/>
                </a:moveTo>
                <a:cubicBezTo>
                  <a:pt x="91281" y="93000"/>
                  <a:pt x="182563" y="46963"/>
                  <a:pt x="276225" y="24738"/>
                </a:cubicBezTo>
                <a:cubicBezTo>
                  <a:pt x="369887" y="2513"/>
                  <a:pt x="458788" y="-7012"/>
                  <a:pt x="561975" y="5688"/>
                </a:cubicBezTo>
                <a:cubicBezTo>
                  <a:pt x="665162" y="18388"/>
                  <a:pt x="828675" y="45376"/>
                  <a:pt x="895350" y="100938"/>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333750" y="5862411"/>
            <a:ext cx="1066800" cy="116793"/>
          </a:xfrm>
          <a:custGeom>
            <a:avLst/>
            <a:gdLst>
              <a:gd name="connsiteX0" fmla="*/ 0 w 895350"/>
              <a:gd name="connsiteY0" fmla="*/ 139038 h 139038"/>
              <a:gd name="connsiteX1" fmla="*/ 276225 w 895350"/>
              <a:gd name="connsiteY1" fmla="*/ 24738 h 139038"/>
              <a:gd name="connsiteX2" fmla="*/ 561975 w 895350"/>
              <a:gd name="connsiteY2" fmla="*/ 5688 h 139038"/>
              <a:gd name="connsiteX3" fmla="*/ 895350 w 895350"/>
              <a:gd name="connsiteY3" fmla="*/ 100938 h 139038"/>
            </a:gdLst>
            <a:ahLst/>
            <a:cxnLst>
              <a:cxn ang="0">
                <a:pos x="connsiteX0" y="connsiteY0"/>
              </a:cxn>
              <a:cxn ang="0">
                <a:pos x="connsiteX1" y="connsiteY1"/>
              </a:cxn>
              <a:cxn ang="0">
                <a:pos x="connsiteX2" y="connsiteY2"/>
              </a:cxn>
              <a:cxn ang="0">
                <a:pos x="connsiteX3" y="connsiteY3"/>
              </a:cxn>
            </a:cxnLst>
            <a:rect l="l" t="t" r="r" b="b"/>
            <a:pathLst>
              <a:path w="895350" h="139038">
                <a:moveTo>
                  <a:pt x="0" y="139038"/>
                </a:moveTo>
                <a:cubicBezTo>
                  <a:pt x="91281" y="93000"/>
                  <a:pt x="182563" y="46963"/>
                  <a:pt x="276225" y="24738"/>
                </a:cubicBezTo>
                <a:cubicBezTo>
                  <a:pt x="369887" y="2513"/>
                  <a:pt x="458788" y="-7012"/>
                  <a:pt x="561975" y="5688"/>
                </a:cubicBezTo>
                <a:cubicBezTo>
                  <a:pt x="665162" y="18388"/>
                  <a:pt x="828675" y="45376"/>
                  <a:pt x="895350" y="100938"/>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15" name="TextBox 14"/>
              <p:cNvSpPr txBox="1"/>
              <p:nvPr/>
            </p:nvSpPr>
            <p:spPr>
              <a:xfrm>
                <a:off x="3531332" y="5594866"/>
                <a:ext cx="5023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𝑑𝑣</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3531332" y="5594866"/>
                <a:ext cx="502382"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2286000" y="5410200"/>
                <a:ext cx="376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2286000" y="5410200"/>
                <a:ext cx="376450" cy="369332"/>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20549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nSpc>
                    <a:spcPct val="150000"/>
                  </a:lnSpc>
                </a:pPr>
                <a:r>
                  <a:rPr lang="en-US" sz="2000" dirty="0" smtClean="0"/>
                  <a:t>    </a:t>
                </a:r>
                <a14:m>
                  <m:oMath xmlns:m="http://schemas.openxmlformats.org/officeDocument/2006/math">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ea typeface="Cambria Math"/>
                      </a:rPr>
                      <m:t>𝑧</m:t>
                    </m:r>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b="0" i="1" smtClean="0">
                        <a:latin typeface="Cambria Math"/>
                      </a:rPr>
                      <m:t>𝑑</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ea typeface="Cambria Math"/>
                      </a:rPr>
                      <m:t>𝑑𝑧</m:t>
                    </m:r>
                  </m:oMath>
                </a14:m>
                <a:r>
                  <a:rPr lang="en-US" sz="2000" dirty="0" smtClean="0"/>
                  <a:t>                        </a:t>
                </a:r>
                <a14:m>
                  <m:oMath xmlns:m="http://schemas.openxmlformats.org/officeDocument/2006/math">
                    <m:r>
                      <a:rPr lang="en-US" sz="2000" b="0" i="1" dirty="0" smtClean="0">
                        <a:latin typeface="Cambria Math"/>
                      </a:rPr>
                      <m:t>=</m:t>
                    </m:r>
                    <m:nary>
                      <m:naryPr>
                        <m:ctrlPr>
                          <a:rPr lang="en-US" sz="2000" b="0" i="1" dirty="0" smtClean="0">
                            <a:latin typeface="Cambria Math"/>
                          </a:rPr>
                        </m:ctrlPr>
                      </m:naryPr>
                      <m:sub>
                        <m:sSub>
                          <m:sSubPr>
                            <m:ctrlPr>
                              <a:rPr lang="en-US" sz="2000" b="0" i="1" dirty="0" smtClean="0">
                                <a:latin typeface="Cambria Math"/>
                              </a:rPr>
                            </m:ctrlPr>
                          </m:sSubPr>
                          <m:e>
                            <m:r>
                              <a:rPr lang="en-US" sz="2000" b="0" i="1" dirty="0" smtClean="0">
                                <a:latin typeface="Cambria Math"/>
                              </a:rPr>
                              <m:t>𝑡</m:t>
                            </m:r>
                          </m:e>
                          <m:sub>
                            <m:r>
                              <a:rPr lang="en-US" sz="2000" b="0" i="1" dirty="0" smtClean="0">
                                <a:latin typeface="Cambria Math"/>
                              </a:rPr>
                              <m:t>0</m:t>
                            </m:r>
                          </m:sub>
                        </m:sSub>
                      </m:sub>
                      <m:sup>
                        <m:r>
                          <a:rPr lang="en-US" sz="2000" b="0" i="1" dirty="0" smtClean="0">
                            <a:latin typeface="Cambria Math"/>
                          </a:rPr>
                          <m:t>0</m:t>
                        </m:r>
                      </m:sup>
                      <m:e>
                        <m:f>
                          <m:fPr>
                            <m:ctrlPr>
                              <a:rPr lang="en-US" sz="2000" b="0" i="1" dirty="0" smtClean="0">
                                <a:latin typeface="Cambria Math"/>
                              </a:rPr>
                            </m:ctrlPr>
                          </m:fPr>
                          <m:num>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rPr>
                                  <m:t>𝐹</m:t>
                                </m:r>
                              </m:e>
                              <m:sub>
                                <m:r>
                                  <a:rPr lang="en-US" sz="2000" b="0" i="1" dirty="0" smtClean="0">
                                    <a:latin typeface="Cambria Math"/>
                                  </a:rPr>
                                  <m:t>0</m:t>
                                </m:r>
                              </m:sub>
                            </m:sSub>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num>
                          <m:den>
                            <m:r>
                              <a:rPr lang="en-US" sz="2000" b="0" i="1" dirty="0" smtClean="0">
                                <a:latin typeface="Cambria Math"/>
                              </a:rPr>
                              <m:t>𝑚</m:t>
                            </m:r>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𝑑</m:t>
                                </m:r>
                              </m:sub>
                            </m:sSub>
                          </m:den>
                        </m:f>
                      </m:e>
                    </m:nary>
                    <m:func>
                      <m:funcPr>
                        <m:ctrlPr>
                          <a:rPr lang="en-US" sz="2000" b="0" i="1" dirty="0" smtClean="0">
                            <a:latin typeface="Cambria Math"/>
                          </a:rPr>
                        </m:ctrlPr>
                      </m:funcPr>
                      <m:fName>
                        <m:r>
                          <m:rPr>
                            <m:sty m:val="p"/>
                          </m:rPr>
                          <a:rPr lang="en-US" sz="2000" b="0" i="0" dirty="0" smtClean="0">
                            <a:latin typeface="Cambria Math"/>
                          </a:rPr>
                          <m:t>sin</m:t>
                        </m:r>
                      </m:fName>
                      <m:e>
                        <m:d>
                          <m:dPr>
                            <m:ctrlPr>
                              <a:rPr lang="en-US" sz="2000" b="0" i="1" dirty="0" smtClean="0">
                                <a:latin typeface="Cambria Math"/>
                              </a:rPr>
                            </m:ctrlPr>
                          </m:dPr>
                          <m:e>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𝑑</m:t>
                                </m:r>
                              </m:sub>
                            </m:sSub>
                            <m:r>
                              <a:rPr lang="en-US" sz="2000" b="0" i="1" dirty="0" smtClean="0">
                                <a:latin typeface="Cambria Math"/>
                              </a:rPr>
                              <m:t>𝑧</m:t>
                            </m:r>
                          </m:e>
                        </m:d>
                      </m:e>
                    </m:func>
                    <m:r>
                      <a:rPr lang="en-US" sz="2000" b="0" i="1" dirty="0" smtClean="0">
                        <a:latin typeface="Cambria Math"/>
                      </a:rPr>
                      <m:t>𝑑𝑧</m:t>
                    </m:r>
                  </m:oMath>
                </a14:m>
                <a:endParaRPr lang="en-US" sz="2000" dirty="0" smtClean="0"/>
              </a:p>
              <a:p>
                <a:pPr>
                  <a:lnSpc>
                    <a:spcPct val="150000"/>
                  </a:lnSpc>
                </a:pPr>
                <a14:m>
                  <m:oMath xmlns:m="http://schemas.openxmlformats.org/officeDocument/2006/math">
                    <m:r>
                      <a:rPr lang="en-US" sz="2000" b="0" i="1" smtClean="0">
                        <a:latin typeface="Cambria Math"/>
                      </a:rPr>
                      <m:t>=[</m:t>
                    </m:r>
                    <m:f>
                      <m:fPr>
                        <m:ctrlPr>
                          <a:rPr lang="en-US" sz="2000" i="1" dirty="0">
                            <a:latin typeface="Cambria Math"/>
                          </a:rPr>
                        </m:ctrlPr>
                      </m:fPr>
                      <m:num>
                        <m:r>
                          <a:rPr lang="en-US" sz="2000" i="1" dirty="0">
                            <a:latin typeface="Cambria Math"/>
                          </a:rPr>
                          <m:t>−</m:t>
                        </m:r>
                        <m:sSub>
                          <m:sSubPr>
                            <m:ctrlPr>
                              <a:rPr lang="en-US" sz="2000" i="1" dirty="0">
                                <a:latin typeface="Cambria Math"/>
                              </a:rPr>
                            </m:ctrlPr>
                          </m:sSubPr>
                          <m:e>
                            <m:r>
                              <a:rPr lang="en-US" sz="2000" i="1" dirty="0">
                                <a:latin typeface="Cambria Math"/>
                              </a:rPr>
                              <m:t>𝐹</m:t>
                            </m:r>
                          </m:e>
                          <m:sub>
                            <m:r>
                              <a:rPr lang="en-US" sz="2000" i="1" dirty="0">
                                <a:latin typeface="Cambria Math"/>
                              </a:rPr>
                              <m:t>0</m:t>
                            </m:r>
                          </m:sub>
                        </m:sSub>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num>
                      <m:den>
                        <m:r>
                          <a:rPr lang="en-US" sz="2000" i="1" dirty="0">
                            <a:latin typeface="Cambria Math"/>
                          </a:rPr>
                          <m:t>𝑚</m:t>
                        </m:r>
                        <m:sSub>
                          <m:sSubPr>
                            <m:ctrlPr>
                              <a:rPr lang="en-US" sz="2000" i="1" dirty="0">
                                <a:latin typeface="Cambria Math"/>
                              </a:rPr>
                            </m:ctrlPr>
                          </m:sSubPr>
                          <m:e>
                            <m:r>
                              <a:rPr lang="en-US" sz="2000" i="1" dirty="0">
                                <a:latin typeface="Cambria Math"/>
                                <a:ea typeface="Cambria Math"/>
                              </a:rPr>
                              <m:t>𝜔</m:t>
                            </m:r>
                          </m:e>
                          <m:sub>
                            <m:r>
                              <a:rPr lang="en-US" sz="2000" i="1" dirty="0">
                                <a:latin typeface="Cambria Math"/>
                              </a:rPr>
                              <m:t>𝑑</m:t>
                            </m:r>
                          </m:sub>
                        </m:sSub>
                      </m:den>
                    </m:f>
                    <m:f>
                      <m:fPr>
                        <m:ctrlPr>
                          <a:rPr lang="en-US" sz="2000" i="1" dirty="0" smtClean="0">
                            <a:latin typeface="Cambria Math"/>
                          </a:rPr>
                        </m:ctrlPr>
                      </m:fPr>
                      <m:num>
                        <m:func>
                          <m:funcPr>
                            <m:ctrlPr>
                              <a:rPr lang="en-US" sz="2000" b="0" i="1" dirty="0" smtClean="0">
                                <a:latin typeface="Cambria Math"/>
                              </a:rPr>
                            </m:ctrlPr>
                          </m:funcPr>
                          <m:fName>
                            <m:r>
                              <m:rPr>
                                <m:sty m:val="p"/>
                              </m:rPr>
                              <a:rPr lang="en-US" sz="2000" b="0" i="0" dirty="0" smtClean="0">
                                <a:latin typeface="Cambria Math"/>
                              </a:rPr>
                              <m:t>cos</m:t>
                            </m:r>
                          </m:fName>
                          <m:e>
                            <m:d>
                              <m:dPr>
                                <m:ctrlPr>
                                  <a:rPr lang="en-US" sz="2000" b="0" i="1" dirty="0" smtClean="0">
                                    <a:latin typeface="Cambria Math"/>
                                  </a:rPr>
                                </m:ctrlPr>
                              </m:dPr>
                              <m:e>
                                <m:sSub>
                                  <m:sSubPr>
                                    <m:ctrlPr>
                                      <a:rPr lang="en-US" sz="2000" b="0" i="1" dirty="0" smtClean="0">
                                        <a:latin typeface="Cambria Math"/>
                                      </a:rPr>
                                    </m:ctrlPr>
                                  </m:sSubPr>
                                  <m:e>
                                    <m:r>
                                      <a:rPr lang="en-US" sz="2000" b="0" i="1" dirty="0" smtClean="0">
                                        <a:latin typeface="Cambria Math"/>
                                        <a:ea typeface="Cambria Math"/>
                                      </a:rPr>
                                      <m:t>𝜔</m:t>
                                    </m:r>
                                  </m:e>
                                  <m:sub>
                                    <m:r>
                                      <a:rPr lang="en-US" sz="2000" b="0" i="1" dirty="0" smtClean="0">
                                        <a:latin typeface="Cambria Math"/>
                                      </a:rPr>
                                      <m:t>𝑑</m:t>
                                    </m:r>
                                  </m:sub>
                                </m:sSub>
                                <m:r>
                                  <a:rPr lang="en-US" sz="2000" b="0" i="1" dirty="0" smtClean="0">
                                    <a:latin typeface="Cambria Math"/>
                                  </a:rPr>
                                  <m:t>𝑧</m:t>
                                </m:r>
                              </m:e>
                            </m:d>
                          </m:e>
                        </m:func>
                      </m:num>
                      <m:den>
                        <m:sSub>
                          <m:sSubPr>
                            <m:ctrlPr>
                              <a:rPr lang="en-US" sz="2000" i="1" dirty="0" smtClean="0">
                                <a:latin typeface="Cambria Math"/>
                              </a:rPr>
                            </m:ctrlPr>
                          </m:sSubPr>
                          <m:e>
                            <m:r>
                              <a:rPr lang="en-US" sz="2000" i="1" dirty="0" smtClean="0">
                                <a:latin typeface="Cambria Math"/>
                                <a:ea typeface="Cambria Math"/>
                              </a:rPr>
                              <m:t>𝜔</m:t>
                            </m:r>
                          </m:e>
                          <m:sub>
                            <m:r>
                              <a:rPr lang="en-US" sz="2000" b="0" i="1" dirty="0" smtClean="0">
                                <a:latin typeface="Cambria Math"/>
                              </a:rPr>
                              <m:t>𝑑</m:t>
                            </m:r>
                          </m:sub>
                        </m:sSub>
                      </m:den>
                    </m:f>
                    <m:sSubSup>
                      <m:sSubSupPr>
                        <m:ctrlPr>
                          <a:rPr lang="en-US" sz="2000" i="1" dirty="0" smtClean="0">
                            <a:latin typeface="Cambria Math"/>
                          </a:rPr>
                        </m:ctrlPr>
                      </m:sSubSupPr>
                      <m:e>
                        <m:r>
                          <a:rPr lang="en-US" sz="2000" b="0" i="1" dirty="0" smtClean="0">
                            <a:latin typeface="Cambria Math"/>
                          </a:rPr>
                          <m:t>]</m:t>
                        </m:r>
                      </m:e>
                      <m:sub>
                        <m:sSub>
                          <m:sSubPr>
                            <m:ctrlPr>
                              <a:rPr lang="en-US" sz="2000" i="1" dirty="0" smtClean="0">
                                <a:latin typeface="Cambria Math"/>
                              </a:rPr>
                            </m:ctrlPr>
                          </m:sSubPr>
                          <m:e>
                            <m:r>
                              <a:rPr lang="en-US" sz="2000" b="0" i="1" dirty="0" smtClean="0">
                                <a:latin typeface="Cambria Math"/>
                              </a:rPr>
                              <m:t>𝑡</m:t>
                            </m:r>
                          </m:e>
                          <m:sub>
                            <m:r>
                              <a:rPr lang="en-US" sz="2000" b="0" i="1" dirty="0" smtClean="0">
                                <a:latin typeface="Cambria Math"/>
                              </a:rPr>
                              <m:t>0</m:t>
                            </m:r>
                          </m:sub>
                        </m:sSub>
                      </m:sub>
                      <m:sup>
                        <m:r>
                          <a:rPr lang="en-US" sz="2000" b="0" i="1" dirty="0" smtClean="0">
                            <a:latin typeface="Cambria Math"/>
                          </a:rPr>
                          <m:t>0</m:t>
                        </m:r>
                      </m:sup>
                    </m:sSubSup>
                    <m:r>
                      <a:rPr lang="en-US" sz="2000" b="0" i="1" dirty="0" smtClean="0">
                        <a:latin typeface="Cambria Math"/>
                      </a:rPr>
                      <m:t>+</m:t>
                    </m:r>
                    <m:nary>
                      <m:naryPr>
                        <m:ctrlPr>
                          <a:rPr lang="en-US" sz="2000" b="0" i="1" dirty="0" smtClean="0">
                            <a:latin typeface="Cambria Math"/>
                          </a:rPr>
                        </m:ctrlPr>
                      </m:naryPr>
                      <m:sub>
                        <m:sSub>
                          <m:sSubPr>
                            <m:ctrlPr>
                              <a:rPr lang="en-US" sz="2000" b="0" i="1" dirty="0" smtClean="0">
                                <a:latin typeface="Cambria Math"/>
                              </a:rPr>
                            </m:ctrlPr>
                          </m:sSubPr>
                          <m:e>
                            <m:r>
                              <a:rPr lang="en-US" sz="2000" b="0" i="1" dirty="0" smtClean="0">
                                <a:latin typeface="Cambria Math"/>
                              </a:rPr>
                              <m:t>𝑡</m:t>
                            </m:r>
                          </m:e>
                          <m:sub>
                            <m:r>
                              <a:rPr lang="en-US" sz="2000" b="0" i="1" dirty="0" smtClean="0">
                                <a:latin typeface="Cambria Math"/>
                              </a:rPr>
                              <m:t>0</m:t>
                            </m:r>
                          </m:sub>
                        </m:sSub>
                      </m:sub>
                      <m:sup>
                        <m:r>
                          <a:rPr lang="en-US" sz="2000" b="0" i="1" dirty="0" smtClean="0">
                            <a:latin typeface="Cambria Math"/>
                          </a:rPr>
                          <m:t>0</m:t>
                        </m:r>
                      </m:sup>
                      <m:e>
                        <m:f>
                          <m:fPr>
                            <m:ctrlPr>
                              <a:rPr lang="en-US" sz="2000" b="0" i="1" dirty="0" smtClean="0">
                                <a:latin typeface="Cambria Math"/>
                              </a:rPr>
                            </m:ctrlPr>
                          </m:fPr>
                          <m:num>
                            <m:r>
                              <a:rPr lang="en-US" sz="2000" b="0" i="1" dirty="0" smtClean="0">
                                <a:latin typeface="Cambria Math"/>
                                <a:ea typeface="Cambria Math"/>
                              </a:rPr>
                              <m:t>𝜁</m:t>
                            </m:r>
                            <m:sSub>
                              <m:sSubPr>
                                <m:ctrlPr>
                                  <a:rPr lang="en-US" sz="2000" b="0" i="1" dirty="0" smtClean="0">
                                    <a:latin typeface="Cambria Math"/>
                                    <a:ea typeface="Cambria Math"/>
                                  </a:rPr>
                                </m:ctrlPr>
                              </m:sSubPr>
                              <m:e>
                                <m:r>
                                  <a:rPr lang="en-US" sz="2000" b="0" i="1" dirty="0" smtClean="0">
                                    <a:latin typeface="Cambria Math"/>
                                    <a:ea typeface="Cambria Math"/>
                                  </a:rPr>
                                  <m:t>𝜔</m:t>
                                </m:r>
                              </m:e>
                              <m:sub>
                                <m:r>
                                  <a:rPr lang="en-US" sz="2000" b="0" i="1" dirty="0" smtClean="0">
                                    <a:latin typeface="Cambria Math"/>
                                    <a:ea typeface="Cambria Math"/>
                                  </a:rPr>
                                  <m:t>𝑛</m:t>
                                </m:r>
                              </m:sub>
                            </m:sSub>
                            <m:sSub>
                              <m:sSubPr>
                                <m:ctrlPr>
                                  <a:rPr lang="en-US" sz="2000" i="1" dirty="0">
                                    <a:latin typeface="Cambria Math"/>
                                  </a:rPr>
                                </m:ctrlPr>
                              </m:sSubPr>
                              <m:e>
                                <m:r>
                                  <a:rPr lang="en-US" sz="2000" i="1" dirty="0">
                                    <a:latin typeface="Cambria Math"/>
                                  </a:rPr>
                                  <m:t>𝐹</m:t>
                                </m:r>
                              </m:e>
                              <m:sub>
                                <m:r>
                                  <a:rPr lang="en-US" sz="2000" i="1" dirty="0">
                                    <a:latin typeface="Cambria Math"/>
                                  </a:rPr>
                                  <m:t>0</m:t>
                                </m:r>
                              </m:sub>
                            </m:sSub>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i="1">
                                        <a:latin typeface="Cambria Math"/>
                                      </a:rPr>
                                      <m:t>𝑧</m:t>
                                    </m:r>
                                  </m:e>
                                </m:d>
                              </m:sup>
                            </m:sSup>
                          </m:num>
                          <m:den>
                            <m:r>
                              <a:rPr lang="en-US" sz="2000" i="1" dirty="0">
                                <a:latin typeface="Cambria Math"/>
                              </a:rPr>
                              <m:t>𝑚</m:t>
                            </m:r>
                            <m:sSub>
                              <m:sSubPr>
                                <m:ctrlPr>
                                  <a:rPr lang="en-US" sz="2000" i="1" dirty="0">
                                    <a:latin typeface="Cambria Math"/>
                                  </a:rPr>
                                </m:ctrlPr>
                              </m:sSubPr>
                              <m:e>
                                <m:r>
                                  <a:rPr lang="en-US" sz="2000" i="1" dirty="0">
                                    <a:latin typeface="Cambria Math"/>
                                    <a:ea typeface="Cambria Math"/>
                                  </a:rPr>
                                  <m:t>𝜔</m:t>
                                </m:r>
                              </m:e>
                              <m:sub>
                                <m:r>
                                  <a:rPr lang="en-US" sz="2000" i="1" dirty="0">
                                    <a:latin typeface="Cambria Math"/>
                                  </a:rPr>
                                  <m:t>𝑑</m:t>
                                </m:r>
                              </m:sub>
                            </m:sSub>
                          </m:den>
                        </m:f>
                      </m:e>
                    </m:nary>
                    <m:f>
                      <m:fPr>
                        <m:ctrlPr>
                          <a:rPr lang="en-US" sz="2000" i="1" dirty="0">
                            <a:latin typeface="Cambria Math"/>
                          </a:rPr>
                        </m:ctrlPr>
                      </m:fPr>
                      <m:num>
                        <m:func>
                          <m:funcPr>
                            <m:ctrlPr>
                              <a:rPr lang="en-US" sz="2000" i="1" dirty="0">
                                <a:latin typeface="Cambria Math"/>
                              </a:rPr>
                            </m:ctrlPr>
                          </m:funcPr>
                          <m:fName>
                            <m:r>
                              <m:rPr>
                                <m:sty m:val="p"/>
                              </m:rPr>
                              <a:rPr lang="en-US" sz="2000" dirty="0">
                                <a:latin typeface="Cambria Math"/>
                              </a:rPr>
                              <m:t>cos</m:t>
                            </m:r>
                          </m:fName>
                          <m:e>
                            <m:d>
                              <m:dPr>
                                <m:ctrlPr>
                                  <a:rPr lang="en-US" sz="2000" i="1" dirty="0">
                                    <a:latin typeface="Cambria Math"/>
                                  </a:rPr>
                                </m:ctrlPr>
                              </m:dPr>
                              <m:e>
                                <m:sSub>
                                  <m:sSubPr>
                                    <m:ctrlPr>
                                      <a:rPr lang="en-US" sz="2000" i="1" dirty="0">
                                        <a:latin typeface="Cambria Math"/>
                                      </a:rPr>
                                    </m:ctrlPr>
                                  </m:sSubPr>
                                  <m:e>
                                    <m:r>
                                      <a:rPr lang="en-US" sz="2000" i="1" dirty="0">
                                        <a:latin typeface="Cambria Math"/>
                                        <a:ea typeface="Cambria Math"/>
                                      </a:rPr>
                                      <m:t>𝜔</m:t>
                                    </m:r>
                                  </m:e>
                                  <m:sub>
                                    <m:r>
                                      <a:rPr lang="en-US" sz="2000" i="1" dirty="0">
                                        <a:latin typeface="Cambria Math"/>
                                      </a:rPr>
                                      <m:t>𝑑</m:t>
                                    </m:r>
                                  </m:sub>
                                </m:sSub>
                                <m:r>
                                  <a:rPr lang="en-US" sz="2000" i="1" dirty="0">
                                    <a:latin typeface="Cambria Math"/>
                                  </a:rPr>
                                  <m:t>𝑧</m:t>
                                </m:r>
                              </m:e>
                            </m:d>
                          </m:e>
                        </m:func>
                      </m:num>
                      <m:den>
                        <m:sSub>
                          <m:sSubPr>
                            <m:ctrlPr>
                              <a:rPr lang="en-US" sz="2000" i="1" dirty="0">
                                <a:latin typeface="Cambria Math"/>
                              </a:rPr>
                            </m:ctrlPr>
                          </m:sSubPr>
                          <m:e>
                            <m:r>
                              <a:rPr lang="en-US" sz="2000" i="1" dirty="0">
                                <a:latin typeface="Cambria Math"/>
                                <a:ea typeface="Cambria Math"/>
                              </a:rPr>
                              <m:t>𝜔</m:t>
                            </m:r>
                          </m:e>
                          <m:sub>
                            <m:r>
                              <a:rPr lang="en-US" sz="2000" i="1" dirty="0">
                                <a:latin typeface="Cambria Math"/>
                              </a:rPr>
                              <m:t>𝑑</m:t>
                            </m:r>
                          </m:sub>
                        </m:sSub>
                      </m:den>
                    </m:f>
                  </m:oMath>
                </a14:m>
                <a:endParaRPr lang="en-US" sz="2000" dirty="0" smtClean="0"/>
              </a:p>
              <a:p>
                <a:pPr algn="r" rtl="1">
                  <a:lnSpc>
                    <a:spcPct val="150000"/>
                  </a:lnSpc>
                </a:pPr>
                <a:r>
                  <a:rPr lang="fa-IR" sz="2000" dirty="0"/>
                  <a:t> </a:t>
                </a:r>
                <a:r>
                  <a:rPr lang="fa-IR" sz="2000" dirty="0" smtClean="0"/>
                  <a:t>که در اینجا یک بار دیگر انتگرال گیری می کنیم تا خودش را تکرار کند ودر نهایت انتگرال محاسبه می شود.</a:t>
                </a:r>
              </a:p>
              <a:p>
                <a:pPr algn="r" rtl="1">
                  <a:lnSpc>
                    <a:spcPct val="150000"/>
                  </a:lnSpc>
                </a:pPr>
                <a:r>
                  <a:rPr lang="fa-IR" sz="2000" dirty="0" smtClean="0"/>
                  <a:t> </a:t>
                </a:r>
                <a:r>
                  <a:rPr lang="fa-IR" sz="2000" dirty="0"/>
                  <a:t>مثال: پاسخ سیستم را به تحریک داده </a:t>
                </a:r>
                <a:r>
                  <a:rPr lang="fa-IR" sz="2000" dirty="0" smtClean="0"/>
                  <a:t>شده بیابید</a:t>
                </a:r>
                <a:r>
                  <a:rPr lang="en-US" sz="2000" dirty="0" smtClean="0"/>
                  <a:t>.</a:t>
                </a:r>
                <a:r>
                  <a:rPr lang="fa-IR" sz="2000" dirty="0" smtClean="0"/>
                  <a:t>  </a:t>
                </a:r>
                <a:r>
                  <a:rPr lang="fa-IR" sz="2000" dirty="0"/>
                  <a:t>(0= </a:t>
                </a:r>
                <a14:m>
                  <m:oMath xmlns:m="http://schemas.openxmlformats.org/officeDocument/2006/math">
                    <m:r>
                      <m:rPr>
                        <m:sty m:val="p"/>
                      </m:rPr>
                      <a:rPr lang="fa-IR" sz="2000">
                        <a:latin typeface="Cambria Math"/>
                      </a:rPr>
                      <m:t>ξ</m:t>
                    </m:r>
                  </m:oMath>
                </a14:m>
                <a:r>
                  <a:rPr lang="fa-IR" sz="2000" dirty="0" smtClean="0"/>
                  <a:t>)</a:t>
                </a:r>
              </a:p>
              <a:p>
                <a:pPr algn="r" rtl="1">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
        <p:nvSpPr>
          <p:cNvPr id="5" name="Left Brace 4"/>
          <p:cNvSpPr/>
          <p:nvPr/>
        </p:nvSpPr>
        <p:spPr>
          <a:xfrm>
            <a:off x="312573" y="685800"/>
            <a:ext cx="257175" cy="838200"/>
          </a:xfrm>
          <a:prstGeom prst="leftBrace">
            <a:avLst>
              <a:gd name="adj1" fmla="val 458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flipV="1">
            <a:off x="569748" y="4038600"/>
            <a:ext cx="0" cy="2209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048" y="6019800"/>
            <a:ext cx="30878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9748" y="5486400"/>
            <a:ext cx="103045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200" y="5486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4876800"/>
            <a:ext cx="0" cy="11811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0624" y="4876800"/>
            <a:ext cx="10295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6" name="TextBox 25"/>
              <p:cNvSpPr txBox="1"/>
              <p:nvPr/>
            </p:nvSpPr>
            <p:spPr>
              <a:xfrm>
                <a:off x="203034" y="5301734"/>
                <a:ext cx="3048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203034" y="5301734"/>
                <a:ext cx="304800" cy="369332"/>
              </a:xfrm>
              <a:prstGeom prst="rect">
                <a:avLst/>
              </a:prstGeom>
              <a:blipFill rotWithShape="1">
                <a:blip r:embed="rId3" cstate="print"/>
                <a:stretch>
                  <a:fillRect r="-20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7" name="TextBox 26"/>
              <p:cNvSpPr txBox="1"/>
              <p:nvPr/>
            </p:nvSpPr>
            <p:spPr>
              <a:xfrm>
                <a:off x="150647" y="4692134"/>
                <a:ext cx="409575"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b="0" i="1" smtClean="0">
                              <a:latin typeface="Cambria Math"/>
                            </a:rPr>
                            <m:t>2</m:t>
                          </m:r>
                          <m:r>
                            <a:rPr lang="en-US" b="0" i="1" smtClean="0">
                              <a:latin typeface="Cambria Math"/>
                            </a:rPr>
                            <m:t>𝐹</m:t>
                          </m:r>
                        </m:e>
                        <m:sub>
                          <m:r>
                            <a:rPr lang="en-US" b="0" i="1" smtClean="0">
                              <a:latin typeface="Cambria Math"/>
                            </a:rPr>
                            <m:t>0</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150647" y="4692134"/>
                <a:ext cx="409575" cy="369332"/>
              </a:xfrm>
              <a:prstGeom prst="rect">
                <a:avLst/>
              </a:prstGeom>
              <a:blipFill rotWithShape="1">
                <a:blip r:embed="rId4" cstate="print"/>
                <a:stretch>
                  <a:fillRect r="-1940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8" name="TextBox 27"/>
              <p:cNvSpPr txBox="1"/>
              <p:nvPr/>
            </p:nvSpPr>
            <p:spPr>
              <a:xfrm>
                <a:off x="1383762" y="6057900"/>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1383762" y="6057900"/>
                <a:ext cx="432875"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9" name="TextBox 28"/>
              <p:cNvSpPr txBox="1"/>
              <p:nvPr/>
            </p:nvSpPr>
            <p:spPr>
              <a:xfrm>
                <a:off x="2462642" y="6063734"/>
                <a:ext cx="561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2</m:t>
                          </m:r>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2462642" y="6063734"/>
                <a:ext cx="561116" cy="369332"/>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30" name="Straight Connector 29"/>
          <p:cNvCxnSpPr/>
          <p:nvPr/>
        </p:nvCxnSpPr>
        <p:spPr>
          <a:xfrm>
            <a:off x="2743200" y="5486400"/>
            <a:ext cx="0" cy="5715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3937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fontScale="92500" lnSpcReduction="10000"/>
              </a:bodyPr>
              <a:lstStyle/>
              <a:p>
                <a:pPr algn="r" rtl="1"/>
                <a:endParaRPr lang="fa-IR" sz="2000" dirty="0" smtClean="0"/>
              </a:p>
              <a:p>
                <a:pPr marL="0" indent="0" algn="r" rtl="1">
                  <a:buNone/>
                </a:pPr>
                <a:r>
                  <a:rPr lang="fa-IR" sz="2000" dirty="0" smtClean="0"/>
                  <a:t>                      </a:t>
                </a:r>
                <a:r>
                  <a:rPr lang="fa-IR" sz="2000" dirty="0" smtClean="0">
                    <a:cs typeface="B Titr" pitchFamily="2" charset="-78"/>
                  </a:rPr>
                  <a:t>استخراج </a:t>
                </a:r>
                <a:r>
                  <a:rPr lang="fa-IR" sz="2000" dirty="0">
                    <a:cs typeface="B Titr" pitchFamily="2" charset="-78"/>
                  </a:rPr>
                  <a:t>معادلات به روش انرژی</a:t>
                </a:r>
                <a:r>
                  <a:rPr lang="fa-IR" sz="2000" dirty="0" smtClean="0">
                    <a:cs typeface="B Titr" pitchFamily="2" charset="-78"/>
                  </a:rPr>
                  <a:t>:</a:t>
                </a:r>
              </a:p>
              <a:p>
                <a:pPr marL="0" indent="0" algn="r" rtl="1">
                  <a:buNone/>
                </a:pPr>
                <a:r>
                  <a:rPr lang="fa-IR" sz="2000" dirty="0" smtClean="0">
                    <a:cs typeface="B Titr" pitchFamily="2" charset="-78"/>
                  </a:rPr>
                  <a:t>            </a:t>
                </a:r>
              </a:p>
              <a:p>
                <a:pPr marL="0" indent="0" algn="r" rtl="1">
                  <a:buNone/>
                </a:pPr>
                <a:r>
                  <a:rPr lang="fa-IR" sz="2000" dirty="0">
                    <a:cs typeface="B Titr" pitchFamily="2" charset="-78"/>
                  </a:rPr>
                  <a:t> </a:t>
                </a:r>
                <a:r>
                  <a:rPr lang="fa-IR" sz="2000" dirty="0" smtClean="0">
                    <a:cs typeface="B Titr" pitchFamily="2" charset="-78"/>
                  </a:rPr>
                  <a:t>     </a:t>
                </a:r>
                <a:r>
                  <a:rPr lang="fa-IR" sz="2000" dirty="0" smtClean="0">
                    <a:latin typeface="+mj-lt"/>
                    <a:cs typeface="B Nazanin" pitchFamily="2" charset="-78"/>
                  </a:rPr>
                  <a:t>ابتدا</a:t>
                </a:r>
                <a:r>
                  <a:rPr lang="fa-IR" sz="2000" dirty="0" smtClean="0">
                    <a:cs typeface="B Nazanin" pitchFamily="2" charset="-78"/>
                  </a:rPr>
                  <a:t> جرم را آویخته وآرام آرام رها می کنیم</a:t>
                </a:r>
              </a:p>
              <a:p>
                <a:pPr marL="0" indent="0" algn="r" rtl="1">
                  <a:buNone/>
                </a:pPr>
                <a:r>
                  <a:rPr lang="en-US" sz="2000" dirty="0" smtClean="0">
                    <a:cs typeface="B Titr" pitchFamily="2" charset="-78"/>
                  </a:rPr>
                  <a:t>                                                                   </a:t>
                </a:r>
                <a:r>
                  <a:rPr lang="fa-IR" sz="2000" dirty="0" smtClean="0">
                    <a:cs typeface="B Titr" pitchFamily="2" charset="-78"/>
                  </a:rPr>
                  <a:t>  </a:t>
                </a:r>
              </a:p>
              <a:p>
                <a:pPr marL="0" indent="0" algn="r" rtl="1">
                  <a:buNone/>
                </a:pPr>
                <a:r>
                  <a:rPr lang="fa-IR" sz="2000" dirty="0" smtClean="0">
                    <a:cs typeface="B Nazanin" pitchFamily="2" charset="-78"/>
                  </a:rPr>
                  <a:t>تا به وضعیت تعادل استاتیکی برسد.</a:t>
                </a:r>
                <a:r>
                  <a:rPr lang="en-US" sz="2000" dirty="0" smtClean="0">
                    <a:cs typeface="B Titr" pitchFamily="2" charset="-78"/>
                  </a:rPr>
                  <a:t>       k                                  k                                                                                                                     </a:t>
                </a:r>
              </a:p>
              <a:p>
                <a:pPr marL="0" indent="0" rtl="1">
                  <a:buNone/>
                </a:pPr>
                <a:r>
                  <a:rPr lang="en-US" sz="2000" dirty="0" smtClean="0">
                    <a:cs typeface="B Titr" pitchFamily="2" charset="-78"/>
                  </a:rPr>
                  <a:t>                                                                             k                                                                                        </a:t>
                </a:r>
                <a14:m>
                  <m:oMath xmlns:m="http://schemas.openxmlformats.org/officeDocument/2006/math">
                    <m:sSub>
                      <m:sSubPr>
                        <m:ctrlPr>
                          <a:rPr lang="en-US" sz="2000" i="1">
                            <a:latin typeface="Cambria Math"/>
                            <a:ea typeface="Cambria Math"/>
                            <a:cs typeface="B Titr" pitchFamily="2" charset="-78"/>
                          </a:rPr>
                        </m:ctrlPr>
                      </m:sSubPr>
                      <m:e>
                        <m:r>
                          <a:rPr lang="en-US" sz="2000" i="1">
                            <a:latin typeface="Cambria Math"/>
                            <a:ea typeface="Cambria Math"/>
                            <a:cs typeface="B Titr" pitchFamily="2" charset="-78"/>
                          </a:rPr>
                          <m:t>𝛿</m:t>
                        </m:r>
                      </m:e>
                      <m:sub>
                        <m:r>
                          <a:rPr lang="en-US" sz="2000" i="1">
                            <a:latin typeface="Cambria Math"/>
                            <a:ea typeface="Cambria Math"/>
                            <a:cs typeface="B Titr" pitchFamily="2" charset="-78"/>
                          </a:rPr>
                          <m:t>𝑠𝑡</m:t>
                        </m:r>
                      </m:sub>
                    </m:sSub>
                  </m:oMath>
                </a14:m>
                <a:r>
                  <a:rPr lang="en-US" sz="2000" dirty="0">
                    <a:cs typeface="B Titr" pitchFamily="2" charset="-78"/>
                  </a:rPr>
                  <a:t>=</a:t>
                </a:r>
                <a14:m>
                  <m:oMath xmlns:m="http://schemas.openxmlformats.org/officeDocument/2006/math">
                    <m:f>
                      <m:fPr>
                        <m:ctrlPr>
                          <a:rPr lang="en-US" sz="2000" i="1" dirty="0">
                            <a:latin typeface="Cambria Math"/>
                            <a:cs typeface="B Titr" pitchFamily="2" charset="-78"/>
                          </a:rPr>
                        </m:ctrlPr>
                      </m:fPr>
                      <m:num>
                        <m:r>
                          <a:rPr lang="en-US" sz="2000" i="1" dirty="0">
                            <a:latin typeface="Cambria Math"/>
                            <a:cs typeface="B Titr" pitchFamily="2" charset="-78"/>
                          </a:rPr>
                          <m:t>𝑚𝑔</m:t>
                        </m:r>
                      </m:num>
                      <m:den>
                        <m:r>
                          <a:rPr lang="en-US" sz="2000" i="1" dirty="0">
                            <a:latin typeface="Cambria Math"/>
                            <a:cs typeface="B Titr" pitchFamily="2" charset="-78"/>
                          </a:rPr>
                          <m:t>𝑘</m:t>
                        </m:r>
                        <m:r>
                          <a:rPr lang="en-US" sz="2000" i="1" dirty="0">
                            <a:latin typeface="Cambria Math"/>
                            <a:cs typeface="B Titr" pitchFamily="2" charset="-78"/>
                          </a:rPr>
                          <m:t> </m:t>
                        </m:r>
                      </m:den>
                    </m:f>
                  </m:oMath>
                </a14:m>
                <a:r>
                  <a:rPr lang="en-US" sz="2000" dirty="0" smtClean="0">
                    <a:cs typeface="B Titr" pitchFamily="2" charset="-78"/>
                  </a:rPr>
                  <a:t>                                            </a:t>
                </a:r>
                <a:endParaRPr lang="fa-IR" sz="2000" dirty="0" smtClean="0">
                  <a:cs typeface="B Titr" pitchFamily="2" charset="-78"/>
                </a:endParaRPr>
              </a:p>
              <a:p>
                <a:pPr marL="0" indent="0">
                  <a:buNone/>
                </a:pPr>
                <a:r>
                  <a:rPr lang="en-US" sz="2000" dirty="0" smtClean="0">
                    <a:cs typeface="B Titr" pitchFamily="2" charset="-78"/>
                  </a:rPr>
                  <a:t>                                                                          x</a:t>
                </a:r>
                <a:endParaRPr lang="fa-IR" sz="2000" dirty="0" smtClean="0">
                  <a:cs typeface="B Titr" pitchFamily="2" charset="-78"/>
                </a:endParaRPr>
              </a:p>
              <a:p>
                <a:pPr marL="0" indent="0" rtl="1">
                  <a:buNone/>
                </a:pPr>
                <a:r>
                  <a:rPr lang="en-US" sz="2000" dirty="0" smtClean="0">
                    <a:cs typeface="B Titr" pitchFamily="2" charset="-78"/>
                  </a:rPr>
                  <a:t>                                                                              </a:t>
                </a:r>
                <a:endParaRPr lang="fa-IR" sz="2000" dirty="0" smtClean="0">
                  <a:cs typeface="B Titr" pitchFamily="2" charset="-78"/>
                </a:endParaRPr>
              </a:p>
              <a:p>
                <a:pPr marL="0" indent="0" rtl="1">
                  <a:buNone/>
                </a:pPr>
                <a:r>
                  <a:rPr lang="en-US" sz="2000" dirty="0" smtClean="0">
                    <a:cs typeface="B Titr" pitchFamily="2" charset="-78"/>
                  </a:rPr>
                  <a:t>                                                                                                        </a:t>
                </a:r>
                <a:endParaRPr lang="fa-IR" sz="2000" dirty="0" smtClean="0">
                  <a:cs typeface="B Titr" pitchFamily="2" charset="-78"/>
                </a:endParaRPr>
              </a:p>
              <a:p>
                <a:pPr marL="0" indent="0" algn="r" rtl="1">
                  <a:buNone/>
                </a:pPr>
                <a:endParaRPr lang="fa-IR" sz="2000" dirty="0">
                  <a:cs typeface="B Titr" pitchFamily="2" charset="-78"/>
                </a:endParaRPr>
              </a:p>
              <a:p>
                <a:pPr marL="0" indent="0" algn="r" rtl="1">
                  <a:buNone/>
                </a:pPr>
                <a:r>
                  <a:rPr lang="fa-IR" sz="2000" dirty="0" smtClean="0">
                    <a:cs typeface="B Titr" pitchFamily="2" charset="-78"/>
                  </a:rPr>
                  <a:t>       </a:t>
                </a:r>
                <a:r>
                  <a:rPr lang="fa-IR" sz="2000" dirty="0" smtClean="0"/>
                  <a:t>در این حالت مجموع انرژی  سیستم مقداری ثابت بوده و انرژی با گذشت زمان تغییر نمیکند.</a:t>
                </a:r>
              </a:p>
              <a:p>
                <a:pPr marL="0" indent="0" algn="r" rtl="1">
                  <a:buNone/>
                </a:pPr>
                <a:r>
                  <a:rPr lang="en-US" sz="2000" dirty="0" smtClean="0">
                    <a:cs typeface="B Titr" pitchFamily="2" charset="-78"/>
                  </a:rPr>
                  <a:t>  </a:t>
                </a:r>
                <a:endParaRPr lang="fa-IR" sz="2000" dirty="0">
                  <a:cs typeface="B Titr" pitchFamily="2" charset="-78"/>
                </a:endParaRPr>
              </a:p>
              <a:p>
                <a:pPr marL="0" indent="0">
                  <a:buNone/>
                </a:pPr>
                <a:r>
                  <a:rPr lang="fa-IR" sz="2000" dirty="0" smtClean="0">
                    <a:latin typeface="Batang" pitchFamily="18" charset="-127"/>
                    <a:ea typeface="Batang" pitchFamily="18" charset="-127"/>
                    <a:cs typeface="B Titr" pitchFamily="2" charset="-78"/>
                  </a:rPr>
                  <a:t>    </a:t>
                </a:r>
                <a:r>
                  <a:rPr lang="en-US" sz="2000" dirty="0">
                    <a:latin typeface="Batang" pitchFamily="18" charset="-127"/>
                    <a:ea typeface="Batang" pitchFamily="18" charset="-127"/>
                    <a:cs typeface="B Titr" pitchFamily="2" charset="-78"/>
                  </a:rPr>
                  <a:t> </a:t>
                </a:r>
                <a:r>
                  <a:rPr lang="en-US" sz="2000" dirty="0" smtClean="0">
                    <a:latin typeface="Batang" pitchFamily="18" charset="-127"/>
                    <a:ea typeface="Batang" pitchFamily="18" charset="-127"/>
                    <a:cs typeface="B Titr" pitchFamily="2" charset="-78"/>
                  </a:rPr>
                  <a:t> </a:t>
                </a:r>
                <a:r>
                  <a:rPr lang="en-US" sz="2000" b="1" i="1" dirty="0" smtClean="0">
                    <a:latin typeface="Batang" pitchFamily="18" charset="-127"/>
                    <a:ea typeface="Batang" pitchFamily="18" charset="-127"/>
                    <a:cs typeface="B Titr" pitchFamily="2" charset="-78"/>
                  </a:rPr>
                  <a:t>T + U = </a:t>
                </a:r>
                <a:r>
                  <a:rPr lang="en-US" sz="2000" dirty="0" smtClean="0">
                    <a:latin typeface="Batang" pitchFamily="18" charset="-127"/>
                    <a:ea typeface="Batang" pitchFamily="18" charset="-127"/>
                    <a:cs typeface="B Titr" pitchFamily="2" charset="-78"/>
                  </a:rPr>
                  <a:t>cte                </a:t>
                </a:r>
                <a:r>
                  <a:rPr lang="fa-IR" sz="2000" dirty="0" smtClean="0">
                    <a:latin typeface="Batang" pitchFamily="18" charset="-127"/>
                    <a:ea typeface="Batang" pitchFamily="18" charset="-127"/>
                    <a:cs typeface="B Titr" pitchFamily="2" charset="-78"/>
                  </a:rPr>
                  <a:t>              </a:t>
                </a:r>
                <a14:m>
                  <m:oMath xmlns:m="http://schemas.openxmlformats.org/officeDocument/2006/math">
                    <m:f>
                      <m:fPr>
                        <m:ctrlPr>
                          <a:rPr lang="en-US" sz="2400" i="1" smtClean="0">
                            <a:latin typeface="Cambria Math"/>
                            <a:ea typeface="Batang" pitchFamily="18" charset="-127"/>
                            <a:cs typeface="B Titr" pitchFamily="2" charset="-78"/>
                          </a:rPr>
                        </m:ctrlPr>
                      </m:fPr>
                      <m:num>
                        <m:r>
                          <a:rPr lang="en-US" sz="2400" b="0" i="1" smtClean="0">
                            <a:latin typeface="Cambria Math"/>
                            <a:ea typeface="Batang" pitchFamily="18" charset="-127"/>
                            <a:cs typeface="B Titr" pitchFamily="2" charset="-78"/>
                          </a:rPr>
                          <m:t>𝑑</m:t>
                        </m:r>
                      </m:num>
                      <m:den>
                        <m:r>
                          <a:rPr lang="en-US" sz="2400" b="0" i="1" smtClean="0">
                            <a:latin typeface="Cambria Math"/>
                            <a:ea typeface="Batang" pitchFamily="18" charset="-127"/>
                            <a:cs typeface="B Titr" pitchFamily="2" charset="-78"/>
                          </a:rPr>
                          <m:t>𝑑𝑡</m:t>
                        </m:r>
                      </m:den>
                    </m:f>
                    <m:r>
                      <a:rPr lang="en-US" sz="2400" b="0" i="1" smtClean="0">
                        <a:latin typeface="Cambria Math"/>
                        <a:ea typeface="Batang" pitchFamily="18" charset="-127"/>
                        <a:cs typeface="B Titr" pitchFamily="2" charset="-78"/>
                      </a:rPr>
                      <m:t> </m:t>
                    </m:r>
                    <m:d>
                      <m:dPr>
                        <m:ctrlPr>
                          <a:rPr lang="en-US" sz="2400" b="0" i="1" smtClean="0">
                            <a:latin typeface="Cambria Math"/>
                            <a:ea typeface="Batang" pitchFamily="18" charset="-127"/>
                            <a:cs typeface="B Titr" pitchFamily="2" charset="-78"/>
                          </a:rPr>
                        </m:ctrlPr>
                      </m:dPr>
                      <m:e>
                        <m:r>
                          <a:rPr lang="en-US" sz="2400" b="0" i="1" smtClean="0">
                            <a:latin typeface="Cambria Math"/>
                            <a:ea typeface="Batang" pitchFamily="18" charset="-127"/>
                            <a:cs typeface="B Titr" pitchFamily="2" charset="-78"/>
                          </a:rPr>
                          <m:t>𝑇</m:t>
                        </m:r>
                        <m:r>
                          <a:rPr lang="en-US" sz="2400" b="0" i="1" smtClean="0">
                            <a:latin typeface="Cambria Math"/>
                            <a:ea typeface="Batang" pitchFamily="18" charset="-127"/>
                            <a:cs typeface="B Titr" pitchFamily="2" charset="-78"/>
                          </a:rPr>
                          <m:t>+</m:t>
                        </m:r>
                        <m:r>
                          <a:rPr lang="en-US" sz="2400" b="0" i="1" smtClean="0">
                            <a:latin typeface="Cambria Math"/>
                            <a:ea typeface="Batang" pitchFamily="18" charset="-127"/>
                            <a:cs typeface="B Titr" pitchFamily="2" charset="-78"/>
                          </a:rPr>
                          <m:t>𝑈</m:t>
                        </m:r>
                      </m:e>
                    </m:d>
                    <m:r>
                      <a:rPr lang="en-US" sz="2400" b="0" i="1" smtClean="0">
                        <a:latin typeface="Cambria Math"/>
                        <a:ea typeface="Batang" pitchFamily="18" charset="-127"/>
                        <a:cs typeface="B Titr" pitchFamily="2" charset="-78"/>
                      </a:rPr>
                      <m:t>=</m:t>
                    </m:r>
                    <m:r>
                      <a:rPr lang="en-US" sz="2400" b="0" i="1" smtClean="0">
                        <a:latin typeface="Cambria Math"/>
                        <a:ea typeface="Batang" pitchFamily="18" charset="-127"/>
                        <a:cs typeface="B Titr" pitchFamily="2" charset="-78"/>
                      </a:rPr>
                      <m:t>0</m:t>
                    </m:r>
                  </m:oMath>
                </a14:m>
                <a:r>
                  <a:rPr lang="fa-IR" sz="2400" dirty="0" smtClean="0">
                    <a:latin typeface="Batang" pitchFamily="18" charset="-127"/>
                    <a:ea typeface="Batang" pitchFamily="18" charset="-127"/>
                    <a:cs typeface="B Titr" pitchFamily="2" charset="-78"/>
                  </a:rPr>
                  <a:t> </a:t>
                </a:r>
              </a:p>
              <a:p>
                <a:pPr marL="0" indent="0" algn="r" rtl="1">
                  <a:buNone/>
                </a:pPr>
                <a:endParaRPr lang="fa-IR" sz="2000" dirty="0">
                  <a:cs typeface="B Titr" pitchFamily="2" charset="-78"/>
                </a:endParaRPr>
              </a:p>
              <a:p>
                <a:pPr marL="0" indent="0" algn="r" rtl="1">
                  <a:buNone/>
                </a:pPr>
                <a:r>
                  <a:rPr lang="fa-IR" sz="2000" dirty="0" smtClean="0">
                    <a:cs typeface="B Titr" pitchFamily="2" charset="-78"/>
                  </a:rPr>
                  <a:t> </a:t>
                </a:r>
                <a:r>
                  <a:rPr lang="fa-IR" sz="2000" dirty="0" smtClean="0">
                    <a:solidFill>
                      <a:srgbClr val="FF0000"/>
                    </a:solidFill>
                    <a:cs typeface="B Titr" pitchFamily="2" charset="-78"/>
                  </a:rPr>
                  <a:t>*</a:t>
                </a:r>
                <a:r>
                  <a:rPr lang="fa-IR" sz="2000" dirty="0" smtClean="0">
                    <a:solidFill>
                      <a:srgbClr val="FF0000"/>
                    </a:solidFill>
                    <a:latin typeface="+mj-lt"/>
                    <a:cs typeface="B Titr" pitchFamily="2" charset="-78"/>
                  </a:rPr>
                  <a:t> </a:t>
                </a:r>
                <a:r>
                  <a:rPr lang="fa-IR" sz="2000" dirty="0" smtClean="0">
                    <a:solidFill>
                      <a:srgbClr val="FF0000"/>
                    </a:solidFill>
                  </a:rPr>
                  <a:t>تذکر : 1-) روش انرژی در </a:t>
                </a:r>
                <a:r>
                  <a:rPr lang="fa-IR" sz="2000" dirty="0">
                    <a:solidFill>
                      <a:srgbClr val="FF0000"/>
                    </a:solidFill>
                  </a:rPr>
                  <a:t>صورت وجود دمپر قابل کاربرد </a:t>
                </a:r>
                <a:r>
                  <a:rPr lang="fa-IR" sz="2000" dirty="0" smtClean="0">
                    <a:solidFill>
                      <a:srgbClr val="FF0000"/>
                    </a:solidFill>
                  </a:rPr>
                  <a:t>نیست.</a:t>
                </a:r>
              </a:p>
              <a:p>
                <a:pPr marL="0" indent="0" algn="r" rtl="1">
                  <a:buNone/>
                </a:pPr>
                <a:r>
                  <a:rPr lang="fa-IR" sz="2000" dirty="0" smtClean="0"/>
                  <a:t>                                                                                                             پتانسیل         جنبشی</a:t>
                </a:r>
              </a:p>
              <a:p>
                <a:pPr marL="0" indent="0" algn="r" rtl="1">
                  <a:buNone/>
                </a:pPr>
                <a:r>
                  <a:rPr lang="fa-IR" sz="2000" dirty="0" smtClean="0"/>
                  <a:t>             </a:t>
                </a:r>
                <a:r>
                  <a:rPr lang="fa-IR" sz="2000" dirty="0" smtClean="0">
                    <a:solidFill>
                      <a:srgbClr val="FF0000"/>
                    </a:solidFill>
                  </a:rPr>
                  <a:t>2-) تغییرات نسبت به موقعیت تعادل استاتیکی سنجیده می شود.</a:t>
                </a:r>
              </a:p>
              <a:p>
                <a:pPr marL="0" indent="0" algn="r" rtl="1">
                  <a:buNone/>
                </a:pPr>
                <a:endParaRPr lang="fa-IR" sz="2000" dirty="0"/>
              </a:p>
              <a:p>
                <a:pPr marL="0" indent="0" algn="r" rtl="1">
                  <a:buNone/>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667" r="-600"/>
                </a:stretch>
              </a:blipFill>
            </p:spPr>
            <p:txBody>
              <a:bodyPr/>
              <a:lstStyle/>
              <a:p>
                <a:r>
                  <a:rPr lang="en-US">
                    <a:noFill/>
                  </a:rPr>
                  <a:t> </a:t>
                </a:r>
              </a:p>
            </p:txBody>
          </p:sp>
        </mc:Fallback>
      </mc:AlternateContent>
      <p:cxnSp>
        <p:nvCxnSpPr>
          <p:cNvPr id="5" name="Straight Arrow Connector 4"/>
          <p:cNvCxnSpPr/>
          <p:nvPr/>
        </p:nvCxnSpPr>
        <p:spPr>
          <a:xfrm flipH="1">
            <a:off x="428872" y="5265173"/>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19200" y="5265173"/>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582247" y="4937894"/>
            <a:ext cx="685800"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0437" y="1219200"/>
            <a:ext cx="8223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0" y="1130036"/>
            <a:ext cx="822325" cy="1676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4" name="Rectangle 3"/>
              <p:cNvSpPr/>
              <p:nvPr/>
            </p:nvSpPr>
            <p:spPr>
              <a:xfrm>
                <a:off x="2819400" y="2819400"/>
                <a:ext cx="48674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a:rPr>
                        <m:t>𝑚</m:t>
                      </m:r>
                    </m:oMath>
                  </m:oMathPara>
                </a14:m>
                <a:endParaRPr lang="en-US"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2819400" y="2819400"/>
                <a:ext cx="486747" cy="304800"/>
              </a:xfrm>
              <a:prstGeom prst="rect">
                <a:avLst/>
              </a:prstGeom>
              <a:blipFill rotWithShape="1">
                <a:blip r:embed="rId4" cstate="print"/>
                <a:stretch>
                  <a:fillRect/>
                </a:stretch>
              </a:blipFill>
            </p:spPr>
            <p:txBody>
              <a:bodyPr/>
              <a:lstStyle/>
              <a:p>
                <a:r>
                  <a:rPr lang="en-US">
                    <a:noFill/>
                  </a:rPr>
                  <a:t> </a:t>
                </a:r>
              </a:p>
            </p:txBody>
          </p:sp>
        </mc:Fallback>
      </mc:AlternateContent>
      <p:pic>
        <p:nvPicPr>
          <p:cNvPr id="103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4543" y="1128465"/>
            <a:ext cx="822325" cy="2209800"/>
          </a:xfrm>
          <a:prstGeom prst="rect">
            <a:avLst/>
          </a:prstGeom>
          <a:solidFill>
            <a:schemeClr val="accent3">
              <a:lumMod val="60000"/>
              <a:lumOff val="40000"/>
            </a:schemeClr>
          </a:solidFill>
          <a:ln>
            <a:noFill/>
          </a:ln>
          <a:effec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4875" y="3302545"/>
            <a:ext cx="506413" cy="328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1219200" y="2483766"/>
            <a:ext cx="1705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57300" y="2820971"/>
            <a:ext cx="1527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43000" y="2501048"/>
            <a:ext cx="1" cy="3158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53974" y="2809875"/>
            <a:ext cx="1422826" cy="11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53974" y="3352799"/>
            <a:ext cx="1270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95800" y="2820971"/>
            <a:ext cx="0" cy="5318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651655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r>
                  <a:rPr lang="en-US" sz="2000" dirty="0" smtClean="0"/>
                  <a:t> </a:t>
                </a:r>
                <a14:m>
                  <m:oMath xmlns:m="http://schemas.openxmlformats.org/officeDocument/2006/math">
                    <m:r>
                      <a:rPr lang="en-US" sz="2000" b="0" i="1" smtClean="0">
                        <a:latin typeface="Cambria Math"/>
                      </a:rPr>
                      <m:t>h</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b="0" i="1" smtClean="0">
                            <a:latin typeface="Cambria Math"/>
                          </a:rPr>
                        </m:ctrlPr>
                      </m:fPr>
                      <m:num>
                        <m:sSup>
                          <m:sSupPr>
                            <m:ctrlPr>
                              <a:rPr lang="en-US" sz="2000" i="1">
                                <a:latin typeface="Cambria Math"/>
                              </a:rPr>
                            </m:ctrlPr>
                          </m:sSupPr>
                          <m:e>
                            <m:r>
                              <a:rPr lang="en-US" sz="2000" i="1">
                                <a:latin typeface="Cambria Math"/>
                              </a:rPr>
                              <m:t>𝑒</m:t>
                            </m:r>
                          </m:e>
                          <m:sup>
                            <m:d>
                              <m:dPr>
                                <m:ctrlPr>
                                  <a:rPr lang="en-US" sz="2000" i="1">
                                    <a:latin typeface="Cambria Math"/>
                                  </a:rPr>
                                </m:ctrlPr>
                              </m:dPr>
                              <m:e>
                                <m:r>
                                  <a:rPr lang="en-US" sz="2000" i="1">
                                    <a:latin typeface="Cambria Math"/>
                                  </a:rPr>
                                  <m:t>−</m:t>
                                </m:r>
                                <m:r>
                                  <a:rPr lang="en-US" sz="2000" i="1">
                                    <a:latin typeface="Cambria Math"/>
                                    <a:ea typeface="Cambria Math"/>
                                  </a:rPr>
                                  <m:t>𝜁</m:t>
                                </m:r>
                                <m:sSubSup>
                                  <m:sSubSupPr>
                                    <m:ctrlPr>
                                      <a:rPr lang="en-US" sz="2000" i="1">
                                        <a:latin typeface="Cambria Math"/>
                                        <a:ea typeface="Cambria Math"/>
                                      </a:rPr>
                                    </m:ctrlPr>
                                  </m:sSubSupPr>
                                  <m:e>
                                    <m:r>
                                      <a:rPr lang="en-US" sz="2000" i="1">
                                        <a:latin typeface="Cambria Math"/>
                                        <a:ea typeface="Cambria Math"/>
                                      </a:rPr>
                                      <m:t>𝜔</m:t>
                                    </m:r>
                                  </m:e>
                                  <m:sub>
                                    <m:r>
                                      <a:rPr lang="en-US" sz="2000" i="1">
                                        <a:latin typeface="Cambria Math"/>
                                      </a:rPr>
                                      <m:t>𝑛</m:t>
                                    </m:r>
                                  </m:sub>
                                  <m:sup/>
                                </m:sSubSup>
                                <m:r>
                                  <a:rPr lang="en-US" sz="2000" b="0" i="1" smtClean="0">
                                    <a:latin typeface="Cambria Math"/>
                                  </a:rPr>
                                  <m:t>𝑡</m:t>
                                </m:r>
                              </m:e>
                            </m:d>
                          </m:sup>
                        </m:sSup>
                        <m:func>
                          <m:funcPr>
                            <m:ctrlPr>
                              <a:rPr lang="en-US" sz="2000" i="1" smtClean="0">
                                <a:latin typeface="Cambria Math"/>
                              </a:rPr>
                            </m:ctrlPr>
                          </m:funcPr>
                          <m:fName>
                            <m:r>
                              <m:rPr>
                                <m:sty m:val="p"/>
                              </m:rPr>
                              <a:rPr lang="en-US" sz="200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r>
                              <a:rPr lang="en-US" sz="2000" b="0" i="1" smtClean="0">
                                <a:latin typeface="Cambria Math"/>
                              </a:rPr>
                              <m:t>𝑡</m:t>
                            </m:r>
                            <m:r>
                              <a:rPr lang="en-US" sz="2000" b="0" i="1" smtClean="0">
                                <a:latin typeface="Cambria Math"/>
                              </a:rPr>
                              <m:t>)</m:t>
                            </m:r>
                          </m:e>
                        </m:func>
                      </m:num>
                      <m:den>
                        <m:r>
                          <a:rPr lang="en-US" sz="2000" b="0" i="1" smtClean="0">
                            <a:latin typeface="Cambria Math"/>
                          </a:rPr>
                          <m:t>𝑚</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𝑑</m:t>
                            </m:r>
                          </m:sub>
                        </m:sSub>
                      </m:den>
                    </m:f>
                  </m:oMath>
                </a14:m>
                <a:r>
                  <a:rPr lang="en-US" sz="2000" dirty="0" smtClean="0"/>
                  <a:t>                                </a:t>
                </a:r>
                <a14:m>
                  <m:oMath xmlns:m="http://schemas.openxmlformats.org/officeDocument/2006/math">
                    <m:r>
                      <a:rPr lang="en-US" sz="2000" b="0" i="1" dirty="0" smtClean="0">
                        <a:latin typeface="Cambria Math"/>
                      </a:rPr>
                      <m:t>h</m:t>
                    </m:r>
                    <m:d>
                      <m:dPr>
                        <m:ctrlPr>
                          <a:rPr lang="en-US" sz="2000" b="0" i="1" dirty="0" smtClean="0">
                            <a:latin typeface="Cambria Math"/>
                          </a:rPr>
                        </m:ctrlPr>
                      </m:dPr>
                      <m:e>
                        <m:r>
                          <a:rPr lang="en-US" sz="2000" b="0" i="1" dirty="0" smtClean="0">
                            <a:latin typeface="Cambria Math"/>
                          </a:rPr>
                          <m:t>𝑡</m:t>
                        </m:r>
                      </m:e>
                    </m:d>
                    <m:r>
                      <a:rPr lang="en-US" sz="2000" b="0" i="1" dirty="0" smtClean="0">
                        <a:latin typeface="Cambria Math"/>
                      </a:rPr>
                      <m:t>=</m:t>
                    </m:r>
                    <m:f>
                      <m:fPr>
                        <m:ctrlPr>
                          <a:rPr lang="en-US" sz="2000" b="0" i="1" dirty="0" smtClean="0">
                            <a:latin typeface="Cambria Math"/>
                          </a:rPr>
                        </m:ctrlPr>
                      </m:fPr>
                      <m:num>
                        <m:func>
                          <m:funcPr>
                            <m:ctrlPr>
                              <a:rPr lang="en-US" sz="2000" b="0" i="1" dirty="0" smtClean="0">
                                <a:latin typeface="Cambria Math"/>
                              </a:rPr>
                            </m:ctrlPr>
                          </m:funcPr>
                          <m:fName>
                            <m:r>
                              <m:rPr>
                                <m:sty m:val="p"/>
                              </m:rPr>
                              <a:rPr lang="en-US" sz="2000" b="0" i="0" dirty="0" smtClean="0">
                                <a:latin typeface="Cambria Math"/>
                              </a:rPr>
                              <m:t>sin</m:t>
                            </m:r>
                          </m:fName>
                          <m:e>
                            <m:r>
                              <a:rPr lang="en-US" sz="2000" b="0" i="1" dirty="0" smtClean="0">
                                <a:latin typeface="Cambria Math"/>
                              </a:rPr>
                              <m:t>(</m:t>
                            </m:r>
                            <m:sSub>
                              <m:sSubPr>
                                <m:ctrlPr>
                                  <a:rPr lang="en-US" sz="2000" b="0" i="1" dirty="0" smtClean="0">
                                    <a:latin typeface="Cambria Math"/>
                                  </a:rPr>
                                </m:ctrlPr>
                              </m:sSubPr>
                              <m:e>
                                <m:r>
                                  <a:rPr lang="el-GR" sz="2000" i="1" dirty="0">
                                    <a:latin typeface="Cambria Math"/>
                                    <a:ea typeface="Cambria Math"/>
                                  </a:rPr>
                                  <m:t>𝜔</m:t>
                                </m:r>
                              </m:e>
                              <m:sub>
                                <m:r>
                                  <a:rPr lang="en-US" sz="2000" b="0" i="1" dirty="0" smtClean="0">
                                    <a:latin typeface="Cambria Math"/>
                                  </a:rPr>
                                  <m:t>𝑑</m:t>
                                </m:r>
                              </m:sub>
                            </m:sSub>
                            <m:r>
                              <a:rPr lang="en-US" sz="2000" b="0" i="1" dirty="0" smtClean="0">
                                <a:latin typeface="Cambria Math"/>
                              </a:rPr>
                              <m:t>𝑡</m:t>
                            </m:r>
                          </m:e>
                        </m:func>
                        <m:r>
                          <a:rPr lang="en-US" sz="2000" b="0" i="1" dirty="0" smtClean="0">
                            <a:latin typeface="Cambria Math"/>
                          </a:rPr>
                          <m:t>)</m:t>
                        </m:r>
                      </m:num>
                      <m:den>
                        <m:r>
                          <a:rPr lang="en-US" sz="2000" i="1">
                            <a:latin typeface="Cambria Math"/>
                          </a:rPr>
                          <m:t>𝑚</m:t>
                        </m:r>
                        <m:sSub>
                          <m:sSubPr>
                            <m:ctrlPr>
                              <a:rPr lang="en-US" sz="2000" i="1">
                                <a:latin typeface="Cambria Math"/>
                              </a:rPr>
                            </m:ctrlPr>
                          </m:sSubPr>
                          <m:e>
                            <m:r>
                              <a:rPr lang="en-US" sz="2000" i="1">
                                <a:latin typeface="Cambria Math"/>
                                <a:ea typeface="Cambria Math"/>
                              </a:rPr>
                              <m:t>𝜔</m:t>
                            </m:r>
                          </m:e>
                          <m:sub>
                            <m:r>
                              <a:rPr lang="en-US" sz="2000" i="1">
                                <a:latin typeface="Cambria Math"/>
                              </a:rPr>
                              <m:t>𝑑</m:t>
                            </m:r>
                          </m:sub>
                        </m:sSub>
                      </m:den>
                    </m:f>
                  </m:oMath>
                </a14:m>
                <a:r>
                  <a:rPr lang="fa-IR" sz="2000" dirty="0" smtClean="0"/>
                  <a:t>    </a:t>
                </a:r>
                <a:r>
                  <a:rPr lang="en-US" sz="2000" dirty="0" smtClean="0"/>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𝑤</m:t>
                        </m:r>
                      </m:e>
                      <m:sub>
                        <m:r>
                          <a:rPr lang="en-US" sz="2000" i="1">
                            <a:latin typeface="Cambria Math"/>
                          </a:rPr>
                          <m:t>𝑑</m:t>
                        </m:r>
                      </m:sub>
                    </m:sSub>
                    <m:r>
                      <a:rPr lang="en-US" sz="2000" i="1">
                        <a:latin typeface="Cambria Math"/>
                      </a:rPr>
                      <m:t>=</m:t>
                    </m:r>
                    <m:sSub>
                      <m:sSubPr>
                        <m:ctrlPr>
                          <a:rPr lang="en-US" sz="2000" i="1">
                            <a:latin typeface="Cambria Math"/>
                          </a:rPr>
                        </m:ctrlPr>
                      </m:sSubPr>
                      <m:e>
                        <m:r>
                          <a:rPr lang="en-US" sz="2000" i="1">
                            <a:latin typeface="Cambria Math"/>
                          </a:rPr>
                          <m:t>𝑤</m:t>
                        </m:r>
                      </m:e>
                      <m:sub>
                        <m:r>
                          <a:rPr lang="en-US" sz="2000" i="1">
                            <a:latin typeface="Cambria Math"/>
                          </a:rPr>
                          <m:t>𝑛</m:t>
                        </m:r>
                      </m:sub>
                    </m:sSub>
                    <m:r>
                      <a:rPr lang="en-US" sz="2000" i="1">
                        <a:latin typeface="Cambria Math"/>
                      </a:rPr>
                      <m:t>)</m:t>
                    </m:r>
                  </m:oMath>
                </a14:m>
                <a:r>
                  <a:rPr lang="en-US" sz="2000" dirty="0" smtClean="0"/>
                  <a:t>    </a:t>
                </a:r>
                <a:r>
                  <a:rPr lang="fa-IR" sz="2000" dirty="0" smtClean="0"/>
                  <a:t>روش اول ؛ </a:t>
                </a:r>
                <a:endParaRPr lang="en-US" sz="1600" dirty="0" smtClean="0"/>
              </a:p>
              <a:p>
                <a:pPr>
                  <a:lnSpc>
                    <a:spcPct val="150000"/>
                  </a:lnSpc>
                </a:pPr>
                <a14:m>
                  <m:oMath xmlns:m="http://schemas.openxmlformats.org/officeDocument/2006/math">
                    <m:r>
                      <a:rPr lang="en-US" sz="2000">
                        <a:latin typeface="Cambria Math"/>
                      </a:rPr>
                      <m:t>0</m:t>
                    </m:r>
                    <m:r>
                      <a:rPr lang="en-US" sz="2000" i="1">
                        <a:latin typeface="Cambria Math"/>
                      </a:rPr>
                      <m:t>&lt;</m:t>
                    </m:r>
                    <m:r>
                      <a:rPr lang="en-US" sz="2000" i="1">
                        <a:latin typeface="Cambria Math"/>
                      </a:rPr>
                      <m:t>𝑡</m:t>
                    </m:r>
                    <m:r>
                      <a:rPr lang="en-US" sz="2000" i="1">
                        <a:latin typeface="Cambria Math"/>
                      </a:rPr>
                      <m:t>&lt;</m:t>
                    </m:r>
                    <m:sSub>
                      <m:sSubPr>
                        <m:ctrlPr>
                          <a:rPr lang="en-US" sz="2000" i="1">
                            <a:latin typeface="Cambria Math"/>
                          </a:rPr>
                        </m:ctrlPr>
                      </m:sSubPr>
                      <m:e>
                        <m:r>
                          <a:rPr lang="en-US" sz="2000" i="1">
                            <a:latin typeface="Cambria Math"/>
                          </a:rPr>
                          <m:t>𝑡</m:t>
                        </m:r>
                      </m:e>
                      <m:sub>
                        <m:r>
                          <a:rPr lang="en-US" sz="2000" i="1">
                            <a:latin typeface="Cambria Math"/>
                          </a:rPr>
                          <m:t>0</m:t>
                        </m:r>
                      </m:sub>
                    </m:sSub>
                    <m:r>
                      <a:rPr lang="en-US" sz="2000" b="0" i="1" smtClean="0">
                        <a:latin typeface="Cambria Math"/>
                      </a:rPr>
                      <m:t>                 </m:t>
                    </m:r>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𝑓</m:t>
                        </m:r>
                        <m:d>
                          <m:dPr>
                            <m:ctrlPr>
                              <a:rPr lang="en-US" sz="2000" i="1">
                                <a:latin typeface="Cambria Math"/>
                              </a:rPr>
                            </m:ctrlPr>
                          </m:dPr>
                          <m:e>
                            <m:r>
                              <a:rPr lang="en-US" sz="2000" i="1">
                                <a:latin typeface="Cambria Math"/>
                              </a:rPr>
                              <m:t>𝜏</m:t>
                            </m:r>
                          </m:e>
                        </m:d>
                        <m:r>
                          <a:rPr lang="en-US" sz="2000" i="1">
                            <a:latin typeface="Cambria Math"/>
                          </a:rPr>
                          <m:t>h</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r>
                          <a:rPr lang="en-US" sz="2000" i="1">
                            <a:latin typeface="Cambria Math"/>
                          </a:rPr>
                          <m:t>=</m:t>
                        </m:r>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   </m:t>
                            </m:r>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e>
                        </m:nary>
                      </m:e>
                    </m:nary>
                  </m:oMath>
                </a14:m>
                <a:endParaRPr lang="en-US" sz="2000" dirty="0" smtClean="0"/>
              </a:p>
              <a:p>
                <a:pPr>
                  <a:lnSpc>
                    <a:spcPct val="150000"/>
                  </a:lnSpc>
                </a:pPr>
                <a14:m>
                  <m:oMath xmlns:m="http://schemas.openxmlformats.org/officeDocument/2006/math">
                    <m:sSub>
                      <m:sSubPr>
                        <m:ctrlPr>
                          <a:rPr lang="en-US" sz="2000" i="1">
                            <a:latin typeface="Cambria Math"/>
                          </a:rPr>
                        </m:ctrlPr>
                      </m:sSubPr>
                      <m:e>
                        <m:r>
                          <a:rPr lang="en-US" sz="2000" i="1">
                            <a:latin typeface="Cambria Math"/>
                          </a:rPr>
                          <m:t>𝑡</m:t>
                        </m:r>
                      </m:e>
                      <m:sub>
                        <m:r>
                          <a:rPr lang="en-US" sz="2000" i="1">
                            <a:latin typeface="Cambria Math"/>
                          </a:rPr>
                          <m:t>0</m:t>
                        </m:r>
                      </m:sub>
                    </m:sSub>
                    <m:r>
                      <a:rPr lang="en-US" sz="2000" i="1">
                        <a:latin typeface="Cambria Math"/>
                      </a:rPr>
                      <m:t>&lt;</m:t>
                    </m:r>
                    <m:r>
                      <a:rPr lang="en-US" sz="2000" b="0" i="1" smtClean="0">
                        <a:latin typeface="Cambria Math"/>
                      </a:rPr>
                      <m:t>𝑡</m:t>
                    </m:r>
                    <m:r>
                      <a:rPr lang="en-US" sz="2000" i="1">
                        <a:latin typeface="Cambria Math"/>
                      </a:rPr>
                      <m:t>&lt;</m:t>
                    </m:r>
                    <m:r>
                      <a:rPr lang="en-US" sz="2000" i="1">
                        <a:latin typeface="Cambria Math"/>
                      </a:rPr>
                      <m:t>2</m:t>
                    </m:r>
                    <m:sSub>
                      <m:sSubPr>
                        <m:ctrlPr>
                          <a:rPr lang="en-US" sz="2000" i="1">
                            <a:latin typeface="Cambria Math"/>
                          </a:rPr>
                        </m:ctrlPr>
                      </m:sSubPr>
                      <m:e>
                        <m:r>
                          <a:rPr lang="en-US" sz="2000" i="1">
                            <a:latin typeface="Cambria Math"/>
                          </a:rPr>
                          <m:t>𝑡</m:t>
                        </m:r>
                      </m:e>
                      <m:sub>
                        <m:r>
                          <a:rPr lang="en-US" sz="2000" i="1">
                            <a:latin typeface="Cambria Math"/>
                          </a:rPr>
                          <m:t>0</m:t>
                        </m:r>
                      </m:sub>
                    </m:sSub>
                    <m:r>
                      <a:rPr lang="en-US" sz="2000" b="0" i="1" smtClean="0">
                        <a:latin typeface="Cambria Math"/>
                      </a:rPr>
                      <m:t>        </m:t>
                    </m:r>
                    <m:r>
                      <a:rPr lang="en-US" sz="2000" i="1">
                        <a:latin typeface="Cambria Math"/>
                      </a:rPr>
                      <m:t> </m:t>
                    </m:r>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𝑓</m:t>
                        </m:r>
                        <m:d>
                          <m:dPr>
                            <m:ctrlPr>
                              <a:rPr lang="en-US" sz="2000" i="1">
                                <a:latin typeface="Cambria Math"/>
                              </a:rPr>
                            </m:ctrlPr>
                          </m:dPr>
                          <m:e>
                            <m:r>
                              <a:rPr lang="en-US" sz="2000" i="1">
                                <a:latin typeface="Cambria Math"/>
                              </a:rPr>
                              <m:t>𝜏</m:t>
                            </m:r>
                          </m:e>
                        </m:d>
                        <m:r>
                          <a:rPr lang="en-US" sz="2000" i="1">
                            <a:latin typeface="Cambria Math"/>
                          </a:rPr>
                          <m:t>h</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r>
                          <a:rPr lang="en-US" sz="2000" i="1">
                            <a:latin typeface="Cambria Math"/>
                          </a:rPr>
                          <m:t>=</m:t>
                        </m:r>
                        <m:nary>
                          <m:naryPr>
                            <m:limLoc m:val="subSup"/>
                            <m:ctrlPr>
                              <a:rPr lang="en-US" sz="2000" i="1">
                                <a:latin typeface="Cambria Math"/>
                              </a:rPr>
                            </m:ctrlPr>
                          </m:naryPr>
                          <m:sub>
                            <m:r>
                              <a:rPr lang="en-US" sz="2000" i="1">
                                <a:latin typeface="Cambria Math"/>
                              </a:rPr>
                              <m:t>0</m:t>
                            </m:r>
                          </m:sub>
                          <m:sup>
                            <m:sSub>
                              <m:sSubPr>
                                <m:ctrlPr>
                                  <a:rPr lang="en-US" sz="2000" i="1">
                                    <a:latin typeface="Cambria Math"/>
                                  </a:rPr>
                                </m:ctrlPr>
                              </m:sSubPr>
                              <m:e>
                                <m:r>
                                  <a:rPr lang="en-US" sz="2000" i="1">
                                    <a:latin typeface="Cambria Math"/>
                                  </a:rPr>
                                  <m:t>𝑡</m:t>
                                </m:r>
                              </m:e>
                              <m:sub>
                                <m:r>
                                  <a:rPr lang="en-US" sz="2000" i="1">
                                    <a:latin typeface="Cambria Math"/>
                                  </a:rPr>
                                  <m:t>0</m:t>
                                </m:r>
                              </m:sub>
                            </m:sSub>
                          </m:sup>
                          <m:e>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 </m:t>
                            </m:r>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e>
                        </m:nary>
                      </m:e>
                    </m:nary>
                    <m:r>
                      <a:rPr lang="en-US" sz="2000" i="1">
                        <a:latin typeface="Cambria Math"/>
                      </a:rPr>
                      <m:t>+</m:t>
                    </m:r>
                    <m:nary>
                      <m:naryPr>
                        <m:limLoc m:val="subSup"/>
                        <m:ctrlPr>
                          <a:rPr lang="en-US" sz="2000" i="1">
                            <a:latin typeface="Cambria Math"/>
                          </a:rPr>
                        </m:ctrlPr>
                      </m:naryPr>
                      <m:sub>
                        <m:sSub>
                          <m:sSubPr>
                            <m:ctrlPr>
                              <a:rPr lang="en-US" sz="2000" i="1">
                                <a:latin typeface="Cambria Math"/>
                              </a:rPr>
                            </m:ctrlPr>
                          </m:sSubPr>
                          <m:e>
                            <m:r>
                              <a:rPr lang="en-US" sz="2000" i="1">
                                <a:latin typeface="Cambria Math"/>
                              </a:rPr>
                              <m:t>𝑡</m:t>
                            </m:r>
                          </m:e>
                          <m:sub>
                            <m:r>
                              <a:rPr lang="en-US" sz="2000" i="1">
                                <a:latin typeface="Cambria Math"/>
                              </a:rPr>
                              <m:t>0</m:t>
                            </m:r>
                          </m:sub>
                        </m:sSub>
                      </m:sub>
                      <m:sup>
                        <m:r>
                          <a:rPr lang="en-US" sz="2000" i="1">
                            <a:latin typeface="Cambria Math"/>
                          </a:rPr>
                          <m:t>𝑡</m:t>
                        </m:r>
                      </m:sup>
                      <m:e>
                        <m:sSub>
                          <m:sSubPr>
                            <m:ctrlPr>
                              <a:rPr lang="en-US" sz="2000" i="1">
                                <a:latin typeface="Cambria Math"/>
                              </a:rPr>
                            </m:ctrlPr>
                          </m:sSubPr>
                          <m:e>
                            <m:r>
                              <a:rPr lang="en-US" sz="2000" i="1">
                                <a:latin typeface="Cambria Math"/>
                              </a:rPr>
                              <m:t>𝐹</m:t>
                            </m:r>
                          </m:e>
                          <m:sub>
                            <m:r>
                              <a:rPr lang="en-US" sz="2000" i="1">
                                <a:latin typeface="Cambria Math"/>
                              </a:rPr>
                              <m:t>0</m:t>
                            </m:r>
                          </m:sub>
                        </m:sSub>
                        <m:f>
                          <m:fPr>
                            <m:ctrlPr>
                              <a:rPr lang="en-US" sz="2000" i="1">
                                <a:latin typeface="Cambria Math"/>
                              </a:rPr>
                            </m:ctrlPr>
                          </m:fPr>
                          <m:num>
                            <m:r>
                              <a:rPr lang="en-US" sz="2000" i="1">
                                <a:latin typeface="Cambria Math"/>
                              </a:rPr>
                              <m:t>𝑆𝑖𝑛</m:t>
                            </m:r>
                            <m:r>
                              <a:rPr lang="en-US" sz="2000" i="1">
                                <a:latin typeface="Cambria Math"/>
                              </a:rPr>
                              <m:t>(</m:t>
                            </m:r>
                            <m:sSub>
                              <m:sSubPr>
                                <m:ctrlPr>
                                  <a:rPr lang="en-US" sz="2000" i="1">
                                    <a:latin typeface="Cambria Math"/>
                                  </a:rPr>
                                </m:ctrlPr>
                              </m:sSubPr>
                              <m:e>
                                <m:r>
                                  <a:rPr lang="en-US" sz="2000" i="1">
                                    <a:latin typeface="Cambria Math"/>
                                  </a:rPr>
                                  <m:t>𝑤</m:t>
                                </m:r>
                              </m:e>
                              <m:sub>
                                <m:r>
                                  <a:rPr lang="en-US" sz="2000" i="1">
                                    <a:latin typeface="Cambria Math"/>
                                  </a:rPr>
                                  <m:t>𝑛</m:t>
                                </m:r>
                              </m:sub>
                            </m:sSub>
                            <m:r>
                              <a:rPr lang="en-US" sz="2000" i="1">
                                <a:latin typeface="Cambria Math"/>
                              </a:rPr>
                              <m:t>(</m:t>
                            </m:r>
                            <m:r>
                              <a:rPr lang="en-US" sz="2000" i="1">
                                <a:latin typeface="Cambria Math"/>
                              </a:rPr>
                              <m:t>𝑡</m:t>
                            </m:r>
                            <m:r>
                              <a:rPr lang="en-US" sz="2000" i="1">
                                <a:latin typeface="Cambria Math"/>
                              </a:rPr>
                              <m:t>−</m:t>
                            </m:r>
                            <m:r>
                              <a:rPr lang="en-US" sz="2000" i="1">
                                <a:latin typeface="Cambria Math"/>
                              </a:rPr>
                              <m:t>𝜏</m:t>
                            </m:r>
                            <m:r>
                              <a:rPr lang="en-US" sz="2000" i="1">
                                <a:latin typeface="Cambria Math"/>
                              </a:rPr>
                              <m:t>)</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r>
                          <a:rPr lang="en-US" sz="2000" i="1">
                            <a:latin typeface="Cambria Math"/>
                          </a:rPr>
                          <m:t>𝑑</m:t>
                        </m:r>
                        <m:r>
                          <a:rPr lang="en-US" sz="2000" i="1">
                            <a:latin typeface="Cambria Math"/>
                          </a:rPr>
                          <m:t>𝜏</m:t>
                        </m:r>
                      </m:e>
                    </m:nary>
                  </m:oMath>
                </a14:m>
                <a:endParaRPr lang="en-US" sz="2000" dirty="0"/>
              </a:p>
              <a:p>
                <a:pPr>
                  <a:lnSpc>
                    <a:spcPct val="150000"/>
                  </a:lnSpc>
                </a:pPr>
                <a14:m>
                  <m:oMath xmlns:m="http://schemas.openxmlformats.org/officeDocument/2006/math">
                    <m:r>
                      <a:rPr lang="en-US" sz="2000" b="0" i="1" smtClean="0">
                        <a:latin typeface="Cambria Math"/>
                      </a:rPr>
                      <m:t>𝑡</m:t>
                    </m:r>
                    <m:r>
                      <a:rPr lang="en-US" sz="2000" b="0" i="1" smtClean="0">
                        <a:latin typeface="Cambria Math"/>
                      </a:rPr>
                      <m:t>&gt;</m:t>
                    </m:r>
                    <m:r>
                      <a:rPr lang="en-US" sz="2000" b="0" i="1" smtClean="0">
                        <a:latin typeface="Cambria Math"/>
                      </a:rPr>
                      <m:t>2</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oMath>
                </a14:m>
                <a:r>
                  <a:rPr lang="en-US" sz="2000" dirty="0" smtClean="0"/>
                  <a:t>                 </a:t>
                </a:r>
                <a14:m>
                  <m:oMath xmlns:m="http://schemas.openxmlformats.org/officeDocument/2006/math">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𝑓</m:t>
                        </m:r>
                        <m:d>
                          <m:dPr>
                            <m:ctrlPr>
                              <a:rPr lang="en-US" sz="2000" i="1">
                                <a:latin typeface="Cambria Math"/>
                              </a:rPr>
                            </m:ctrlPr>
                          </m:dPr>
                          <m:e>
                            <m:r>
                              <a:rPr lang="en-US" sz="2000" i="1">
                                <a:latin typeface="Cambria Math"/>
                              </a:rPr>
                              <m:t>𝜏</m:t>
                            </m:r>
                          </m:e>
                        </m:d>
                        <m:r>
                          <a:rPr lang="en-US" sz="2000" i="1">
                            <a:latin typeface="Cambria Math"/>
                          </a:rPr>
                          <m:t>h</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r>
                          <a:rPr lang="en-US" sz="2000" i="1">
                            <a:latin typeface="Cambria Math"/>
                          </a:rPr>
                          <m:t>=</m:t>
                        </m:r>
                        <m:nary>
                          <m:naryPr>
                            <m:limLoc m:val="subSup"/>
                            <m:ctrlPr>
                              <a:rPr lang="en-US" sz="2000" i="1">
                                <a:latin typeface="Cambria Math"/>
                              </a:rPr>
                            </m:ctrlPr>
                          </m:naryPr>
                          <m:sub>
                            <m:r>
                              <a:rPr lang="en-US" sz="2000" i="1">
                                <a:latin typeface="Cambria Math"/>
                              </a:rPr>
                              <m:t>0</m:t>
                            </m:r>
                          </m:sub>
                          <m:sup>
                            <m:sSub>
                              <m:sSubPr>
                                <m:ctrlPr>
                                  <a:rPr lang="en-US" sz="2000" i="1">
                                    <a:latin typeface="Cambria Math"/>
                                  </a:rPr>
                                </m:ctrlPr>
                              </m:sSubPr>
                              <m:e>
                                <m:r>
                                  <a:rPr lang="en-US" sz="2000" i="1">
                                    <a:latin typeface="Cambria Math"/>
                                  </a:rPr>
                                  <m:t>𝑡</m:t>
                                </m:r>
                              </m:e>
                              <m:sub>
                                <m:r>
                                  <a:rPr lang="en-US" sz="2000" i="1">
                                    <a:latin typeface="Cambria Math"/>
                                  </a:rPr>
                                  <m:t>0</m:t>
                                </m:r>
                              </m:sub>
                            </m:sSub>
                          </m:sup>
                          <m:e>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 </m:t>
                            </m:r>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b="0" i="1" smtClean="0">
                                        <a:latin typeface="Cambria Math"/>
                                      </a:rPr>
                                      <m:t>𝑑</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𝑑</m:t>
                                    </m:r>
                                  </m:sub>
                                </m:sSub>
                              </m:den>
                            </m:f>
                          </m:e>
                        </m:nary>
                      </m:e>
                    </m:nary>
                    <m:r>
                      <a:rPr lang="en-US" sz="2000" b="0" i="1" smtClean="0">
                        <a:latin typeface="Cambria Math"/>
                      </a:rPr>
                      <m:t>+</m:t>
                    </m:r>
                    <m:nary>
                      <m:naryPr>
                        <m:limLoc m:val="subSup"/>
                        <m:ctrlPr>
                          <a:rPr lang="en-US" sz="2000" i="1">
                            <a:latin typeface="Cambria Math"/>
                          </a:rPr>
                        </m:ctrlPr>
                      </m:naryPr>
                      <m:sub>
                        <m:r>
                          <a:rPr lang="en-US" sz="2000" i="1">
                            <a:latin typeface="Cambria Math"/>
                          </a:rPr>
                          <m:t>𝑡</m:t>
                        </m:r>
                        <m:r>
                          <a:rPr lang="en-US" sz="2000" i="1">
                            <a:latin typeface="Cambria Math"/>
                          </a:rPr>
                          <m:t>0</m:t>
                        </m:r>
                      </m:sub>
                      <m:sup>
                        <m:r>
                          <a:rPr lang="en-US" sz="2000" i="1">
                            <a:latin typeface="Cambria Math"/>
                          </a:rPr>
                          <m:t>2</m:t>
                        </m:r>
                        <m:sSub>
                          <m:sSubPr>
                            <m:ctrlPr>
                              <a:rPr lang="en-US" sz="2000" i="1">
                                <a:latin typeface="Cambria Math"/>
                              </a:rPr>
                            </m:ctrlPr>
                          </m:sSubPr>
                          <m:e>
                            <m:r>
                              <a:rPr lang="en-US" sz="2000" i="1">
                                <a:latin typeface="Cambria Math"/>
                              </a:rPr>
                              <m:t>𝑡</m:t>
                            </m:r>
                          </m:e>
                          <m:sub>
                            <m:r>
                              <a:rPr lang="en-US" sz="2000" i="1">
                                <a:latin typeface="Cambria Math"/>
                              </a:rPr>
                              <m:t>0</m:t>
                            </m:r>
                          </m:sub>
                        </m:sSub>
                      </m:sup>
                      <m:e>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 </m:t>
                        </m:r>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e>
                    </m:nary>
                  </m:oMath>
                </a14:m>
                <a:endParaRPr lang="en-US" sz="2000" dirty="0" smtClean="0"/>
              </a:p>
              <a:p>
                <a:pPr algn="r" rtl="1">
                  <a:lnSpc>
                    <a:spcPct val="150000"/>
                  </a:lnSpc>
                </a:pPr>
                <a:r>
                  <a:rPr lang="fa-IR" sz="2000" i="1" dirty="0" smtClean="0">
                    <a:latin typeface="Cambria Math"/>
                  </a:rPr>
                  <a:t>  روش دوم؛</a:t>
                </a:r>
                <a:endParaRPr lang="en-US" sz="2000" i="1" dirty="0" smtClean="0">
                  <a:latin typeface="Cambria Math"/>
                </a:endParaRPr>
              </a:p>
              <a:p>
                <a:pPr algn="l">
                  <a:lnSpc>
                    <a:spcPct val="150000"/>
                  </a:lnSpc>
                </a:pPr>
                <a14:m>
                  <m:oMath xmlns:m="http://schemas.openxmlformats.org/officeDocument/2006/math">
                    <m:r>
                      <a:rPr lang="en-US" sz="2000" i="1">
                        <a:latin typeface="Cambria Math"/>
                      </a:rPr>
                      <m:t>𝑓</m:t>
                    </m:r>
                    <m:d>
                      <m:dPr>
                        <m:ctrlPr>
                          <a:rPr lang="en-US" sz="2000" i="1">
                            <a:latin typeface="Cambria Math"/>
                          </a:rPr>
                        </m:ctrlPr>
                      </m:dPr>
                      <m:e>
                        <m:r>
                          <a:rPr lang="en-US" sz="2000" i="1">
                            <a:latin typeface="Cambria Math"/>
                          </a:rPr>
                          <m:t>𝑡</m:t>
                        </m:r>
                      </m:e>
                    </m:d>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d>
                      <m:dPr>
                        <m:begChr m:val="["/>
                        <m:endChr m:val="]"/>
                        <m:ctrlPr>
                          <a:rPr lang="en-US" sz="2000" i="1">
                            <a:latin typeface="Cambria Math"/>
                          </a:rPr>
                        </m:ctrlPr>
                      </m:dPr>
                      <m:e>
                        <m:r>
                          <a:rPr lang="en-US" sz="2000" i="1">
                            <a:latin typeface="Cambria Math"/>
                          </a:rPr>
                          <m:t> </m:t>
                        </m:r>
                        <m:r>
                          <a:rPr lang="en-US" sz="2000" i="1">
                            <a:latin typeface="Cambria Math"/>
                          </a:rPr>
                          <m:t>𝑢</m:t>
                        </m:r>
                        <m:d>
                          <m:dPr>
                            <m:ctrlPr>
                              <a:rPr lang="en-US" sz="2000" i="1">
                                <a:latin typeface="Cambria Math"/>
                              </a:rPr>
                            </m:ctrlPr>
                          </m:dPr>
                          <m:e>
                            <m:r>
                              <a:rPr lang="en-US" sz="2000" i="1">
                                <a:latin typeface="Cambria Math"/>
                              </a:rPr>
                              <m:t>𝑡</m:t>
                            </m:r>
                          </m:e>
                        </m:d>
                        <m:r>
                          <a:rPr lang="en-US" sz="2000" i="1">
                            <a:latin typeface="Cambria Math"/>
                          </a:rPr>
                          <m:t>−</m:t>
                        </m:r>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e>
                    </m:d>
                    <m:r>
                      <a:rPr lang="en-US" sz="2000" i="1">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 </m:t>
                    </m:r>
                    <m:d>
                      <m:dPr>
                        <m:begChr m:val="["/>
                        <m:endChr m:val="]"/>
                        <m:ctrlPr>
                          <a:rPr lang="en-US" sz="2000" i="1">
                            <a:latin typeface="Cambria Math"/>
                          </a:rPr>
                        </m:ctrlPr>
                      </m:dPr>
                      <m:e>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r>
                          <a:rPr lang="en-US" sz="2000" i="1">
                            <a:latin typeface="Cambria Math"/>
                          </a:rPr>
                          <m:t>−</m:t>
                        </m:r>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𝑡</m:t>
                                </m:r>
                              </m:e>
                              <m:sub>
                                <m:r>
                                  <a:rPr lang="en-US" sz="2000" i="1">
                                    <a:latin typeface="Cambria Math"/>
                                  </a:rPr>
                                  <m:t>0</m:t>
                                </m:r>
                              </m:sub>
                            </m:sSub>
                          </m:e>
                        </m:d>
                      </m:e>
                    </m:d>
                  </m:oMath>
                </a14:m>
                <a:endParaRPr lang="fa-IR" sz="2000" dirty="0" smtClean="0"/>
              </a:p>
              <a:p>
                <a:pPr algn="l">
                  <a:lnSpc>
                    <a:spcPct val="150000"/>
                  </a:lnSpc>
                </a:pP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𝑓</m:t>
                        </m:r>
                        <m:d>
                          <m:dPr>
                            <m:ctrlPr>
                              <a:rPr lang="en-US" sz="2000" i="1">
                                <a:latin typeface="Cambria Math"/>
                              </a:rPr>
                            </m:ctrlPr>
                          </m:dPr>
                          <m:e>
                            <m:r>
                              <a:rPr lang="en-US" sz="2000" i="1">
                                <a:latin typeface="Cambria Math"/>
                              </a:rPr>
                              <m:t>𝜏</m:t>
                            </m:r>
                          </m:e>
                        </m:d>
                        <m:r>
                          <a:rPr lang="en-US" sz="2000" i="1">
                            <a:latin typeface="Cambria Math"/>
                          </a:rPr>
                          <m:t>h</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e>
                    </m:nary>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2</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d>
                      <m:dPr>
                        <m:ctrlPr>
                          <a:rPr lang="en-US" sz="2000" b="0" i="1" smtClean="0">
                            <a:latin typeface="Cambria Math"/>
                          </a:rPr>
                        </m:ctrlPr>
                      </m:dPr>
                      <m:e>
                        <m:r>
                          <a:rPr lang="en-US" sz="2000" b="0" i="1" smtClean="0">
                            <a:latin typeface="Cambria Math"/>
                          </a:rPr>
                          <m:t>𝑡</m:t>
                        </m:r>
                        <m:r>
                          <a:rPr lang="en-US" sz="2000" b="0" i="1"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rPr>
                      <m:t>2</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r>
                      <a:rPr lang="en-US" sz="2000" b="0" i="1" smtClean="0">
                        <a:latin typeface="Cambria Math"/>
                      </a:rPr>
                      <m:t>)</m:t>
                    </m:r>
                  </m:oMath>
                </a14:m>
                <a:endParaRPr lang="en-US" sz="2000" dirty="0" smtClean="0"/>
              </a:p>
              <a:p>
                <a:pPr>
                  <a:lnSpc>
                    <a:spcPct val="150000"/>
                  </a:lnSpc>
                </a:pP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 </m:t>
                        </m:r>
                        <m:r>
                          <a:rPr lang="en-US" sz="2000" b="0" i="1" smtClean="0">
                            <a:latin typeface="Cambria Math"/>
                          </a:rPr>
                          <m:t>2</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d>
                          <m:dPr>
                            <m:ctrlPr>
                              <a:rPr lang="en-US" sz="2000" b="0" i="1" smtClean="0">
                                <a:latin typeface="Cambria Math"/>
                              </a:rPr>
                            </m:ctrlPr>
                          </m:dPr>
                          <m:e>
                            <m:r>
                              <a:rPr lang="en-US" sz="2000" b="0" i="1" smtClean="0">
                                <a:latin typeface="Cambria Math"/>
                                <a:ea typeface="Cambria Math"/>
                              </a:rPr>
                              <m:t>𝜏</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d>
                          <m:dPr>
                            <m:ctrlPr>
                              <a:rPr lang="en-US" sz="2000" b="0" i="1" smtClean="0">
                                <a:latin typeface="Cambria Math"/>
                              </a:rPr>
                            </m:ctrlPr>
                          </m:dPr>
                          <m:e>
                            <m:r>
                              <a:rPr lang="en-US" sz="2000" b="0" i="1" smtClean="0">
                                <a:latin typeface="Cambria Math"/>
                                <a:ea typeface="Cambria Math"/>
                              </a:rPr>
                              <m:t>𝜏</m:t>
                            </m:r>
                            <m:r>
                              <a:rPr lang="en-US" sz="2000" b="0" i="1"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0</m:t>
                            </m:r>
                          </m:sub>
                        </m:sSub>
                        <m:r>
                          <a:rPr lang="en-US" sz="2000" b="0" i="1" smtClean="0">
                            <a:latin typeface="Cambria Math"/>
                          </a:rPr>
                          <m:t> </m:t>
                        </m:r>
                        <m:r>
                          <a:rPr lang="en-US" sz="2000" b="0" i="1" smtClean="0">
                            <a:latin typeface="Cambria Math"/>
                          </a:rPr>
                          <m:t>𝑢</m:t>
                        </m:r>
                        <m:r>
                          <a:rPr lang="en-US" sz="2000" b="0" i="1" smtClean="0">
                            <a:latin typeface="Cambria Math"/>
                          </a:rPr>
                          <m:t>(</m:t>
                        </m:r>
                        <m:r>
                          <a:rPr lang="en-US" sz="2000" b="0" i="1" smtClean="0">
                            <a:latin typeface="Cambria Math"/>
                            <a:ea typeface="Cambria Math"/>
                          </a:rPr>
                          <m:t>𝜏</m:t>
                        </m:r>
                        <m:r>
                          <a:rPr lang="en-US" sz="2000" b="0" i="1" smtClean="0">
                            <a:latin typeface="Cambria Math"/>
                          </a:rPr>
                          <m:t>−</m:t>
                        </m:r>
                        <m:r>
                          <a:rPr lang="en-US" sz="2000" b="0" i="1" smtClean="0">
                            <a:latin typeface="Cambria Math"/>
                          </a:rPr>
                          <m:t>2</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sin</m:t>
                            </m:r>
                            <m:r>
                              <a:rPr lang="en-US" sz="2000" b="0" i="0" smtClean="0">
                                <a:latin typeface="Cambria Math"/>
                              </a:rPr>
                              <m:t>⁡[</m:t>
                            </m:r>
                          </m:fName>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func>
                      </m:e>
                    </m:nary>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ea typeface="Cambria Math"/>
                      </a:rPr>
                      <m:t>𝜏</m:t>
                    </m:r>
                    <m:r>
                      <a:rPr lang="en-US" sz="2000" b="0" i="1" smtClean="0">
                        <a:latin typeface="Cambria Math"/>
                        <a:ea typeface="Cambria Math"/>
                      </a:rPr>
                      <m:t>)]</m:t>
                    </m:r>
                    <m:r>
                      <a:rPr lang="en-US" sz="2000" b="0" i="1" smtClean="0">
                        <a:latin typeface="Cambria Math"/>
                        <a:ea typeface="Cambria Math"/>
                      </a:rPr>
                      <m:t>𝑑</m:t>
                    </m:r>
                    <m:r>
                      <a:rPr lang="en-US" sz="2000" b="0" i="1" smtClean="0">
                        <a:latin typeface="Cambria Math"/>
                        <a:ea typeface="Cambria Math"/>
                      </a:rPr>
                      <m:t>𝜏</m:t>
                    </m:r>
                  </m:oMath>
                </a14:m>
                <a:endParaRPr lang="en-US" sz="2000" dirty="0"/>
              </a:p>
              <a:p>
                <a:pPr>
                  <a:lnSpc>
                    <a:spcPct val="150000"/>
                  </a:lnSpc>
                </a:pPr>
                <a:endParaRPr lang="en-US" sz="2000" dirty="0"/>
              </a:p>
              <a:p>
                <a:pPr>
                  <a:lnSpc>
                    <a:spcPct val="150000"/>
                  </a:lnSpc>
                </a:pPr>
                <a:endParaRPr lang="fa-IR"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cstate="print"/>
                <a:stretch>
                  <a:fillRect l="-533" t="-267" r="-667"/>
                </a:stretch>
              </a:blipFill>
            </p:spPr>
            <p:txBody>
              <a:bodyPr/>
              <a:lstStyle/>
              <a:p>
                <a:r>
                  <a:rPr lang="en-US">
                    <a:noFill/>
                  </a:rPr>
                  <a:t> </a:t>
                </a:r>
              </a:p>
            </p:txBody>
          </p:sp>
        </mc:Fallback>
      </mc:AlternateContent>
      <p:cxnSp>
        <p:nvCxnSpPr>
          <p:cNvPr id="6" name="Straight Arrow Connector 5"/>
          <p:cNvCxnSpPr/>
          <p:nvPr/>
        </p:nvCxnSpPr>
        <p:spPr>
          <a:xfrm>
            <a:off x="3200400" y="762000"/>
            <a:ext cx="1143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 name="TextBox 7"/>
              <p:cNvSpPr txBox="1"/>
              <p:nvPr/>
            </p:nvSpPr>
            <p:spPr>
              <a:xfrm>
                <a:off x="3379292" y="411718"/>
                <a:ext cx="7852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𝜁</m:t>
                      </m:r>
                      <m:r>
                        <a:rPr lang="en-US" b="0" i="1" smtClean="0">
                          <a:latin typeface="Cambria Math"/>
                          <a:ea typeface="Cambria Math"/>
                        </a:rPr>
                        <m:t>=</m:t>
                      </m:r>
                      <m:r>
                        <a:rPr lang="en-US" b="0" i="1" smtClean="0">
                          <a:latin typeface="Cambria Math"/>
                          <a:ea typeface="Cambria Math"/>
                        </a:rPr>
                        <m:t>0</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3379292" y="411718"/>
                <a:ext cx="785215" cy="369332"/>
              </a:xfrm>
              <a:prstGeom prst="rect">
                <a:avLst/>
              </a:prstGeom>
              <a:blipFill rotWithShape="1">
                <a:blip r:embed="rId4" cstate="print"/>
                <a:stretch>
                  <a:fillRect b="-13333"/>
                </a:stretch>
              </a:blipFill>
            </p:spPr>
            <p:txBody>
              <a:bodyPr/>
              <a:lstStyle/>
              <a:p>
                <a:r>
                  <a:rPr lang="en-US">
                    <a:noFill/>
                  </a:rPr>
                  <a:t> </a:t>
                </a:r>
              </a:p>
            </p:txBody>
          </p:sp>
        </mc:Fallback>
      </mc:AlternateContent>
      <p:cxnSp>
        <p:nvCxnSpPr>
          <p:cNvPr id="9" name="Straight Arrow Connector 8"/>
          <p:cNvCxnSpPr/>
          <p:nvPr/>
        </p:nvCxnSpPr>
        <p:spPr>
          <a:xfrm>
            <a:off x="1819275" y="2362200"/>
            <a:ext cx="4667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19275" y="1524000"/>
            <a:ext cx="5715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28750" y="3209925"/>
            <a:ext cx="5715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71600" y="3581400"/>
            <a:ext cx="6629400"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463716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gn="r" rtl="1">
                  <a:lnSpc>
                    <a:spcPct val="150000"/>
                  </a:lnSpc>
                </a:pPr>
                <a:r>
                  <a:rPr lang="fa-IR" sz="2000" dirty="0" smtClean="0"/>
                  <a:t>  قاعده کلی ؛</a:t>
                </a:r>
                <a:r>
                  <a:rPr lang="en-US" sz="2000" dirty="0"/>
                  <a:t> </a:t>
                </a:r>
                <a14:m>
                  <m:oMath xmlns:m="http://schemas.openxmlformats.org/officeDocument/2006/math">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i="1">
                            <a:latin typeface="Cambria Math"/>
                          </a:rPr>
                          <m:t>𝑢</m:t>
                        </m:r>
                        <m:d>
                          <m:dPr>
                            <m:ctrlPr>
                              <a:rPr lang="en-US" sz="2000" i="1">
                                <a:latin typeface="Cambria Math"/>
                              </a:rPr>
                            </m:ctrlPr>
                          </m:dPr>
                          <m:e>
                            <m:r>
                              <a:rPr lang="en-US" sz="2000" i="1">
                                <a:latin typeface="Cambria Math"/>
                              </a:rPr>
                              <m:t>𝜏</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r>
                          <a:rPr lang="en-US" sz="2000" i="1">
                            <a:latin typeface="Cambria Math"/>
                          </a:rPr>
                          <m:t>𝑔</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r>
                          <a:rPr lang="en-US" sz="2000" i="1">
                            <a:latin typeface="Cambria Math"/>
                          </a:rPr>
                          <m:t>=</m:t>
                        </m:r>
                        <m:r>
                          <a:rPr lang="en-US" sz="2000" i="1">
                            <a:latin typeface="Cambria Math"/>
                          </a:rPr>
                          <m:t>𝑢</m:t>
                        </m:r>
                        <m:d>
                          <m:dPr>
                            <m:ctrlPr>
                              <a:rPr lang="en-US" sz="2000" i="1">
                                <a:latin typeface="Cambria Math"/>
                              </a:rPr>
                            </m:ctrlPr>
                          </m:dPr>
                          <m:e>
                            <m:r>
                              <a:rPr lang="en-US" sz="2000" i="1">
                                <a:latin typeface="Cambria Math"/>
                              </a:rPr>
                              <m:t>𝜏</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nary>
                          <m:naryPr>
                            <m:limLoc m:val="subSup"/>
                            <m:ctrlPr>
                              <a:rPr lang="en-US" sz="2000" i="1">
                                <a:latin typeface="Cambria Math"/>
                              </a:rPr>
                            </m:ctrlPr>
                          </m:naryPr>
                          <m:sub>
                            <m:sSub>
                              <m:sSubPr>
                                <m:ctrlPr>
                                  <a:rPr lang="en-US" sz="2000" i="1">
                                    <a:latin typeface="Cambria Math"/>
                                  </a:rPr>
                                </m:ctrlPr>
                              </m:sSubPr>
                              <m:e>
                                <m:r>
                                  <a:rPr lang="en-US" sz="2000" i="1">
                                    <a:latin typeface="Cambria Math"/>
                                  </a:rPr>
                                  <m:t>𝑡</m:t>
                                </m:r>
                              </m:e>
                              <m:sub>
                                <m:r>
                                  <a:rPr lang="en-US" sz="2000" i="1">
                                    <a:latin typeface="Cambria Math"/>
                                  </a:rPr>
                                  <m:t>0</m:t>
                                </m:r>
                              </m:sub>
                            </m:sSub>
                          </m:sub>
                          <m:sup>
                            <m:r>
                              <a:rPr lang="en-US" sz="2000" i="1">
                                <a:latin typeface="Cambria Math"/>
                              </a:rPr>
                              <m:t>𝑡</m:t>
                            </m:r>
                          </m:sup>
                          <m:e>
                            <m:r>
                              <a:rPr lang="en-US" sz="2000" i="1">
                                <a:latin typeface="Cambria Math"/>
                              </a:rPr>
                              <m:t>𝑔</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e>
                        </m:nary>
                      </m:e>
                    </m:nary>
                  </m:oMath>
                </a14:m>
                <a:r>
                  <a:rPr lang="en-US" sz="2000" dirty="0" smtClean="0"/>
                  <a:t>                                </a:t>
                </a:r>
              </a:p>
              <a:p>
                <a:pPr>
                  <a:lnSpc>
                    <a:spcPct val="150000"/>
                  </a:lnSpc>
                </a:pPr>
                <a:r>
                  <a:rPr lang="en-US" sz="2000" dirty="0"/>
                  <a:t> </a:t>
                </a:r>
                <a14:m>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𝑡</m:t>
                        </m:r>
                      </m:e>
                    </m:d>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r>
                      <a:rPr lang="en-US" sz="2000" i="1">
                        <a:latin typeface="Cambria Math"/>
                      </a:rPr>
                      <m:t>(</m:t>
                    </m:r>
                    <m:r>
                      <a:rPr lang="en-US" sz="2000" i="1">
                        <a:latin typeface="Cambria Math"/>
                      </a:rPr>
                      <m:t>𝑡</m:t>
                    </m:r>
                    <m:r>
                      <a:rPr lang="en-US" sz="2000" i="1">
                        <a:latin typeface="Cambria Math"/>
                      </a:rPr>
                      <m:t>)</m:t>
                    </m:r>
                    <m:nary>
                      <m:naryPr>
                        <m:limLoc m:val="subSup"/>
                        <m:ctrlPr>
                          <a:rPr lang="en-US" sz="2000" i="1">
                            <a:latin typeface="Cambria Math"/>
                          </a:rPr>
                        </m:ctrlPr>
                      </m:naryPr>
                      <m:sub>
                        <m:r>
                          <a:rPr lang="en-US" sz="2000" i="1">
                            <a:latin typeface="Cambria Math"/>
                          </a:rPr>
                          <m:t>0</m:t>
                        </m:r>
                      </m:sub>
                      <m:sup>
                        <m:r>
                          <a:rPr lang="en-US" sz="2000" i="1">
                            <a:latin typeface="Cambria Math"/>
                          </a:rPr>
                          <m:t>𝑡</m:t>
                        </m:r>
                      </m:sup>
                      <m:e>
                        <m:r>
                          <a:rPr lang="en-US" sz="2000" b="0" i="1" smtClean="0">
                            <a:latin typeface="Cambria Math"/>
                          </a:rPr>
                          <m:t> </m:t>
                        </m:r>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r>
                          <a:rPr lang="en-US" sz="2000" i="1">
                            <a:latin typeface="Cambria Math"/>
                          </a:rPr>
                          <m:t>−</m:t>
                        </m:r>
                      </m:e>
                    </m:nary>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r>
                      <a:rPr lang="en-US" sz="2000" i="1">
                        <a:latin typeface="Cambria Math"/>
                      </a:rPr>
                      <m:t>(</m:t>
                    </m:r>
                    <m:r>
                      <a:rPr lang="en-US" sz="2000" i="1">
                        <a:latin typeface="Cambria Math"/>
                      </a:rPr>
                      <m:t>𝑡</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r>
                      <a:rPr lang="en-US" sz="2000" i="1">
                        <a:latin typeface="Cambria Math"/>
                      </a:rPr>
                      <m:t>)</m:t>
                    </m:r>
                    <m:nary>
                      <m:naryPr>
                        <m:limLoc m:val="subSup"/>
                        <m:ctrlPr>
                          <a:rPr lang="en-US" sz="2000" i="1">
                            <a:latin typeface="Cambria Math"/>
                          </a:rPr>
                        </m:ctrlPr>
                      </m:naryPr>
                      <m:sub>
                        <m:sSub>
                          <m:sSubPr>
                            <m:ctrlPr>
                              <a:rPr lang="en-US" sz="2000" i="1">
                                <a:latin typeface="Cambria Math"/>
                              </a:rPr>
                            </m:ctrlPr>
                          </m:sSubPr>
                          <m:e>
                            <m:r>
                              <a:rPr lang="en-US" sz="2000" i="1">
                                <a:latin typeface="Cambria Math"/>
                              </a:rPr>
                              <m:t>𝑡</m:t>
                            </m:r>
                          </m:e>
                          <m:sub>
                            <m:r>
                              <a:rPr lang="en-US" sz="2000" i="1">
                                <a:latin typeface="Cambria Math"/>
                              </a:rPr>
                              <m:t>0</m:t>
                            </m:r>
                          </m:sub>
                        </m:sSub>
                      </m:sub>
                      <m:sup>
                        <m:r>
                          <a:rPr lang="en-US" sz="2000" i="1">
                            <a:latin typeface="Cambria Math"/>
                          </a:rPr>
                          <m:t>𝑡</m:t>
                        </m:r>
                      </m:sup>
                      <m:e>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e>
                    </m:nary>
                  </m:oMath>
                </a14:m>
                <a:endParaRPr lang="en-US" sz="2000" dirty="0" smtClean="0"/>
              </a:p>
              <a:p>
                <a:pPr>
                  <a:lnSpc>
                    <a:spcPct val="150000"/>
                  </a:lnSpc>
                </a:pPr>
                <a14:m>
                  <m:oMath xmlns:m="http://schemas.openxmlformats.org/officeDocument/2006/math">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r>
                      <a:rPr lang="en-US" sz="2000" i="1">
                        <a:latin typeface="Cambria Math"/>
                      </a:rPr>
                      <m:t>(</m:t>
                    </m:r>
                    <m:r>
                      <a:rPr lang="en-US" sz="2000" i="1">
                        <a:latin typeface="Cambria Math"/>
                      </a:rPr>
                      <m:t>𝑡</m:t>
                    </m:r>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𝑡</m:t>
                        </m:r>
                      </m:e>
                      <m:sub>
                        <m:r>
                          <a:rPr lang="en-US" sz="2000" i="1">
                            <a:latin typeface="Cambria Math"/>
                          </a:rPr>
                          <m:t>0</m:t>
                        </m:r>
                      </m:sub>
                    </m:sSub>
                    <m:r>
                      <a:rPr lang="en-US" sz="2000" i="1">
                        <a:latin typeface="Cambria Math"/>
                      </a:rPr>
                      <m:t>)</m:t>
                    </m:r>
                    <m:nary>
                      <m:naryPr>
                        <m:limLoc m:val="subSup"/>
                        <m:ctrlPr>
                          <a:rPr lang="en-US" sz="2000" i="1">
                            <a:latin typeface="Cambria Math"/>
                          </a:rPr>
                        </m:ctrlPr>
                      </m:naryPr>
                      <m:sub>
                        <m:sSub>
                          <m:sSubPr>
                            <m:ctrlPr>
                              <a:rPr lang="en-US" sz="2000" i="1">
                                <a:latin typeface="Cambria Math"/>
                              </a:rPr>
                            </m:ctrlPr>
                          </m:sSubPr>
                          <m:e>
                            <m:r>
                              <a:rPr lang="en-US" sz="2000" i="1">
                                <a:latin typeface="Cambria Math"/>
                              </a:rPr>
                              <m:t>2</m:t>
                            </m:r>
                            <m:r>
                              <a:rPr lang="en-US" sz="2000" i="1">
                                <a:latin typeface="Cambria Math"/>
                              </a:rPr>
                              <m:t>𝑡</m:t>
                            </m:r>
                          </m:e>
                          <m:sub>
                            <m:r>
                              <a:rPr lang="en-US" sz="2000" i="1">
                                <a:latin typeface="Cambria Math"/>
                              </a:rPr>
                              <m:t>0</m:t>
                            </m:r>
                          </m:sub>
                        </m:sSub>
                      </m:sub>
                      <m:sup>
                        <m:r>
                          <a:rPr lang="en-US" sz="2000" i="1">
                            <a:latin typeface="Cambria Math"/>
                          </a:rPr>
                          <m:t>𝑡</m:t>
                        </m:r>
                      </m:sup>
                      <m:e>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e>
                    </m:nary>
                  </m:oMath>
                </a14:m>
                <a:endParaRPr lang="en-US" sz="2000" dirty="0"/>
              </a:p>
              <a:p>
                <a:pPr>
                  <a:lnSpc>
                    <a:spcPct val="150000"/>
                  </a:lnSpc>
                </a:pPr>
                <a:r>
                  <a:rPr lang="en-US" sz="2000" dirty="0" smtClean="0"/>
                  <a:t>*  </a:t>
                </a:r>
                <a14:m>
                  <m:oMath xmlns:m="http://schemas.openxmlformats.org/officeDocument/2006/math">
                    <m:nary>
                      <m:naryPr>
                        <m:limLoc m:val="undOvr"/>
                        <m:subHide m:val="on"/>
                        <m:supHide m:val="on"/>
                        <m:ctrlPr>
                          <a:rPr lang="en-US" sz="2000" i="1">
                            <a:latin typeface="Cambria Math"/>
                          </a:rPr>
                        </m:ctrlPr>
                      </m:naryPr>
                      <m:sub/>
                      <m:sup/>
                      <m:e>
                        <m:f>
                          <m:fPr>
                            <m:ctrlPr>
                              <a:rPr lang="en-US" sz="2000" i="1">
                                <a:latin typeface="Cambria Math"/>
                              </a:rPr>
                            </m:ctrlPr>
                          </m:fPr>
                          <m:num>
                            <m:r>
                              <a:rPr lang="en-US" sz="2000" i="1">
                                <a:latin typeface="Cambria Math"/>
                              </a:rPr>
                              <m:t>𝑆𝑖𝑛</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num>
                          <m:den>
                            <m:sSub>
                              <m:sSubPr>
                                <m:ctrlPr>
                                  <a:rPr lang="en-US" sz="2000" i="1">
                                    <a:latin typeface="Cambria Math"/>
                                  </a:rPr>
                                </m:ctrlPr>
                              </m:sSubPr>
                              <m:e>
                                <m:r>
                                  <a:rPr lang="en-US" sz="2000" i="1">
                                    <a:latin typeface="Cambria Math"/>
                                  </a:rPr>
                                  <m:t>𝑚𝑤</m:t>
                                </m:r>
                              </m:e>
                              <m:sub>
                                <m:r>
                                  <a:rPr lang="en-US" sz="2000" i="1">
                                    <a:latin typeface="Cambria Math"/>
                                  </a:rPr>
                                  <m:t>𝑛</m:t>
                                </m:r>
                              </m:sub>
                            </m:sSub>
                          </m:den>
                        </m:f>
                        <m:r>
                          <a:rPr lang="en-US" sz="2000" i="1">
                            <a:latin typeface="Cambria Math"/>
                          </a:rPr>
                          <m:t>=</m:t>
                        </m:r>
                        <m:f>
                          <m:fPr>
                            <m:ctrlPr>
                              <a:rPr lang="en-US" sz="2000" i="1">
                                <a:latin typeface="Cambria Math"/>
                              </a:rPr>
                            </m:ctrlPr>
                          </m:fPr>
                          <m:num>
                            <m:r>
                              <a:rPr lang="en-US" sz="2000" i="1">
                                <a:latin typeface="Cambria Math"/>
                              </a:rPr>
                              <m:t>𝐶𝑜𝑠</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r>
                              <a:rPr lang="en-US" sz="2000" i="1">
                                <a:latin typeface="Cambria Math"/>
                              </a:rPr>
                              <m:t>(</m:t>
                            </m:r>
                            <m:r>
                              <a:rPr lang="en-US" sz="2000" i="1">
                                <a:latin typeface="Cambria Math"/>
                              </a:rPr>
                              <m:t>𝑡</m:t>
                            </m:r>
                            <m:r>
                              <a:rPr lang="en-US" sz="2000" i="1">
                                <a:latin typeface="Cambria Math"/>
                              </a:rPr>
                              <m:t>−</m:t>
                            </m:r>
                            <m:r>
                              <a:rPr lang="en-US" sz="2000" i="1">
                                <a:latin typeface="Cambria Math"/>
                              </a:rPr>
                              <m:t>𝜏</m:t>
                            </m:r>
                            <m:r>
                              <a:rPr lang="en-US" sz="2000" i="1">
                                <a:latin typeface="Cambria Math"/>
                              </a:rPr>
                              <m:t>)</m:t>
                            </m:r>
                          </m:num>
                          <m:den>
                            <m:sSubSup>
                              <m:sSubSupPr>
                                <m:ctrlPr>
                                  <a:rPr lang="en-US" sz="2000" i="1">
                                    <a:latin typeface="Cambria Math"/>
                                  </a:rPr>
                                </m:ctrlPr>
                              </m:sSubSupPr>
                              <m:e>
                                <m:r>
                                  <a:rPr lang="en-US" sz="2000" i="1">
                                    <a:latin typeface="Cambria Math"/>
                                  </a:rPr>
                                  <m:t>𝑚𝑤</m:t>
                                </m:r>
                              </m:e>
                              <m:sub>
                                <m:r>
                                  <a:rPr lang="en-US" sz="2000" i="1">
                                    <a:latin typeface="Cambria Math"/>
                                  </a:rPr>
                                  <m:t>𝑛</m:t>
                                </m:r>
                              </m:sub>
                              <m:sup>
                                <m:r>
                                  <a:rPr lang="en-US" sz="2000" i="1">
                                    <a:latin typeface="Cambria Math"/>
                                  </a:rPr>
                                  <m:t>2</m:t>
                                </m:r>
                              </m:sup>
                            </m:sSubSup>
                          </m:den>
                        </m:f>
                      </m:e>
                    </m:nary>
                  </m:oMath>
                </a14:m>
                <a:endParaRPr lang="en-US" sz="2000" dirty="0"/>
              </a:p>
              <a:p>
                <a:pPr>
                  <a:lnSpc>
                    <a:spcPct val="150000"/>
                  </a:lnSpc>
                </a:pPr>
                <a:r>
                  <a:rPr lang="en-US" sz="2000" dirty="0" smtClean="0"/>
                  <a:t>             </a:t>
                </a:r>
                <a14:m>
                  <m:oMath xmlns:m="http://schemas.openxmlformats.org/officeDocument/2006/math">
                    <m:r>
                      <a:rPr lang="en-US" sz="2000" i="1">
                        <a:latin typeface="Cambria Math"/>
                      </a:rPr>
                      <m:t> </m:t>
                    </m:r>
                    <m:r>
                      <a:rPr lang="en-US" sz="2000" i="1">
                        <a:latin typeface="Cambria Math"/>
                      </a:rPr>
                      <m:t>𝑥</m:t>
                    </m:r>
                    <m:d>
                      <m:dPr>
                        <m:ctrlPr>
                          <a:rPr lang="en-US" sz="2000" i="1">
                            <a:latin typeface="Cambria Math"/>
                          </a:rPr>
                        </m:ctrlPr>
                      </m:dPr>
                      <m:e>
                        <m:r>
                          <a:rPr lang="en-US" sz="2000" i="1">
                            <a:latin typeface="Cambria Math"/>
                          </a:rPr>
                          <m:t>𝑡</m:t>
                        </m:r>
                      </m:e>
                    </m:d>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d>
                      <m:dPr>
                        <m:ctrlPr>
                          <a:rPr lang="en-US" sz="2000" i="1">
                            <a:latin typeface="Cambria Math"/>
                          </a:rPr>
                        </m:ctrlPr>
                      </m:dPr>
                      <m:e>
                        <m:r>
                          <a:rPr lang="en-US" sz="2000" i="1">
                            <a:latin typeface="Cambria Math"/>
                          </a:rPr>
                          <m:t>𝑡</m:t>
                        </m:r>
                      </m:e>
                    </m:d>
                    <m:f>
                      <m:fPr>
                        <m:ctrlPr>
                          <a:rPr lang="en-US" sz="2000" i="1">
                            <a:latin typeface="Cambria Math"/>
                          </a:rPr>
                        </m:ctrlPr>
                      </m:fPr>
                      <m:num>
                        <m:r>
                          <a:rPr lang="en-US" sz="2000" i="1">
                            <a:latin typeface="Cambria Math"/>
                          </a:rPr>
                          <m:t>𝐶𝑜𝑠</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num>
                      <m:den>
                        <m:sSubSup>
                          <m:sSubSupPr>
                            <m:ctrlPr>
                              <a:rPr lang="en-US" sz="2000" i="1">
                                <a:latin typeface="Cambria Math"/>
                              </a:rPr>
                            </m:ctrlPr>
                          </m:sSubSupPr>
                          <m:e>
                            <m:r>
                              <a:rPr lang="en-US" sz="2000" i="1">
                                <a:latin typeface="Cambria Math"/>
                              </a:rPr>
                              <m:t>𝑚𝑤</m:t>
                            </m:r>
                          </m:e>
                          <m:sub>
                            <m:r>
                              <a:rPr lang="en-US" sz="2000" i="1">
                                <a:latin typeface="Cambria Math"/>
                              </a:rPr>
                              <m:t>𝑛</m:t>
                            </m:r>
                          </m:sub>
                          <m:sup>
                            <m:r>
                              <a:rPr lang="en-US" sz="2000" i="1">
                                <a:latin typeface="Cambria Math"/>
                              </a:rPr>
                              <m:t>2</m:t>
                            </m:r>
                          </m:sup>
                        </m:sSubSup>
                      </m:den>
                    </m:f>
                    <m:sSubSup>
                      <m:sSubSupPr>
                        <m:ctrlPr>
                          <a:rPr lang="en-US" sz="2000" i="1" smtClean="0">
                            <a:latin typeface="Cambria Math"/>
                          </a:rPr>
                        </m:ctrlPr>
                      </m:sSubSupPr>
                      <m:e>
                        <m:r>
                          <a:rPr lang="en-US" sz="2000" b="0" i="1" smtClean="0">
                            <a:latin typeface="Cambria Math"/>
                          </a:rPr>
                          <m:t>|</m:t>
                        </m:r>
                      </m:e>
                      <m:sub>
                        <m:r>
                          <a:rPr lang="en-US" sz="2000" b="0" i="1" smtClean="0">
                            <a:latin typeface="Cambria Math"/>
                          </a:rPr>
                          <m:t>0</m:t>
                        </m:r>
                      </m:sub>
                      <m:sup>
                        <m:r>
                          <a:rPr lang="en-US" sz="2000" b="0" i="1" smtClean="0">
                            <a:latin typeface="Cambria Math"/>
                          </a:rPr>
                          <m:t>𝑡</m:t>
                        </m:r>
                      </m:sup>
                    </m:sSubSup>
                    <m:r>
                      <a:rPr lang="en-US" sz="2000" b="0" i="1" smtClean="0">
                        <a:latin typeface="Cambria Math"/>
                      </a:rPr>
                      <m:t> −</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sSub>
                          <m:sSubPr>
                            <m:ctrlPr>
                              <a:rPr lang="en-US" sz="2000" i="1">
                                <a:latin typeface="Cambria Math"/>
                              </a:rPr>
                            </m:ctrlPr>
                          </m:sSubPr>
                          <m:e>
                            <m:r>
                              <a:rPr lang="en-US" sz="2000" i="1">
                                <a:latin typeface="Cambria Math"/>
                              </a:rPr>
                              <m:t>𝑡</m:t>
                            </m:r>
                          </m:e>
                          <m:sub>
                            <m:r>
                              <a:rPr lang="en-US" sz="2000" i="1">
                                <a:latin typeface="Cambria Math"/>
                              </a:rPr>
                              <m:t>0</m:t>
                            </m:r>
                          </m:sub>
                        </m:sSub>
                      </m:e>
                    </m:d>
                    <m:f>
                      <m:fPr>
                        <m:ctrlPr>
                          <a:rPr lang="en-US" sz="2000" i="1">
                            <a:latin typeface="Cambria Math"/>
                          </a:rPr>
                        </m:ctrlPr>
                      </m:fPr>
                      <m:num>
                        <m:r>
                          <a:rPr lang="en-US" sz="2000" i="1">
                            <a:latin typeface="Cambria Math"/>
                          </a:rPr>
                          <m:t>𝐶𝑜𝑠</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num>
                      <m:den>
                        <m:sSubSup>
                          <m:sSubSupPr>
                            <m:ctrlPr>
                              <a:rPr lang="en-US" sz="2000" i="1">
                                <a:latin typeface="Cambria Math"/>
                              </a:rPr>
                            </m:ctrlPr>
                          </m:sSubSupPr>
                          <m:e>
                            <m:r>
                              <a:rPr lang="en-US" sz="2000" i="1">
                                <a:latin typeface="Cambria Math"/>
                              </a:rPr>
                              <m:t>𝑚𝑤</m:t>
                            </m:r>
                          </m:e>
                          <m:sub>
                            <m:r>
                              <a:rPr lang="en-US" sz="2000" i="1">
                                <a:latin typeface="Cambria Math"/>
                              </a:rPr>
                              <m:t>𝑛</m:t>
                            </m:r>
                          </m:sub>
                          <m:sup>
                            <m:r>
                              <a:rPr lang="en-US" sz="2000" i="1">
                                <a:latin typeface="Cambria Math"/>
                              </a:rPr>
                              <m:t>2</m:t>
                            </m:r>
                          </m:sup>
                        </m:sSubSup>
                      </m:den>
                    </m:f>
                    <m:sSubSup>
                      <m:sSubSupPr>
                        <m:ctrlPr>
                          <a:rPr lang="en-US" sz="2000" i="1" smtClean="0">
                            <a:latin typeface="Cambria Math"/>
                          </a:rPr>
                        </m:ctrlPr>
                      </m:sSubSupPr>
                      <m:e>
                        <m:r>
                          <a:rPr lang="en-US" sz="2000" b="0" i="1" smtClean="0">
                            <a:latin typeface="Cambria Math"/>
                          </a:rPr>
                          <m:t>|</m:t>
                        </m:r>
                      </m:e>
                      <m:sub>
                        <m:sSub>
                          <m:sSubPr>
                            <m:ctrlPr>
                              <a:rPr lang="en-US" sz="2000" i="1" smtClean="0">
                                <a:latin typeface="Cambria Math"/>
                              </a:rPr>
                            </m:ctrlPr>
                          </m:sSubPr>
                          <m:e>
                            <m:r>
                              <a:rPr lang="en-US" sz="2000" b="0" i="1" smtClean="0">
                                <a:latin typeface="Cambria Math"/>
                              </a:rPr>
                              <m:t>𝑡</m:t>
                            </m:r>
                          </m:e>
                          <m:sub>
                            <m:r>
                              <a:rPr lang="en-US" sz="2000" b="0" i="1" smtClean="0">
                                <a:latin typeface="Cambria Math"/>
                              </a:rPr>
                              <m:t>0</m:t>
                            </m:r>
                          </m:sub>
                        </m:sSub>
                      </m:sub>
                      <m:sup>
                        <m:r>
                          <a:rPr lang="en-US" sz="2000" b="0" i="1" smtClean="0">
                            <a:latin typeface="Cambria Math"/>
                          </a:rPr>
                          <m:t>𝑡</m:t>
                        </m:r>
                      </m:sup>
                    </m:sSubSup>
                  </m:oMath>
                </a14:m>
                <a:endParaRPr lang="en-US" sz="2000" dirty="0" smtClean="0"/>
              </a:p>
              <a:p>
                <a:pPr>
                  <a:lnSpc>
                    <a:spcPct val="150000"/>
                  </a:lnSpc>
                </a:pPr>
                <a:r>
                  <a:rPr lang="en-US" sz="2000" dirty="0" smtClean="0"/>
                  <a:t> </a:t>
                </a:r>
                <a14:m>
                  <m:oMath xmlns:m="http://schemas.openxmlformats.org/officeDocument/2006/math">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2</m:t>
                        </m:r>
                        <m:sSub>
                          <m:sSubPr>
                            <m:ctrlPr>
                              <a:rPr lang="en-US" sz="2000" i="1">
                                <a:latin typeface="Cambria Math"/>
                              </a:rPr>
                            </m:ctrlPr>
                          </m:sSubPr>
                          <m:e>
                            <m:r>
                              <a:rPr lang="en-US" sz="2000" i="1">
                                <a:latin typeface="Cambria Math"/>
                              </a:rPr>
                              <m:t>𝑡</m:t>
                            </m:r>
                          </m:e>
                          <m:sub>
                            <m:r>
                              <a:rPr lang="en-US" sz="2000" i="1">
                                <a:latin typeface="Cambria Math"/>
                              </a:rPr>
                              <m:t>0</m:t>
                            </m:r>
                          </m:sub>
                        </m:sSub>
                      </m:e>
                    </m:d>
                    <m:f>
                      <m:fPr>
                        <m:ctrlPr>
                          <a:rPr lang="en-US" sz="2000" i="1">
                            <a:latin typeface="Cambria Math"/>
                          </a:rPr>
                        </m:ctrlPr>
                      </m:fPr>
                      <m:num>
                        <m:r>
                          <a:rPr lang="en-US" sz="2000" i="1">
                            <a:latin typeface="Cambria Math"/>
                          </a:rPr>
                          <m:t>𝐶𝑜𝑠</m:t>
                        </m:r>
                        <m:r>
                          <a:rPr lang="en-US" sz="2000" i="1">
                            <a:latin typeface="Cambria Math"/>
                          </a:rPr>
                          <m:t> </m:t>
                        </m:r>
                        <m:sSub>
                          <m:sSubPr>
                            <m:ctrlPr>
                              <a:rPr lang="en-US" sz="2000" i="1">
                                <a:latin typeface="Cambria Math"/>
                              </a:rPr>
                            </m:ctrlPr>
                          </m:sSubPr>
                          <m:e>
                            <m:r>
                              <a:rPr lang="en-US" sz="2000" i="1">
                                <a:latin typeface="Cambria Math"/>
                              </a:rPr>
                              <m:t>𝑤</m:t>
                            </m:r>
                          </m:e>
                          <m:sub>
                            <m:r>
                              <a:rPr lang="en-US" sz="2000" i="1">
                                <a:latin typeface="Cambria Math"/>
                              </a:rPr>
                              <m:t>𝑛</m:t>
                            </m:r>
                          </m:sub>
                        </m:sSub>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𝜏</m:t>
                            </m:r>
                          </m:e>
                        </m:d>
                      </m:num>
                      <m:den>
                        <m:sSubSup>
                          <m:sSubSupPr>
                            <m:ctrlPr>
                              <a:rPr lang="en-US" sz="2000" i="1">
                                <a:latin typeface="Cambria Math"/>
                              </a:rPr>
                            </m:ctrlPr>
                          </m:sSubSupPr>
                          <m:e>
                            <m:r>
                              <a:rPr lang="en-US" sz="2000" i="1">
                                <a:latin typeface="Cambria Math"/>
                              </a:rPr>
                              <m:t>𝑚𝑤</m:t>
                            </m:r>
                          </m:e>
                          <m:sub>
                            <m:r>
                              <a:rPr lang="en-US" sz="2000" i="1">
                                <a:latin typeface="Cambria Math"/>
                              </a:rPr>
                              <m:t>𝑛</m:t>
                            </m:r>
                          </m:sub>
                          <m:sup>
                            <m:r>
                              <a:rPr lang="en-US" sz="2000" i="1">
                                <a:latin typeface="Cambria Math"/>
                              </a:rPr>
                              <m:t>2</m:t>
                            </m:r>
                          </m:sup>
                        </m:sSubSup>
                      </m:den>
                    </m:f>
                    <m:sSubSup>
                      <m:sSubSupPr>
                        <m:ctrlPr>
                          <a:rPr lang="en-US" sz="2000" i="1" smtClean="0">
                            <a:latin typeface="Cambria Math"/>
                          </a:rPr>
                        </m:ctrlPr>
                      </m:sSubSupPr>
                      <m:e>
                        <m:r>
                          <a:rPr lang="en-US" sz="2000" b="0" i="1" smtClean="0">
                            <a:latin typeface="Cambria Math"/>
                          </a:rPr>
                          <m:t>|</m:t>
                        </m:r>
                      </m:e>
                      <m:sub>
                        <m:r>
                          <a:rPr lang="en-US" sz="2000" b="0" i="1" smtClean="0">
                            <a:latin typeface="Cambria Math"/>
                          </a:rPr>
                          <m:t>2</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sub>
                      <m:sup>
                        <m:r>
                          <a:rPr lang="en-US" sz="2000" b="0" i="1" smtClean="0">
                            <a:latin typeface="Cambria Math"/>
                          </a:rPr>
                          <m:t>𝑡</m:t>
                        </m:r>
                      </m:sup>
                    </m:sSubSup>
                  </m:oMath>
                </a14:m>
                <a:endParaRPr lang="en-US" sz="2000" i="1" dirty="0" smtClean="0">
                  <a:latin typeface="Cambria Math"/>
                </a:endParaRPr>
              </a:p>
              <a:p>
                <a:pPr>
                  <a:lnSpc>
                    <a:spcPct val="150000"/>
                  </a:lnSpc>
                </a:pPr>
                <a:r>
                  <a:rPr lang="en-US" sz="1800" b="0" dirty="0" smtClean="0"/>
                  <a:t>  </a:t>
                </a:r>
                <a14:m>
                  <m:oMath xmlns:m="http://schemas.openxmlformats.org/officeDocument/2006/math">
                    <m:r>
                      <a:rPr lang="en-US" sz="1600" b="0" i="1" smtClean="0">
                        <a:latin typeface="Cambria Math"/>
                      </a:rPr>
                      <m:t>𝑥</m:t>
                    </m:r>
                    <m:d>
                      <m:dPr>
                        <m:ctrlPr>
                          <a:rPr lang="en-US" sz="1600" b="0" i="1" smtClean="0">
                            <a:latin typeface="Cambria Math"/>
                          </a:rPr>
                        </m:ctrlPr>
                      </m:dPr>
                      <m:e>
                        <m:r>
                          <a:rPr lang="en-US" sz="1600" b="0" i="1" smtClean="0">
                            <a:latin typeface="Cambria Math"/>
                          </a:rPr>
                          <m:t>𝑡</m:t>
                        </m:r>
                      </m:e>
                    </m:d>
                    <m:r>
                      <a:rPr lang="en-US" sz="1600" b="0" i="1" smtClean="0">
                        <a:latin typeface="Cambria Math"/>
                      </a:rPr>
                      <m:t>=</m:t>
                    </m:r>
                    <m:r>
                      <a:rPr lang="en-US" sz="1600" i="1">
                        <a:latin typeface="Cambria Math"/>
                      </a:rPr>
                      <m:t>2</m:t>
                    </m:r>
                    <m:sSub>
                      <m:sSubPr>
                        <m:ctrlPr>
                          <a:rPr lang="en-US" sz="1600" i="1">
                            <a:latin typeface="Cambria Math"/>
                          </a:rPr>
                        </m:ctrlPr>
                      </m:sSubPr>
                      <m:e>
                        <m:r>
                          <a:rPr lang="en-US" sz="1600" i="1">
                            <a:latin typeface="Cambria Math"/>
                          </a:rPr>
                          <m:t>𝐹</m:t>
                        </m:r>
                      </m:e>
                      <m:sub>
                        <m:r>
                          <a:rPr lang="en-US" sz="1600" i="1">
                            <a:latin typeface="Cambria Math"/>
                          </a:rPr>
                          <m:t>0</m:t>
                        </m:r>
                      </m:sub>
                    </m:sSub>
                    <m:r>
                      <a:rPr lang="en-US" sz="1600" i="1">
                        <a:latin typeface="Cambria Math"/>
                      </a:rPr>
                      <m:t>𝑢</m:t>
                    </m:r>
                    <m:d>
                      <m:dPr>
                        <m:ctrlPr>
                          <a:rPr lang="en-US" sz="1600" i="1">
                            <a:latin typeface="Cambria Math"/>
                          </a:rPr>
                        </m:ctrlPr>
                      </m:dPr>
                      <m:e>
                        <m:r>
                          <a:rPr lang="en-US" sz="1600" i="1">
                            <a:latin typeface="Cambria Math"/>
                          </a:rPr>
                          <m:t>𝑡</m:t>
                        </m:r>
                      </m:e>
                    </m:d>
                    <m:d>
                      <m:dPr>
                        <m:ctrlPr>
                          <a:rPr lang="en-US" sz="1600" b="0" i="1" smtClean="0">
                            <a:latin typeface="Cambria Math"/>
                          </a:rPr>
                        </m:ctrlPr>
                      </m:dPr>
                      <m:e>
                        <m:f>
                          <m:fPr>
                            <m:ctrlPr>
                              <a:rPr lang="en-US" sz="1600" i="1">
                                <a:latin typeface="Cambria Math"/>
                              </a:rPr>
                            </m:ctrlPr>
                          </m:fPr>
                          <m:num>
                            <m:r>
                              <a:rPr lang="en-US" sz="1600" b="0" i="1" smtClean="0">
                                <a:latin typeface="Cambria Math"/>
                              </a:rPr>
                              <m:t>1</m:t>
                            </m:r>
                            <m:r>
                              <a:rPr lang="en-US" sz="1600" b="0" i="1" smtClean="0">
                                <a:latin typeface="Cambria Math"/>
                              </a:rPr>
                              <m:t>−</m:t>
                            </m:r>
                            <m:r>
                              <a:rPr lang="en-US" sz="1600" i="1">
                                <a:latin typeface="Cambria Math"/>
                              </a:rPr>
                              <m:t>𝐶𝑜𝑠</m:t>
                            </m:r>
                            <m:r>
                              <a:rPr lang="en-US" sz="1600" i="1">
                                <a:latin typeface="Cambria Math"/>
                              </a:rPr>
                              <m:t> </m:t>
                            </m:r>
                            <m:sSub>
                              <m:sSubPr>
                                <m:ctrlPr>
                                  <a:rPr lang="en-US" sz="1600" i="1">
                                    <a:latin typeface="Cambria Math"/>
                                  </a:rPr>
                                </m:ctrlPr>
                              </m:sSubPr>
                              <m:e>
                                <m:r>
                                  <a:rPr lang="en-US" sz="1600" b="0" i="1" smtClean="0">
                                    <a:latin typeface="Cambria Math"/>
                                  </a:rPr>
                                  <m:t>(</m:t>
                                </m:r>
                                <m:r>
                                  <a:rPr lang="en-US" sz="1600" i="1">
                                    <a:latin typeface="Cambria Math"/>
                                  </a:rPr>
                                  <m:t>𝑤</m:t>
                                </m:r>
                              </m:e>
                              <m:sub>
                                <m:r>
                                  <a:rPr lang="en-US" sz="1600" i="1">
                                    <a:latin typeface="Cambria Math"/>
                                  </a:rPr>
                                  <m:t>𝑛</m:t>
                                </m:r>
                              </m:sub>
                            </m:sSub>
                            <m:r>
                              <a:rPr lang="en-US" sz="1600" b="0" i="1" smtClean="0">
                                <a:latin typeface="Cambria Math"/>
                              </a:rPr>
                              <m:t>𝑡</m:t>
                            </m:r>
                            <m:r>
                              <a:rPr lang="en-US" sz="1600" b="0" i="1" smtClean="0">
                                <a:latin typeface="Cambria Math"/>
                              </a:rPr>
                              <m:t>)</m:t>
                            </m:r>
                          </m:num>
                          <m:den>
                            <m:sSubSup>
                              <m:sSubSupPr>
                                <m:ctrlPr>
                                  <a:rPr lang="en-US" sz="1600" i="1">
                                    <a:latin typeface="Cambria Math"/>
                                  </a:rPr>
                                </m:ctrlPr>
                              </m:sSubSupPr>
                              <m:e>
                                <m:r>
                                  <a:rPr lang="en-US" sz="1600" i="1">
                                    <a:latin typeface="Cambria Math"/>
                                  </a:rPr>
                                  <m:t>𝑚𝑤</m:t>
                                </m:r>
                              </m:e>
                              <m:sub>
                                <m:r>
                                  <a:rPr lang="en-US" sz="1600" i="1">
                                    <a:latin typeface="Cambria Math"/>
                                  </a:rPr>
                                  <m:t>𝑛</m:t>
                                </m:r>
                              </m:sub>
                              <m:sup>
                                <m:r>
                                  <a:rPr lang="en-US" sz="1600" i="1">
                                    <a:latin typeface="Cambria Math"/>
                                  </a:rPr>
                                  <m:t>2</m:t>
                                </m:r>
                              </m:sup>
                            </m:sSubSup>
                          </m:den>
                        </m:f>
                      </m:e>
                    </m:d>
                    <m:r>
                      <a:rPr lang="en-US" sz="1600" b="0" i="1" smtClean="0">
                        <a:latin typeface="Cambria Math"/>
                      </a:rPr>
                      <m:t>−</m:t>
                    </m:r>
                    <m:sSub>
                      <m:sSubPr>
                        <m:ctrlPr>
                          <a:rPr lang="en-US" sz="1600" i="1">
                            <a:latin typeface="Cambria Math"/>
                          </a:rPr>
                        </m:ctrlPr>
                      </m:sSubPr>
                      <m:e>
                        <m:r>
                          <a:rPr lang="en-US" sz="1600" i="1">
                            <a:latin typeface="Cambria Math"/>
                          </a:rPr>
                          <m:t>𝐹</m:t>
                        </m:r>
                      </m:e>
                      <m:sub>
                        <m:r>
                          <a:rPr lang="en-US" sz="1600" i="1">
                            <a:latin typeface="Cambria Math"/>
                          </a:rPr>
                          <m:t>0</m:t>
                        </m:r>
                      </m:sub>
                    </m:sSub>
                    <m:r>
                      <a:rPr lang="en-US" sz="1600" i="1">
                        <a:latin typeface="Cambria Math"/>
                      </a:rPr>
                      <m:t>𝑢</m:t>
                    </m:r>
                    <m:d>
                      <m:dPr>
                        <m:ctrlPr>
                          <a:rPr lang="en-US" sz="1600" i="1">
                            <a:latin typeface="Cambria Math"/>
                          </a:rPr>
                        </m:ctrlPr>
                      </m:dPr>
                      <m:e>
                        <m:r>
                          <a:rPr lang="en-US" sz="1600" i="1">
                            <a:latin typeface="Cambria Math"/>
                          </a:rPr>
                          <m:t>𝑡</m:t>
                        </m:r>
                        <m:r>
                          <a:rPr lang="en-US" sz="1600" i="1">
                            <a:latin typeface="Cambria Math"/>
                          </a:rPr>
                          <m:t>−</m:t>
                        </m:r>
                        <m:sSub>
                          <m:sSubPr>
                            <m:ctrlPr>
                              <a:rPr lang="en-US" sz="1600" i="1">
                                <a:latin typeface="Cambria Math"/>
                              </a:rPr>
                            </m:ctrlPr>
                          </m:sSubPr>
                          <m:e>
                            <m:r>
                              <a:rPr lang="en-US" sz="1600" i="1">
                                <a:latin typeface="Cambria Math"/>
                              </a:rPr>
                              <m:t>𝑡</m:t>
                            </m:r>
                          </m:e>
                          <m:sub>
                            <m:r>
                              <a:rPr lang="en-US" sz="1600" i="1">
                                <a:latin typeface="Cambria Math"/>
                              </a:rPr>
                              <m:t>0</m:t>
                            </m:r>
                          </m:sub>
                        </m:sSub>
                      </m:e>
                    </m:d>
                    <m:d>
                      <m:dPr>
                        <m:ctrlPr>
                          <a:rPr lang="en-US" sz="1600" i="1">
                            <a:latin typeface="Cambria Math"/>
                          </a:rPr>
                        </m:ctrlPr>
                      </m:dPr>
                      <m:e>
                        <m:f>
                          <m:fPr>
                            <m:ctrlPr>
                              <a:rPr lang="en-US" sz="1600" i="1">
                                <a:latin typeface="Cambria Math"/>
                              </a:rPr>
                            </m:ctrlPr>
                          </m:fPr>
                          <m:num>
                            <m:r>
                              <a:rPr lang="en-US" sz="1600" i="1">
                                <a:latin typeface="Cambria Math"/>
                              </a:rPr>
                              <m:t>1</m:t>
                            </m:r>
                            <m:r>
                              <a:rPr lang="en-US" sz="1600" i="1">
                                <a:latin typeface="Cambria Math"/>
                              </a:rPr>
                              <m:t>−</m:t>
                            </m:r>
                            <m:r>
                              <a:rPr lang="en-US" sz="1600" i="1">
                                <a:latin typeface="Cambria Math"/>
                              </a:rPr>
                              <m:t>𝐶𝑜𝑠</m:t>
                            </m:r>
                            <m:r>
                              <a:rPr lang="en-US" sz="1600" i="1">
                                <a:latin typeface="Cambria Math"/>
                              </a:rPr>
                              <m:t> </m:t>
                            </m:r>
                            <m:sSub>
                              <m:sSubPr>
                                <m:ctrlPr>
                                  <a:rPr lang="en-US" sz="1600" i="1">
                                    <a:latin typeface="Cambria Math"/>
                                  </a:rPr>
                                </m:ctrlPr>
                              </m:sSubPr>
                              <m:e>
                                <m:r>
                                  <a:rPr lang="en-US" sz="1600" i="1">
                                    <a:latin typeface="Cambria Math"/>
                                  </a:rPr>
                                  <m:t>𝑤</m:t>
                                </m:r>
                              </m:e>
                              <m:sub>
                                <m:r>
                                  <a:rPr lang="en-US" sz="1600" i="1">
                                    <a:latin typeface="Cambria Math"/>
                                  </a:rPr>
                                  <m:t>𝑛</m:t>
                                </m:r>
                              </m:sub>
                            </m:sSub>
                            <m:d>
                              <m:dPr>
                                <m:ctrlPr>
                                  <a:rPr lang="en-US" sz="1600" b="0" i="1" smtClean="0">
                                    <a:latin typeface="Cambria Math"/>
                                  </a:rPr>
                                </m:ctrlPr>
                              </m:dPr>
                              <m:e>
                                <m:r>
                                  <a:rPr lang="en-US" sz="1600" i="1">
                                    <a:latin typeface="Cambria Math"/>
                                  </a:rPr>
                                  <m:t>𝑡</m:t>
                                </m:r>
                                <m:r>
                                  <a:rPr lang="en-US" sz="1600" b="0" i="1" smtClean="0">
                                    <a:latin typeface="Cambria Math"/>
                                  </a:rPr>
                                  <m:t>−</m:t>
                                </m:r>
                                <m:sSub>
                                  <m:sSubPr>
                                    <m:ctrlPr>
                                      <a:rPr lang="en-US" sz="1600" b="0" i="1" smtClean="0">
                                        <a:latin typeface="Cambria Math"/>
                                      </a:rPr>
                                    </m:ctrlPr>
                                  </m:sSubPr>
                                  <m:e>
                                    <m:r>
                                      <a:rPr lang="en-US" sz="1600" b="0" i="1" smtClean="0">
                                        <a:latin typeface="Cambria Math"/>
                                      </a:rPr>
                                      <m:t>𝑡</m:t>
                                    </m:r>
                                  </m:e>
                                  <m:sub>
                                    <m:r>
                                      <a:rPr lang="en-US" sz="1600" b="0" i="1" smtClean="0">
                                        <a:latin typeface="Cambria Math"/>
                                      </a:rPr>
                                      <m:t>0</m:t>
                                    </m:r>
                                  </m:sub>
                                </m:sSub>
                              </m:e>
                            </m:d>
                          </m:num>
                          <m:den>
                            <m:sSubSup>
                              <m:sSubSupPr>
                                <m:ctrlPr>
                                  <a:rPr lang="en-US" sz="1600" i="1">
                                    <a:latin typeface="Cambria Math"/>
                                  </a:rPr>
                                </m:ctrlPr>
                              </m:sSubSupPr>
                              <m:e>
                                <m:r>
                                  <a:rPr lang="en-US" sz="1600" i="1">
                                    <a:latin typeface="Cambria Math"/>
                                  </a:rPr>
                                  <m:t>𝑚𝑤</m:t>
                                </m:r>
                              </m:e>
                              <m:sub>
                                <m:r>
                                  <a:rPr lang="en-US" sz="1600" i="1">
                                    <a:latin typeface="Cambria Math"/>
                                  </a:rPr>
                                  <m:t>𝑛</m:t>
                                </m:r>
                              </m:sub>
                              <m:sup>
                                <m:r>
                                  <a:rPr lang="en-US" sz="1600" i="1">
                                    <a:latin typeface="Cambria Math"/>
                                  </a:rPr>
                                  <m:t>2</m:t>
                                </m:r>
                              </m:sup>
                            </m:sSubSup>
                          </m:den>
                        </m:f>
                      </m:e>
                    </m:d>
                    <m:r>
                      <a:rPr lang="en-US" sz="1600" b="0" i="1" smtClean="0">
                        <a:latin typeface="Cambria Math"/>
                      </a:rPr>
                      <m:t>−</m:t>
                    </m:r>
                    <m:sSub>
                      <m:sSubPr>
                        <m:ctrlPr>
                          <a:rPr lang="en-US" sz="1600" i="1">
                            <a:latin typeface="Cambria Math"/>
                          </a:rPr>
                        </m:ctrlPr>
                      </m:sSubPr>
                      <m:e>
                        <m:r>
                          <a:rPr lang="en-US" sz="1600" i="1">
                            <a:latin typeface="Cambria Math"/>
                          </a:rPr>
                          <m:t>𝐹</m:t>
                        </m:r>
                      </m:e>
                      <m:sub>
                        <m:r>
                          <a:rPr lang="en-US" sz="1600" i="1">
                            <a:latin typeface="Cambria Math"/>
                          </a:rPr>
                          <m:t>0</m:t>
                        </m:r>
                      </m:sub>
                    </m:sSub>
                    <m:r>
                      <a:rPr lang="en-US" sz="1600" i="1">
                        <a:latin typeface="Cambria Math"/>
                      </a:rPr>
                      <m:t>𝑢</m:t>
                    </m:r>
                    <m:r>
                      <a:rPr lang="en-US" sz="1600" i="1">
                        <a:latin typeface="Cambria Math"/>
                      </a:rPr>
                      <m:t>(</m:t>
                    </m:r>
                    <m:r>
                      <a:rPr lang="en-US" sz="1600" i="1">
                        <a:latin typeface="Cambria Math"/>
                      </a:rPr>
                      <m:t>𝑡</m:t>
                    </m:r>
                    <m:r>
                      <a:rPr lang="en-US" sz="1600" i="1">
                        <a:latin typeface="Cambria Math"/>
                      </a:rPr>
                      <m:t>−</m:t>
                    </m:r>
                    <m:r>
                      <a:rPr lang="en-US" sz="1600" i="1">
                        <a:latin typeface="Cambria Math"/>
                      </a:rPr>
                      <m:t>2</m:t>
                    </m:r>
                    <m:sSub>
                      <m:sSubPr>
                        <m:ctrlPr>
                          <a:rPr lang="en-US" sz="1600" i="1">
                            <a:latin typeface="Cambria Math"/>
                          </a:rPr>
                        </m:ctrlPr>
                      </m:sSubPr>
                      <m:e>
                        <m:r>
                          <a:rPr lang="en-US" sz="1600" i="1">
                            <a:latin typeface="Cambria Math"/>
                          </a:rPr>
                          <m:t>𝑡</m:t>
                        </m:r>
                      </m:e>
                      <m:sub>
                        <m:r>
                          <a:rPr lang="en-US" sz="1600" i="1">
                            <a:latin typeface="Cambria Math"/>
                          </a:rPr>
                          <m:t>0</m:t>
                        </m:r>
                      </m:sub>
                    </m:sSub>
                    <m:r>
                      <a:rPr lang="en-US" sz="1600" i="1">
                        <a:latin typeface="Cambria Math"/>
                      </a:rPr>
                      <m:t>)</m:t>
                    </m:r>
                    <m:d>
                      <m:dPr>
                        <m:ctrlPr>
                          <a:rPr lang="en-US" sz="1600" i="1">
                            <a:latin typeface="Cambria Math"/>
                          </a:rPr>
                        </m:ctrlPr>
                      </m:dPr>
                      <m:e>
                        <m:f>
                          <m:fPr>
                            <m:ctrlPr>
                              <a:rPr lang="en-US" sz="1600" i="1">
                                <a:latin typeface="Cambria Math"/>
                              </a:rPr>
                            </m:ctrlPr>
                          </m:fPr>
                          <m:num>
                            <m:r>
                              <a:rPr lang="en-US" sz="1600" i="1">
                                <a:latin typeface="Cambria Math"/>
                              </a:rPr>
                              <m:t>1</m:t>
                            </m:r>
                            <m:r>
                              <a:rPr lang="en-US" sz="1600" i="1">
                                <a:latin typeface="Cambria Math"/>
                              </a:rPr>
                              <m:t>−</m:t>
                            </m:r>
                            <m:r>
                              <a:rPr lang="en-US" sz="1600" i="1">
                                <a:latin typeface="Cambria Math"/>
                              </a:rPr>
                              <m:t>𝐶𝑜𝑠</m:t>
                            </m:r>
                            <m:r>
                              <a:rPr lang="en-US" sz="1600" i="1">
                                <a:latin typeface="Cambria Math"/>
                              </a:rPr>
                              <m:t> </m:t>
                            </m:r>
                            <m:sSub>
                              <m:sSubPr>
                                <m:ctrlPr>
                                  <a:rPr lang="en-US" sz="1600" i="1">
                                    <a:latin typeface="Cambria Math"/>
                                  </a:rPr>
                                </m:ctrlPr>
                              </m:sSubPr>
                              <m:e>
                                <m:r>
                                  <a:rPr lang="en-US" sz="1600" i="1">
                                    <a:latin typeface="Cambria Math"/>
                                  </a:rPr>
                                  <m:t>𝑤</m:t>
                                </m:r>
                              </m:e>
                              <m:sub>
                                <m:r>
                                  <a:rPr lang="en-US" sz="1600" i="1">
                                    <a:latin typeface="Cambria Math"/>
                                  </a:rPr>
                                  <m:t>𝑛</m:t>
                                </m:r>
                              </m:sub>
                            </m:sSub>
                            <m:d>
                              <m:dPr>
                                <m:ctrlPr>
                                  <a:rPr lang="en-US" sz="1600" i="1">
                                    <a:latin typeface="Cambria Math"/>
                                  </a:rPr>
                                </m:ctrlPr>
                              </m:dPr>
                              <m:e>
                                <m:r>
                                  <a:rPr lang="en-US" sz="1600" i="1">
                                    <a:latin typeface="Cambria Math"/>
                                  </a:rPr>
                                  <m:t>𝑡</m:t>
                                </m:r>
                                <m:r>
                                  <a:rPr lang="en-US" sz="1600" i="1">
                                    <a:latin typeface="Cambria Math"/>
                                  </a:rPr>
                                  <m:t>−</m:t>
                                </m:r>
                                <m:r>
                                  <a:rPr lang="en-US" sz="1600" b="0" i="1" smtClean="0">
                                    <a:latin typeface="Cambria Math"/>
                                  </a:rPr>
                                  <m:t>2</m:t>
                                </m:r>
                                <m:sSub>
                                  <m:sSubPr>
                                    <m:ctrlPr>
                                      <a:rPr lang="en-US" sz="1600" i="1">
                                        <a:latin typeface="Cambria Math"/>
                                      </a:rPr>
                                    </m:ctrlPr>
                                  </m:sSubPr>
                                  <m:e>
                                    <m:r>
                                      <a:rPr lang="en-US" sz="1600" i="1">
                                        <a:latin typeface="Cambria Math"/>
                                      </a:rPr>
                                      <m:t>𝑡</m:t>
                                    </m:r>
                                  </m:e>
                                  <m:sub>
                                    <m:r>
                                      <a:rPr lang="en-US" sz="1600" i="1">
                                        <a:latin typeface="Cambria Math"/>
                                      </a:rPr>
                                      <m:t>0</m:t>
                                    </m:r>
                                  </m:sub>
                                </m:sSub>
                              </m:e>
                            </m:d>
                          </m:num>
                          <m:den>
                            <m:sSubSup>
                              <m:sSubSupPr>
                                <m:ctrlPr>
                                  <a:rPr lang="en-US" sz="1600" i="1">
                                    <a:latin typeface="Cambria Math"/>
                                  </a:rPr>
                                </m:ctrlPr>
                              </m:sSubSupPr>
                              <m:e>
                                <m:r>
                                  <a:rPr lang="en-US" sz="1600" i="1">
                                    <a:latin typeface="Cambria Math"/>
                                  </a:rPr>
                                  <m:t>𝑚𝑤</m:t>
                                </m:r>
                              </m:e>
                              <m:sub>
                                <m:r>
                                  <a:rPr lang="en-US" sz="1600" i="1">
                                    <a:latin typeface="Cambria Math"/>
                                  </a:rPr>
                                  <m:t>𝑛</m:t>
                                </m:r>
                              </m:sub>
                              <m:sup>
                                <m:r>
                                  <a:rPr lang="en-US" sz="1600" i="1">
                                    <a:latin typeface="Cambria Math"/>
                                  </a:rPr>
                                  <m:t>2</m:t>
                                </m:r>
                              </m:sup>
                            </m:sSubSup>
                          </m:den>
                        </m:f>
                      </m:e>
                    </m:d>
                  </m:oMath>
                </a14:m>
                <a:endParaRPr lang="en-US" sz="1600" dirty="0"/>
              </a:p>
              <a:p>
                <a:pPr>
                  <a:lnSpc>
                    <a:spcPct val="150000"/>
                  </a:lnSpc>
                </a:pPr>
                <a:endParaRPr lang="en-US" sz="2000" dirty="0"/>
              </a:p>
              <a:p>
                <a:pPr algn="l">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
        <p:nvSpPr>
          <p:cNvPr id="5" name="Right Arrow 4"/>
          <p:cNvSpPr/>
          <p:nvPr/>
        </p:nvSpPr>
        <p:spPr>
          <a:xfrm>
            <a:off x="304800" y="4048125"/>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858294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gn="r" rtl="1"/>
                <a:r>
                  <a:rPr lang="en-US" sz="2000" dirty="0"/>
                  <a:t> </a:t>
                </a:r>
                <a:r>
                  <a:rPr lang="fa-IR" sz="2000" dirty="0"/>
                  <a:t>مثال: پاسخ سیستم را به تحریک داده شده </a:t>
                </a:r>
                <a:r>
                  <a:rPr lang="fa-IR" sz="2000" dirty="0" smtClean="0"/>
                  <a:t>بیابید.</a:t>
                </a:r>
                <a14:m>
                  <m:oMath xmlns:m="http://schemas.openxmlformats.org/officeDocument/2006/math">
                    <m:r>
                      <a:rPr lang="en-US" sz="2000" b="0" i="1" smtClean="0">
                        <a:latin typeface="Cambria Math"/>
                      </a:rPr>
                      <m:t>(</m:t>
                    </m:r>
                    <m:r>
                      <a:rPr lang="en-US" sz="2000" b="0" i="1" smtClean="0">
                        <a:latin typeface="Cambria Math"/>
                        <a:ea typeface="Cambria Math"/>
                      </a:rPr>
                      <m:t>𝜁</m:t>
                    </m:r>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oMath>
                </a14:m>
                <a:endParaRPr lang="en-US" sz="2000" dirty="0" smtClean="0"/>
              </a:p>
              <a:p>
                <a:pPr algn="l"/>
                <a:r>
                  <a:rPr lang="en-US" sz="2000" dirty="0"/>
                  <a:t> </a:t>
                </a:r>
                <a:endParaRPr lang="en-US" sz="2000" dirty="0" smtClean="0"/>
              </a:p>
              <a:p>
                <a:pPr algn="l">
                  <a:lnSpc>
                    <a:spcPct val="150000"/>
                  </a:lnSpc>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𝑦</m:t>
                        </m:r>
                      </m:e>
                      <m:sub>
                        <m:r>
                          <a:rPr lang="en-US" sz="2000" b="0" i="1" smtClean="0">
                            <a:latin typeface="Cambria Math"/>
                          </a:rPr>
                          <m:t>1</m:t>
                        </m:r>
                      </m:sub>
                    </m:sSub>
                    <m:r>
                      <a:rPr lang="en-US" sz="2000" b="0" i="1" smtClean="0">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𝐹</m:t>
                            </m:r>
                          </m:e>
                          <m:sub>
                            <m:r>
                              <a:rPr lang="en-US" sz="2000" b="0" i="1" smtClean="0">
                                <a:latin typeface="Cambria Math"/>
                              </a:rPr>
                              <m:t>0</m:t>
                            </m:r>
                          </m:sub>
                        </m:sSub>
                      </m:num>
                      <m:den>
                        <m:sSub>
                          <m:sSubPr>
                            <m:ctrlPr>
                              <a:rPr lang="en-US" sz="2000" i="1" smtClean="0">
                                <a:latin typeface="Cambria Math"/>
                              </a:rPr>
                            </m:ctrlPr>
                          </m:sSubPr>
                          <m:e>
                            <m:r>
                              <a:rPr lang="en-US" sz="2000" b="0" i="1" smtClean="0">
                                <a:latin typeface="Cambria Math"/>
                              </a:rPr>
                              <m:t>𝑡</m:t>
                            </m:r>
                          </m:e>
                          <m:sub>
                            <m:r>
                              <a:rPr lang="en-US" sz="2000" b="0" i="1" smtClean="0">
                                <a:latin typeface="Cambria Math"/>
                              </a:rPr>
                              <m:t>0</m:t>
                            </m:r>
                          </m:sub>
                        </m:sSub>
                      </m:den>
                    </m:f>
                    <m:d>
                      <m:dPr>
                        <m:ctrlPr>
                          <a:rPr lang="en-US" sz="2000" b="0" i="1" smtClean="0">
                            <a:latin typeface="Cambria Math"/>
                          </a:rPr>
                        </m:ctrlPr>
                      </m:dPr>
                      <m:e>
                        <m:r>
                          <a:rPr lang="en-US" sz="2000" b="0" i="1" smtClean="0">
                            <a:latin typeface="Cambria Math"/>
                          </a:rPr>
                          <m:t>𝑡</m:t>
                        </m:r>
                        <m:r>
                          <a:rPr lang="en-US" sz="2000" b="0" i="1" smtClean="0">
                            <a:latin typeface="Cambria Math"/>
                          </a:rPr>
                          <m:t>−</m:t>
                        </m:r>
                        <m:sSub>
                          <m:sSubPr>
                            <m:ctrlPr>
                              <a:rPr lang="en-US" sz="2000" b="0" i="1" smtClean="0">
                                <a:latin typeface="Cambria Math"/>
                              </a:rPr>
                            </m:ctrlPr>
                          </m:sSubPr>
                          <m:e>
                            <m:r>
                              <a:rPr lang="en-US" sz="2000" b="0" i="1" smtClean="0">
                                <a:latin typeface="Cambria Math"/>
                              </a:rPr>
                              <m:t>𝑡</m:t>
                            </m:r>
                          </m:e>
                          <m:sub>
                            <m:r>
                              <a:rPr lang="en-US" sz="2000" b="0" i="1" smtClean="0">
                                <a:latin typeface="Cambria Math"/>
                              </a:rPr>
                              <m:t>0</m:t>
                            </m:r>
                          </m:sub>
                        </m:sSub>
                      </m:e>
                    </m:d>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1</m:t>
                        </m:r>
                      </m:sub>
                    </m:sSub>
                    <m:r>
                      <a:rPr lang="en-US" sz="2000" b="0" i="1" smtClean="0">
                        <a:latin typeface="Cambria Math"/>
                      </a:rPr>
                      <m:t>(</m:t>
                    </m:r>
                    <m:r>
                      <a:rPr lang="en-US" sz="2000" b="0" i="1" smtClean="0">
                        <a:latin typeface="Cambria Math"/>
                      </a:rPr>
                      <m:t>𝑡</m:t>
                    </m:r>
                    <m:r>
                      <a:rPr lang="en-US" sz="2000" b="0" i="1" smtClean="0">
                        <a:latin typeface="Cambria Math"/>
                      </a:rPr>
                      <m:t>)</m:t>
                    </m:r>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𝑦</m:t>
                        </m:r>
                      </m:e>
                      <m:sub>
                        <m:r>
                          <a:rPr lang="en-US" sz="2000" b="0" i="1" smtClean="0">
                            <a:latin typeface="Cambria Math"/>
                          </a:rPr>
                          <m:t>2</m:t>
                        </m:r>
                      </m:sub>
                    </m:sSub>
                    <m:r>
                      <a:rPr lang="en-US" sz="2000" i="1">
                        <a:latin typeface="Cambria Math"/>
                      </a:rPr>
                      <m:t>=</m:t>
                    </m:r>
                    <m:f>
                      <m:fPr>
                        <m:ctrlPr>
                          <a:rPr lang="en-US" sz="2000" i="1">
                            <a:latin typeface="Cambria Math"/>
                          </a:rPr>
                        </m:ctrlPr>
                      </m:fPr>
                      <m:num>
                        <m:r>
                          <a:rPr lang="en-US" sz="2000" b="0" i="1" smtClean="0">
                            <a:latin typeface="Cambria Math"/>
                          </a:rPr>
                          <m:t>−</m:t>
                        </m:r>
                        <m:sSub>
                          <m:sSubPr>
                            <m:ctrlPr>
                              <a:rPr lang="en-US" sz="2000" i="1">
                                <a:latin typeface="Cambria Math"/>
                              </a:rPr>
                            </m:ctrlPr>
                          </m:sSubPr>
                          <m:e>
                            <m:r>
                              <a:rPr lang="en-US" sz="2000" i="1">
                                <a:latin typeface="Cambria Math"/>
                              </a:rPr>
                              <m:t>𝐹</m:t>
                            </m:r>
                          </m:e>
                          <m:sub>
                            <m:r>
                              <a:rPr lang="en-US" sz="2000" i="1">
                                <a:latin typeface="Cambria Math"/>
                              </a:rPr>
                              <m:t>0</m:t>
                            </m:r>
                          </m:sub>
                        </m:sSub>
                      </m:num>
                      <m:den>
                        <m:sSub>
                          <m:sSubPr>
                            <m:ctrlPr>
                              <a:rPr lang="en-US" sz="2000" i="1">
                                <a:latin typeface="Cambria Math"/>
                              </a:rPr>
                            </m:ctrlPr>
                          </m:sSubPr>
                          <m:e>
                            <m:r>
                              <a:rPr lang="en-US" sz="2000" i="1">
                                <a:latin typeface="Cambria Math"/>
                              </a:rPr>
                              <m:t>𝑡</m:t>
                            </m:r>
                          </m:e>
                          <m:sub>
                            <m:r>
                              <a:rPr lang="en-US" sz="2000" i="1">
                                <a:latin typeface="Cambria Math"/>
                              </a:rPr>
                              <m:t>0</m:t>
                            </m:r>
                          </m:sub>
                        </m:sSub>
                      </m:den>
                    </m:f>
                    <m:d>
                      <m:dPr>
                        <m:ctrlPr>
                          <a:rPr lang="en-US" sz="2000" i="1">
                            <a:latin typeface="Cambria Math"/>
                          </a:rPr>
                        </m:ctrlPr>
                      </m:dPr>
                      <m:e>
                        <m:r>
                          <a:rPr lang="en-US" sz="2000" i="1">
                            <a:latin typeface="Cambria Math"/>
                          </a:rPr>
                          <m:t>𝑡</m:t>
                        </m:r>
                        <m:r>
                          <a:rPr lang="en-US" sz="2000" i="1">
                            <a:latin typeface="Cambria Math"/>
                          </a:rPr>
                          <m:t>−</m:t>
                        </m:r>
                        <m:r>
                          <a:rPr lang="en-US" sz="2000" b="0" i="1" smtClean="0">
                            <a:latin typeface="Cambria Math"/>
                          </a:rPr>
                          <m:t>3</m:t>
                        </m:r>
                        <m:sSub>
                          <m:sSubPr>
                            <m:ctrlPr>
                              <a:rPr lang="en-US" sz="2000" i="1">
                                <a:latin typeface="Cambria Math"/>
                              </a:rPr>
                            </m:ctrlPr>
                          </m:sSubPr>
                          <m:e>
                            <m:r>
                              <a:rPr lang="en-US" sz="2000" i="1">
                                <a:latin typeface="Cambria Math"/>
                              </a:rPr>
                              <m:t>𝑡</m:t>
                            </m:r>
                          </m:e>
                          <m:sub>
                            <m:r>
                              <a:rPr lang="en-US" sz="2000" i="1">
                                <a:latin typeface="Cambria Math"/>
                              </a:rPr>
                              <m:t>0</m:t>
                            </m:r>
                          </m:sub>
                        </m:sSub>
                      </m:e>
                    </m:d>
                    <m:r>
                      <a:rPr lang="en-US" sz="2000" i="1">
                        <a:latin typeface="Cambria Math"/>
                      </a:rPr>
                      <m:t>=</m:t>
                    </m:r>
                    <m:sSub>
                      <m:sSubPr>
                        <m:ctrlPr>
                          <a:rPr lang="en-US" sz="2000" i="1">
                            <a:latin typeface="Cambria Math"/>
                          </a:rPr>
                        </m:ctrlPr>
                      </m:sSubPr>
                      <m:e>
                        <m:r>
                          <a:rPr lang="en-US" sz="2000" i="1">
                            <a:latin typeface="Cambria Math"/>
                          </a:rPr>
                          <m:t>𝑓</m:t>
                        </m:r>
                      </m:e>
                      <m:sub>
                        <m:r>
                          <a:rPr lang="en-US" sz="2000" b="0" i="1" smtClean="0">
                            <a:latin typeface="Cambria Math"/>
                          </a:rPr>
                          <m:t>2</m:t>
                        </m:r>
                      </m:sub>
                    </m:sSub>
                    <m:r>
                      <a:rPr lang="en-US" sz="2000" i="1">
                        <a:latin typeface="Cambria Math"/>
                      </a:rPr>
                      <m:t>(</m:t>
                    </m:r>
                    <m:r>
                      <a:rPr lang="en-US" sz="2000" i="1">
                        <a:latin typeface="Cambria Math"/>
                      </a:rPr>
                      <m:t>𝑡</m:t>
                    </m:r>
                    <m:r>
                      <a:rPr lang="en-US" sz="2000" i="1">
                        <a:latin typeface="Cambria Math"/>
                      </a:rPr>
                      <m:t>)</m:t>
                    </m:r>
                  </m:oMath>
                </a14:m>
                <a:endParaRPr lang="en-US" sz="2000" dirty="0" smtClean="0"/>
              </a:p>
              <a:p>
                <a:pPr>
                  <a:lnSpc>
                    <a:spcPct val="150000"/>
                  </a:lnSpc>
                </a:pPr>
                <a:endParaRPr lang="en-US" sz="2000" dirty="0" smtClean="0"/>
              </a:p>
              <a:p>
                <a:pPr marL="0" indent="0">
                  <a:lnSpc>
                    <a:spcPct val="150000"/>
                  </a:lnSpc>
                  <a:buNone/>
                </a:pPr>
                <a:r>
                  <a:rPr lang="en-US" sz="2000" dirty="0" smtClean="0"/>
                  <a:t>       </a:t>
                </a:r>
                <a14:m>
                  <m:oMath xmlns:m="http://schemas.openxmlformats.org/officeDocument/2006/math">
                    <m:r>
                      <a:rPr lang="en-US" sz="1800" b="0" i="1" smtClean="0">
                        <a:latin typeface="Cambria Math"/>
                      </a:rPr>
                      <m:t>𝑓</m:t>
                    </m:r>
                    <m:d>
                      <m:dPr>
                        <m:ctrlPr>
                          <a:rPr lang="en-US" sz="1800" b="0" i="1" smtClean="0">
                            <a:latin typeface="Cambria Math"/>
                          </a:rPr>
                        </m:ctrlPr>
                      </m:dPr>
                      <m:e>
                        <m:r>
                          <a:rPr lang="en-US" sz="1800" b="0" i="1" smtClean="0">
                            <a:latin typeface="Cambria Math"/>
                          </a:rPr>
                          <m:t>𝑡</m:t>
                        </m:r>
                      </m:e>
                    </m:d>
                    <m:r>
                      <a:rPr lang="en-US" sz="1800" b="0" i="1" smtClean="0">
                        <a:latin typeface="Cambria Math"/>
                      </a:rPr>
                      <m:t>=</m:t>
                    </m:r>
                    <m:d>
                      <m:dPr>
                        <m:begChr m:val="["/>
                        <m:endChr m:val="]"/>
                        <m:ctrlPr>
                          <a:rPr lang="en-US" sz="1800" b="0" i="1" smtClean="0">
                            <a:latin typeface="Cambria Math"/>
                          </a:rPr>
                        </m:ctrlPr>
                      </m:dPr>
                      <m:e>
                        <m:r>
                          <a:rPr lang="en-US" sz="1800" i="1">
                            <a:latin typeface="Cambria Math"/>
                          </a:rPr>
                          <m:t>𝑢</m:t>
                        </m:r>
                        <m:d>
                          <m:dPr>
                            <m:ctrlPr>
                              <a:rPr lang="en-US" sz="1800" i="1">
                                <a:latin typeface="Cambria Math"/>
                              </a:rPr>
                            </m:ctrlPr>
                          </m:dPr>
                          <m:e>
                            <m:r>
                              <a:rPr lang="en-US" sz="1800" i="1">
                                <a:latin typeface="Cambria Math"/>
                              </a:rPr>
                              <m:t>𝜏</m:t>
                            </m:r>
                            <m:r>
                              <a:rPr lang="en-US" sz="1800" i="1">
                                <a:latin typeface="Cambria Math"/>
                              </a:rPr>
                              <m:t>−</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1" smtClean="0">
                            <a:latin typeface="Cambria Math"/>
                          </a:rPr>
                          <m:t>−</m:t>
                        </m:r>
                        <m:r>
                          <a:rPr lang="en-US" sz="1800" i="1">
                            <a:latin typeface="Cambria Math"/>
                          </a:rPr>
                          <m:t>𝑢</m:t>
                        </m:r>
                        <m:d>
                          <m:dPr>
                            <m:ctrlPr>
                              <a:rPr lang="en-US" sz="1800" i="1">
                                <a:latin typeface="Cambria Math"/>
                              </a:rPr>
                            </m:ctrlPr>
                          </m:dPr>
                          <m:e>
                            <m:r>
                              <a:rPr lang="en-US" sz="1800" i="1">
                                <a:latin typeface="Cambria Math"/>
                              </a:rPr>
                              <m:t>𝜏</m:t>
                            </m:r>
                            <m:r>
                              <a:rPr lang="en-US" sz="1800" i="1">
                                <a:latin typeface="Cambria Math"/>
                              </a:rPr>
                              <m:t>−</m:t>
                            </m:r>
                            <m:r>
                              <a:rPr lang="en-US" sz="1800" b="0" i="1" smtClean="0">
                                <a:latin typeface="Cambria Math"/>
                              </a:rPr>
                              <m:t>2</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1" smtClean="0">
                            <a:latin typeface="Cambria Math"/>
                          </a:rPr>
                          <m:t> </m:t>
                        </m:r>
                      </m:e>
                    </m:d>
                    <m:f>
                      <m:fPr>
                        <m:ctrlPr>
                          <a:rPr lang="en-US" sz="1800" i="1">
                            <a:latin typeface="Cambria Math"/>
                          </a:rPr>
                        </m:ctrlPr>
                      </m:fPr>
                      <m:num>
                        <m:sSub>
                          <m:sSubPr>
                            <m:ctrlPr>
                              <a:rPr lang="en-US" sz="1800" i="1">
                                <a:latin typeface="Cambria Math"/>
                              </a:rPr>
                            </m:ctrlPr>
                          </m:sSubPr>
                          <m:e>
                            <m:r>
                              <a:rPr lang="en-US" sz="1800" i="1">
                                <a:latin typeface="Cambria Math"/>
                              </a:rPr>
                              <m:t>𝐹</m:t>
                            </m:r>
                          </m:e>
                          <m:sub>
                            <m:r>
                              <a:rPr lang="en-US" sz="1800" i="1">
                                <a:latin typeface="Cambria Math"/>
                              </a:rPr>
                              <m:t>0</m:t>
                            </m:r>
                          </m:sub>
                        </m:sSub>
                      </m:num>
                      <m:den>
                        <m:sSub>
                          <m:sSubPr>
                            <m:ctrlPr>
                              <a:rPr lang="en-US" sz="1800" i="1">
                                <a:latin typeface="Cambria Math"/>
                              </a:rPr>
                            </m:ctrlPr>
                          </m:sSubPr>
                          <m:e>
                            <m:r>
                              <a:rPr lang="en-US" sz="1800" i="1">
                                <a:latin typeface="Cambria Math"/>
                              </a:rPr>
                              <m:t>𝑡</m:t>
                            </m:r>
                          </m:e>
                          <m:sub>
                            <m:r>
                              <a:rPr lang="en-US" sz="1800" i="1">
                                <a:latin typeface="Cambria Math"/>
                              </a:rPr>
                              <m:t>0</m:t>
                            </m:r>
                          </m:sub>
                        </m:sSub>
                      </m:den>
                    </m:f>
                    <m:d>
                      <m:dPr>
                        <m:ctrlPr>
                          <a:rPr lang="en-US" sz="1800" b="0" i="1" smtClean="0">
                            <a:latin typeface="Cambria Math"/>
                          </a:rPr>
                        </m:ctrlPr>
                      </m:dPr>
                      <m:e>
                        <m:r>
                          <a:rPr lang="en-US" sz="1800" i="1">
                            <a:latin typeface="Cambria Math"/>
                          </a:rPr>
                          <m:t>𝑡</m:t>
                        </m:r>
                        <m:r>
                          <a:rPr lang="en-US" sz="1800" i="1">
                            <a:latin typeface="Cambria Math"/>
                          </a:rPr>
                          <m:t>−</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0" smtClean="0">
                        <a:latin typeface="Cambria Math"/>
                      </a:rPr>
                      <m:t>+[</m:t>
                    </m:r>
                    <m:r>
                      <a:rPr lang="en-US" sz="1800" i="1">
                        <a:latin typeface="Cambria Math"/>
                      </a:rPr>
                      <m:t>𝑢</m:t>
                    </m:r>
                    <m:d>
                      <m:dPr>
                        <m:ctrlPr>
                          <a:rPr lang="en-US" sz="1800" i="1">
                            <a:latin typeface="Cambria Math"/>
                          </a:rPr>
                        </m:ctrlPr>
                      </m:dPr>
                      <m:e>
                        <m:r>
                          <a:rPr lang="en-US" sz="1800" i="1">
                            <a:latin typeface="Cambria Math"/>
                          </a:rPr>
                          <m:t>𝜏</m:t>
                        </m:r>
                        <m:r>
                          <a:rPr lang="en-US" sz="1800" i="1">
                            <a:latin typeface="Cambria Math"/>
                          </a:rPr>
                          <m:t>−</m:t>
                        </m:r>
                        <m:r>
                          <a:rPr lang="en-US" sz="1800" i="1">
                            <a:latin typeface="Cambria Math"/>
                          </a:rPr>
                          <m:t>2</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1" smtClean="0">
                        <a:latin typeface="Cambria Math"/>
                      </a:rPr>
                      <m:t>−</m:t>
                    </m:r>
                    <m:r>
                      <a:rPr lang="en-US" sz="1800" i="1">
                        <a:latin typeface="Cambria Math"/>
                      </a:rPr>
                      <m:t>𝑢</m:t>
                    </m:r>
                    <m:d>
                      <m:dPr>
                        <m:ctrlPr>
                          <a:rPr lang="en-US" sz="1800" i="1">
                            <a:latin typeface="Cambria Math"/>
                          </a:rPr>
                        </m:ctrlPr>
                      </m:dPr>
                      <m:e>
                        <m:r>
                          <a:rPr lang="en-US" sz="1800" i="1">
                            <a:latin typeface="Cambria Math"/>
                          </a:rPr>
                          <m:t>𝜏</m:t>
                        </m:r>
                        <m:r>
                          <a:rPr lang="en-US" sz="1800" i="1">
                            <a:latin typeface="Cambria Math"/>
                          </a:rPr>
                          <m:t>−</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1" smtClean="0">
                        <a:latin typeface="Cambria Math"/>
                      </a:rPr>
                      <m:t>]</m:t>
                    </m:r>
                    <m:r>
                      <a:rPr lang="en-US" sz="1800" i="1" smtClean="0">
                        <a:latin typeface="Cambria Math"/>
                      </a:rPr>
                      <m:t> </m:t>
                    </m:r>
                    <m:f>
                      <m:fPr>
                        <m:ctrlPr>
                          <a:rPr lang="en-US" sz="1800" i="1">
                            <a:latin typeface="Cambria Math"/>
                          </a:rPr>
                        </m:ctrlPr>
                      </m:fPr>
                      <m:num>
                        <m:r>
                          <a:rPr lang="en-US" sz="1800" i="1">
                            <a:latin typeface="Cambria Math"/>
                          </a:rPr>
                          <m:t>−</m:t>
                        </m:r>
                        <m:sSub>
                          <m:sSubPr>
                            <m:ctrlPr>
                              <a:rPr lang="en-US" sz="1800" i="1">
                                <a:latin typeface="Cambria Math"/>
                              </a:rPr>
                            </m:ctrlPr>
                          </m:sSubPr>
                          <m:e>
                            <m:r>
                              <a:rPr lang="en-US" sz="1800" i="1">
                                <a:latin typeface="Cambria Math"/>
                              </a:rPr>
                              <m:t>𝐹</m:t>
                            </m:r>
                          </m:e>
                          <m:sub>
                            <m:r>
                              <a:rPr lang="en-US" sz="1800" i="1">
                                <a:latin typeface="Cambria Math"/>
                              </a:rPr>
                              <m:t>0</m:t>
                            </m:r>
                          </m:sub>
                        </m:sSub>
                      </m:num>
                      <m:den>
                        <m:sSub>
                          <m:sSubPr>
                            <m:ctrlPr>
                              <a:rPr lang="en-US" sz="1800" i="1">
                                <a:latin typeface="Cambria Math"/>
                              </a:rPr>
                            </m:ctrlPr>
                          </m:sSubPr>
                          <m:e>
                            <m:r>
                              <a:rPr lang="en-US" sz="1800" i="1">
                                <a:latin typeface="Cambria Math"/>
                              </a:rPr>
                              <m:t>𝑡</m:t>
                            </m:r>
                          </m:e>
                          <m:sub>
                            <m:r>
                              <a:rPr lang="en-US" sz="1800" i="1">
                                <a:latin typeface="Cambria Math"/>
                              </a:rPr>
                              <m:t>0</m:t>
                            </m:r>
                          </m:sub>
                        </m:sSub>
                      </m:den>
                    </m:f>
                    <m:d>
                      <m:dPr>
                        <m:ctrlPr>
                          <a:rPr lang="en-US" sz="1800" i="1">
                            <a:latin typeface="Cambria Math"/>
                          </a:rPr>
                        </m:ctrlPr>
                      </m:dPr>
                      <m:e>
                        <m:r>
                          <a:rPr lang="en-US" sz="1800" i="1">
                            <a:latin typeface="Cambria Math"/>
                          </a:rPr>
                          <m:t>𝑡</m:t>
                        </m:r>
                        <m:r>
                          <a:rPr lang="en-US" sz="1800" i="1">
                            <a:latin typeface="Cambria Math"/>
                          </a:rPr>
                          <m:t>−</m:t>
                        </m:r>
                        <m:r>
                          <a:rPr lang="en-US" sz="1800" i="1">
                            <a:latin typeface="Cambria Math"/>
                          </a:rPr>
                          <m:t>3</m:t>
                        </m:r>
                        <m:sSub>
                          <m:sSubPr>
                            <m:ctrlPr>
                              <a:rPr lang="en-US" sz="1800" i="1">
                                <a:latin typeface="Cambria Math"/>
                              </a:rPr>
                            </m:ctrlPr>
                          </m:sSubPr>
                          <m:e>
                            <m:r>
                              <a:rPr lang="en-US" sz="1800" i="1">
                                <a:latin typeface="Cambria Math"/>
                              </a:rPr>
                              <m:t>𝑡</m:t>
                            </m:r>
                          </m:e>
                          <m:sub>
                            <m:r>
                              <a:rPr lang="en-US" sz="1800" i="1">
                                <a:latin typeface="Cambria Math"/>
                              </a:rPr>
                              <m:t>0</m:t>
                            </m:r>
                          </m:sub>
                        </m:sSub>
                      </m:e>
                    </m:d>
                    <m:r>
                      <a:rPr lang="en-US" sz="1800" b="0" i="1" smtClean="0">
                        <a:latin typeface="Cambria Math"/>
                      </a:rPr>
                      <m:t>]</m:t>
                    </m:r>
                  </m:oMath>
                </a14:m>
                <a:endParaRPr lang="en-US" sz="1800" dirty="0" smtClean="0"/>
              </a:p>
              <a:p>
                <a:pPr marL="0" indent="0" algn="r" rtl="1">
                  <a:lnSpc>
                    <a:spcPct val="150000"/>
                  </a:lnSpc>
                  <a:buNone/>
                </a:pPr>
                <a:r>
                  <a:rPr lang="fa-IR" sz="1800" dirty="0"/>
                  <a:t> </a:t>
                </a:r>
                <a:r>
                  <a:rPr lang="fa-IR" sz="1800" dirty="0" smtClean="0"/>
                  <a:t>       </a:t>
                </a:r>
                <a:r>
                  <a:rPr lang="fa-IR" sz="1800" dirty="0"/>
                  <a:t>مانند مثال قبل انتگرال گیری می کنیم </a:t>
                </a:r>
                <a:r>
                  <a:rPr lang="fa-IR" sz="1800" dirty="0" smtClean="0"/>
                  <a:t>.</a:t>
                </a:r>
                <a:endParaRPr lang="en-US" sz="1800" dirty="0"/>
              </a:p>
              <a:p>
                <a:pPr algn="l">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cxnSp>
        <p:nvCxnSpPr>
          <p:cNvPr id="4" name="Straight Arrow Connector 3"/>
          <p:cNvCxnSpPr/>
          <p:nvPr/>
        </p:nvCxnSpPr>
        <p:spPr>
          <a:xfrm flipV="1">
            <a:off x="609600" y="914400"/>
            <a:ext cx="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47675" y="2667000"/>
            <a:ext cx="25431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1752600"/>
            <a:ext cx="12954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1752600"/>
            <a:ext cx="0" cy="9144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00" y="1752600"/>
            <a:ext cx="8382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19200" y="1752600"/>
            <a:ext cx="6858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3" name="TextBox 22"/>
              <p:cNvSpPr txBox="1"/>
              <p:nvPr/>
            </p:nvSpPr>
            <p:spPr>
              <a:xfrm>
                <a:off x="988848" y="2667000"/>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988848" y="2667000"/>
                <a:ext cx="432875"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7" name="TextBox 26"/>
              <p:cNvSpPr txBox="1"/>
              <p:nvPr/>
            </p:nvSpPr>
            <p:spPr>
              <a:xfrm>
                <a:off x="148897" y="1567934"/>
                <a:ext cx="4607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0</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148897" y="1567934"/>
                <a:ext cx="460703"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8" name="TextBox 27"/>
              <p:cNvSpPr txBox="1"/>
              <p:nvPr/>
            </p:nvSpPr>
            <p:spPr>
              <a:xfrm>
                <a:off x="1664610" y="2667000"/>
                <a:ext cx="561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2</m:t>
                          </m:r>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1664610" y="2667000"/>
                <a:ext cx="561116"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9" name="TextBox 28"/>
              <p:cNvSpPr txBox="1"/>
              <p:nvPr/>
            </p:nvSpPr>
            <p:spPr>
              <a:xfrm>
                <a:off x="2526762" y="2667000"/>
                <a:ext cx="561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3</m:t>
                      </m:r>
                      <m:sSub>
                        <m:sSubPr>
                          <m:ctrlPr>
                            <a:rPr lang="en-US" i="1" smtClean="0">
                              <a:latin typeface="Cambria Math"/>
                            </a:rPr>
                          </m:ctrlPr>
                        </m:sSubPr>
                        <m:e>
                          <m:r>
                            <a:rPr lang="en-US" b="0" i="1" smtClean="0">
                              <a:latin typeface="Cambria Math"/>
                            </a:rPr>
                            <m:t>𝑡</m:t>
                          </m:r>
                        </m:e>
                        <m:sub>
                          <m:r>
                            <a:rPr lang="en-US" b="0" i="1" smtClean="0">
                              <a:latin typeface="Cambria Math"/>
                            </a:rPr>
                            <m:t>0</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2526762" y="2667000"/>
                <a:ext cx="561116"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0" name="TextBox 29"/>
              <p:cNvSpPr txBox="1"/>
              <p:nvPr/>
            </p:nvSpPr>
            <p:spPr>
              <a:xfrm>
                <a:off x="1176850" y="1902857"/>
                <a:ext cx="462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𝑦</m:t>
                          </m:r>
                        </m:e>
                        <m:sub>
                          <m:r>
                            <a:rPr lang="en-US" b="0" i="1" smtClean="0">
                              <a:latin typeface="Cambria Math"/>
                            </a:rPr>
                            <m:t>1</m:t>
                          </m:r>
                        </m:sub>
                      </m:sSub>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1176850" y="1902857"/>
                <a:ext cx="462434" cy="369332"/>
              </a:xfrm>
              <a:prstGeom prst="rect">
                <a:avLst/>
              </a:prstGeom>
              <a:blipFill rotWithShape="1">
                <a:blip r:embed="rId7" cstate="print"/>
                <a:stretch>
                  <a:fillRect b="-491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TextBox 30"/>
              <p:cNvSpPr txBox="1"/>
              <p:nvPr/>
            </p:nvSpPr>
            <p:spPr>
              <a:xfrm>
                <a:off x="2374445" y="1905000"/>
                <a:ext cx="4677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𝑦</m:t>
                          </m:r>
                        </m:e>
                        <m:sub>
                          <m:r>
                            <a:rPr lang="en-US" b="0" i="1" smtClean="0">
                              <a:latin typeface="Cambria Math"/>
                            </a:rPr>
                            <m:t>2</m:t>
                          </m:r>
                        </m:sub>
                      </m:sSub>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2374445" y="1905000"/>
                <a:ext cx="467756" cy="369332"/>
              </a:xfrm>
              <a:prstGeom prst="rect">
                <a:avLst/>
              </a:prstGeom>
              <a:blipFill rotWithShape="1">
                <a:blip r:embed="rId8" cstate="print"/>
                <a:stretch>
                  <a:fillRect b="-50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1793324" y="1337871"/>
                <a:ext cx="581121" cy="460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b="0" i="1" smtClean="0">
                              <a:latin typeface="Cambria Math"/>
                            </a:rPr>
                            <m:t>|</m:t>
                          </m:r>
                        </m:e>
                        <m:sub>
                          <m:sSub>
                            <m:sSubPr>
                              <m:ctrlPr>
                                <a:rPr lang="en-US" i="1" smtClean="0">
                                  <a:latin typeface="Cambria Math"/>
                                </a:rPr>
                              </m:ctrlPr>
                            </m:sSubPr>
                            <m:e>
                              <m:r>
                                <a:rPr lang="en-US" b="0" i="1" smtClean="0">
                                  <a:latin typeface="Cambria Math"/>
                                </a:rPr>
                                <m:t>𝐹</m:t>
                              </m:r>
                            </m:e>
                            <m:sub>
                              <m:r>
                                <a:rPr lang="en-US" b="0" i="1" smtClean="0">
                                  <a:latin typeface="Cambria Math"/>
                                </a:rPr>
                                <m:t>0</m:t>
                              </m:r>
                            </m:sub>
                          </m:sSub>
                        </m:sub>
                        <m:sup>
                          <m:sSub>
                            <m:sSubPr>
                              <m:ctrlPr>
                                <a:rPr lang="en-US" i="1" smtClean="0">
                                  <a:latin typeface="Cambria Math"/>
                                </a:rPr>
                              </m:ctrlPr>
                            </m:sSubPr>
                            <m:e>
                              <m:r>
                                <a:rPr lang="en-US" b="0" i="1" smtClean="0">
                                  <a:latin typeface="Cambria Math"/>
                                </a:rPr>
                                <m:t>2</m:t>
                              </m:r>
                              <m:r>
                                <a:rPr lang="en-US" b="0" i="1" smtClean="0">
                                  <a:latin typeface="Cambria Math"/>
                                </a:rPr>
                                <m:t>𝑡</m:t>
                              </m:r>
                            </m:e>
                            <m:sub>
                              <m:r>
                                <a:rPr lang="en-US" b="0" i="1" smtClean="0">
                                  <a:latin typeface="Cambria Math"/>
                                </a:rPr>
                                <m:t>0</m:t>
                              </m:r>
                            </m:sub>
                          </m:sSub>
                        </m:sup>
                      </m:sSubSup>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1793324" y="1337871"/>
                <a:ext cx="581121" cy="460126"/>
              </a:xfrm>
              <a:prstGeom prst="rect">
                <a:avLst/>
              </a:prstGeom>
              <a:blipFill rotWithShape="1">
                <a:blip r:embed="rId9" cstate="print"/>
                <a:stretch>
                  <a:fillRect/>
                </a:stretch>
              </a:blipFill>
            </p:spPr>
            <p:txBody>
              <a:bodyPr/>
              <a:lstStyle/>
              <a:p>
                <a:r>
                  <a:rPr lang="en-US">
                    <a:noFill/>
                  </a:rPr>
                  <a:t> </a:t>
                </a:r>
              </a:p>
            </p:txBody>
          </p:sp>
        </mc:Fallback>
      </mc:AlternateContent>
      <p:sp>
        <p:nvSpPr>
          <p:cNvPr id="33" name="Left Brace 32"/>
          <p:cNvSpPr/>
          <p:nvPr/>
        </p:nvSpPr>
        <p:spPr>
          <a:xfrm>
            <a:off x="3810000" y="1529834"/>
            <a:ext cx="228600" cy="1066800"/>
          </a:xfrm>
          <a:prstGeom prst="leftBrace">
            <a:avLst>
              <a:gd name="adj1" fmla="val 3511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74831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gn="r" rtl="1"/>
                <a:r>
                  <a:rPr lang="fa-IR" sz="2000" dirty="0" smtClean="0"/>
                  <a:t>                                   برای </a:t>
                </a:r>
                <a:r>
                  <a:rPr lang="fa-IR" sz="2000" dirty="0"/>
                  <a:t>معادلات با شرایط اولیه قابل بررسی است</a:t>
                </a:r>
                <a:r>
                  <a:rPr lang="fa-IR" sz="2000" dirty="0" smtClean="0"/>
                  <a:t>.</a:t>
                </a:r>
              </a:p>
              <a:p>
                <a:pPr algn="r" rtl="1">
                  <a:lnSpc>
                    <a:spcPct val="150000"/>
                  </a:lnSpc>
                </a:pPr>
                <a:r>
                  <a:rPr lang="fa-IR" sz="2000" dirty="0" smtClean="0"/>
                  <a:t>                                  وقتی </a:t>
                </a:r>
                <a:r>
                  <a:rPr lang="fa-IR" sz="2000" dirty="0"/>
                  <a:t>معادله حل  می شود حلی که بدست می آید مجموع حل  همگن </a:t>
                </a:r>
                <a:r>
                  <a:rPr lang="fa-IR" sz="2000" dirty="0" smtClean="0"/>
                  <a:t>و</a:t>
                </a:r>
              </a:p>
              <a:p>
                <a:pPr algn="r" rtl="1">
                  <a:lnSpc>
                    <a:spcPct val="150000"/>
                  </a:lnSpc>
                </a:pPr>
                <a:r>
                  <a:rPr lang="fa-IR" sz="2000" dirty="0"/>
                  <a:t> </a:t>
                </a:r>
                <a:r>
                  <a:rPr lang="fa-IR" sz="2000" dirty="0" smtClean="0"/>
                  <a:t>  روش </a:t>
                </a:r>
                <a:r>
                  <a:rPr lang="fa-IR" sz="2000" dirty="0"/>
                  <a:t>تبدیل لاپلاس</a:t>
                </a:r>
                <a:r>
                  <a:rPr lang="fa-IR" sz="2000" dirty="0" smtClean="0"/>
                  <a:t>          </a:t>
                </a:r>
                <a:r>
                  <a:rPr lang="fa-IR" sz="2000" dirty="0"/>
                  <a:t>و خصوصی </a:t>
                </a:r>
                <a:r>
                  <a:rPr lang="fa-IR" sz="2000" dirty="0" smtClean="0"/>
                  <a:t>است.</a:t>
                </a:r>
              </a:p>
              <a:p>
                <a:pPr algn="r" rtl="1">
                  <a:lnSpc>
                    <a:spcPct val="150000"/>
                  </a:lnSpc>
                </a:pPr>
                <a:r>
                  <a:rPr lang="fa-IR" sz="2000" dirty="0"/>
                  <a:t> </a:t>
                </a:r>
                <a:r>
                  <a:rPr lang="fa-IR" sz="2000" dirty="0" smtClean="0"/>
                  <a:t>                                 </a:t>
                </a:r>
                <a:r>
                  <a:rPr lang="fa-IR" sz="2000" dirty="0"/>
                  <a:t>هم چنین شرایط اولیه را نیز جایگذاری می </a:t>
                </a:r>
                <a:r>
                  <a:rPr lang="fa-IR" sz="2000" dirty="0" smtClean="0"/>
                  <a:t>کنیم</a:t>
                </a:r>
              </a:p>
              <a:p>
                <a:pPr algn="r" rtl="1">
                  <a:lnSpc>
                    <a:spcPct val="150000"/>
                  </a:lnSpc>
                </a:pPr>
                <a:r>
                  <a:rPr lang="en-US" sz="2000" dirty="0" smtClean="0"/>
                  <a:t> </a:t>
                </a:r>
                <a:endParaRPr lang="fa-IR" sz="2000" dirty="0" smtClean="0"/>
              </a:p>
              <a:p>
                <a:pPr algn="r" rtl="1">
                  <a:lnSpc>
                    <a:spcPct val="150000"/>
                  </a:lnSpc>
                </a:pPr>
                <a:r>
                  <a:rPr lang="fa-IR" sz="2000" dirty="0"/>
                  <a:t> مثال: پاسخ سیستم را به تحریک داده شده با استفاده از روش تبدیل لاپلاس </a:t>
                </a:r>
                <a:r>
                  <a:rPr lang="fa-IR" sz="2000" dirty="0" smtClean="0"/>
                  <a:t>بیابید.</a:t>
                </a:r>
                <a:endParaRPr lang="en-US" sz="2000" dirty="0" smtClean="0"/>
              </a:p>
              <a:p>
                <a:pPr algn="l">
                  <a:lnSpc>
                    <a:spcPct val="150000"/>
                  </a:lnSpc>
                </a:pPr>
                <a:endParaRPr lang="en-US" sz="2000" dirty="0"/>
              </a:p>
              <a:p>
                <a:pPr algn="l">
                  <a:lnSpc>
                    <a:spcPct val="150000"/>
                  </a:lnSpc>
                </a:pPr>
                <a:endParaRPr lang="en-US" sz="2000" dirty="0" smtClean="0"/>
              </a:p>
              <a:p>
                <a:pPr algn="l">
                  <a:lnSpc>
                    <a:spcPct val="150000"/>
                  </a:lnSpc>
                </a:pPr>
                <a:endParaRPr lang="en-US" sz="2000" dirty="0"/>
              </a:p>
              <a:p>
                <a:pPr algn="l">
                  <a:lnSpc>
                    <a:spcPct val="150000"/>
                  </a:lnSpc>
                </a:pPr>
                <a:endParaRPr lang="en-US" sz="2000" dirty="0" smtClean="0"/>
              </a:p>
              <a:p>
                <a:pPr marL="0" indent="0" algn="l">
                  <a:lnSpc>
                    <a:spcPct val="150000"/>
                  </a:lnSpc>
                  <a:buNone/>
                </a:pPr>
                <a:r>
                  <a:rPr lang="en-US" sz="2000" dirty="0" smtClean="0"/>
                  <a:t>  </a:t>
                </a:r>
              </a:p>
              <a:p>
                <a:pPr marL="0" indent="0" algn="l">
                  <a:lnSpc>
                    <a:spcPct val="150000"/>
                  </a:lnSpc>
                  <a:buNone/>
                </a:pPr>
                <a:r>
                  <a:rPr lang="en-US" sz="2000" dirty="0"/>
                  <a:t> </a:t>
                </a:r>
                <a:r>
                  <a:rPr lang="en-US" sz="2000" dirty="0" smtClean="0"/>
                  <a:t>      </a:t>
                </a:r>
                <a14:m>
                  <m:oMath xmlns:m="http://schemas.openxmlformats.org/officeDocument/2006/math">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ea typeface="Cambria Math"/>
                      </a:rPr>
                      <m:t>𝛿</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𝑡</m:t>
                            </m:r>
                          </m:e>
                          <m:sub>
                            <m:r>
                              <a:rPr lang="en-US" sz="2000" b="0" i="1" smtClean="0">
                                <a:latin typeface="Cambria Math"/>
                                <a:ea typeface="Cambria Math"/>
                              </a:rPr>
                              <m:t>0</m:t>
                            </m:r>
                          </m:sub>
                        </m:sSub>
                      </m:e>
                    </m:d>
                    <m:r>
                      <a:rPr lang="en-US" sz="2000" b="0" i="1" smtClean="0">
                        <a:latin typeface="Cambria Math"/>
                        <a:ea typeface="Cambria Math"/>
                      </a:rPr>
                      <m:t>+[</m:t>
                    </m:r>
                    <m:r>
                      <a:rPr lang="en-US" sz="2000" b="0" i="1" smtClean="0">
                        <a:latin typeface="Cambria Math"/>
                        <a:ea typeface="Cambria Math"/>
                      </a:rPr>
                      <m:t>𝑢</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1</m:t>
                        </m:r>
                      </m:e>
                    </m:d>
                    <m:r>
                      <a:rPr lang="en-US" sz="2000" b="0" i="1" smtClean="0">
                        <a:latin typeface="Cambria Math"/>
                        <a:ea typeface="Cambria Math"/>
                      </a:rPr>
                      <m:t>−</m:t>
                    </m:r>
                    <m:r>
                      <a:rPr lang="en-US" sz="2000" b="0" i="1" smtClean="0">
                        <a:latin typeface="Cambria Math"/>
                        <a:ea typeface="Cambria Math"/>
                      </a:rPr>
                      <m:t>𝑢</m:t>
                    </m:r>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2</m:t>
                        </m:r>
                      </m:e>
                    </m:d>
                    <m:r>
                      <a:rPr lang="en-US" sz="2000" b="0" i="1" smtClean="0">
                        <a:latin typeface="Cambria Math"/>
                        <a:ea typeface="Cambria Math"/>
                      </a:rPr>
                      <m:t>]</m:t>
                    </m:r>
                  </m:oMath>
                </a14:m>
                <a:endParaRPr lang="fa-IR" sz="2000" dirty="0" smtClean="0"/>
              </a:p>
              <a:p>
                <a:pPr algn="r" rtl="1">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
        <p:nvSpPr>
          <p:cNvPr id="4" name="Right Brace 3"/>
          <p:cNvSpPr/>
          <p:nvPr/>
        </p:nvSpPr>
        <p:spPr>
          <a:xfrm>
            <a:off x="6477000" y="457200"/>
            <a:ext cx="228600" cy="1828800"/>
          </a:xfrm>
          <a:prstGeom prst="rightBrace">
            <a:avLst>
              <a:gd name="adj1" fmla="val 6041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38100" y="43053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600075" y="4261948"/>
            <a:ext cx="1304925" cy="229578"/>
          </a:xfrm>
          <a:custGeom>
            <a:avLst/>
            <a:gdLst>
              <a:gd name="connsiteX0" fmla="*/ 0 w 1304925"/>
              <a:gd name="connsiteY0" fmla="*/ 124794 h 229578"/>
              <a:gd name="connsiteX1" fmla="*/ 381000 w 1304925"/>
              <a:gd name="connsiteY1" fmla="*/ 124794 h 229578"/>
              <a:gd name="connsiteX2" fmla="*/ 457200 w 1304925"/>
              <a:gd name="connsiteY2" fmla="*/ 124794 h 229578"/>
              <a:gd name="connsiteX3" fmla="*/ 466725 w 1304925"/>
              <a:gd name="connsiteY3" fmla="*/ 969 h 229578"/>
              <a:gd name="connsiteX4" fmla="*/ 542925 w 1304925"/>
              <a:gd name="connsiteY4" fmla="*/ 200994 h 229578"/>
              <a:gd name="connsiteX5" fmla="*/ 581025 w 1304925"/>
              <a:gd name="connsiteY5" fmla="*/ 20019 h 229578"/>
              <a:gd name="connsiteX6" fmla="*/ 657225 w 1304925"/>
              <a:gd name="connsiteY6" fmla="*/ 220044 h 229578"/>
              <a:gd name="connsiteX7" fmla="*/ 695325 w 1304925"/>
              <a:gd name="connsiteY7" fmla="*/ 20019 h 229578"/>
              <a:gd name="connsiteX8" fmla="*/ 752475 w 1304925"/>
              <a:gd name="connsiteY8" fmla="*/ 229569 h 229578"/>
              <a:gd name="connsiteX9" fmla="*/ 800100 w 1304925"/>
              <a:gd name="connsiteY9" fmla="*/ 29544 h 229578"/>
              <a:gd name="connsiteX10" fmla="*/ 857250 w 1304925"/>
              <a:gd name="connsiteY10" fmla="*/ 229569 h 229578"/>
              <a:gd name="connsiteX11" fmla="*/ 904875 w 1304925"/>
              <a:gd name="connsiteY11" fmla="*/ 20019 h 229578"/>
              <a:gd name="connsiteX12" fmla="*/ 962025 w 1304925"/>
              <a:gd name="connsiteY12" fmla="*/ 124794 h 229578"/>
              <a:gd name="connsiteX13" fmla="*/ 1304925 w 1304925"/>
              <a:gd name="connsiteY13" fmla="*/ 124794 h 2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4925" h="229578">
                <a:moveTo>
                  <a:pt x="0" y="124794"/>
                </a:moveTo>
                <a:lnTo>
                  <a:pt x="381000" y="124794"/>
                </a:lnTo>
                <a:cubicBezTo>
                  <a:pt x="457200" y="124794"/>
                  <a:pt x="442913" y="145431"/>
                  <a:pt x="457200" y="124794"/>
                </a:cubicBezTo>
                <a:cubicBezTo>
                  <a:pt x="471487" y="104157"/>
                  <a:pt x="452438" y="-11731"/>
                  <a:pt x="466725" y="969"/>
                </a:cubicBezTo>
                <a:cubicBezTo>
                  <a:pt x="481013" y="13669"/>
                  <a:pt x="523875" y="197819"/>
                  <a:pt x="542925" y="200994"/>
                </a:cubicBezTo>
                <a:cubicBezTo>
                  <a:pt x="561975" y="204169"/>
                  <a:pt x="561975" y="16844"/>
                  <a:pt x="581025" y="20019"/>
                </a:cubicBezTo>
                <a:cubicBezTo>
                  <a:pt x="600075" y="23194"/>
                  <a:pt x="638175" y="220044"/>
                  <a:pt x="657225" y="220044"/>
                </a:cubicBezTo>
                <a:cubicBezTo>
                  <a:pt x="676275" y="220044"/>
                  <a:pt x="679450" y="18431"/>
                  <a:pt x="695325" y="20019"/>
                </a:cubicBezTo>
                <a:cubicBezTo>
                  <a:pt x="711200" y="21606"/>
                  <a:pt x="735013" y="227982"/>
                  <a:pt x="752475" y="229569"/>
                </a:cubicBezTo>
                <a:cubicBezTo>
                  <a:pt x="769937" y="231156"/>
                  <a:pt x="782638" y="29544"/>
                  <a:pt x="800100" y="29544"/>
                </a:cubicBezTo>
                <a:cubicBezTo>
                  <a:pt x="817562" y="29544"/>
                  <a:pt x="839788" y="231156"/>
                  <a:pt x="857250" y="229569"/>
                </a:cubicBezTo>
                <a:cubicBezTo>
                  <a:pt x="874712" y="227982"/>
                  <a:pt x="887413" y="37481"/>
                  <a:pt x="904875" y="20019"/>
                </a:cubicBezTo>
                <a:cubicBezTo>
                  <a:pt x="922337" y="2557"/>
                  <a:pt x="895350" y="107332"/>
                  <a:pt x="962025" y="124794"/>
                </a:cubicBezTo>
                <a:cubicBezTo>
                  <a:pt x="1028700" y="142256"/>
                  <a:pt x="1166812" y="133525"/>
                  <a:pt x="1304925" y="12479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905000" y="4112418"/>
            <a:ext cx="571500" cy="528637"/>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771650" y="486013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05000" y="4641055"/>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9325" y="4641054"/>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1752600" y="486965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43100" y="488870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81225" y="48672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00300" y="486727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1" name="TextBox 20"/>
              <p:cNvSpPr txBox="1"/>
              <p:nvPr/>
            </p:nvSpPr>
            <p:spPr>
              <a:xfrm>
                <a:off x="1981993" y="419207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1981993" y="4192070"/>
                <a:ext cx="435504"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1067070" y="3892616"/>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1067070" y="3892616"/>
                <a:ext cx="370934"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24" name="Straight Arrow Connector 23"/>
          <p:cNvCxnSpPr/>
          <p:nvPr/>
        </p:nvCxnSpPr>
        <p:spPr>
          <a:xfrm flipV="1">
            <a:off x="3886200" y="3505201"/>
            <a:ext cx="0" cy="1752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33800" y="5041105"/>
            <a:ext cx="243840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86200" y="4038599"/>
            <a:ext cx="76200" cy="1002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724400" y="4192070"/>
            <a:ext cx="0" cy="827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86400" y="4192070"/>
            <a:ext cx="0" cy="827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24400" y="419207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8" name="TextBox 37"/>
              <p:cNvSpPr txBox="1"/>
              <p:nvPr/>
            </p:nvSpPr>
            <p:spPr>
              <a:xfrm>
                <a:off x="3225891" y="3320535"/>
                <a:ext cx="6603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3225891" y="3320535"/>
                <a:ext cx="660309" cy="369332"/>
              </a:xfrm>
              <a:prstGeom prst="rect">
                <a:avLst/>
              </a:prstGeom>
              <a:blipFill rotWithShape="1">
                <a:blip r:embed="rId6" cstate="print"/>
                <a:stretch>
                  <a:fillRect b="-13333"/>
                </a:stretch>
              </a:blipFill>
            </p:spPr>
            <p:txBody>
              <a:bodyPr/>
              <a:lstStyle/>
              <a:p>
                <a:r>
                  <a:rPr lang="en-US">
                    <a:noFill/>
                  </a:rPr>
                  <a:t> </a:t>
                </a:r>
              </a:p>
            </p:txBody>
          </p:sp>
        </mc:Fallback>
      </mc:AlternateContent>
      <p:sp>
        <p:nvSpPr>
          <p:cNvPr id="39" name="TextBox 38"/>
          <p:cNvSpPr txBox="1"/>
          <p:nvPr/>
        </p:nvSpPr>
        <p:spPr>
          <a:xfrm>
            <a:off x="4573557" y="5073134"/>
            <a:ext cx="301686" cy="369332"/>
          </a:xfrm>
          <a:prstGeom prst="rect">
            <a:avLst/>
          </a:prstGeom>
          <a:noFill/>
        </p:spPr>
        <p:txBody>
          <a:bodyPr wrap="none" rtlCol="0">
            <a:spAutoFit/>
          </a:bodyPr>
          <a:lstStyle/>
          <a:p>
            <a:r>
              <a:rPr lang="en-US" dirty="0" smtClean="0"/>
              <a:t>1</a:t>
            </a:r>
            <a:endParaRPr lang="en-US" dirty="0"/>
          </a:p>
        </p:txBody>
      </p:sp>
      <p:sp>
        <p:nvSpPr>
          <p:cNvPr id="40" name="TextBox 39"/>
          <p:cNvSpPr txBox="1"/>
          <p:nvPr/>
        </p:nvSpPr>
        <p:spPr>
          <a:xfrm>
            <a:off x="5335557" y="5086350"/>
            <a:ext cx="301686" cy="369332"/>
          </a:xfrm>
          <a:prstGeom prst="rect">
            <a:avLst/>
          </a:prstGeom>
          <a:noFill/>
        </p:spPr>
        <p:txBody>
          <a:bodyPr wrap="none" rtlCol="0">
            <a:spAutoFit/>
          </a:bodyPr>
          <a:lstStyle/>
          <a:p>
            <a:r>
              <a:rPr lang="en-US" dirty="0"/>
              <a:t>2</a:t>
            </a:r>
          </a:p>
        </p:txBody>
      </p:sp>
      <p:sp>
        <p:nvSpPr>
          <p:cNvPr id="41" name="TextBox 40"/>
          <p:cNvSpPr txBox="1"/>
          <p:nvPr/>
        </p:nvSpPr>
        <p:spPr>
          <a:xfrm>
            <a:off x="4917688" y="3810000"/>
            <a:ext cx="375424" cy="369332"/>
          </a:xfrm>
          <a:prstGeom prst="rect">
            <a:avLst/>
          </a:prstGeom>
          <a:noFill/>
        </p:spPr>
        <p:txBody>
          <a:bodyPr wrap="none" rtlCol="0">
            <a:spAutoFit/>
          </a:bodyPr>
          <a:lstStyle/>
          <a:p>
            <a:r>
              <a:rPr lang="fa-IR" dirty="0" smtClean="0"/>
              <a:t>پله</a:t>
            </a:r>
            <a:endParaRPr lang="en-US" dirty="0"/>
          </a:p>
        </p:txBody>
      </p:sp>
      <p:sp>
        <p:nvSpPr>
          <p:cNvPr id="42" name="TextBox 41"/>
          <p:cNvSpPr txBox="1"/>
          <p:nvPr/>
        </p:nvSpPr>
        <p:spPr>
          <a:xfrm>
            <a:off x="2545396" y="5075516"/>
            <a:ext cx="1378904" cy="307777"/>
          </a:xfrm>
          <a:prstGeom prst="rect">
            <a:avLst/>
          </a:prstGeom>
          <a:noFill/>
        </p:spPr>
        <p:txBody>
          <a:bodyPr wrap="none" rtlCol="0">
            <a:spAutoFit/>
          </a:bodyPr>
          <a:lstStyle/>
          <a:p>
            <a:r>
              <a:rPr lang="fa-IR" sz="1400" dirty="0" smtClean="0"/>
              <a:t>ضربه در لحظه </a:t>
            </a:r>
            <a:r>
              <a:rPr lang="en-US" sz="1400" dirty="0" smtClean="0"/>
              <a:t>t=0</a:t>
            </a:r>
            <a:endParaRPr lang="en-US" sz="1400" dirty="0"/>
          </a:p>
        </p:txBody>
      </p:sp>
    </p:spTree>
    <p:extLst>
      <p:ext uri="{BB962C8B-B14F-4D97-AF65-F5344CB8AC3E}">
        <p14:creationId xmlns="" xmlns:p14="http://schemas.microsoft.com/office/powerpoint/2010/main" val="5506195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r>
                  <a:rPr lang="en-US" sz="2000" dirty="0" smtClean="0"/>
                  <a:t> </a:t>
                </a:r>
                <a14:m>
                  <m:oMath xmlns:m="http://schemas.openxmlformats.org/officeDocument/2006/math">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𝑘𝑥</m:t>
                    </m:r>
                    <m:r>
                      <a:rPr lang="en-US" sz="2000" b="0" i="1" smtClean="0">
                        <a:latin typeface="Cambria Math"/>
                      </a:rPr>
                      <m:t>=</m:t>
                    </m:r>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oMath>
                </a14:m>
                <a:endParaRPr lang="en-US" sz="2000" dirty="0" smtClean="0"/>
              </a:p>
              <a:p>
                <a:pPr>
                  <a:lnSpc>
                    <a:spcPct val="150000"/>
                  </a:lnSpc>
                </a:pPr>
                <a14:m>
                  <m:oMath xmlns:m="http://schemas.openxmlformats.org/officeDocument/2006/math">
                    <m:r>
                      <a:rPr lang="en-US" sz="2000" b="0" i="1" smtClean="0">
                        <a:latin typeface="Cambria Math"/>
                      </a:rPr>
                      <m:t>𝑚</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m:t>
                    </m:r>
                    <m:r>
                      <a:rPr lang="en-US" sz="2000" b="0" i="1" smtClean="0">
                        <a:latin typeface="Cambria Math"/>
                      </a:rPr>
                      <m:t>𝑘𝑥</m:t>
                    </m:r>
                    <m:r>
                      <a:rPr lang="en-US" sz="2000" b="0" i="1" smtClean="0">
                        <a:latin typeface="Cambria Math"/>
                      </a:rPr>
                      <m:t>=</m:t>
                    </m:r>
                    <m:r>
                      <a:rPr lang="en-US" sz="2000" i="1">
                        <a:latin typeface="Cambria Math"/>
                        <a:ea typeface="Cambria Math"/>
                      </a:rPr>
                      <m:t>𝛿</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0</m:t>
                            </m:r>
                          </m:sub>
                        </m:sSub>
                      </m:e>
                    </m:d>
                    <m:r>
                      <a:rPr lang="en-US" sz="2000" i="1">
                        <a:latin typeface="Cambria Math"/>
                        <a:ea typeface="Cambria Math"/>
                      </a:rPr>
                      <m:t>+</m:t>
                    </m:r>
                    <m:r>
                      <a:rPr lang="en-US" sz="2000" i="1">
                        <a:latin typeface="Cambria Math"/>
                        <a:ea typeface="Cambria Math"/>
                      </a:rPr>
                      <m:t>𝑢</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r>
                          <a:rPr lang="en-US" sz="2000" i="1">
                            <a:latin typeface="Cambria Math"/>
                            <a:ea typeface="Cambria Math"/>
                          </a:rPr>
                          <m:t>1</m:t>
                        </m:r>
                      </m:e>
                    </m:d>
                    <m:r>
                      <a:rPr lang="en-US" sz="2000" i="1">
                        <a:latin typeface="Cambria Math"/>
                        <a:ea typeface="Cambria Math"/>
                      </a:rPr>
                      <m:t>−</m:t>
                    </m:r>
                    <m:r>
                      <a:rPr lang="en-US" sz="2000" i="1">
                        <a:latin typeface="Cambria Math"/>
                        <a:ea typeface="Cambria Math"/>
                      </a:rPr>
                      <m:t>𝑢</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r>
                          <a:rPr lang="en-US" sz="2000" i="1">
                            <a:latin typeface="Cambria Math"/>
                            <a:ea typeface="Cambria Math"/>
                          </a:rPr>
                          <m:t>2</m:t>
                        </m:r>
                      </m:e>
                    </m:d>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𝐿</m:t>
                    </m:r>
                    <m:r>
                      <a:rPr lang="en-US" sz="2000" b="0" i="1" smtClean="0">
                        <a:latin typeface="Cambria Math"/>
                      </a:rPr>
                      <m:t>{</m:t>
                    </m:r>
                    <m:r>
                      <a:rPr lang="en-US" sz="2000" i="1">
                        <a:latin typeface="Cambria Math"/>
                      </a:rPr>
                      <m:t>𝑚</m:t>
                    </m:r>
                    <m:acc>
                      <m:accPr>
                        <m:chr m:val="̈"/>
                        <m:ctrlPr>
                          <a:rPr lang="en-US" sz="2000" i="1">
                            <a:latin typeface="Cambria Math"/>
                          </a:rPr>
                        </m:ctrlPr>
                      </m:accPr>
                      <m:e>
                        <m:r>
                          <a:rPr lang="en-US" sz="2000" i="1">
                            <a:latin typeface="Cambria Math"/>
                          </a:rPr>
                          <m:t>𝑥</m:t>
                        </m:r>
                      </m:e>
                    </m:acc>
                    <m:r>
                      <a:rPr lang="en-US" sz="2000" i="1">
                        <a:latin typeface="Cambria Math"/>
                      </a:rPr>
                      <m:t>+</m:t>
                    </m:r>
                    <m:r>
                      <a:rPr lang="en-US" sz="2000" i="1">
                        <a:latin typeface="Cambria Math"/>
                      </a:rPr>
                      <m:t>𝑘𝑥</m:t>
                    </m:r>
                    <m:r>
                      <a:rPr lang="en-US" sz="2000" b="0" i="1" smtClean="0">
                        <a:latin typeface="Cambria Math"/>
                      </a:rPr>
                      <m:t>}=</m:t>
                    </m:r>
                    <m:r>
                      <a:rPr lang="en-US" sz="2000" b="0" i="1" smtClean="0">
                        <a:latin typeface="Cambria Math"/>
                      </a:rPr>
                      <m:t>𝐿</m:t>
                    </m:r>
                    <m:r>
                      <a:rPr lang="en-US" sz="2000" b="0" i="1" smtClean="0">
                        <a:latin typeface="Cambria Math"/>
                      </a:rPr>
                      <m:t>{</m:t>
                    </m:r>
                    <m:r>
                      <a:rPr lang="en-US" sz="2000" i="1">
                        <a:latin typeface="Cambria Math"/>
                        <a:ea typeface="Cambria Math"/>
                      </a:rPr>
                      <m:t>𝛿</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0</m:t>
                            </m:r>
                          </m:sub>
                        </m:sSub>
                      </m:e>
                    </m:d>
                    <m:r>
                      <a:rPr lang="en-US" sz="2000" i="1">
                        <a:latin typeface="Cambria Math"/>
                        <a:ea typeface="Cambria Math"/>
                      </a:rPr>
                      <m:t>+</m:t>
                    </m:r>
                    <m:r>
                      <a:rPr lang="en-US" sz="2000" i="1">
                        <a:latin typeface="Cambria Math"/>
                        <a:ea typeface="Cambria Math"/>
                      </a:rPr>
                      <m:t>𝑢</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r>
                          <a:rPr lang="en-US" sz="2000" i="1">
                            <a:latin typeface="Cambria Math"/>
                            <a:ea typeface="Cambria Math"/>
                          </a:rPr>
                          <m:t>1</m:t>
                        </m:r>
                      </m:e>
                    </m:d>
                    <m:r>
                      <a:rPr lang="en-US" sz="2000" i="1">
                        <a:latin typeface="Cambria Math"/>
                        <a:ea typeface="Cambria Math"/>
                      </a:rPr>
                      <m:t>−</m:t>
                    </m:r>
                    <m:r>
                      <a:rPr lang="en-US" sz="2000" i="1">
                        <a:latin typeface="Cambria Math"/>
                        <a:ea typeface="Cambria Math"/>
                      </a:rPr>
                      <m:t>𝑢</m:t>
                    </m:r>
                    <m:d>
                      <m:dPr>
                        <m:ctrlPr>
                          <a:rPr lang="en-US" sz="2000" i="1">
                            <a:latin typeface="Cambria Math"/>
                            <a:ea typeface="Cambria Math"/>
                          </a:rPr>
                        </m:ctrlPr>
                      </m:dPr>
                      <m:e>
                        <m:r>
                          <a:rPr lang="en-US" sz="2000" i="1">
                            <a:latin typeface="Cambria Math"/>
                            <a:ea typeface="Cambria Math"/>
                          </a:rPr>
                          <m:t>𝑡</m:t>
                        </m:r>
                        <m:r>
                          <a:rPr lang="en-US" sz="2000" i="1">
                            <a:latin typeface="Cambria Math"/>
                            <a:ea typeface="Cambria Math"/>
                          </a:rPr>
                          <m:t>−</m:t>
                        </m:r>
                        <m:r>
                          <a:rPr lang="en-US" sz="2000" i="1">
                            <a:latin typeface="Cambria Math"/>
                            <a:ea typeface="Cambria Math"/>
                          </a:rPr>
                          <m:t>2</m:t>
                        </m:r>
                      </m:e>
                    </m:d>
                    <m:r>
                      <a:rPr lang="en-US" sz="2000" b="0" i="1" smtClean="0">
                        <a:latin typeface="Cambria Math"/>
                        <a:ea typeface="Cambria Math"/>
                      </a:rPr>
                      <m:t>}</m:t>
                    </m:r>
                  </m:oMath>
                </a14:m>
                <a:endParaRPr lang="en-US" sz="2000" dirty="0" smtClean="0"/>
              </a:p>
              <a:p>
                <a:pPr>
                  <a:lnSpc>
                    <a:spcPct val="150000"/>
                  </a:lnSpc>
                </a:pPr>
                <a:r>
                  <a:rPr lang="en-US" sz="2000" dirty="0"/>
                  <a:t> </a:t>
                </a:r>
                <a:r>
                  <a:rPr lang="en-US" dirty="0" smtClean="0">
                    <a:solidFill>
                      <a:srgbClr val="FF0000"/>
                    </a:solidFill>
                  </a:rPr>
                  <a:t>* </a:t>
                </a:r>
                <a14:m>
                  <m:oMath xmlns:m="http://schemas.openxmlformats.org/officeDocument/2006/math">
                    <m:r>
                      <a:rPr lang="en-US" sz="2000" b="0" i="1" smtClean="0">
                        <a:solidFill>
                          <a:schemeClr val="tx1"/>
                        </a:solidFill>
                        <a:latin typeface="Cambria Math"/>
                      </a:rPr>
                      <m:t>𝐿</m:t>
                    </m:r>
                    <m:d>
                      <m:dPr>
                        <m:begChr m:val="{"/>
                        <m:endChr m:val="}"/>
                        <m:ctrlPr>
                          <a:rPr lang="en-US" sz="2000" b="0" i="1" smtClean="0">
                            <a:solidFill>
                              <a:schemeClr val="tx1"/>
                            </a:solidFill>
                            <a:latin typeface="Cambria Math"/>
                            <a:ea typeface="Cambria Math"/>
                          </a:rPr>
                        </m:ctrlPr>
                      </m:dPr>
                      <m:e>
                        <m:r>
                          <a:rPr lang="en-US" sz="2000" b="0" i="1" smtClean="0">
                            <a:solidFill>
                              <a:schemeClr val="tx1"/>
                            </a:solidFill>
                            <a:latin typeface="Cambria Math"/>
                            <a:ea typeface="Cambria Math"/>
                          </a:rPr>
                          <m:t>𝛿</m:t>
                        </m:r>
                        <m:d>
                          <m:dPr>
                            <m:ctrlPr>
                              <a:rPr lang="en-US" sz="2000" b="0" i="1" smtClean="0">
                                <a:solidFill>
                                  <a:schemeClr val="tx1"/>
                                </a:solidFill>
                                <a:latin typeface="Cambria Math"/>
                                <a:ea typeface="Cambria Math"/>
                              </a:rPr>
                            </m:ctrlPr>
                          </m:dPr>
                          <m:e>
                            <m:r>
                              <a:rPr lang="en-US" sz="2000" b="0" i="1" smtClean="0">
                                <a:solidFill>
                                  <a:schemeClr val="tx1"/>
                                </a:solidFill>
                                <a:latin typeface="Cambria Math"/>
                                <a:ea typeface="Cambria Math"/>
                              </a:rPr>
                              <m:t>𝑡</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𝑐</m:t>
                            </m:r>
                          </m:e>
                        </m:d>
                      </m:e>
                    </m:d>
                    <m:r>
                      <a:rPr lang="en-US" sz="2000" b="0" i="1" smtClean="0">
                        <a:solidFill>
                          <a:schemeClr val="tx1"/>
                        </a:solidFill>
                        <a:latin typeface="Cambria Math"/>
                        <a:ea typeface="Cambria Math"/>
                      </a:rPr>
                      <m:t>=</m:t>
                    </m:r>
                    <m:sSup>
                      <m:sSupPr>
                        <m:ctrlPr>
                          <a:rPr lang="en-US" sz="2000" b="0" i="1" smtClean="0">
                            <a:solidFill>
                              <a:schemeClr val="tx1"/>
                            </a:solidFill>
                            <a:latin typeface="Cambria Math"/>
                            <a:ea typeface="Cambria Math"/>
                          </a:rPr>
                        </m:ctrlPr>
                      </m:sSupPr>
                      <m:e>
                        <m:r>
                          <a:rPr lang="en-US" sz="2000" b="0" i="1" smtClean="0">
                            <a:solidFill>
                              <a:schemeClr val="tx1"/>
                            </a:solidFill>
                            <a:latin typeface="Cambria Math"/>
                            <a:ea typeface="Cambria Math"/>
                          </a:rPr>
                          <m:t>𝑒</m:t>
                        </m:r>
                      </m:e>
                      <m:sup>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𝑐𝑠</m:t>
                        </m:r>
                      </m:sup>
                    </m:sSup>
                  </m:oMath>
                </a14:m>
                <a:endParaRPr lang="en-US" sz="2000" dirty="0" smtClean="0">
                  <a:solidFill>
                    <a:srgbClr val="FF0000"/>
                  </a:solidFill>
                </a:endParaRPr>
              </a:p>
              <a:p>
                <a:pPr marL="0" indent="0">
                  <a:lnSpc>
                    <a:spcPct val="150000"/>
                  </a:lnSpc>
                  <a:buNone/>
                </a:pPr>
                <a:r>
                  <a:rPr lang="en-US" sz="2000" dirty="0" smtClean="0">
                    <a:solidFill>
                      <a:srgbClr val="FF0000"/>
                    </a:solidFill>
                  </a:rPr>
                  <a:t>       </a:t>
                </a:r>
                <a14:m>
                  <m:oMath xmlns:m="http://schemas.openxmlformats.org/officeDocument/2006/math">
                    <m:r>
                      <a:rPr lang="en-US" sz="2000" b="0" i="1" smtClean="0">
                        <a:solidFill>
                          <a:schemeClr val="tx1"/>
                        </a:solidFill>
                        <a:latin typeface="Cambria Math"/>
                      </a:rPr>
                      <m:t>𝐿</m:t>
                    </m:r>
                    <m:d>
                      <m:dPr>
                        <m:begChr m:val="{"/>
                        <m:endChr m:val="}"/>
                        <m:ctrlPr>
                          <a:rPr lang="en-US" sz="2000" b="0" i="1" smtClean="0">
                            <a:solidFill>
                              <a:schemeClr val="tx1"/>
                            </a:solidFill>
                            <a:latin typeface="Cambria Math"/>
                          </a:rPr>
                        </m:ctrlPr>
                      </m:dPr>
                      <m:e>
                        <m:r>
                          <a:rPr lang="en-US" sz="2000" b="0" i="1" smtClean="0">
                            <a:solidFill>
                              <a:schemeClr val="tx1"/>
                            </a:solidFill>
                            <a:latin typeface="Cambria Math"/>
                          </a:rPr>
                          <m:t>𝑢</m:t>
                        </m:r>
                        <m:d>
                          <m:dPr>
                            <m:ctrlPr>
                              <a:rPr lang="en-US" sz="2000" b="0" i="1" smtClean="0">
                                <a:solidFill>
                                  <a:schemeClr val="tx1"/>
                                </a:solidFill>
                                <a:latin typeface="Cambria Math"/>
                              </a:rPr>
                            </m:ctrlPr>
                          </m:dPr>
                          <m:e>
                            <m:r>
                              <a:rPr lang="en-US" sz="2000" b="0" i="1" smtClean="0">
                                <a:solidFill>
                                  <a:schemeClr val="tx1"/>
                                </a:solidFill>
                                <a:latin typeface="Cambria Math"/>
                              </a:rPr>
                              <m:t>𝑡</m:t>
                            </m:r>
                            <m:r>
                              <a:rPr lang="en-US" sz="2000" b="0" i="1" smtClean="0">
                                <a:solidFill>
                                  <a:schemeClr val="tx1"/>
                                </a:solidFill>
                                <a:latin typeface="Cambria Math"/>
                              </a:rPr>
                              <m:t>−</m:t>
                            </m:r>
                            <m:sSub>
                              <m:sSubPr>
                                <m:ctrlPr>
                                  <a:rPr lang="en-US" sz="2000" b="0" i="1" smtClean="0">
                                    <a:solidFill>
                                      <a:schemeClr val="tx1"/>
                                    </a:solidFill>
                                    <a:latin typeface="Cambria Math"/>
                                  </a:rPr>
                                </m:ctrlPr>
                              </m:sSubPr>
                              <m:e>
                                <m:r>
                                  <a:rPr lang="en-US" sz="2000" b="0" i="1" smtClean="0">
                                    <a:solidFill>
                                      <a:schemeClr val="tx1"/>
                                    </a:solidFill>
                                    <a:latin typeface="Cambria Math"/>
                                  </a:rPr>
                                  <m:t>𝑡</m:t>
                                </m:r>
                              </m:e>
                              <m:sub>
                                <m:r>
                                  <a:rPr lang="en-US" sz="2000" b="0" i="1" smtClean="0">
                                    <a:solidFill>
                                      <a:schemeClr val="tx1"/>
                                    </a:solidFill>
                                    <a:latin typeface="Cambria Math"/>
                                  </a:rPr>
                                  <m:t>0</m:t>
                                </m:r>
                              </m:sub>
                            </m:sSub>
                          </m:e>
                        </m:d>
                      </m:e>
                    </m:d>
                    <m:r>
                      <a:rPr lang="en-US" sz="2000" b="0" i="1" smtClean="0">
                        <a:solidFill>
                          <a:schemeClr val="tx1"/>
                        </a:solidFill>
                        <a:latin typeface="Cambria Math"/>
                      </a:rPr>
                      <m:t>=</m:t>
                    </m:r>
                    <m:f>
                      <m:fPr>
                        <m:ctrlPr>
                          <a:rPr lang="en-US" sz="2000" b="0" i="1" smtClean="0">
                            <a:solidFill>
                              <a:schemeClr val="tx1"/>
                            </a:solidFill>
                            <a:latin typeface="Cambria Math"/>
                          </a:rPr>
                        </m:ctrlPr>
                      </m:fPr>
                      <m:num>
                        <m:sSup>
                          <m:sSupPr>
                            <m:ctrlPr>
                              <a:rPr lang="en-US" sz="2000" b="0" i="1" smtClean="0">
                                <a:solidFill>
                                  <a:schemeClr val="tx1"/>
                                </a:solidFill>
                                <a:latin typeface="Cambria Math"/>
                              </a:rPr>
                            </m:ctrlPr>
                          </m:sSupPr>
                          <m:e>
                            <m:r>
                              <a:rPr lang="en-US" sz="2000" b="0" i="1" smtClean="0">
                                <a:solidFill>
                                  <a:schemeClr val="tx1"/>
                                </a:solidFill>
                                <a:latin typeface="Cambria Math"/>
                              </a:rPr>
                              <m:t>𝑒</m:t>
                            </m:r>
                          </m:e>
                          <m:sup>
                            <m:r>
                              <a:rPr lang="en-US" sz="2000" b="0" i="1" smtClean="0">
                                <a:solidFill>
                                  <a:schemeClr val="tx1"/>
                                </a:solidFill>
                                <a:latin typeface="Cambria Math"/>
                              </a:rPr>
                              <m:t>−</m:t>
                            </m:r>
                            <m:r>
                              <a:rPr lang="en-US" sz="2000" b="0" i="1" smtClean="0">
                                <a:solidFill>
                                  <a:schemeClr val="tx1"/>
                                </a:solidFill>
                                <a:latin typeface="Cambria Math"/>
                              </a:rPr>
                              <m:t>𝑠</m:t>
                            </m:r>
                            <m:sSubSup>
                              <m:sSubSupPr>
                                <m:ctrlPr>
                                  <a:rPr lang="en-US" sz="2000" b="0" i="1" smtClean="0">
                                    <a:solidFill>
                                      <a:schemeClr val="tx1"/>
                                    </a:solidFill>
                                    <a:latin typeface="Cambria Math"/>
                                  </a:rPr>
                                </m:ctrlPr>
                              </m:sSubSupPr>
                              <m:e>
                                <m:r>
                                  <a:rPr lang="en-US" sz="2000" b="0" i="1" smtClean="0">
                                    <a:solidFill>
                                      <a:schemeClr val="tx1"/>
                                    </a:solidFill>
                                    <a:latin typeface="Cambria Math"/>
                                  </a:rPr>
                                  <m:t>𝑡</m:t>
                                </m:r>
                              </m:e>
                              <m:sub>
                                <m:r>
                                  <a:rPr lang="en-US" sz="2000" b="0" i="1" smtClean="0">
                                    <a:latin typeface="Cambria Math"/>
                                  </a:rPr>
                                  <m:t>0</m:t>
                                </m:r>
                              </m:sub>
                              <m:sup/>
                            </m:sSubSup>
                          </m:sup>
                        </m:sSup>
                      </m:num>
                      <m:den>
                        <m:r>
                          <a:rPr lang="en-US" sz="2000" b="0" i="1" smtClean="0">
                            <a:solidFill>
                              <a:schemeClr val="tx1"/>
                            </a:solidFill>
                            <a:latin typeface="Cambria Math"/>
                          </a:rPr>
                          <m:t>𝑠</m:t>
                        </m:r>
                      </m:den>
                    </m:f>
                  </m:oMath>
                </a14:m>
                <a:endParaRPr lang="en-US" sz="2000" dirty="0" smtClean="0">
                  <a:solidFill>
                    <a:srgbClr val="FF0000"/>
                  </a:solidFill>
                </a:endParaRPr>
              </a:p>
              <a:p>
                <a:pPr marL="0" indent="0">
                  <a:lnSpc>
                    <a:spcPct val="150000"/>
                  </a:lnSpc>
                  <a:buNone/>
                </a:pPr>
                <a:r>
                  <a:rPr lang="en-US" sz="2000" dirty="0">
                    <a:solidFill>
                      <a:srgbClr val="FF0000"/>
                    </a:solidFill>
                  </a:rPr>
                  <a:t> </a:t>
                </a:r>
                <a:r>
                  <a:rPr lang="en-US" sz="2000" dirty="0" smtClean="0">
                    <a:solidFill>
                      <a:srgbClr val="FF0000"/>
                    </a:solidFill>
                  </a:rPr>
                  <a:t>      </a:t>
                </a:r>
                <a14:m>
                  <m:oMath xmlns:m="http://schemas.openxmlformats.org/officeDocument/2006/math">
                    <m:r>
                      <a:rPr lang="en-US" sz="2000" b="0" i="1" smtClean="0">
                        <a:solidFill>
                          <a:schemeClr val="tx1"/>
                        </a:solidFill>
                        <a:latin typeface="Cambria Math"/>
                      </a:rPr>
                      <m:t>𝐿</m:t>
                    </m:r>
                    <m:d>
                      <m:dPr>
                        <m:begChr m:val="{"/>
                        <m:endChr m:val="}"/>
                        <m:ctrlPr>
                          <a:rPr lang="en-US" sz="2000" b="0" i="1" smtClean="0">
                            <a:solidFill>
                              <a:schemeClr val="tx1"/>
                            </a:solidFill>
                            <a:latin typeface="Cambria Math"/>
                          </a:rPr>
                        </m:ctrlPr>
                      </m:dPr>
                      <m:e>
                        <m:acc>
                          <m:accPr>
                            <m:chr m:val="̈"/>
                            <m:ctrlPr>
                              <a:rPr lang="en-US" sz="2000" b="0" i="1" smtClean="0">
                                <a:solidFill>
                                  <a:schemeClr val="tx1"/>
                                </a:solidFill>
                                <a:latin typeface="Cambria Math"/>
                              </a:rPr>
                            </m:ctrlPr>
                          </m:accPr>
                          <m:e>
                            <m:r>
                              <a:rPr lang="en-US" sz="2000" b="0" i="1" smtClean="0">
                                <a:solidFill>
                                  <a:schemeClr val="tx1"/>
                                </a:solidFill>
                                <a:latin typeface="Cambria Math"/>
                              </a:rPr>
                              <m:t>𝑥</m:t>
                            </m:r>
                          </m:e>
                        </m:acc>
                      </m:e>
                    </m:d>
                    <m:r>
                      <a:rPr lang="en-US" sz="2000" b="0" i="1" smtClean="0">
                        <a:solidFill>
                          <a:schemeClr val="tx1"/>
                        </a:solidFill>
                        <a:latin typeface="Cambria Math"/>
                      </a:rPr>
                      <m:t>=</m:t>
                    </m:r>
                    <m:sSup>
                      <m:sSupPr>
                        <m:ctrlPr>
                          <a:rPr lang="en-US" sz="2000" b="0" i="1" smtClean="0">
                            <a:solidFill>
                              <a:schemeClr val="tx1"/>
                            </a:solidFill>
                            <a:latin typeface="Cambria Math"/>
                          </a:rPr>
                        </m:ctrlPr>
                      </m:sSupPr>
                      <m:e>
                        <m:r>
                          <a:rPr lang="en-US" sz="2000" b="0" i="1" smtClean="0">
                            <a:solidFill>
                              <a:schemeClr val="tx1"/>
                            </a:solidFill>
                            <a:latin typeface="Cambria Math"/>
                          </a:rPr>
                          <m:t>𝑠</m:t>
                        </m:r>
                      </m:e>
                      <m:sup>
                        <m:r>
                          <a:rPr lang="en-US" sz="2000" b="0" i="1" smtClean="0">
                            <a:solidFill>
                              <a:schemeClr val="tx1"/>
                            </a:solidFill>
                            <a:latin typeface="Cambria Math"/>
                          </a:rPr>
                          <m:t>2</m:t>
                        </m:r>
                      </m:sup>
                    </m:sSup>
                    <m:r>
                      <a:rPr lang="en-US" sz="2000" b="0" i="1" smtClean="0">
                        <a:solidFill>
                          <a:schemeClr val="tx1"/>
                        </a:solidFill>
                        <a:latin typeface="Cambria Math"/>
                      </a:rPr>
                      <m:t>𝑋</m:t>
                    </m:r>
                    <m:d>
                      <m:dPr>
                        <m:ctrlPr>
                          <a:rPr lang="en-US" sz="2000" b="0" i="1" smtClean="0">
                            <a:solidFill>
                              <a:schemeClr val="tx1"/>
                            </a:solidFill>
                            <a:latin typeface="Cambria Math"/>
                          </a:rPr>
                        </m:ctrlPr>
                      </m:dPr>
                      <m:e>
                        <m:r>
                          <a:rPr lang="en-US" sz="2000" b="0" i="1" smtClean="0">
                            <a:solidFill>
                              <a:schemeClr val="tx1"/>
                            </a:solidFill>
                            <a:latin typeface="Cambria Math"/>
                          </a:rPr>
                          <m:t>𝑠</m:t>
                        </m:r>
                      </m:e>
                    </m:d>
                    <m:r>
                      <a:rPr lang="en-US" sz="2000" b="0" i="1" smtClean="0">
                        <a:solidFill>
                          <a:schemeClr val="tx1"/>
                        </a:solidFill>
                        <a:latin typeface="Cambria Math"/>
                      </a:rPr>
                      <m:t>−</m:t>
                    </m:r>
                    <m:r>
                      <a:rPr lang="en-US" sz="2000" b="0" i="1" smtClean="0">
                        <a:solidFill>
                          <a:schemeClr val="tx1"/>
                        </a:solidFill>
                        <a:latin typeface="Cambria Math"/>
                      </a:rPr>
                      <m:t>𝑠𝑋</m:t>
                    </m:r>
                    <m:d>
                      <m:dPr>
                        <m:ctrlPr>
                          <a:rPr lang="en-US" sz="2000" b="0" i="1" smtClean="0">
                            <a:solidFill>
                              <a:schemeClr val="tx1"/>
                            </a:solidFill>
                            <a:latin typeface="Cambria Math"/>
                          </a:rPr>
                        </m:ctrlPr>
                      </m:dPr>
                      <m:e>
                        <m:r>
                          <a:rPr lang="en-US" sz="2000" b="0" i="1" smtClean="0">
                            <a:solidFill>
                              <a:schemeClr val="tx1"/>
                            </a:solidFill>
                            <a:latin typeface="Cambria Math"/>
                          </a:rPr>
                          <m:t>0</m:t>
                        </m:r>
                      </m:e>
                    </m:d>
                    <m:r>
                      <a:rPr lang="en-US" sz="2000" b="0" i="1" smtClean="0">
                        <a:solidFill>
                          <a:schemeClr val="tx1"/>
                        </a:solidFill>
                        <a:latin typeface="Cambria Math"/>
                      </a:rPr>
                      <m:t>−</m:t>
                    </m:r>
                    <m:acc>
                      <m:accPr>
                        <m:chr m:val="̇"/>
                        <m:ctrlPr>
                          <a:rPr lang="en-US" sz="2000" b="0" i="1" smtClean="0">
                            <a:solidFill>
                              <a:schemeClr val="tx1"/>
                            </a:solidFill>
                            <a:latin typeface="Cambria Math"/>
                          </a:rPr>
                        </m:ctrlPr>
                      </m:accPr>
                      <m:e>
                        <m:r>
                          <a:rPr lang="en-US" sz="2000" b="0" i="1" smtClean="0">
                            <a:solidFill>
                              <a:schemeClr val="tx1"/>
                            </a:solidFill>
                            <a:latin typeface="Cambria Math"/>
                          </a:rPr>
                          <m:t>𝑋</m:t>
                        </m:r>
                      </m:e>
                    </m:acc>
                    <m:r>
                      <a:rPr lang="en-US" sz="2000" b="0" i="1" smtClean="0">
                        <a:solidFill>
                          <a:schemeClr val="tx1"/>
                        </a:solidFill>
                        <a:latin typeface="Cambria Math"/>
                      </a:rPr>
                      <m:t>(</m:t>
                    </m:r>
                    <m:r>
                      <a:rPr lang="en-US" sz="2000" b="0" i="1" smtClean="0">
                        <a:solidFill>
                          <a:schemeClr val="tx1"/>
                        </a:solidFill>
                        <a:latin typeface="Cambria Math"/>
                      </a:rPr>
                      <m:t>0</m:t>
                    </m:r>
                    <m:r>
                      <a:rPr lang="en-US" sz="2000" b="0" i="1" smtClean="0">
                        <a:solidFill>
                          <a:schemeClr val="tx1"/>
                        </a:solidFill>
                        <a:latin typeface="Cambria Math"/>
                      </a:rPr>
                      <m:t>)</m:t>
                    </m:r>
                  </m:oMath>
                </a14:m>
                <a:endParaRPr lang="en-US" sz="2000" dirty="0" smtClean="0">
                  <a:solidFill>
                    <a:srgbClr val="FF0000"/>
                  </a:solidFill>
                </a:endParaRPr>
              </a:p>
              <a:p>
                <a:pPr marL="0" indent="0">
                  <a:lnSpc>
                    <a:spcPct val="150000"/>
                  </a:lnSpc>
                  <a:buNone/>
                </a:pPr>
                <a:r>
                  <a:rPr lang="en-US" sz="2000" dirty="0" smtClean="0">
                    <a:solidFill>
                      <a:srgbClr val="FF0000"/>
                    </a:solidFill>
                  </a:rPr>
                  <a:t>       </a:t>
                </a:r>
                <a14:m>
                  <m:oMath xmlns:m="http://schemas.openxmlformats.org/officeDocument/2006/math">
                    <m:r>
                      <a:rPr lang="en-US" sz="2000" b="0" i="1" smtClean="0">
                        <a:solidFill>
                          <a:schemeClr val="tx1"/>
                        </a:solidFill>
                        <a:latin typeface="Cambria Math"/>
                      </a:rPr>
                      <m:t>𝑚</m:t>
                    </m:r>
                    <m:d>
                      <m:dPr>
                        <m:begChr m:val="["/>
                        <m:endChr m:val="]"/>
                        <m:ctrlPr>
                          <a:rPr lang="en-US" sz="2000" b="0" i="1" smtClean="0">
                            <a:solidFill>
                              <a:schemeClr val="tx1"/>
                            </a:solidFill>
                            <a:latin typeface="Cambria Math"/>
                          </a:rPr>
                        </m:ctrlPr>
                      </m:dPr>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𝑋</m:t>
                        </m:r>
                        <m:d>
                          <m:dPr>
                            <m:ctrlPr>
                              <a:rPr lang="en-US" sz="2000" i="1">
                                <a:latin typeface="Cambria Math"/>
                              </a:rPr>
                            </m:ctrlPr>
                          </m:dPr>
                          <m:e>
                            <m:r>
                              <a:rPr lang="en-US" sz="2000" i="1">
                                <a:latin typeface="Cambria Math"/>
                              </a:rPr>
                              <m:t>𝑠</m:t>
                            </m:r>
                          </m:e>
                        </m:d>
                        <m:r>
                          <a:rPr lang="en-US" sz="2000" i="1">
                            <a:latin typeface="Cambria Math"/>
                          </a:rPr>
                          <m:t>−</m:t>
                        </m:r>
                        <m:r>
                          <a:rPr lang="en-US" sz="2000" i="1">
                            <a:latin typeface="Cambria Math"/>
                          </a:rPr>
                          <m:t>𝑠𝑋</m:t>
                        </m:r>
                        <m:d>
                          <m:dPr>
                            <m:ctrlPr>
                              <a:rPr lang="en-US" sz="2000" i="1">
                                <a:latin typeface="Cambria Math"/>
                              </a:rPr>
                            </m:ctrlPr>
                          </m:dPr>
                          <m:e>
                            <m:r>
                              <a:rPr lang="en-US" sz="2000" i="1">
                                <a:latin typeface="Cambria Math"/>
                              </a:rPr>
                              <m:t>0</m:t>
                            </m:r>
                          </m:e>
                        </m:d>
                        <m:r>
                          <a:rPr lang="en-US" sz="2000" i="1">
                            <a:latin typeface="Cambria Math"/>
                          </a:rPr>
                          <m:t>−</m:t>
                        </m:r>
                        <m:acc>
                          <m:accPr>
                            <m:chr m:val="̇"/>
                            <m:ctrlPr>
                              <a:rPr lang="en-US" sz="2000" i="1">
                                <a:latin typeface="Cambria Math"/>
                              </a:rPr>
                            </m:ctrlPr>
                          </m:accPr>
                          <m:e>
                            <m:r>
                              <a:rPr lang="en-US" sz="2000" i="1">
                                <a:latin typeface="Cambria Math"/>
                              </a:rPr>
                              <m:t>𝑋</m:t>
                            </m:r>
                          </m:e>
                        </m:acc>
                        <m:d>
                          <m:dPr>
                            <m:ctrlPr>
                              <a:rPr lang="en-US" sz="2000" i="1">
                                <a:latin typeface="Cambria Math"/>
                              </a:rPr>
                            </m:ctrlPr>
                          </m:dPr>
                          <m:e>
                            <m:r>
                              <a:rPr lang="en-US" sz="2000" i="1">
                                <a:latin typeface="Cambria Math"/>
                              </a:rPr>
                              <m:t>0</m:t>
                            </m:r>
                          </m:e>
                        </m:d>
                      </m:e>
                    </m:d>
                    <m:r>
                      <a:rPr lang="en-US" sz="2000" b="0" i="1" smtClean="0">
                        <a:latin typeface="Cambria Math"/>
                      </a:rPr>
                      <m:t>+</m:t>
                    </m:r>
                    <m:r>
                      <a:rPr lang="en-US" sz="2000" b="0" i="1" smtClean="0">
                        <a:latin typeface="Cambria Math"/>
                      </a:rPr>
                      <m:t>𝑘𝑋</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r>
                      <a:rPr lang="en-US" sz="2000" b="0" i="1" smtClean="0">
                        <a:latin typeface="Cambria Math"/>
                      </a:rPr>
                      <m:t>1</m:t>
                    </m:r>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𝑠</m:t>
                            </m:r>
                          </m:sup>
                        </m:sSup>
                      </m:num>
                      <m:den>
                        <m:r>
                          <a:rPr lang="en-US" sz="2000" b="0" i="1" smtClean="0">
                            <a:latin typeface="Cambria Math"/>
                          </a:rPr>
                          <m:t>𝑠</m:t>
                        </m:r>
                      </m:den>
                    </m:f>
                    <m:r>
                      <a:rPr lang="en-US" sz="2000" b="0" i="1" smtClean="0">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b="0" i="1" smtClean="0">
                                <a:latin typeface="Cambria Math"/>
                              </a:rPr>
                              <m:t>2</m:t>
                            </m:r>
                            <m:r>
                              <a:rPr lang="en-US" sz="2000" i="1">
                                <a:latin typeface="Cambria Math"/>
                              </a:rPr>
                              <m:t>𝑠</m:t>
                            </m:r>
                          </m:sup>
                        </m:sSup>
                      </m:num>
                      <m:den>
                        <m:r>
                          <a:rPr lang="en-US" sz="2000" i="1">
                            <a:latin typeface="Cambria Math"/>
                          </a:rPr>
                          <m:t>𝑠</m:t>
                        </m:r>
                      </m:den>
                    </m:f>
                  </m:oMath>
                </a14:m>
                <a:endParaRPr lang="en-US" sz="2000" dirty="0" smtClean="0">
                  <a:solidFill>
                    <a:srgbClr val="FF0000"/>
                  </a:solidFill>
                </a:endParaRPr>
              </a:p>
              <a:p>
                <a:pPr marL="0" indent="0">
                  <a:lnSpc>
                    <a:spcPct val="150000"/>
                  </a:lnSpc>
                  <a:buNone/>
                </a:pPr>
                <a:r>
                  <a:rPr lang="en-US" sz="2000" dirty="0">
                    <a:solidFill>
                      <a:srgbClr val="FF0000"/>
                    </a:solidFill>
                  </a:rPr>
                  <a:t> </a:t>
                </a:r>
                <a:r>
                  <a:rPr lang="en-US" sz="2000" dirty="0" smtClean="0">
                    <a:solidFill>
                      <a:srgbClr val="FF0000"/>
                    </a:solidFill>
                  </a:rPr>
                  <a:t>      </a:t>
                </a:r>
                <a14:m>
                  <m:oMath xmlns:m="http://schemas.openxmlformats.org/officeDocument/2006/math">
                    <m:r>
                      <a:rPr lang="en-US" sz="2000" b="0" i="1" smtClean="0">
                        <a:solidFill>
                          <a:schemeClr val="tx1"/>
                        </a:solidFill>
                        <a:latin typeface="Cambria Math"/>
                      </a:rPr>
                      <m:t>𝑋</m:t>
                    </m:r>
                    <m:d>
                      <m:dPr>
                        <m:ctrlPr>
                          <a:rPr lang="en-US" sz="2000" b="0" i="1" smtClean="0">
                            <a:solidFill>
                              <a:schemeClr val="tx1"/>
                            </a:solidFill>
                            <a:latin typeface="Cambria Math"/>
                          </a:rPr>
                        </m:ctrlPr>
                      </m:dPr>
                      <m:e>
                        <m:r>
                          <a:rPr lang="en-US" sz="2000" b="0" i="1" smtClean="0">
                            <a:solidFill>
                              <a:schemeClr val="tx1"/>
                            </a:solidFill>
                            <a:latin typeface="Cambria Math"/>
                          </a:rPr>
                          <m:t>𝑠</m:t>
                        </m:r>
                      </m:e>
                    </m:d>
                    <m:r>
                      <a:rPr lang="en-US" sz="2000" b="0" i="1" smtClean="0">
                        <a:solidFill>
                          <a:schemeClr val="tx1"/>
                        </a:solidFill>
                        <a:latin typeface="Cambria Math"/>
                      </a:rPr>
                      <m:t>=</m:t>
                    </m:r>
                    <m:f>
                      <m:fPr>
                        <m:ctrlPr>
                          <a:rPr lang="en-US" sz="2000" b="0" i="1" smtClean="0">
                            <a:solidFill>
                              <a:schemeClr val="tx1"/>
                            </a:solidFill>
                            <a:latin typeface="Cambria Math"/>
                          </a:rPr>
                        </m:ctrlPr>
                      </m:fPr>
                      <m:num>
                        <m:r>
                          <a:rPr lang="en-US" sz="2000" i="1">
                            <a:latin typeface="Cambria Math"/>
                          </a:rPr>
                          <m:t>1</m:t>
                        </m:r>
                        <m:r>
                          <a:rPr lang="en-US" sz="2000" i="1">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en>
                        </m:f>
                        <m:r>
                          <a:rPr lang="en-US" sz="2000" b="0" i="1" smtClean="0">
                            <a:latin typeface="Cambria Math"/>
                          </a:rPr>
                          <m:t> </m:t>
                        </m:r>
                        <m:r>
                          <a:rPr lang="en-US" sz="2000" i="1">
                            <a:latin typeface="Cambria Math"/>
                          </a:rPr>
                          <m:t>−</m:t>
                        </m:r>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𝑠</m:t>
                                </m:r>
                              </m:sup>
                            </m:sSup>
                          </m:num>
                          <m:den>
                            <m:r>
                              <a:rPr lang="en-US" sz="2000" i="1">
                                <a:latin typeface="Cambria Math"/>
                              </a:rPr>
                              <m:t>𝑠</m:t>
                            </m:r>
                          </m:den>
                        </m:f>
                        <m:r>
                          <a:rPr lang="en-US" sz="2000" b="0" i="1" smtClean="0">
                            <a:latin typeface="Cambria Math"/>
                          </a:rPr>
                          <m:t>+</m:t>
                        </m:r>
                        <m:r>
                          <a:rPr lang="en-US" sz="2000" b="0" i="1" smtClean="0">
                            <a:latin typeface="Cambria Math"/>
                          </a:rPr>
                          <m:t>𝑚𝑠𝑋</m:t>
                        </m:r>
                        <m:d>
                          <m:dPr>
                            <m:ctrlPr>
                              <a:rPr lang="en-US" sz="2000" b="0" i="1" smtClean="0">
                                <a:latin typeface="Cambria Math"/>
                              </a:rPr>
                            </m:ctrlPr>
                          </m:dPr>
                          <m:e>
                            <m:r>
                              <a:rPr lang="en-US" sz="2000" b="0" i="1" smtClean="0">
                                <a:latin typeface="Cambria Math"/>
                              </a:rPr>
                              <m:t>0</m:t>
                            </m:r>
                          </m:e>
                        </m:d>
                        <m:r>
                          <a:rPr lang="en-US" sz="2000" b="0" i="1" smtClean="0">
                            <a:latin typeface="Cambria Math"/>
                          </a:rPr>
                          <m:t>+</m:t>
                        </m:r>
                        <m:r>
                          <a:rPr lang="en-US" sz="2000" b="0" i="1" smtClean="0">
                            <a:latin typeface="Cambria Math"/>
                          </a:rPr>
                          <m:t>𝑚</m:t>
                        </m:r>
                        <m:acc>
                          <m:accPr>
                            <m:chr m:val="̇"/>
                            <m:ctrlPr>
                              <a:rPr lang="en-US" sz="2000" b="0" i="1" smtClean="0">
                                <a:solidFill>
                                  <a:schemeClr val="tx1"/>
                                </a:solidFill>
                                <a:latin typeface="Cambria Math"/>
                              </a:rPr>
                            </m:ctrlPr>
                          </m:accPr>
                          <m:e>
                            <m:r>
                              <a:rPr lang="en-US" sz="2000" b="0" i="1" smtClean="0">
                                <a:solidFill>
                                  <a:schemeClr val="tx1"/>
                                </a:solidFill>
                                <a:latin typeface="Cambria Math"/>
                              </a:rPr>
                              <m:t>𝑋</m:t>
                            </m:r>
                          </m:e>
                        </m:acc>
                        <m:r>
                          <a:rPr lang="en-US" sz="2000" b="0" i="1" smtClean="0">
                            <a:solidFill>
                              <a:schemeClr val="tx1"/>
                            </a:solidFill>
                            <a:latin typeface="Cambria Math"/>
                          </a:rPr>
                          <m:t>(</m:t>
                        </m:r>
                        <m:r>
                          <a:rPr lang="en-US" sz="2000" b="0" i="1" smtClean="0">
                            <a:solidFill>
                              <a:schemeClr val="tx1"/>
                            </a:solidFill>
                            <a:latin typeface="Cambria Math"/>
                          </a:rPr>
                          <m:t>0</m:t>
                        </m:r>
                        <m:r>
                          <a:rPr lang="en-US" sz="2000" b="0" i="1" smtClean="0">
                            <a:solidFill>
                              <a:schemeClr val="tx1"/>
                            </a:solidFill>
                            <a:latin typeface="Cambria Math"/>
                          </a:rPr>
                          <m:t>)</m:t>
                        </m:r>
                      </m:num>
                      <m:den>
                        <m:r>
                          <a:rPr lang="en-US" sz="2000" b="0" i="1" smtClean="0">
                            <a:solidFill>
                              <a:schemeClr val="tx1"/>
                            </a:solidFill>
                            <a:latin typeface="Cambria Math"/>
                          </a:rPr>
                          <m:t>𝑚</m:t>
                        </m:r>
                        <m:sSup>
                          <m:sSupPr>
                            <m:ctrlPr>
                              <a:rPr lang="en-US" sz="2000" b="0" i="1" smtClean="0">
                                <a:solidFill>
                                  <a:schemeClr val="tx1"/>
                                </a:solidFill>
                                <a:latin typeface="Cambria Math"/>
                              </a:rPr>
                            </m:ctrlPr>
                          </m:sSupPr>
                          <m:e>
                            <m:r>
                              <a:rPr lang="en-US" sz="2000" b="0" i="1" smtClean="0">
                                <a:solidFill>
                                  <a:schemeClr val="tx1"/>
                                </a:solidFill>
                                <a:latin typeface="Cambria Math"/>
                              </a:rPr>
                              <m:t>𝑠</m:t>
                            </m:r>
                          </m:e>
                          <m:sup>
                            <m:r>
                              <a:rPr lang="en-US" sz="2000" b="0" i="1" smtClean="0">
                                <a:solidFill>
                                  <a:schemeClr val="tx1"/>
                                </a:solidFill>
                                <a:latin typeface="Cambria Math"/>
                              </a:rPr>
                              <m:t>2</m:t>
                            </m:r>
                          </m:sup>
                        </m:sSup>
                        <m:r>
                          <a:rPr lang="en-US" sz="2000" b="0" i="1" smtClean="0">
                            <a:solidFill>
                              <a:schemeClr val="tx1"/>
                            </a:solidFill>
                            <a:latin typeface="Cambria Math"/>
                          </a:rPr>
                          <m:t>+</m:t>
                        </m:r>
                        <m:r>
                          <a:rPr lang="en-US" sz="2000" b="0" i="1" smtClean="0">
                            <a:solidFill>
                              <a:schemeClr val="tx1"/>
                            </a:solidFill>
                            <a:latin typeface="Cambria Math"/>
                          </a:rPr>
                          <m:t>𝑘</m:t>
                        </m:r>
                      </m:den>
                    </m:f>
                  </m:oMath>
                </a14:m>
                <a:endParaRPr lang="en-US" sz="2000" dirty="0">
                  <a:solidFill>
                    <a:srgbClr val="FF0000"/>
                  </a:solidFill>
                </a:endParaRPr>
              </a:p>
              <a:p>
                <a:pPr marL="0" indent="0" algn="r" rtl="1">
                  <a:lnSpc>
                    <a:spcPct val="150000"/>
                  </a:lnSpc>
                  <a:buNone/>
                </a:pPr>
                <a:r>
                  <a:rPr lang="fa-IR" sz="2000" dirty="0" smtClean="0">
                    <a:solidFill>
                      <a:srgbClr val="FF0000"/>
                    </a:solidFill>
                  </a:rPr>
                  <a:t>      </a:t>
                </a:r>
                <a:r>
                  <a:rPr lang="fa-IR" sz="2000" dirty="0" smtClean="0"/>
                  <a:t>با فرض </a:t>
                </a:r>
                <a14:m>
                  <m:oMath xmlns:m="http://schemas.openxmlformats.org/officeDocument/2006/math">
                    <m:r>
                      <a:rPr lang="en-US" sz="2000" b="0" i="1" smtClean="0">
                        <a:latin typeface="Cambria Math"/>
                      </a:rPr>
                      <m:t>𝑋</m:t>
                    </m:r>
                    <m:d>
                      <m:dPr>
                        <m:ctrlPr>
                          <a:rPr lang="en-US" sz="2000" b="0" i="1" smtClean="0">
                            <a:latin typeface="Cambria Math"/>
                          </a:rPr>
                        </m:ctrlPr>
                      </m:dPr>
                      <m:e>
                        <m:r>
                          <a:rPr lang="en-US" sz="2000" b="0" i="1" smtClean="0">
                            <a:latin typeface="Cambria Math"/>
                          </a:rPr>
                          <m:t>0</m:t>
                        </m:r>
                      </m:e>
                    </m:d>
                    <m:r>
                      <a:rPr lang="en-US" sz="2000" b="0" i="1" smtClean="0">
                        <a:latin typeface="Cambria Math"/>
                      </a:rPr>
                      <m:t>=</m:t>
                    </m:r>
                    <m:acc>
                      <m:accPr>
                        <m:chr m:val="̇"/>
                        <m:ctrlPr>
                          <a:rPr lang="en-US" sz="2000" b="0" i="1" smtClean="0">
                            <a:latin typeface="Cambria Math"/>
                          </a:rPr>
                        </m:ctrlPr>
                      </m:accPr>
                      <m:e>
                        <m:r>
                          <a:rPr lang="en-US" sz="2000" b="0" i="1" smtClean="0">
                            <a:latin typeface="Cambria Math"/>
                          </a:rPr>
                          <m:t>𝑋</m:t>
                        </m:r>
                      </m:e>
                    </m:acc>
                    <m:d>
                      <m:dPr>
                        <m:ctrlPr>
                          <a:rPr lang="en-US" sz="2000" b="0" i="1" smtClean="0">
                            <a:latin typeface="Cambria Math"/>
                          </a:rPr>
                        </m:ctrlPr>
                      </m:dPr>
                      <m:e>
                        <m:r>
                          <a:rPr lang="en-US" sz="2000" b="0" i="1" smtClean="0">
                            <a:latin typeface="Cambria Math"/>
                          </a:rPr>
                          <m:t>0</m:t>
                        </m:r>
                      </m:e>
                    </m:d>
                    <m:r>
                      <a:rPr lang="en-US" sz="2000" b="0" i="1" smtClean="0">
                        <a:latin typeface="Cambria Math"/>
                      </a:rPr>
                      <m:t>=</m:t>
                    </m:r>
                    <m:r>
                      <a:rPr lang="en-US" sz="2000" b="0" i="1" smtClean="0">
                        <a:latin typeface="Cambria Math"/>
                      </a:rPr>
                      <m:t>0</m:t>
                    </m:r>
                  </m:oMath>
                </a14:m>
                <a:r>
                  <a:rPr lang="fa-IR" sz="2000" dirty="0" smtClean="0">
                    <a:solidFill>
                      <a:srgbClr val="FF0000"/>
                    </a:solidFill>
                  </a:rPr>
                  <a:t> </a:t>
                </a:r>
                <a:r>
                  <a:rPr lang="fa-IR" sz="2000" dirty="0" smtClean="0"/>
                  <a:t>داریم ؛</a:t>
                </a:r>
                <a:endParaRPr lang="fa-IR" sz="2000" dirty="0">
                  <a:solidFill>
                    <a:srgbClr val="FF0000"/>
                  </a:solidFill>
                </a:endParaRPr>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3734776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nSpc>
                    <a:spcPct val="150000"/>
                  </a:lnSpc>
                </a:pPr>
                <a:r>
                  <a:rPr lang="en-US" sz="2000" dirty="0"/>
                  <a:t> </a:t>
                </a:r>
                <a14:m>
                  <m:oMath xmlns:m="http://schemas.openxmlformats.org/officeDocument/2006/math">
                    <m:r>
                      <a:rPr lang="en-US" sz="2000" b="0" i="1" smtClean="0">
                        <a:latin typeface="Cambria Math"/>
                      </a:rPr>
                      <m:t>𝑋</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b="0" i="1" smtClean="0">
                            <a:latin typeface="Cambria Math"/>
                          </a:rPr>
                        </m:ctrlPr>
                      </m:fPr>
                      <m:num>
                        <m:r>
                          <a:rPr lang="en-US" sz="2000" i="1">
                            <a:latin typeface="Cambria Math"/>
                          </a:rPr>
                          <m:t>1</m:t>
                        </m:r>
                        <m:r>
                          <a:rPr lang="en-US" sz="2000" i="1">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en>
                        </m:f>
                        <m:r>
                          <a:rPr lang="en-US" sz="2000" b="0" i="1" smtClean="0">
                            <a:latin typeface="Cambria Math"/>
                          </a:rPr>
                          <m:t> </m:t>
                        </m:r>
                        <m:r>
                          <a:rPr lang="en-US" sz="2000" i="1">
                            <a:latin typeface="Cambria Math"/>
                          </a:rPr>
                          <m:t>−</m:t>
                        </m:r>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𝑠</m:t>
                                </m:r>
                              </m:sup>
                            </m:sSup>
                          </m:num>
                          <m:den>
                            <m:r>
                              <a:rPr lang="en-US" sz="2000" i="1">
                                <a:latin typeface="Cambria Math"/>
                              </a:rPr>
                              <m:t>𝑠</m:t>
                            </m:r>
                          </m:den>
                        </m:f>
                      </m:num>
                      <m:den>
                        <m:r>
                          <a:rPr lang="en-US" sz="2000" b="0" i="1" smtClean="0">
                            <a:latin typeface="Cambria Math"/>
                          </a:rPr>
                          <m:t>𝑚</m:t>
                        </m:r>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r>
                          <a:rPr lang="en-US" sz="2000" b="0" i="1" smtClean="0">
                            <a:latin typeface="Cambria Math"/>
                          </a:rPr>
                          <m:t>+</m:t>
                        </m:r>
                        <m:r>
                          <a:rPr lang="en-US" sz="2000" b="0" i="1" smtClean="0">
                            <a:latin typeface="Cambria Math"/>
                          </a:rPr>
                          <m:t>𝑘</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i="1">
                            <a:latin typeface="Cambria Math"/>
                          </a:rPr>
                          <m:t>𝑚</m:t>
                        </m:r>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r>
                          <a:rPr lang="en-US" sz="2000" b="0" i="1" smtClean="0">
                            <a:latin typeface="Cambria Math"/>
                          </a:rPr>
                          <m:t>𝑘</m:t>
                        </m:r>
                      </m:den>
                    </m:f>
                    <m:r>
                      <a:rPr lang="en-US" sz="2000" b="0" i="1" smtClean="0">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r>
                          <a:rPr lang="en-US" sz="2000" b="0" i="1" smtClean="0">
                            <a:latin typeface="Cambria Math"/>
                          </a:rPr>
                          <m:t>(</m:t>
                        </m:r>
                        <m:r>
                          <a:rPr lang="en-US" sz="2000" i="1">
                            <a:latin typeface="Cambria Math"/>
                          </a:rPr>
                          <m:t>𝑚</m:t>
                        </m:r>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r>
                          <a:rPr lang="en-US" sz="2000" i="1">
                            <a:latin typeface="Cambria Math"/>
                          </a:rPr>
                          <m:t>𝑘</m:t>
                        </m:r>
                        <m:r>
                          <a:rPr lang="en-US" sz="2000" b="0" i="1" smtClean="0">
                            <a:latin typeface="Cambria Math"/>
                          </a:rPr>
                          <m:t>)</m:t>
                        </m:r>
                      </m:den>
                    </m:f>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𝑠</m:t>
                            </m:r>
                          </m:sup>
                        </m:sSup>
                      </m:num>
                      <m:den>
                        <m:r>
                          <a:rPr lang="en-US" sz="2000" i="1">
                            <a:latin typeface="Cambria Math"/>
                          </a:rPr>
                          <m:t>𝑠</m:t>
                        </m:r>
                        <m:r>
                          <a:rPr lang="en-US" sz="2000" b="0" i="1" smtClean="0">
                            <a:latin typeface="Cambria Math"/>
                          </a:rPr>
                          <m:t>(</m:t>
                        </m:r>
                        <m:r>
                          <a:rPr lang="en-US" sz="2000" i="1">
                            <a:latin typeface="Cambria Math"/>
                          </a:rPr>
                          <m:t>𝑚</m:t>
                        </m:r>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r>
                          <a:rPr lang="en-US" sz="2000" i="1">
                            <a:latin typeface="Cambria Math"/>
                          </a:rPr>
                          <m:t>𝑘</m:t>
                        </m:r>
                        <m:r>
                          <a:rPr lang="en-US" sz="2000" b="0" i="1" smtClean="0">
                            <a:latin typeface="Cambria Math"/>
                          </a:rPr>
                          <m:t>)</m:t>
                        </m:r>
                      </m:den>
                    </m:f>
                  </m:oMath>
                </a14:m>
                <a:endParaRPr lang="en-US" sz="2000" dirty="0" smtClean="0"/>
              </a:p>
              <a:p>
                <a:pPr>
                  <a:lnSpc>
                    <a:spcPct val="150000"/>
                  </a:lnSpc>
                </a:pPr>
                <a:r>
                  <a:rPr lang="en-US" sz="2000" dirty="0" smtClean="0"/>
                  <a:t>                    </a:t>
                </a:r>
                <a14:m>
                  <m:oMath xmlns:m="http://schemas.openxmlformats.org/officeDocument/2006/math">
                    <m:r>
                      <a:rPr lang="en-US" sz="2000" b="0" i="1" smtClean="0">
                        <a:latin typeface="Cambria Math"/>
                      </a:rPr>
                      <m:t>𝑋</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𝑚</m:t>
                        </m:r>
                      </m:den>
                    </m:f>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den>
                    </m:f>
                    <m:r>
                      <a:rPr lang="en-US" sz="2000" b="0" i="1" smtClean="0">
                        <a:latin typeface="Cambria Math"/>
                      </a:rPr>
                      <m:t>+ </m:t>
                    </m:r>
                    <m:f>
                      <m:fPr>
                        <m:ctrlPr>
                          <a:rPr lang="en-US" sz="2000" b="0" i="1" smtClean="0">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b="0" i="1" smtClean="0">
                            <a:latin typeface="Cambria Math"/>
                          </a:rPr>
                          <m:t>𝑠</m:t>
                        </m:r>
                        <m:d>
                          <m:dPr>
                            <m:ctrlPr>
                              <a:rPr lang="en-US" sz="2000" b="0" i="1" smtClean="0">
                                <a:latin typeface="Cambria Math"/>
                              </a:rPr>
                            </m:ctrlPr>
                          </m:dPr>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e>
                        </m:d>
                      </m:den>
                    </m:f>
                    <m:r>
                      <a:rPr lang="en-US" sz="2000" b="0" i="1" smtClean="0">
                        <a:latin typeface="Cambria Math"/>
                      </a:rPr>
                      <m:t> −</m:t>
                    </m:r>
                    <m:f>
                      <m:fPr>
                        <m:ctrlPr>
                          <a:rPr lang="en-US" sz="2000" b="0" i="1" smtClean="0">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𝑠</m:t>
                            </m:r>
                          </m:sup>
                        </m:sSup>
                      </m:num>
                      <m:den>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r>
                          <a:rPr lang="en-US" sz="2000" b="0" i="1" smtClean="0">
                            <a:latin typeface="Cambria Math"/>
                          </a:rPr>
                          <m:t> </m:t>
                        </m:r>
                      </m:den>
                    </m:f>
                    <m:r>
                      <a:rPr lang="en-US" sz="2000" b="0" i="1" smtClean="0">
                        <a:latin typeface="Cambria Math"/>
                      </a:rPr>
                      <m:t> ]</m:t>
                    </m:r>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r>
                      <a:rPr lang="en-US" sz="2000" b="0" i="1" smtClean="0">
                        <a:latin typeface="Cambria Math"/>
                      </a:rPr>
                      <m:t>{</m:t>
                    </m:r>
                    <m:r>
                      <a:rPr lang="en-US" sz="2000" b="0" i="1" smtClean="0">
                        <a:latin typeface="Cambria Math"/>
                      </a:rPr>
                      <m:t>𝑋</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f>
                          <m:fPr>
                            <m:ctrlPr>
                              <a:rPr lang="en-US" sz="2000" i="1">
                                <a:latin typeface="Cambria Math"/>
                              </a:rPr>
                            </m:ctrlPr>
                          </m:fPr>
                          <m:num>
                            <m:r>
                              <a:rPr lang="en-US" sz="2000" i="1">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den>
                        </m:f>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den>
                    </m:f>
                    <m:r>
                      <a:rPr lang="en-US" sz="2000" b="0" i="1" smtClean="0">
                        <a:latin typeface="Cambria Math"/>
                      </a:rPr>
                      <m:t> </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rPr>
                          <m:t>𝑡</m:t>
                        </m:r>
                      </m:e>
                    </m:func>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
                              <m:dPr>
                                <m:ctrlPr>
                                  <a:rPr lang="en-US" sz="2000" i="1">
                                    <a:latin typeface="Cambria Math"/>
                                  </a:rPr>
                                </m:ctrlPr>
                              </m:dPr>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e>
                            </m:d>
                          </m:den>
                        </m:f>
                        <m:r>
                          <a:rPr lang="en-US" sz="2000" b="0" i="1" smtClean="0">
                            <a:latin typeface="Cambria Math"/>
                          </a:rPr>
                          <m:t> </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en>
                    </m:f>
                    <m:r>
                      <a:rPr lang="en-US" sz="2000" b="0" i="1" smtClean="0">
                        <a:latin typeface="Cambria Math"/>
                      </a:rPr>
                      <m:t> . </m:t>
                    </m:r>
                    <m:f>
                      <m:fPr>
                        <m:ctrlPr>
                          <a:rPr lang="en-US" sz="2000" b="0" i="1" smtClean="0">
                            <a:latin typeface="Cambria Math"/>
                          </a:rPr>
                        </m:ctrlPr>
                      </m:fPr>
                      <m:num>
                        <m:r>
                          <a:rPr lang="en-US" sz="2000" b="0" i="1" smtClean="0">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den>
                    </m:f>
                    <m:r>
                      <a:rPr lang="en-US" sz="2000" b="0" i="1" smtClean="0">
                        <a:latin typeface="Cambria Math"/>
                      </a:rPr>
                      <m:t> }</m:t>
                    </m:r>
                  </m:oMath>
                </a14:m>
                <a:endParaRPr lang="en-US" sz="2000" dirty="0" smtClean="0"/>
              </a:p>
              <a:p>
                <a:pPr>
                  <a:lnSpc>
                    <a:spcPct val="150000"/>
                  </a:lnSpc>
                </a:pPr>
                <a:r>
                  <a:rPr lang="en-US" sz="2000" dirty="0"/>
                  <a:t> </a:t>
                </a:r>
                <a:r>
                  <a:rPr lang="en-US" sz="2000" dirty="0" smtClean="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r>
                          <a:rPr lang="en-US" sz="2000" b="0" i="1" smtClean="0">
                            <a:latin typeface="Cambria Math"/>
                          </a:rPr>
                          <m:t> </m:t>
                        </m:r>
                        <m:r>
                          <a:rPr lang="en-US" sz="2000" b="0" i="1" smtClean="0">
                            <a:latin typeface="Cambria Math"/>
                          </a:rPr>
                          <m:t>𝐹</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r>
                          <a:rPr lang="en-US" sz="2000" b="0" i="1" smtClean="0">
                            <a:latin typeface="Cambria Math"/>
                          </a:rPr>
                          <m:t>𝐺</m:t>
                        </m:r>
                        <m:d>
                          <m:dPr>
                            <m:ctrlPr>
                              <a:rPr lang="en-US" sz="2000" b="0" i="1" smtClean="0">
                                <a:latin typeface="Cambria Math"/>
                              </a:rPr>
                            </m:ctrlPr>
                          </m:dPr>
                          <m:e>
                            <m:r>
                              <a:rPr lang="en-US" sz="2000" b="0" i="1" smtClean="0">
                                <a:latin typeface="Cambria Math"/>
                              </a:rPr>
                              <m:t>𝑠</m:t>
                            </m:r>
                          </m:e>
                        </m:d>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ea typeface="Cambria Math"/>
                              </a:rPr>
                              <m:t>𝜆</m:t>
                            </m:r>
                          </m:e>
                        </m:d>
                        <m:r>
                          <a:rPr lang="en-US" sz="2000" b="0" i="1" smtClean="0">
                            <a:latin typeface="Cambria Math"/>
                            <a:ea typeface="Cambria Math"/>
                          </a:rPr>
                          <m:t>𝑔</m:t>
                        </m:r>
                        <m:d>
                          <m:dPr>
                            <m:ctrlPr>
                              <a:rPr lang="en-US" sz="2000" b="0" i="1" smtClean="0">
                                <a:latin typeface="Cambria Math"/>
                                <a:ea typeface="Cambria Math"/>
                              </a:rPr>
                            </m:ctrlPr>
                          </m:dPr>
                          <m:e>
                            <m:r>
                              <a:rPr lang="en-US" sz="2000" b="0" i="1" smtClean="0">
                                <a:latin typeface="Cambria Math"/>
                                <a:ea typeface="Cambria Math"/>
                              </a:rPr>
                              <m:t>𝜆</m:t>
                            </m:r>
                          </m:e>
                        </m:d>
                        <m:r>
                          <a:rPr lang="en-US" sz="2000" b="0" i="1" smtClean="0">
                            <a:latin typeface="Cambria Math"/>
                            <a:ea typeface="Cambria Math"/>
                          </a:rPr>
                          <m:t>𝑑</m:t>
                        </m:r>
                        <m:r>
                          <a:rPr lang="en-US" sz="2000" b="0" i="1" smtClean="0">
                            <a:latin typeface="Cambria Math"/>
                            <a:ea typeface="Cambria Math"/>
                          </a:rPr>
                          <m:t>𝜆</m:t>
                        </m:r>
                      </m:e>
                    </m:nary>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𝐹</m:t>
                    </m:r>
                    <m:d>
                      <m:dPr>
                        <m:ctrlPr>
                          <a:rPr lang="en-US" sz="2000" b="0" i="1" smtClean="0">
                            <a:latin typeface="Cambria Math"/>
                          </a:rPr>
                        </m:ctrlPr>
                      </m:dPr>
                      <m:e>
                        <m:r>
                          <a:rPr lang="en-US" sz="2000" b="0" i="1" smtClean="0">
                            <a:latin typeface="Cambria Math"/>
                          </a:rPr>
                          <m:t>𝑠</m:t>
                        </m:r>
                      </m:e>
                    </m:d>
                    <m:r>
                      <a:rPr lang="en-US" sz="2000" b="0" i="1" smtClean="0">
                        <a:latin typeface="Cambria Math"/>
                      </a:rPr>
                      <m:t>               </m:t>
                    </m:r>
                    <m:r>
                      <a:rPr lang="en-US" sz="2000" b="0" i="1" smtClean="0">
                        <a:latin typeface="Cambria Math"/>
                      </a:rPr>
                      <m:t>𝐿</m:t>
                    </m:r>
                    <m:r>
                      <a:rPr lang="en-US" sz="2000" b="0" i="1" smtClean="0">
                        <a:latin typeface="Cambria Math"/>
                      </a:rPr>
                      <m:t>{</m:t>
                    </m:r>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oMath>
                </a14:m>
                <a:r>
                  <a:rPr lang="en-US" sz="2000" dirty="0" smtClean="0"/>
                  <a:t>                     &amp;                   </a:t>
                </a:r>
                <a14:m>
                  <m:oMath xmlns:m="http://schemas.openxmlformats.org/officeDocument/2006/math">
                    <m:r>
                      <a:rPr lang="en-US" sz="2000" b="0" i="1" smtClean="0">
                        <a:latin typeface="Cambria Math"/>
                      </a:rPr>
                      <m:t>𝐺</m:t>
                    </m:r>
                    <m:d>
                      <m:dPr>
                        <m:ctrlPr>
                          <a:rPr lang="en-US" sz="2000" b="0" i="1" smtClean="0">
                            <a:latin typeface="Cambria Math"/>
                          </a:rPr>
                        </m:ctrlPr>
                      </m:dPr>
                      <m:e>
                        <m:r>
                          <a:rPr lang="en-US" sz="2000" b="0" i="1" smtClean="0">
                            <a:latin typeface="Cambria Math"/>
                          </a:rPr>
                          <m:t>𝑠</m:t>
                        </m:r>
                      </m:e>
                    </m:d>
                    <m:r>
                      <a:rPr lang="en-US" sz="2000" b="0" i="1" smtClean="0">
                        <a:latin typeface="Cambria Math"/>
                      </a:rPr>
                      <m:t>     </m:t>
                    </m:r>
                  </m:oMath>
                </a14:m>
                <a:r>
                  <a:rPr lang="en-US" sz="2000" dirty="0" smtClean="0"/>
                  <a:t>              </a:t>
                </a:r>
                <a14:m>
                  <m:oMath xmlns:m="http://schemas.openxmlformats.org/officeDocument/2006/math">
                    <m:r>
                      <a:rPr lang="en-US" sz="2000" b="0" i="1" dirty="0" smtClean="0">
                        <a:latin typeface="Cambria Math"/>
                      </a:rPr>
                      <m:t>𝐿</m:t>
                    </m:r>
                    <m:r>
                      <a:rPr lang="en-US" sz="2000" b="0" i="1" dirty="0" smtClean="0">
                        <a:latin typeface="Cambria Math"/>
                      </a:rPr>
                      <m:t>{</m:t>
                    </m:r>
                    <m:r>
                      <a:rPr lang="en-US" sz="2000" b="0" i="1" dirty="0" smtClean="0">
                        <a:latin typeface="Cambria Math"/>
                      </a:rPr>
                      <m:t>𝑔</m:t>
                    </m:r>
                    <m:d>
                      <m:dPr>
                        <m:ctrlPr>
                          <a:rPr lang="en-US" sz="2000" b="0" i="1" dirty="0" smtClean="0">
                            <a:latin typeface="Cambria Math"/>
                          </a:rPr>
                        </m:ctrlPr>
                      </m:dPr>
                      <m:e>
                        <m:r>
                          <a:rPr lang="en-US" sz="2000" b="0" i="1" dirty="0" smtClean="0">
                            <a:latin typeface="Cambria Math"/>
                          </a:rPr>
                          <m:t>𝑡</m:t>
                        </m:r>
                      </m:e>
                    </m:d>
                    <m:r>
                      <a:rPr lang="en-US" sz="2000" b="0" i="1" dirty="0" smtClean="0">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a:stretch>
              </a:blipFill>
            </p:spPr>
            <p:txBody>
              <a:bodyPr/>
              <a:lstStyle/>
              <a:p>
                <a:r>
                  <a:rPr lang="en-US">
                    <a:noFill/>
                  </a:rPr>
                  <a:t> </a:t>
                </a:r>
              </a:p>
            </p:txBody>
          </p:sp>
        </mc:Fallback>
      </mc:AlternateContent>
      <p:cxnSp>
        <p:nvCxnSpPr>
          <p:cNvPr id="5" name="Straight Arrow Connector 4"/>
          <p:cNvCxnSpPr/>
          <p:nvPr/>
        </p:nvCxnSpPr>
        <p:spPr>
          <a:xfrm>
            <a:off x="533400" y="2057400"/>
            <a:ext cx="762000"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43000" y="5562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67400" y="55626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25794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r>
                  <a:rPr lang="en-US" sz="2000" dirty="0"/>
                  <a:t> </a:t>
                </a:r>
                <a14:m>
                  <m:oMath xmlns:m="http://schemas.openxmlformats.org/officeDocument/2006/math">
                    <m:r>
                      <a:rPr lang="en-US" sz="2000" b="0" i="1" smtClean="0">
                        <a:latin typeface="Cambria Math"/>
                      </a:rPr>
                      <m:t>𝐹</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𝑠</m:t>
                            </m:r>
                          </m:sup>
                        </m:sSup>
                      </m:num>
                      <m:den>
                        <m:r>
                          <a:rPr lang="en-US" sz="2000" b="0" i="1" smtClean="0">
                            <a:latin typeface="Cambria Math"/>
                          </a:rPr>
                          <m:t>𝑠</m:t>
                        </m:r>
                      </m:den>
                    </m:f>
                  </m:oMath>
                </a14:m>
                <a:r>
                  <a:rPr lang="en-US" sz="2000" dirty="0" smtClean="0"/>
                  <a:t>          ;         </a:t>
                </a:r>
                <a14:m>
                  <m:oMath xmlns:m="http://schemas.openxmlformats.org/officeDocument/2006/math">
                    <m:r>
                      <a:rPr lang="en-US" sz="2000" b="0" i="1" smtClean="0">
                        <a:latin typeface="Cambria Math"/>
                      </a:rPr>
                      <m:t>𝑓</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𝑢</m:t>
                    </m:r>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rPr>
                      <m:t>1</m:t>
                    </m:r>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r>
                      <a:rPr lang="en-US" sz="2000" b="0" i="1" smtClean="0">
                        <a:latin typeface="Cambria Math"/>
                      </a:rPr>
                      <m:t>𝐺</m:t>
                    </m:r>
                    <m:d>
                      <m:dPr>
                        <m:ctrlPr>
                          <a:rPr lang="en-US" sz="2000" b="0" i="1" smtClean="0">
                            <a:latin typeface="Cambria Math"/>
                          </a:rPr>
                        </m:ctrlPr>
                      </m:dPr>
                      <m:e>
                        <m:r>
                          <a:rPr lang="en-US" sz="2000" b="0" i="1" smtClean="0">
                            <a:latin typeface="Cambria Math"/>
                          </a:rPr>
                          <m:t>𝑠</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den>
                    </m:f>
                  </m:oMath>
                </a14:m>
                <a:r>
                  <a:rPr lang="en-US" sz="2000" dirty="0" smtClean="0"/>
                  <a:t>    ;          </a:t>
                </a:r>
                <a14:m>
                  <m:oMath xmlns:m="http://schemas.openxmlformats.org/officeDocument/2006/math">
                    <m:r>
                      <a:rPr lang="en-US" sz="2000" b="0" i="1" smtClean="0">
                        <a:latin typeface="Cambria Math"/>
                      </a:rPr>
                      <m:t>𝑔</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i="1">
                            <a:latin typeface="Cambria Math"/>
                          </a:rPr>
                        </m:ctrlPr>
                      </m:fPr>
                      <m:num>
                        <m:r>
                          <a:rPr lang="en-US" sz="2000" i="1">
                            <a:latin typeface="Cambria Math"/>
                          </a:rPr>
                          <m:t>1</m:t>
                        </m:r>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r>
                      <a:rPr lang="en-US" sz="2000" i="1">
                        <a:latin typeface="Cambria Math"/>
                      </a:rPr>
                      <m:t> </m:t>
                    </m:r>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i="1">
                            <a:latin typeface="Cambria Math"/>
                          </a:rPr>
                          <m:t>𝑡</m:t>
                        </m:r>
                      </m:e>
                    </m:func>
                    <m:r>
                      <a:rPr lang="en-US" sz="2000" i="1">
                        <a:latin typeface="Cambria Math"/>
                      </a:rPr>
                      <m:t>)</m:t>
                    </m:r>
                  </m:oMath>
                </a14:m>
                <a:endParaRPr lang="en-US" sz="2000" dirty="0"/>
              </a:p>
              <a:p>
                <a:pPr>
                  <a:lnSpc>
                    <a:spcPct val="150000"/>
                  </a:lnSpc>
                </a:pPr>
                <a:r>
                  <a:rPr lang="en-US" sz="2000" dirty="0" smtClean="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r>
                          <a:rPr lang="en-US" sz="2000" b="0" i="1" smtClean="0">
                            <a:latin typeface="Cambria Math"/>
                          </a:rPr>
                          <m:t> </m:t>
                        </m:r>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
                              <m:dPr>
                                <m:ctrlPr>
                                  <a:rPr lang="en-US" sz="2000" i="1">
                                    <a:latin typeface="Cambria Math"/>
                                  </a:rPr>
                                </m:ctrlPr>
                              </m:dPr>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e>
                            </m:d>
                          </m:den>
                        </m:f>
                        <m:r>
                          <a:rPr lang="en-US" sz="2000" b="0" i="1" smtClean="0">
                            <a:latin typeface="Cambria Math"/>
                          </a:rPr>
                          <m:t> </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𝑢</m:t>
                        </m:r>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ea typeface="Cambria Math"/>
                          </a:rPr>
                          <m:t>𝜆</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den>
                        </m:f>
                      </m:e>
                    </m:nary>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r>
                          <a:rPr lang="en-US" sz="2000" b="0" i="1" smtClean="0">
                            <a:latin typeface="Cambria Math"/>
                            <a:ea typeface="Cambria Math"/>
                          </a:rPr>
                          <m:t>𝜆</m:t>
                        </m:r>
                      </m:e>
                    </m:func>
                    <m:r>
                      <a:rPr lang="en-US" sz="2000" b="0" i="1" smtClean="0">
                        <a:latin typeface="Cambria Math"/>
                        <a:ea typeface="Cambria Math"/>
                      </a:rPr>
                      <m:t>.</m:t>
                    </m:r>
                    <m:r>
                      <a:rPr lang="en-US" sz="2000" b="0" i="1" smtClean="0">
                        <a:latin typeface="Cambria Math"/>
                        <a:ea typeface="Cambria Math"/>
                      </a:rPr>
                      <m:t>𝑑</m:t>
                    </m:r>
                    <m:r>
                      <a:rPr lang="en-US" sz="2000" b="0" i="1" smtClean="0">
                        <a:latin typeface="Cambria Math"/>
                        <a:ea typeface="Cambria Math"/>
                      </a:rPr>
                      <m:t>𝜆</m:t>
                    </m:r>
                  </m:oMath>
                </a14:m>
                <a:endParaRPr lang="en-US" sz="2000" dirty="0" smtClean="0"/>
              </a:p>
              <a:p>
                <a:pPr>
                  <a:lnSpc>
                    <a:spcPct val="150000"/>
                  </a:lnSpc>
                </a:pPr>
                <a:r>
                  <a:rPr lang="en-US" sz="2000" dirty="0"/>
                  <a:t> </a:t>
                </a:r>
                <a:r>
                  <a:rPr lang="fa-IR" sz="2000" dirty="0" smtClean="0"/>
                  <a:t>یا</a:t>
                </a:r>
                <a:r>
                  <a:rPr lang="en-US" sz="2000" dirty="0" smtClean="0"/>
                  <a:t>     ;        </a:t>
                </a:r>
                <a14:m>
                  <m:oMath xmlns:m="http://schemas.openxmlformats.org/officeDocument/2006/math">
                    <m:r>
                      <a:rPr lang="en-US" sz="2000" i="1">
                        <a:latin typeface="Cambria Math"/>
                      </a:rPr>
                      <m:t>𝑓</m:t>
                    </m:r>
                    <m:d>
                      <m:dPr>
                        <m:ctrlPr>
                          <a:rPr lang="en-US" sz="2000" i="1">
                            <a:latin typeface="Cambria Math"/>
                          </a:rPr>
                        </m:ctrlPr>
                      </m:dPr>
                      <m:e>
                        <m:r>
                          <a:rPr lang="en-US" sz="2000" i="1">
                            <a:latin typeface="Cambria Math"/>
                          </a:rPr>
                          <m:t>𝑡</m:t>
                        </m:r>
                      </m:e>
                    </m:d>
                    <m:r>
                      <a:rPr lang="en-US" sz="2000" i="1">
                        <a:latin typeface="Cambria Math"/>
                      </a:rPr>
                      <m:t>=</m:t>
                    </m:r>
                    <m:f>
                      <m:fPr>
                        <m:ctrlPr>
                          <a:rPr lang="en-US" sz="2000" i="1">
                            <a:latin typeface="Cambria Math"/>
                          </a:rPr>
                        </m:ctrlPr>
                      </m:fPr>
                      <m:num>
                        <m:r>
                          <a:rPr lang="en-US" sz="2000" i="1">
                            <a:latin typeface="Cambria Math"/>
                          </a:rPr>
                          <m:t>1</m:t>
                        </m:r>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r>
                      <a:rPr lang="en-US" sz="2000" i="1">
                        <a:latin typeface="Cambria Math"/>
                      </a:rPr>
                      <m:t> </m:t>
                    </m:r>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i="1">
                            <a:latin typeface="Cambria Math"/>
                          </a:rPr>
                          <m:t>𝑡</m:t>
                        </m:r>
                      </m:e>
                    </m:func>
                    <m:r>
                      <a:rPr lang="en-US" sz="2000" i="1">
                        <a:latin typeface="Cambria Math"/>
                      </a:rPr>
                      <m:t>)</m:t>
                    </m:r>
                  </m:oMath>
                </a14:m>
                <a:r>
                  <a:rPr lang="en-US" sz="2000" dirty="0" smtClean="0"/>
                  <a:t>      ,         </a:t>
                </a:r>
                <a14:m>
                  <m:oMath xmlns:m="http://schemas.openxmlformats.org/officeDocument/2006/math">
                    <m:r>
                      <a:rPr lang="en-US" sz="2000" b="0" i="1" smtClean="0">
                        <a:latin typeface="Cambria Math"/>
                      </a:rPr>
                      <m:t>𝐺</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r>
                      <a:rPr lang="en-US" sz="2000" b="0" i="1" smtClean="0">
                        <a:latin typeface="Cambria Math"/>
                      </a:rPr>
                      <m:t>𝑢</m:t>
                    </m:r>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rPr>
                      <m:t>1</m:t>
                    </m:r>
                    <m:r>
                      <a:rPr lang="en-US" sz="2000" b="0" i="1" smtClean="0">
                        <a:latin typeface="Cambria Math"/>
                      </a:rPr>
                      <m:t>)</m:t>
                    </m:r>
                  </m:oMath>
                </a14:m>
                <a:endParaRPr lang="en-US" sz="2000" dirty="0" smtClean="0"/>
              </a:p>
              <a:p>
                <a:pPr>
                  <a:lnSpc>
                    <a:spcPct val="150000"/>
                  </a:lnSpc>
                </a:pPr>
                <a:r>
                  <a:rPr lang="en-US" sz="2000" dirty="0"/>
                  <a:t> </a:t>
                </a:r>
                <a:r>
                  <a:rPr lang="en-US" sz="2000" dirty="0" smtClean="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𝑠</m:t>
                                </m:r>
                              </m:sup>
                            </m:sSup>
                          </m:num>
                          <m:den>
                            <m:r>
                              <a:rPr lang="en-US" sz="2000" i="1">
                                <a:latin typeface="Cambria Math"/>
                              </a:rPr>
                              <m:t>𝑠</m:t>
                            </m:r>
                            <m:d>
                              <m:dPr>
                                <m:ctrlPr>
                                  <a:rPr lang="en-US" sz="2000" i="1">
                                    <a:latin typeface="Cambria Math"/>
                                  </a:rPr>
                                </m:ctrlPr>
                              </m:dPr>
                              <m:e>
                                <m:sSup>
                                  <m:sSupPr>
                                    <m:ctrlPr>
                                      <a:rPr lang="en-US" sz="2000" i="1">
                                        <a:latin typeface="Cambria Math"/>
                                      </a:rPr>
                                    </m:ctrlPr>
                                  </m:sSupPr>
                                  <m:e>
                                    <m:r>
                                      <a:rPr lang="en-US" sz="2000" i="1">
                                        <a:latin typeface="Cambria Math"/>
                                      </a:rPr>
                                      <m:t>𝑠</m:t>
                                    </m:r>
                                  </m:e>
                                  <m:sup>
                                    <m:r>
                                      <a:rPr lang="en-US" sz="2000" i="1">
                                        <a:latin typeface="Cambria Math"/>
                                      </a:rPr>
                                      <m:t>2</m:t>
                                    </m:r>
                                  </m:sup>
                                </m:sSup>
                                <m:r>
                                  <a:rPr lang="en-US" sz="2000" i="1">
                                    <a:latin typeface="Cambria Math"/>
                                  </a:rPr>
                                  <m:t>+</m:t>
                                </m:r>
                                <m:sSup>
                                  <m:sSupPr>
                                    <m:ctrlPr>
                                      <a:rPr lang="en-US" sz="2000" i="1">
                                        <a:latin typeface="Cambria Math"/>
                                      </a:rPr>
                                    </m:ctrlPr>
                                  </m:sSupPr>
                                  <m:e>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e>
                                  <m:sup>
                                    <m:r>
                                      <a:rPr lang="en-US" sz="2000" i="1">
                                        <a:latin typeface="Cambria Math"/>
                                      </a:rPr>
                                      <m:t>2</m:t>
                                    </m:r>
                                  </m:sup>
                                </m:sSup>
                              </m:e>
                            </m:d>
                          </m:den>
                        </m:f>
                        <m:r>
                          <a:rPr lang="en-US" sz="2000" b="0" i="1" smtClean="0">
                            <a:latin typeface="Cambria Math"/>
                          </a:rPr>
                          <m:t> </m:t>
                        </m:r>
                      </m:e>
                    </m:d>
                    <m:r>
                      <a:rPr lang="en-US" sz="2000" b="0" i="1" smtClean="0">
                        <a:latin typeface="Cambria Math"/>
                      </a:rPr>
                      <m:t>=</m:t>
                    </m:r>
                    <m:nary>
                      <m:naryPr>
                        <m:ctrlPr>
                          <a:rPr lang="en-US" sz="2000" b="0" i="1" smtClean="0">
                            <a:latin typeface="Cambria Math"/>
                          </a:rPr>
                        </m:ctrlPr>
                      </m:naryPr>
                      <m:sub>
                        <m:r>
                          <m:rPr>
                            <m:brk m:alnAt="23"/>
                          </m:rPr>
                          <a:rPr lang="en-US" sz="2000" b="0" i="1" smtClean="0">
                            <a:latin typeface="Cambria Math"/>
                          </a:rPr>
                          <m:t>0</m:t>
                        </m:r>
                      </m:sub>
                      <m:sup>
                        <m:r>
                          <a:rPr lang="en-US" sz="2000" b="0" i="1" smtClean="0">
                            <a:latin typeface="Cambria Math"/>
                          </a:rPr>
                          <m:t>𝑡</m:t>
                        </m:r>
                      </m:sup>
                      <m:e>
                        <m:f>
                          <m:fPr>
                            <m:ctrlPr>
                              <a:rPr lang="en-US" sz="2000" i="1">
                                <a:latin typeface="Cambria Math"/>
                              </a:rPr>
                            </m:ctrlPr>
                          </m:fPr>
                          <m:num>
                            <m:r>
                              <a:rPr lang="en-US" sz="2000" i="1">
                                <a:latin typeface="Cambria Math"/>
                              </a:rPr>
                              <m:t>1</m:t>
                            </m:r>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r>
                          <a:rPr lang="en-US" sz="2000" i="1">
                            <a:latin typeface="Cambria Math"/>
                          </a:rPr>
                          <m:t> </m:t>
                        </m:r>
                        <m:func>
                          <m:funcPr>
                            <m:ctrlPr>
                              <a:rPr lang="en-US" sz="2000" i="1">
                                <a:latin typeface="Cambria Math"/>
                              </a:rPr>
                            </m:ctrlPr>
                          </m:funcPr>
                          <m:fName>
                            <m:r>
                              <m:rPr>
                                <m:sty m:val="p"/>
                              </m:rPr>
                              <a:rPr lang="en-US" sz="2000">
                                <a:latin typeface="Cambria Math"/>
                              </a:rPr>
                              <m:t>sin</m:t>
                            </m:r>
                          </m:fName>
                          <m:e>
                            <m:r>
                              <a:rPr lang="en-US" sz="2000" b="0" i="1" smtClean="0">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b="0" i="1" smtClean="0">
                                <a:latin typeface="Cambria Math"/>
                              </a:rPr>
                              <m:t>(</m:t>
                            </m:r>
                            <m:r>
                              <a:rPr lang="en-US" sz="2000" i="1">
                                <a:latin typeface="Cambria Math"/>
                              </a:rPr>
                              <m:t>𝑡</m:t>
                            </m:r>
                            <m:r>
                              <a:rPr lang="en-US" sz="2000" b="0" i="1" smtClean="0">
                                <a:latin typeface="Cambria Math"/>
                              </a:rPr>
                              <m:t>−</m:t>
                            </m:r>
                            <m:r>
                              <a:rPr lang="en-US" sz="2000" b="0" i="1" smtClean="0">
                                <a:latin typeface="Cambria Math"/>
                                <a:ea typeface="Cambria Math"/>
                              </a:rPr>
                              <m:t>𝜆</m:t>
                            </m:r>
                          </m:e>
                        </m:func>
                        <m:r>
                          <a:rPr lang="en-US" sz="2000" i="1">
                            <a:latin typeface="Cambria Math"/>
                          </a:rPr>
                          <m:t>)</m:t>
                        </m:r>
                        <m:r>
                          <a:rPr lang="en-US" sz="2000" b="0" i="1" smtClean="0">
                            <a:latin typeface="Cambria Math"/>
                          </a:rPr>
                          <m:t>]</m:t>
                        </m:r>
                        <m:r>
                          <m:rPr>
                            <m:nor/>
                          </m:rPr>
                          <a:rPr lang="en-US" sz="2000" dirty="0"/>
                          <m:t> </m:t>
                        </m:r>
                      </m:e>
                    </m:nary>
                    <m:r>
                      <a:rPr lang="en-US" sz="2000" b="0" i="1" smtClean="0">
                        <a:latin typeface="Cambria Math"/>
                      </a:rPr>
                      <m:t>𝑢</m:t>
                    </m:r>
                    <m:d>
                      <m:dPr>
                        <m:ctrlPr>
                          <a:rPr lang="en-US" sz="2000" b="0" i="1" smtClean="0">
                            <a:latin typeface="Cambria Math"/>
                          </a:rPr>
                        </m:ctrlPr>
                      </m:dPr>
                      <m:e>
                        <m:r>
                          <a:rPr lang="en-US" sz="2000" b="0" i="1" smtClean="0">
                            <a:latin typeface="Cambria Math"/>
                            <a:ea typeface="Cambria Math"/>
                          </a:rPr>
                          <m:t>𝜆</m:t>
                        </m:r>
                        <m:r>
                          <a:rPr lang="en-US" sz="2000" b="0" i="1" smtClean="0">
                            <a:latin typeface="Cambria Math"/>
                            <a:ea typeface="Cambria Math"/>
                          </a:rPr>
                          <m:t>−</m:t>
                        </m:r>
                        <m:r>
                          <a:rPr lang="en-US" sz="2000" b="0" i="1" smtClean="0">
                            <a:latin typeface="Cambria Math"/>
                            <a:ea typeface="Cambria Math"/>
                          </a:rPr>
                          <m:t>1</m:t>
                        </m:r>
                      </m:e>
                    </m:d>
                    <m:r>
                      <a:rPr lang="en-US" sz="2000" b="0" i="1" smtClean="0">
                        <a:latin typeface="Cambria Math"/>
                        <a:ea typeface="Cambria Math"/>
                      </a:rPr>
                      <m:t>𝑑</m:t>
                    </m:r>
                    <m:r>
                      <a:rPr lang="en-US" sz="2000" b="0" i="1" smtClean="0">
                        <a:latin typeface="Cambria Math"/>
                        <a:ea typeface="Cambria Math"/>
                      </a:rPr>
                      <m:t>𝜆</m:t>
                    </m:r>
                  </m:oMath>
                </a14:m>
                <a:endParaRPr lang="en-US" sz="2000" dirty="0" smtClean="0"/>
              </a:p>
              <a:p>
                <a:pPr>
                  <a:lnSpc>
                    <a:spcPct val="150000"/>
                  </a:lnSpc>
                </a:pPr>
                <a:r>
                  <a:rPr lang="en-US" sz="2000" dirty="0" smtClean="0"/>
                  <a:t> </a:t>
                </a:r>
                <a14:m>
                  <m:oMath xmlns:m="http://schemas.openxmlformats.org/officeDocument/2006/math">
                    <m:r>
                      <a:rPr lang="en-US" sz="2000" b="0" i="1" smtClean="0">
                        <a:latin typeface="Cambria Math"/>
                      </a:rPr>
                      <m:t>=</m:t>
                    </m:r>
                    <m:r>
                      <a:rPr lang="en-US" sz="2000" i="1">
                        <a:latin typeface="Cambria Math"/>
                      </a:rPr>
                      <m:t>𝑢</m:t>
                    </m:r>
                    <m:d>
                      <m:dPr>
                        <m:ctrlPr>
                          <a:rPr lang="en-US" sz="2000" i="1">
                            <a:latin typeface="Cambria Math"/>
                          </a:rPr>
                        </m:ctrlPr>
                      </m:dPr>
                      <m:e>
                        <m:r>
                          <a:rPr lang="en-US" sz="2000" i="1">
                            <a:latin typeface="Cambria Math"/>
                          </a:rPr>
                          <m:t>𝑡</m:t>
                        </m:r>
                        <m:r>
                          <a:rPr lang="en-US" sz="2000" i="1">
                            <a:latin typeface="Cambria Math"/>
                          </a:rPr>
                          <m:t>−</m:t>
                        </m:r>
                        <m:r>
                          <a:rPr lang="en-US" sz="2000" i="1">
                            <a:latin typeface="Cambria Math"/>
                          </a:rPr>
                          <m:t>1</m:t>
                        </m:r>
                      </m:e>
                    </m:d>
                    <m:nary>
                      <m:naryPr>
                        <m:ctrlPr>
                          <a:rPr lang="en-US" sz="2000" i="1" smtClean="0">
                            <a:latin typeface="Cambria Math"/>
                          </a:rPr>
                        </m:ctrlPr>
                      </m:naryPr>
                      <m:sub>
                        <m:r>
                          <m:rPr>
                            <m:brk m:alnAt="23"/>
                          </m:rPr>
                          <a:rPr lang="en-US" sz="2000" b="0" i="1" smtClean="0">
                            <a:latin typeface="Cambria Math"/>
                          </a:rPr>
                          <m:t>1</m:t>
                        </m:r>
                      </m:sub>
                      <m:sup>
                        <m:r>
                          <a:rPr lang="en-US" sz="2000" b="0" i="1" smtClean="0">
                            <a:latin typeface="Cambria Math"/>
                          </a:rPr>
                          <m:t>𝑡</m:t>
                        </m:r>
                      </m:sup>
                      <m:e>
                        <m:f>
                          <m:fPr>
                            <m:ctrlPr>
                              <a:rPr lang="en-US" sz="2000" i="1">
                                <a:latin typeface="Cambria Math"/>
                              </a:rPr>
                            </m:ctrlPr>
                          </m:fPr>
                          <m:num>
                            <m:r>
                              <a:rPr lang="en-US" sz="2000" i="1">
                                <a:latin typeface="Cambria Math"/>
                              </a:rPr>
                              <m:t>1</m:t>
                            </m:r>
                          </m:num>
                          <m:den>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den>
                        </m:f>
                        <m:r>
                          <a:rPr lang="en-US" sz="2000" i="1">
                            <a:latin typeface="Cambria Math"/>
                          </a:rPr>
                          <m:t> </m:t>
                        </m:r>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𝑛</m:t>
                                </m:r>
                              </m:sub>
                            </m:sSub>
                            <m:r>
                              <a:rPr lang="en-US" sz="2000" i="1">
                                <a:latin typeface="Cambria Math"/>
                              </a:rPr>
                              <m:t>(</m:t>
                            </m:r>
                            <m:r>
                              <a:rPr lang="en-US" sz="2000" i="1">
                                <a:latin typeface="Cambria Math"/>
                              </a:rPr>
                              <m:t>𝑡</m:t>
                            </m:r>
                            <m:r>
                              <a:rPr lang="en-US" sz="2000" i="1">
                                <a:latin typeface="Cambria Math"/>
                              </a:rPr>
                              <m:t>−</m:t>
                            </m:r>
                            <m:r>
                              <a:rPr lang="en-US" sz="2000" i="1">
                                <a:latin typeface="Cambria Math"/>
                                <a:ea typeface="Cambria Math"/>
                              </a:rPr>
                              <m:t>𝜆</m:t>
                            </m:r>
                          </m:e>
                        </m:func>
                        <m:r>
                          <a:rPr lang="en-US" sz="2000" i="1">
                            <a:latin typeface="Cambria Math"/>
                          </a:rPr>
                          <m:t>)]</m:t>
                        </m:r>
                      </m:e>
                    </m:nary>
                    <m:r>
                      <a:rPr lang="en-US" sz="2000" b="0" i="1" smtClean="0">
                        <a:latin typeface="Cambria Math"/>
                      </a:rPr>
                      <m:t>𝑑</m:t>
                    </m:r>
                    <m:r>
                      <a:rPr lang="en-US" sz="2000" b="0" i="1" smtClean="0">
                        <a:latin typeface="Cambria Math"/>
                        <a:ea typeface="Cambria Math"/>
                      </a:rPr>
                      <m:t>𝜆</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𝑢</m:t>
                        </m:r>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1</m:t>
                        </m:r>
                        <m:r>
                          <a:rPr lang="en-US" sz="2000" b="0" i="1" smtClean="0">
                            <a:latin typeface="Cambria Math"/>
                            <a:ea typeface="Cambria Math"/>
                          </a:rPr>
                          <m:t>)</m:t>
                        </m:r>
                      </m:num>
                      <m:den>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sup>
                            <m:r>
                              <a:rPr lang="en-US" sz="2000" b="0" i="1" smtClean="0">
                                <a:latin typeface="Cambria Math"/>
                                <a:ea typeface="Cambria Math"/>
                              </a:rPr>
                              <m:t>2</m:t>
                            </m:r>
                          </m:sup>
                        </m:sSup>
                      </m:den>
                    </m:f>
                    <m:r>
                      <a:rPr lang="en-US" sz="2000" b="0" i="1" smtClean="0">
                        <a:latin typeface="Cambria Math"/>
                        <a:ea typeface="Cambria Math"/>
                      </a:rPr>
                      <m:t> </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𝜆</m:t>
                            </m:r>
                          </m:e>
                        </m:d>
                        <m:r>
                          <a:rPr lang="en-US" sz="2000" b="0" i="1" smtClean="0">
                            <a:latin typeface="Cambria Math"/>
                            <a:ea typeface="Cambria Math"/>
                          </a:rPr>
                          <m:t>]</m:t>
                        </m:r>
                      </m:e>
                    </m:func>
                    <m:sSubSup>
                      <m:sSubSupPr>
                        <m:ctrlPr>
                          <a:rPr lang="en-US" sz="2000" b="0" i="1" smtClean="0">
                            <a:latin typeface="Cambria Math"/>
                            <a:ea typeface="Cambria Math"/>
                          </a:rPr>
                        </m:ctrlPr>
                      </m:sSubSupPr>
                      <m:e>
                        <m:r>
                          <a:rPr lang="en-US" sz="2000" b="0" i="1" smtClean="0">
                            <a:latin typeface="Cambria Math"/>
                            <a:ea typeface="Cambria Math"/>
                          </a:rPr>
                          <m:t>|</m:t>
                        </m:r>
                      </m:e>
                      <m:sub>
                        <m:r>
                          <a:rPr lang="en-US" sz="2000" b="0" i="1" smtClean="0">
                            <a:latin typeface="Cambria Math"/>
                            <a:ea typeface="Cambria Math"/>
                          </a:rPr>
                          <m:t>1</m:t>
                        </m:r>
                      </m:sub>
                      <m:sup>
                        <m:r>
                          <a:rPr lang="en-US" sz="2000" b="0" i="1" smtClean="0">
                            <a:latin typeface="Cambria Math"/>
                            <a:ea typeface="Cambria Math"/>
                          </a:rPr>
                          <m:t>𝑡</m:t>
                        </m:r>
                      </m:sup>
                    </m:sSubSup>
                  </m:oMath>
                </a14:m>
                <a:endParaRPr lang="en-US" sz="2000" dirty="0" smtClean="0"/>
              </a:p>
              <a:p>
                <a:pPr>
                  <a:lnSpc>
                    <a:spcPct val="150000"/>
                  </a:lnSpc>
                </a:pPr>
                <a14:m>
                  <m:oMath xmlns:m="http://schemas.openxmlformats.org/officeDocument/2006/math">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𝑢</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r>
                          <a:rPr lang="en-US" sz="2000" i="1">
                            <a:latin typeface="Cambria Math"/>
                            <a:ea typeface="Cambria Math"/>
                          </a:rPr>
                          <m:t>1</m:t>
                        </m:r>
                        <m:r>
                          <a:rPr lang="en-US" sz="2000" i="1">
                            <a:latin typeface="Cambria Math"/>
                            <a:ea typeface="Cambria Math"/>
                          </a:rPr>
                          <m:t>)</m:t>
                        </m:r>
                      </m:num>
                      <m:den>
                        <m:sSup>
                          <m:sSupPr>
                            <m:ctrlPr>
                              <a:rPr lang="en-US" sz="2000" i="1">
                                <a:latin typeface="Cambria Math"/>
                                <a:ea typeface="Cambria Math"/>
                              </a:rPr>
                            </m:ctrlPr>
                          </m:sSupPr>
                          <m:e>
                            <m:sSub>
                              <m:sSubPr>
                                <m:ctrlPr>
                                  <a:rPr lang="en-US" sz="2000" i="1">
                                    <a:latin typeface="Cambria Math"/>
                                    <a:ea typeface="Cambria Math"/>
                                  </a:rPr>
                                </m:ctrlPr>
                              </m:sSubPr>
                              <m:e>
                                <m:r>
                                  <a:rPr lang="en-US" sz="2000" i="1">
                                    <a:latin typeface="Cambria Math"/>
                                    <a:ea typeface="Cambria Math"/>
                                  </a:rPr>
                                  <m:t>𝜔</m:t>
                                </m:r>
                              </m:e>
                              <m:sub>
                                <m:r>
                                  <a:rPr lang="en-US" sz="2000" i="1">
                                    <a:latin typeface="Cambria Math"/>
                                    <a:ea typeface="Cambria Math"/>
                                  </a:rPr>
                                  <m:t>𝑛</m:t>
                                </m:r>
                              </m:sub>
                            </m:sSub>
                          </m:e>
                          <m:sup>
                            <m:r>
                              <a:rPr lang="en-US" sz="2000" i="1">
                                <a:latin typeface="Cambria Math"/>
                                <a:ea typeface="Cambria Math"/>
                              </a:rPr>
                              <m:t>2</m:t>
                            </m:r>
                          </m:sup>
                        </m:sSup>
                      </m:den>
                    </m:f>
                    <m:r>
                      <a:rPr lang="en-US" sz="2000" b="0" i="1" smtClean="0">
                        <a:latin typeface="Cambria Math"/>
                        <a:ea typeface="Cambria Math"/>
                      </a:rPr>
                      <m:t> [ </m:t>
                    </m:r>
                    <m:r>
                      <a:rPr lang="en-US" sz="2000" b="0" i="1" smtClean="0">
                        <a:latin typeface="Cambria Math"/>
                        <a:ea typeface="Cambria Math"/>
                      </a:rPr>
                      <m:t>1</m:t>
                    </m:r>
                    <m:r>
                      <a:rPr lang="en-US"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𝑛</m:t>
                            </m:r>
                          </m:sub>
                        </m:sSub>
                      </m:e>
                    </m:func>
                    <m:d>
                      <m:dPr>
                        <m:ctrlPr>
                          <a:rPr lang="en-US" sz="2000" b="0" i="1" smtClean="0">
                            <a:latin typeface="Cambria Math"/>
                            <a:ea typeface="Cambria Math"/>
                          </a:rPr>
                        </m:ctrlPr>
                      </m:dPr>
                      <m:e>
                        <m:r>
                          <a:rPr lang="en-US" sz="2000" b="0" i="1" smtClean="0">
                            <a:latin typeface="Cambria Math"/>
                            <a:ea typeface="Cambria Math"/>
                          </a:rPr>
                          <m:t>𝑡</m:t>
                        </m:r>
                        <m:r>
                          <a:rPr lang="en-US" sz="2000" b="0" i="1" smtClean="0">
                            <a:latin typeface="Cambria Math"/>
                            <a:ea typeface="Cambria Math"/>
                          </a:rPr>
                          <m:t>−</m:t>
                        </m:r>
                        <m:r>
                          <a:rPr lang="en-US" sz="2000" b="0" i="1" smtClean="0">
                            <a:latin typeface="Cambria Math"/>
                            <a:ea typeface="Cambria Math"/>
                          </a:rPr>
                          <m:t>1</m:t>
                        </m:r>
                      </m:e>
                    </m:d>
                    <m:r>
                      <a:rPr lang="en-US" sz="2000" b="0" i="1" smtClean="0">
                        <a:latin typeface="Cambria Math"/>
                        <a:ea typeface="Cambria Math"/>
                      </a:rPr>
                      <m:t>]</m:t>
                    </m:r>
                  </m:oMath>
                </a14:m>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a:stretch>
              </a:blipFill>
            </p:spPr>
            <p:txBody>
              <a:bodyPr/>
              <a:lstStyle/>
              <a:p>
                <a:r>
                  <a:rPr lang="en-US">
                    <a:noFill/>
                  </a:rPr>
                  <a:t> </a:t>
                </a:r>
              </a:p>
            </p:txBody>
          </p:sp>
        </mc:Fallback>
      </mc:AlternateContent>
      <p:sp>
        <p:nvSpPr>
          <p:cNvPr id="4" name="Right Arrow 3"/>
          <p:cNvSpPr/>
          <p:nvPr/>
        </p:nvSpPr>
        <p:spPr>
          <a:xfrm>
            <a:off x="457200" y="3810000"/>
            <a:ext cx="838200" cy="1524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639205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gn="r" rtl="1"/>
                <a:r>
                  <a:rPr lang="en-US" sz="2000" dirty="0"/>
                  <a:t> </a:t>
                </a:r>
                <a:r>
                  <a:rPr lang="fa-IR" sz="2000" dirty="0"/>
                  <a:t>به همین فرم تبدیل لاپلاس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𝑆</m:t>
                            </m:r>
                          </m:sup>
                        </m:sSup>
                      </m:num>
                      <m:den>
                        <m:r>
                          <a:rPr lang="en-US" sz="2000" i="1">
                            <a:latin typeface="Cambria Math"/>
                          </a:rPr>
                          <m:t>𝑆</m:t>
                        </m:r>
                        <m:r>
                          <a:rPr lang="en-US" sz="2000" i="1">
                            <a:latin typeface="Cambria Math"/>
                          </a:rPr>
                          <m:t>(</m:t>
                        </m:r>
                        <m:sSup>
                          <m:sSupPr>
                            <m:ctrlPr>
                              <a:rPr lang="en-US" sz="2000" i="1">
                                <a:latin typeface="Cambria Math"/>
                              </a:rPr>
                            </m:ctrlPr>
                          </m:sSupPr>
                          <m:e>
                            <m:r>
                              <a:rPr lang="en-US" sz="2000" i="1">
                                <a:latin typeface="Cambria Math"/>
                              </a:rPr>
                              <m:t>𝑆</m:t>
                            </m:r>
                          </m:e>
                          <m:sup>
                            <m:r>
                              <a:rPr lang="en-US" sz="2000" i="1">
                                <a:latin typeface="Cambria Math"/>
                              </a:rPr>
                              <m:t>2</m:t>
                            </m:r>
                          </m:sup>
                        </m:sSup>
                        <m:r>
                          <a:rPr lang="en-US" sz="2000" i="1">
                            <a:latin typeface="Cambria Math"/>
                          </a:rPr>
                          <m:t>+</m:t>
                        </m:r>
                        <m:sSubSup>
                          <m:sSubSupPr>
                            <m:ctrlPr>
                              <a:rPr lang="en-US" sz="2000" i="1">
                                <a:latin typeface="Cambria Math"/>
                              </a:rPr>
                            </m:ctrlPr>
                          </m:sSubSupPr>
                          <m:e>
                            <m:r>
                              <a:rPr lang="en-US" sz="2000" i="1">
                                <a:latin typeface="Cambria Math"/>
                              </a:rPr>
                              <m:t>𝜔</m:t>
                            </m:r>
                          </m:e>
                          <m:sub>
                            <m:r>
                              <a:rPr lang="en-US" sz="2000" i="1">
                                <a:latin typeface="Cambria Math"/>
                              </a:rPr>
                              <m:t>𝑛</m:t>
                            </m:r>
                          </m:sub>
                          <m:sup>
                            <m:r>
                              <a:rPr lang="en-US" sz="2000" i="1">
                                <a:latin typeface="Cambria Math"/>
                              </a:rPr>
                              <m:t>2</m:t>
                            </m:r>
                          </m:sup>
                        </m:sSubSup>
                        <m:r>
                          <a:rPr lang="en-US" sz="2000" i="1">
                            <a:latin typeface="Cambria Math"/>
                          </a:rPr>
                          <m:t>)</m:t>
                        </m:r>
                      </m:den>
                    </m:f>
                  </m:oMath>
                </a14:m>
                <a:r>
                  <a:rPr lang="en-US" sz="2000" dirty="0"/>
                  <a:t> </a:t>
                </a:r>
                <a:r>
                  <a:rPr lang="fa-IR" sz="2000" dirty="0"/>
                  <a:t>را حساب می کنیم که برابر است با :</a:t>
                </a:r>
                <a:endParaRPr lang="en-US" sz="2000" dirty="0"/>
              </a:p>
              <a:p>
                <a:pPr algn="l">
                  <a:lnSpc>
                    <a:spcPct val="150000"/>
                  </a:lnSpc>
                </a:pPr>
                <a:r>
                  <a:rPr lang="en-US" sz="2000" dirty="0" smtClean="0"/>
                  <a:t> </a:t>
                </a:r>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b="0" i="1" smtClean="0">
                            <a:latin typeface="Cambria Math"/>
                          </a:rPr>
                          <m:t>𝐿</m:t>
                        </m:r>
                      </m:e>
                      <m:sup>
                        <m:r>
                          <a:rPr lang="en-US" sz="2000" b="0" i="1" smtClean="0">
                            <a:latin typeface="Cambria Math"/>
                          </a:rPr>
                          <m:t>−</m:t>
                        </m:r>
                        <m:r>
                          <a:rPr lang="en-US" sz="2000" b="0" i="1" smtClean="0">
                            <a:latin typeface="Cambria Math"/>
                          </a:rPr>
                          <m:t>1</m:t>
                        </m:r>
                      </m:sup>
                    </m:sSup>
                    <m:d>
                      <m:dPr>
                        <m:begChr m:val="{"/>
                        <m:endChr m:val="}"/>
                        <m:ctrlPr>
                          <a:rPr lang="en-US" sz="2000" b="0" i="1" smtClean="0">
                            <a:latin typeface="Cambria Math"/>
                          </a:rPr>
                        </m:ctrlPr>
                      </m:dPr>
                      <m:e>
                        <m:f>
                          <m:fPr>
                            <m:ctrlPr>
                              <a:rPr lang="en-US" sz="2000" i="1">
                                <a:latin typeface="Cambria Math"/>
                              </a:rPr>
                            </m:ctrlPr>
                          </m:fPr>
                          <m:num>
                            <m:sSup>
                              <m:sSupPr>
                                <m:ctrlPr>
                                  <a:rPr lang="en-US" sz="2000" i="1">
                                    <a:latin typeface="Cambria Math"/>
                                  </a:rPr>
                                </m:ctrlPr>
                              </m:sSupPr>
                              <m:e>
                                <m:r>
                                  <a:rPr lang="en-US" sz="2000" i="1">
                                    <a:latin typeface="Cambria Math"/>
                                  </a:rPr>
                                  <m:t>𝑒</m:t>
                                </m:r>
                              </m:e>
                              <m:sup>
                                <m:r>
                                  <a:rPr lang="en-US" sz="2000" i="1">
                                    <a:latin typeface="Cambria Math"/>
                                  </a:rPr>
                                  <m:t>−</m:t>
                                </m:r>
                                <m:r>
                                  <a:rPr lang="en-US" sz="2000" i="1">
                                    <a:latin typeface="Cambria Math"/>
                                  </a:rPr>
                                  <m:t>2</m:t>
                                </m:r>
                                <m:r>
                                  <a:rPr lang="en-US" sz="2000" i="1">
                                    <a:latin typeface="Cambria Math"/>
                                  </a:rPr>
                                  <m:t>𝑆</m:t>
                                </m:r>
                              </m:sup>
                            </m:sSup>
                          </m:num>
                          <m:den>
                            <m:r>
                              <a:rPr lang="en-US" sz="2000" i="1">
                                <a:latin typeface="Cambria Math"/>
                              </a:rPr>
                              <m:t>𝑆</m:t>
                            </m:r>
                            <m:d>
                              <m:dPr>
                                <m:ctrlPr>
                                  <a:rPr lang="en-US" sz="2000" i="1">
                                    <a:latin typeface="Cambria Math"/>
                                  </a:rPr>
                                </m:ctrlPr>
                              </m:dPr>
                              <m:e>
                                <m:sSup>
                                  <m:sSupPr>
                                    <m:ctrlPr>
                                      <a:rPr lang="en-US" sz="2000" i="1">
                                        <a:latin typeface="Cambria Math"/>
                                      </a:rPr>
                                    </m:ctrlPr>
                                  </m:sSupPr>
                                  <m:e>
                                    <m:r>
                                      <a:rPr lang="en-US" sz="2000" i="1">
                                        <a:latin typeface="Cambria Math"/>
                                      </a:rPr>
                                      <m:t>𝑆</m:t>
                                    </m:r>
                                  </m:e>
                                  <m:sup>
                                    <m:r>
                                      <a:rPr lang="en-US" sz="2000" i="1">
                                        <a:latin typeface="Cambria Math"/>
                                      </a:rPr>
                                      <m:t>2</m:t>
                                    </m:r>
                                  </m:sup>
                                </m:sSup>
                                <m:r>
                                  <a:rPr lang="en-US" sz="2000" i="1">
                                    <a:latin typeface="Cambria Math"/>
                                  </a:rPr>
                                  <m:t>+</m:t>
                                </m:r>
                                <m:sSubSup>
                                  <m:sSubSupPr>
                                    <m:ctrlPr>
                                      <a:rPr lang="en-US" sz="2000" i="1">
                                        <a:latin typeface="Cambria Math"/>
                                      </a:rPr>
                                    </m:ctrlPr>
                                  </m:sSubSupPr>
                                  <m:e>
                                    <m:r>
                                      <a:rPr lang="en-US" sz="2000" i="1">
                                        <a:latin typeface="Cambria Math"/>
                                      </a:rPr>
                                      <m:t>𝜔</m:t>
                                    </m:r>
                                  </m:e>
                                  <m:sub>
                                    <m:r>
                                      <a:rPr lang="en-US" sz="2000" i="1">
                                        <a:latin typeface="Cambria Math"/>
                                      </a:rPr>
                                      <m:t>𝑛</m:t>
                                    </m:r>
                                  </m:sub>
                                  <m:sup>
                                    <m:r>
                                      <a:rPr lang="en-US" sz="2000" i="1">
                                        <a:latin typeface="Cambria Math"/>
                                      </a:rPr>
                                      <m:t>2</m:t>
                                    </m:r>
                                  </m:sup>
                                </m:sSubSup>
                              </m:e>
                            </m:d>
                          </m:den>
                        </m:f>
                        <m:r>
                          <a:rPr lang="en-US" sz="2000" b="0" i="1" smtClean="0">
                            <a:latin typeface="Cambria Math"/>
                          </a:rPr>
                          <m:t> </m:t>
                        </m:r>
                      </m:e>
                    </m:d>
                    <m:r>
                      <a:rPr lang="en-US" sz="2000" b="0" i="1" smtClean="0">
                        <a:latin typeface="Cambria Math"/>
                      </a:rPr>
                      <m:t>=</m:t>
                    </m:r>
                    <m:f>
                      <m:fPr>
                        <m:ctrlPr>
                          <a:rPr lang="en-US" sz="2000" b="0" i="1" smtClean="0">
                            <a:latin typeface="Cambria Math"/>
                          </a:rPr>
                        </m:ctrlPr>
                      </m:fPr>
                      <m:num>
                        <m:r>
                          <a:rPr lang="en-US" sz="2000" b="0" i="1" smtClean="0">
                            <a:latin typeface="Cambria Math"/>
                          </a:rPr>
                          <m:t>𝑢</m:t>
                        </m:r>
                        <m:r>
                          <a:rPr lang="en-US" sz="2000" b="0" i="1" smtClean="0">
                            <a:latin typeface="Cambria Math"/>
                          </a:rPr>
                          <m:t>(</m:t>
                        </m:r>
                        <m:r>
                          <a:rPr lang="en-US" sz="2000" b="0" i="1" smtClean="0">
                            <a:latin typeface="Cambria Math"/>
                          </a:rPr>
                          <m:t>𝑡</m:t>
                        </m:r>
                        <m:r>
                          <a:rPr lang="en-US" sz="2000" b="0" i="1" smtClean="0">
                            <a:latin typeface="Cambria Math"/>
                          </a:rPr>
                          <m:t>−</m:t>
                        </m:r>
                        <m:r>
                          <a:rPr lang="en-US" sz="2000" b="0" i="1" smtClean="0">
                            <a:latin typeface="Cambria Math"/>
                          </a:rPr>
                          <m:t>2</m:t>
                        </m:r>
                        <m:r>
                          <a:rPr lang="en-US" sz="2000" b="0" i="1" smtClean="0">
                            <a:latin typeface="Cambria Math"/>
                          </a:rPr>
                          <m:t>)</m:t>
                        </m:r>
                      </m:num>
                      <m:den>
                        <m:sSup>
                          <m:sSupPr>
                            <m:ctrlPr>
                              <a:rPr lang="en-US" sz="2000" b="0" i="1" smtClean="0">
                                <a:latin typeface="Cambria Math"/>
                              </a:rPr>
                            </m:ctrlPr>
                          </m:sSup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e>
                          <m:sup>
                            <m:r>
                              <a:rPr lang="en-US" sz="2000" b="0" i="1" smtClean="0">
                                <a:latin typeface="Cambria Math"/>
                              </a:rPr>
                              <m:t>2</m:t>
                            </m:r>
                          </m:sup>
                        </m:sSup>
                      </m:den>
                    </m:f>
                    <m:r>
                      <a:rPr lang="en-US" sz="2000" b="0" i="1" smtClean="0">
                        <a:latin typeface="Cambria Math"/>
                      </a:rPr>
                      <m:t> [ </m:t>
                    </m:r>
                    <m:r>
                      <a:rPr lang="en-US" sz="2000" b="0" i="1" smtClean="0">
                        <a:latin typeface="Cambria Math"/>
                      </a:rPr>
                      <m:t>1</m:t>
                    </m:r>
                    <m:r>
                      <a:rPr lang="en-US" sz="2000" b="0" i="1" smtClean="0">
                        <a:latin typeface="Cambria Math"/>
                      </a:rPr>
                      <m:t>−</m:t>
                    </m:r>
                    <m:func>
                      <m:funcPr>
                        <m:ctrlPr>
                          <a:rPr lang="en-US" sz="2000" b="0" i="1" smtClean="0">
                            <a:latin typeface="Cambria Math"/>
                          </a:rPr>
                        </m:ctrlPr>
                      </m:funcPr>
                      <m:fName>
                        <m:r>
                          <m:rPr>
                            <m:sty m:val="p"/>
                          </m:rPr>
                          <a:rPr lang="en-US" sz="2000" b="0" i="0" smtClean="0">
                            <a:latin typeface="Cambria Math"/>
                          </a:rPr>
                          <m:t>cos</m:t>
                        </m:r>
                      </m:fName>
                      <m:e>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𝜔</m:t>
                                </m:r>
                              </m:e>
                              <m:sub>
                                <m:r>
                                  <a:rPr lang="en-US" sz="2000" b="0" i="1" smtClean="0">
                                    <a:latin typeface="Cambria Math"/>
                                  </a:rPr>
                                  <m:t>𝑛</m:t>
                                </m:r>
                              </m:sub>
                            </m:sSub>
                            <m:d>
                              <m:dPr>
                                <m:ctrlPr>
                                  <a:rPr lang="en-US" sz="2000" b="0" i="1" smtClean="0">
                                    <a:latin typeface="Cambria Math"/>
                                  </a:rPr>
                                </m:ctrlPr>
                              </m:dPr>
                              <m:e>
                                <m:r>
                                  <a:rPr lang="en-US" sz="2000" b="0" i="1" smtClean="0">
                                    <a:latin typeface="Cambria Math"/>
                                  </a:rPr>
                                  <m:t>𝑡</m:t>
                                </m:r>
                                <m:r>
                                  <a:rPr lang="en-US" sz="2000" b="0" i="1" smtClean="0">
                                    <a:latin typeface="Cambria Math"/>
                                  </a:rPr>
                                  <m:t>−</m:t>
                                </m:r>
                                <m:r>
                                  <a:rPr lang="en-US" sz="2000" b="0" i="1" smtClean="0">
                                    <a:latin typeface="Cambria Math"/>
                                  </a:rPr>
                                  <m:t>2</m:t>
                                </m:r>
                              </m:e>
                            </m:d>
                          </m:e>
                        </m:d>
                      </m:e>
                    </m:func>
                    <m:r>
                      <a:rPr lang="en-US" sz="2000" b="0" i="1" smtClean="0">
                        <a:latin typeface="Cambria Math"/>
                      </a:rPr>
                      <m:t>]</m:t>
                    </m:r>
                  </m:oMath>
                </a14:m>
                <a:endParaRPr lang="en-US" sz="2000" dirty="0" smtClean="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Tree>
    <p:extLst>
      <p:ext uri="{BB962C8B-B14F-4D97-AF65-F5344CB8AC3E}">
        <p14:creationId xmlns="" xmlns:p14="http://schemas.microsoft.com/office/powerpoint/2010/main" val="19563686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2000" dirty="0" smtClean="0"/>
          </a:p>
          <a:p>
            <a:pPr algn="r" rtl="1"/>
            <a:r>
              <a:rPr lang="fa-IR" sz="2000" dirty="0"/>
              <a:t> </a:t>
            </a:r>
            <a:r>
              <a:rPr lang="fa-IR" sz="2000" dirty="0" smtClean="0"/>
              <a:t>                     </a:t>
            </a:r>
            <a:r>
              <a:rPr lang="fa-IR" sz="2000" dirty="0" smtClean="0">
                <a:cs typeface="B Titr" pitchFamily="2" charset="-78"/>
              </a:rPr>
              <a:t>سیستم های دو درجه آزادی ؛</a:t>
            </a:r>
          </a:p>
          <a:p>
            <a:pPr algn="r" rtl="1">
              <a:lnSpc>
                <a:spcPct val="150000"/>
              </a:lnSpc>
            </a:pPr>
            <a:r>
              <a:rPr lang="fa-IR" sz="2000" dirty="0" smtClean="0">
                <a:cs typeface="B Titr" pitchFamily="2" charset="-78"/>
              </a:rPr>
              <a:t> </a:t>
            </a:r>
          </a:p>
          <a:p>
            <a:pPr algn="r" rtl="1">
              <a:lnSpc>
                <a:spcPct val="150000"/>
              </a:lnSpc>
            </a:pPr>
            <a:r>
              <a:rPr lang="fa-IR" sz="2000" dirty="0">
                <a:cs typeface="B Titr" pitchFamily="2" charset="-78"/>
              </a:rPr>
              <a:t> </a:t>
            </a:r>
            <a:r>
              <a:rPr lang="fa-IR" sz="2000" dirty="0" smtClean="0">
                <a:cs typeface="B Titr" pitchFamily="2" charset="-78"/>
              </a:rPr>
              <a:t>          </a:t>
            </a:r>
            <a:r>
              <a:rPr lang="fa-IR" sz="2000" dirty="0"/>
              <a:t>سیستمی است که برای معرفی آن به دو مشخصه نیاز </a:t>
            </a:r>
            <a:r>
              <a:rPr lang="fa-IR" sz="2000" dirty="0" smtClean="0"/>
              <a:t>است. به </a:t>
            </a:r>
            <a:r>
              <a:rPr lang="fa-IR" sz="2000" dirty="0"/>
              <a:t>عبارت دیگر به دو معادله دیفرانسیل نیاز است تا بتوان مجهولات </a:t>
            </a:r>
            <a:r>
              <a:rPr lang="fa-IR" sz="2000" dirty="0" smtClean="0"/>
              <a:t>سیستم </a:t>
            </a:r>
            <a:r>
              <a:rPr lang="fa-IR" sz="2000" dirty="0"/>
              <a:t>را بدست آورد</a:t>
            </a:r>
            <a:r>
              <a:rPr lang="fa-IR" sz="2000" dirty="0" smtClean="0"/>
              <a:t>.</a:t>
            </a:r>
          </a:p>
          <a:p>
            <a:pPr algn="r" rtl="1">
              <a:lnSpc>
                <a:spcPct val="150000"/>
              </a:lnSpc>
            </a:pPr>
            <a:r>
              <a:rPr lang="fa-IR" sz="2000" dirty="0">
                <a:cs typeface="B Titr" pitchFamily="2" charset="-78"/>
              </a:rPr>
              <a:t> </a:t>
            </a:r>
            <a:endParaRPr lang="en-US" sz="2000" dirty="0">
              <a:cs typeface="B Titr" pitchFamily="2" charset="-78"/>
            </a:endParaRPr>
          </a:p>
        </p:txBody>
      </p:sp>
      <p:cxnSp>
        <p:nvCxnSpPr>
          <p:cNvPr id="4" name="Straight Connector 3"/>
          <p:cNvCxnSpPr/>
          <p:nvPr/>
        </p:nvCxnSpPr>
        <p:spPr>
          <a:xfrm>
            <a:off x="809625" y="3669504"/>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57250" y="2619374"/>
            <a:ext cx="1276350" cy="8096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3431379"/>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3428999"/>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78105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5250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419225"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666875"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43100"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5425" y="2133600"/>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95425" y="2303858"/>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95425" y="3024186"/>
            <a:ext cx="0" cy="154781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95425" y="3024186"/>
            <a:ext cx="485775" cy="1166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905000" y="4191000"/>
            <a:ext cx="228600" cy="2190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rot="6658253">
            <a:off x="1340431" y="3471772"/>
            <a:ext cx="481433" cy="59072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5" name="TextBox 34"/>
              <p:cNvSpPr txBox="1"/>
              <p:nvPr/>
            </p:nvSpPr>
            <p:spPr>
              <a:xfrm>
                <a:off x="1524000" y="4006334"/>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35" name="TextBox 34"/>
              <p:cNvSpPr txBox="1">
                <a:spLocks noRot="1" noChangeAspect="1" noMove="1" noResize="1" noEditPoints="1" noAdjustHandles="1" noChangeArrowheads="1" noChangeShapeType="1" noTextEdit="1"/>
              </p:cNvSpPr>
              <p:nvPr/>
            </p:nvSpPr>
            <p:spPr>
              <a:xfrm>
                <a:off x="1524000" y="4006334"/>
                <a:ext cx="374141" cy="369332"/>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6" name="TextBox 35"/>
              <p:cNvSpPr txBox="1"/>
              <p:nvPr/>
            </p:nvSpPr>
            <p:spPr>
              <a:xfrm>
                <a:off x="1537014" y="1934526"/>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1537014" y="1934526"/>
                <a:ext cx="367986" cy="369332"/>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37" name="Straight Connector 36"/>
          <p:cNvCxnSpPr/>
          <p:nvPr/>
        </p:nvCxnSpPr>
        <p:spPr>
          <a:xfrm>
            <a:off x="5895975" y="3669504"/>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943600" y="2619374"/>
            <a:ext cx="1276350" cy="8096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76950" y="3431379"/>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915150" y="3428999"/>
            <a:ext cx="228600" cy="219075"/>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586740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03885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305550" y="3681407"/>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05575"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753225"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29450" y="3676645"/>
            <a:ext cx="152400"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81775" y="3024186"/>
            <a:ext cx="0" cy="154781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991350" y="4191000"/>
            <a:ext cx="228600" cy="2190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9" name="TextBox 48"/>
              <p:cNvSpPr txBox="1"/>
              <p:nvPr/>
            </p:nvSpPr>
            <p:spPr>
              <a:xfrm>
                <a:off x="6600825" y="3912952"/>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p:sp>
            <p:nvSpPr>
              <p:cNvPr id="49" name="TextBox 48"/>
              <p:cNvSpPr txBox="1">
                <a:spLocks noRot="1" noChangeAspect="1" noMove="1" noResize="1" noEditPoints="1" noAdjustHandles="1" noChangeArrowheads="1" noChangeShapeType="1" noTextEdit="1"/>
              </p:cNvSpPr>
              <p:nvPr/>
            </p:nvSpPr>
            <p:spPr>
              <a:xfrm>
                <a:off x="6600825" y="3912952"/>
                <a:ext cx="374141"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50" name="Arc 49"/>
          <p:cNvSpPr/>
          <p:nvPr/>
        </p:nvSpPr>
        <p:spPr>
          <a:xfrm rot="6658253">
            <a:off x="6426783" y="3464116"/>
            <a:ext cx="481433" cy="59072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a:off x="6581775" y="3024186"/>
            <a:ext cx="485775" cy="1166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3" name="TextBox 52"/>
              <p:cNvSpPr txBox="1"/>
              <p:nvPr/>
            </p:nvSpPr>
            <p:spPr>
              <a:xfrm>
                <a:off x="7434620" y="3977371"/>
                <a:ext cx="1481495" cy="646331"/>
              </a:xfrm>
              <a:prstGeom prst="rect">
                <a:avLst/>
              </a:prstGeom>
              <a:noFill/>
            </p:spPr>
            <p:txBody>
              <a:bodyPr wrap="none" rtlCol="0">
                <a:spAutoFit/>
              </a:bodyPr>
              <a:lstStyle/>
              <a:p>
                <a:pPr algn="r" rtl="1"/>
                <a:r>
                  <a:rPr lang="fa-IR" dirty="0" smtClean="0"/>
                  <a:t>یک درجه آزادی </a:t>
                </a:r>
              </a:p>
              <a:p>
                <a:pPr algn="r" rtl="1"/>
                <a:r>
                  <a:rPr lang="fa-IR" dirty="0" smtClean="0"/>
                  <a:t>مجهول؛ </a:t>
                </a:r>
                <a14:m>
                  <m:oMath xmlns:m="http://schemas.openxmlformats.org/officeDocument/2006/math">
                    <m:r>
                      <a:rPr lang="fa-IR" i="1" smtClean="0">
                        <a:latin typeface="Cambria Math"/>
                        <a:ea typeface="Cambria Math"/>
                      </a:rPr>
                      <m:t>𝜃</m:t>
                    </m:r>
                  </m:oMath>
                </a14:m>
                <a:endParaRPr lang="en-US" dirty="0"/>
              </a:p>
            </p:txBody>
          </p:sp>
        </mc:Choice>
        <mc:Fallback>
          <p:sp>
            <p:nvSpPr>
              <p:cNvPr id="53" name="TextBox 52"/>
              <p:cNvSpPr txBox="1">
                <a:spLocks noRot="1" noChangeAspect="1" noMove="1" noResize="1" noEditPoints="1" noAdjustHandles="1" noChangeArrowheads="1" noChangeShapeType="1" noTextEdit="1"/>
              </p:cNvSpPr>
              <p:nvPr/>
            </p:nvSpPr>
            <p:spPr>
              <a:xfrm>
                <a:off x="7434620" y="3977371"/>
                <a:ext cx="1481495" cy="646331"/>
              </a:xfrm>
              <a:prstGeom prst="rect">
                <a:avLst/>
              </a:prstGeom>
              <a:blipFill rotWithShape="1">
                <a:blip r:embed="rId5" cstate="print"/>
                <a:stretch>
                  <a:fillRect l="-2881" t="-4717" r="-3292" b="-1320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4" name="TextBox 53"/>
              <p:cNvSpPr txBox="1"/>
              <p:nvPr/>
            </p:nvSpPr>
            <p:spPr>
              <a:xfrm>
                <a:off x="2514600" y="3829049"/>
                <a:ext cx="1388521" cy="646331"/>
              </a:xfrm>
              <a:prstGeom prst="rect">
                <a:avLst/>
              </a:prstGeom>
              <a:noFill/>
            </p:spPr>
            <p:txBody>
              <a:bodyPr wrap="none" rtlCol="0">
                <a:spAutoFit/>
              </a:bodyPr>
              <a:lstStyle/>
              <a:p>
                <a:pPr algn="r" rtl="1"/>
                <a:r>
                  <a:rPr lang="fa-IR" dirty="0" smtClean="0"/>
                  <a:t>دو درجه آزادی </a:t>
                </a:r>
              </a:p>
              <a:p>
                <a:pPr algn="r" rtl="1"/>
                <a:r>
                  <a:rPr lang="fa-IR" dirty="0" smtClean="0"/>
                  <a:t>مجهول </a:t>
                </a:r>
                <a:r>
                  <a:rPr lang="fa-IR" dirty="0"/>
                  <a:t>؛</a:t>
                </a:r>
                <a:r>
                  <a:rPr lang="en-US" dirty="0" smtClean="0"/>
                  <a:t>, </a:t>
                </a:r>
                <a14:m>
                  <m:oMath xmlns:m="http://schemas.openxmlformats.org/officeDocument/2006/math">
                    <m:r>
                      <a:rPr lang="en-US" b="0" i="1" smtClean="0">
                        <a:latin typeface="Cambria Math"/>
                      </a:rPr>
                      <m:t>𝑥</m:t>
                    </m:r>
                  </m:oMath>
                </a14:m>
                <a:r>
                  <a:rPr lang="en-US" dirty="0" smtClean="0"/>
                  <a:t> </a:t>
                </a:r>
                <a:r>
                  <a:rPr lang="fa-IR" dirty="0" smtClean="0"/>
                  <a:t> </a:t>
                </a:r>
                <a14:m>
                  <m:oMath xmlns:m="http://schemas.openxmlformats.org/officeDocument/2006/math">
                    <m:r>
                      <a:rPr lang="fa-IR" i="1" smtClean="0">
                        <a:latin typeface="Cambria Math"/>
                        <a:ea typeface="Cambria Math"/>
                      </a:rPr>
                      <m:t>𝜃</m:t>
                    </m:r>
                  </m:oMath>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2514600" y="3829049"/>
                <a:ext cx="1388521" cy="646331"/>
              </a:xfrm>
              <a:prstGeom prst="rect">
                <a:avLst/>
              </a:prstGeom>
              <a:blipFill rotWithShape="1">
                <a:blip r:embed="rId6" cstate="print"/>
                <a:stretch>
                  <a:fillRect l="-3084" t="-4717" r="-3965" b="-1415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5" name="TextBox 54"/>
              <p:cNvSpPr txBox="1"/>
              <p:nvPr/>
            </p:nvSpPr>
            <p:spPr>
              <a:xfrm>
                <a:off x="7322540" y="2289450"/>
                <a:ext cx="1701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0</m:t>
                          </m:r>
                        </m:sub>
                      </m:sSub>
                      <m:func>
                        <m:funcPr>
                          <m:ctrlPr>
                            <a:rPr lang="en-US" b="0" i="1" smtClean="0">
                              <a:latin typeface="Cambria Math"/>
                            </a:rPr>
                          </m:ctrlPr>
                        </m:funcPr>
                        <m:fName>
                          <m:r>
                            <m:rPr>
                              <m:sty m:val="p"/>
                            </m:rPr>
                            <a:rPr lang="en-US" b="0" i="0" smtClean="0">
                              <a:latin typeface="Cambria Math"/>
                            </a:rPr>
                            <m:t>sin</m:t>
                          </m:r>
                        </m:fName>
                        <m:e>
                          <m:r>
                            <a:rPr lang="en-US" b="0" i="1" smtClean="0">
                              <a:latin typeface="Cambria Math"/>
                            </a:rPr>
                            <m:t>(</m:t>
                          </m:r>
                          <m:r>
                            <a:rPr lang="en-US" b="0" i="1" smtClean="0">
                              <a:latin typeface="Cambria Math"/>
                              <a:ea typeface="Cambria Math"/>
                            </a:rPr>
                            <m:t>𝜔</m:t>
                          </m:r>
                          <m:r>
                            <a:rPr lang="en-US" b="0" i="1" smtClean="0">
                              <a:latin typeface="Cambria Math"/>
                              <a:ea typeface="Cambria Math"/>
                            </a:rPr>
                            <m:t>𝑡</m:t>
                          </m:r>
                        </m:e>
                      </m:func>
                      <m:r>
                        <a:rPr lang="en-US" b="0" i="1" smtClean="0">
                          <a:latin typeface="Cambria Math"/>
                        </a:rPr>
                        <m:t>)</m:t>
                      </m:r>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7322540" y="2289450"/>
                <a:ext cx="1701941" cy="369332"/>
              </a:xfrm>
              <a:prstGeom prst="rect">
                <a:avLst/>
              </a:prstGeom>
              <a:blipFill rotWithShape="1">
                <a:blip r:embed="rId7" cstate="print"/>
                <a:stretch>
                  <a:fillRect b="-13333"/>
                </a:stretch>
              </a:blipFill>
            </p:spPr>
            <p:txBody>
              <a:bodyPr/>
              <a:lstStyle/>
              <a:p>
                <a:r>
                  <a:rPr lang="en-US">
                    <a:noFill/>
                  </a:rPr>
                  <a:t> </a:t>
                </a:r>
              </a:p>
            </p:txBody>
          </p:sp>
        </mc:Fallback>
      </mc:AlternateContent>
      <p:cxnSp>
        <p:nvCxnSpPr>
          <p:cNvPr id="59" name="Straight Connector 58"/>
          <p:cNvCxnSpPr/>
          <p:nvPr/>
        </p:nvCxnSpPr>
        <p:spPr>
          <a:xfrm>
            <a:off x="6540186" y="2286000"/>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540186" y="2456258"/>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1" name="TextBox 60"/>
              <p:cNvSpPr txBox="1"/>
              <p:nvPr/>
            </p:nvSpPr>
            <p:spPr>
              <a:xfrm>
                <a:off x="6581775" y="2086926"/>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6581775" y="2086926"/>
                <a:ext cx="367986" cy="369332"/>
              </a:xfrm>
              <a:prstGeom prst="rect">
                <a:avLst/>
              </a:prstGeom>
              <a:blipFill rotWithShape="1">
                <a:blip r:embed="rId8" cstate="print"/>
                <a:stretch>
                  <a:fillRect/>
                </a:stretch>
              </a:blipFill>
            </p:spPr>
            <p:txBody>
              <a:bodyPr/>
              <a:lstStyle/>
              <a:p>
                <a:r>
                  <a:rPr lang="en-US">
                    <a:noFill/>
                  </a:rPr>
                  <a:t> </a:t>
                </a:r>
              </a:p>
            </p:txBody>
          </p:sp>
        </mc:Fallback>
      </mc:AlternateContent>
      <p:pic>
        <p:nvPicPr>
          <p:cNvPr id="62"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6200000">
            <a:off x="171450" y="56007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Freeform 62"/>
          <p:cNvSpPr/>
          <p:nvPr/>
        </p:nvSpPr>
        <p:spPr>
          <a:xfrm>
            <a:off x="790575" y="5507177"/>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557462" y="5507178"/>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2014537" y="5334000"/>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124075" y="5917407"/>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343150" y="5917407"/>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1943100" y="6026945"/>
            <a:ext cx="657225" cy="119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943099" y="6038850"/>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095499" y="6045992"/>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247899" y="6045992"/>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416682" y="6059089"/>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781424" y="5328047"/>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90962" y="5911454"/>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110037" y="5911454"/>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3709987" y="6020992"/>
            <a:ext cx="657225" cy="119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709986" y="6032897"/>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62386" y="6040039"/>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014786" y="6040039"/>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183569" y="6053136"/>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014786" y="4924425"/>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014786" y="5094683"/>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7" name="TextBox 86"/>
              <p:cNvSpPr txBox="1"/>
              <p:nvPr/>
            </p:nvSpPr>
            <p:spPr>
              <a:xfrm>
                <a:off x="4024310" y="4659658"/>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87" name="TextBox 86"/>
              <p:cNvSpPr txBox="1">
                <a:spLocks noRot="1" noChangeAspect="1" noMove="1" noResize="1" noEditPoints="1" noAdjustHandles="1" noChangeArrowheads="1" noChangeShapeType="1" noTextEdit="1"/>
              </p:cNvSpPr>
              <p:nvPr/>
            </p:nvSpPr>
            <p:spPr>
              <a:xfrm>
                <a:off x="4024310" y="4659658"/>
                <a:ext cx="466090" cy="369332"/>
              </a:xfrm>
              <a:prstGeom prst="rect">
                <a:avLst/>
              </a:prstGeom>
              <a:blipFill rotWithShape="1">
                <a:blip r:embed="rId10" cstate="print"/>
                <a:stretch>
                  <a:fillRect/>
                </a:stretch>
              </a:blipFill>
            </p:spPr>
            <p:txBody>
              <a:bodyPr/>
              <a:lstStyle/>
              <a:p>
                <a:r>
                  <a:rPr lang="en-US">
                    <a:noFill/>
                  </a:rPr>
                  <a:t> </a:t>
                </a:r>
              </a:p>
            </p:txBody>
          </p:sp>
        </mc:Fallback>
      </mc:AlternateContent>
      <p:cxnSp>
        <p:nvCxnSpPr>
          <p:cNvPr id="88" name="Straight Connector 87"/>
          <p:cNvCxnSpPr/>
          <p:nvPr/>
        </p:nvCxnSpPr>
        <p:spPr>
          <a:xfrm>
            <a:off x="2230123" y="4924425"/>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230123" y="5094683"/>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0" name="TextBox 89"/>
              <p:cNvSpPr txBox="1"/>
              <p:nvPr/>
            </p:nvSpPr>
            <p:spPr>
              <a:xfrm>
                <a:off x="2271712" y="4725351"/>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90" name="TextBox 89"/>
              <p:cNvSpPr txBox="1">
                <a:spLocks noRot="1" noChangeAspect="1" noMove="1" noResize="1" noEditPoints="1" noAdjustHandles="1" noChangeArrowheads="1" noChangeShapeType="1" noTextEdit="1"/>
              </p:cNvSpPr>
              <p:nvPr/>
            </p:nvSpPr>
            <p:spPr>
              <a:xfrm>
                <a:off x="2271712" y="4725351"/>
                <a:ext cx="460767" cy="369332"/>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1" name="TextBox 90"/>
              <p:cNvSpPr txBox="1"/>
              <p:nvPr/>
            </p:nvSpPr>
            <p:spPr>
              <a:xfrm>
                <a:off x="1123949" y="5676660"/>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91" name="TextBox 90"/>
              <p:cNvSpPr txBox="1">
                <a:spLocks noRot="1" noChangeAspect="1" noMove="1" noResize="1" noEditPoints="1" noAdjustHandles="1" noChangeArrowheads="1" noChangeShapeType="1" noTextEdit="1"/>
              </p:cNvSpPr>
              <p:nvPr/>
            </p:nvSpPr>
            <p:spPr>
              <a:xfrm>
                <a:off x="1123949" y="5676660"/>
                <a:ext cx="466218"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2" name="TextBox 91"/>
              <p:cNvSpPr txBox="1"/>
              <p:nvPr/>
            </p:nvSpPr>
            <p:spPr>
              <a:xfrm>
                <a:off x="2973090" y="5663565"/>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92" name="TextBox 91"/>
              <p:cNvSpPr txBox="1">
                <a:spLocks noRot="1" noChangeAspect="1" noMove="1" noResize="1" noEditPoints="1" noAdjustHandles="1" noChangeArrowheads="1" noChangeShapeType="1" noTextEdit="1"/>
              </p:cNvSpPr>
              <p:nvPr/>
            </p:nvSpPr>
            <p:spPr>
              <a:xfrm>
                <a:off x="2973090" y="5663565"/>
                <a:ext cx="471539" cy="369332"/>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3" name="TextBox 92"/>
              <p:cNvSpPr txBox="1"/>
              <p:nvPr/>
            </p:nvSpPr>
            <p:spPr>
              <a:xfrm>
                <a:off x="2014394" y="5404991"/>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93" name="TextBox 92"/>
              <p:cNvSpPr txBox="1">
                <a:spLocks noRot="1" noChangeAspect="1" noMove="1" noResize="1" noEditPoints="1" noAdjustHandles="1" noChangeArrowheads="1" noChangeShapeType="1" noTextEdit="1"/>
              </p:cNvSpPr>
              <p:nvPr/>
            </p:nvSpPr>
            <p:spPr>
              <a:xfrm>
                <a:off x="2014394" y="5404991"/>
                <a:ext cx="533543"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4" name="TextBox 93"/>
              <p:cNvSpPr txBox="1"/>
              <p:nvPr/>
            </p:nvSpPr>
            <p:spPr>
              <a:xfrm>
                <a:off x="3776518" y="5439846"/>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94" name="TextBox 93"/>
              <p:cNvSpPr txBox="1">
                <a:spLocks noRot="1" noChangeAspect="1" noMove="1" noResize="1" noEditPoints="1" noAdjustHandles="1" noChangeArrowheads="1" noChangeShapeType="1" noTextEdit="1"/>
              </p:cNvSpPr>
              <p:nvPr/>
            </p:nvSpPr>
            <p:spPr>
              <a:xfrm>
                <a:off x="3776518" y="5439846"/>
                <a:ext cx="538865" cy="369332"/>
              </a:xfrm>
              <a:prstGeom prst="rect">
                <a:avLst/>
              </a:prstGeom>
              <a:blipFill rotWithShape="1">
                <a:blip r:embed="rId15"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1616760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r>
                  <a:rPr lang="fa-IR" sz="2000" dirty="0"/>
                  <a:t> </a:t>
                </a:r>
                <a:r>
                  <a:rPr lang="fa-IR" sz="2000" dirty="0">
                    <a:cs typeface="B Koodak" pitchFamily="2" charset="-78"/>
                  </a:rPr>
                  <a:t>بدست آوردن معادله حرکت سیستم های دو درجه آزادی </a:t>
                </a:r>
                <a:r>
                  <a:rPr lang="fa-IR" sz="2000" dirty="0" smtClean="0">
                    <a:cs typeface="B Koodak" pitchFamily="2" charset="-78"/>
                  </a:rPr>
                  <a:t>؛</a:t>
                </a:r>
              </a:p>
              <a:p>
                <a:pPr algn="l">
                  <a:lnSpc>
                    <a:spcPct val="150000"/>
                  </a:lnSpc>
                </a:pPr>
                <a:r>
                  <a:rPr lang="en-US" sz="2000" dirty="0" smtClean="0">
                    <a:cs typeface="B Koodak" pitchFamily="2" charset="-78"/>
                  </a:rPr>
                  <a:t> </a:t>
                </a:r>
              </a:p>
              <a:p>
                <a:pPr algn="l">
                  <a:lnSpc>
                    <a:spcPct val="150000"/>
                  </a:lnSpc>
                </a:pPr>
                <a:endParaRPr lang="en-US" sz="2000" dirty="0">
                  <a:cs typeface="B Koodak" pitchFamily="2" charset="-78"/>
                </a:endParaRPr>
              </a:p>
              <a:p>
                <a:pPr algn="l">
                  <a:lnSpc>
                    <a:spcPct val="150000"/>
                  </a:lnSpc>
                </a:pPr>
                <a:endParaRPr lang="en-US" sz="2000" dirty="0" smtClean="0">
                  <a:cs typeface="B Koodak" pitchFamily="2" charset="-78"/>
                </a:endParaRPr>
              </a:p>
              <a:p>
                <a:pPr algn="l">
                  <a:lnSpc>
                    <a:spcPct val="150000"/>
                  </a:lnSpc>
                </a:pPr>
                <a:endParaRPr lang="en-US" sz="2000" dirty="0">
                  <a:cs typeface="B Koodak" pitchFamily="2" charset="-78"/>
                </a:endParaRPr>
              </a:p>
              <a:p>
                <a:pPr algn="l">
                  <a:lnSpc>
                    <a:spcPct val="150000"/>
                  </a:lnSpc>
                </a:pPr>
                <a:endParaRPr lang="en-US" sz="2000" dirty="0" smtClean="0">
                  <a:cs typeface="B Koodak" pitchFamily="2" charset="-78"/>
                </a:endParaRPr>
              </a:p>
              <a:p>
                <a:pPr algn="l">
                  <a:lnSpc>
                    <a:spcPct val="150000"/>
                  </a:lnSpc>
                </a:pPr>
                <a:endParaRPr lang="en-US" sz="2000" dirty="0">
                  <a:cs typeface="B Koodak" pitchFamily="2" charset="-78"/>
                </a:endParaRPr>
              </a:p>
              <a:p>
                <a:pPr algn="l">
                  <a:lnSpc>
                    <a:spcPct val="150000"/>
                  </a:lnSpc>
                </a:pPr>
                <a:endParaRPr lang="en-US" sz="2000" dirty="0" smtClean="0">
                  <a:cs typeface="B Koodak" pitchFamily="2" charset="-78"/>
                </a:endParaRPr>
              </a:p>
              <a:p>
                <a:pPr algn="l">
                  <a:lnSpc>
                    <a:spcPct val="150000"/>
                  </a:lnSpc>
                </a:pPr>
                <a:endParaRPr lang="en-US" sz="2000" dirty="0">
                  <a:cs typeface="B Koodak" pitchFamily="2" charset="-78"/>
                </a:endParaRPr>
              </a:p>
              <a:p>
                <a:pPr algn="l">
                  <a:lnSpc>
                    <a:spcPct val="150000"/>
                  </a:lnSpc>
                </a:pPr>
                <a:r>
                  <a:rPr lang="en-US" sz="2000" dirty="0" smtClean="0">
                    <a:cs typeface="B Koodak" pitchFamily="2" charset="-78"/>
                  </a:rPr>
                  <a:t>                  </a:t>
                </a:r>
                <a14:m>
                  <m:oMath xmlns:m="http://schemas.openxmlformats.org/officeDocument/2006/math">
                    <m:nary>
                      <m:naryPr>
                        <m:chr m:val="∑"/>
                        <m:subHide m:val="on"/>
                        <m:supHide m:val="on"/>
                        <m:ctrlPr>
                          <a:rPr lang="en-US" sz="2000" i="1" smtClean="0">
                            <a:latin typeface="Cambria Math"/>
                            <a:cs typeface="B Koodak" pitchFamily="2" charset="-78"/>
                          </a:rPr>
                        </m:ctrlPr>
                      </m:naryPr>
                      <m:sub/>
                      <m:sup/>
                      <m:e>
                        <m:sSub>
                          <m:sSubPr>
                            <m:ctrlPr>
                              <a:rPr lang="en-US" sz="2000" i="1" smtClean="0">
                                <a:latin typeface="Cambria Math"/>
                                <a:cs typeface="B Koodak" pitchFamily="2" charset="-78"/>
                              </a:rPr>
                            </m:ctrlPr>
                          </m:sSubPr>
                          <m:e>
                            <m:r>
                              <a:rPr lang="en-US" sz="2000" b="0" i="1" smtClean="0">
                                <a:latin typeface="Cambria Math"/>
                                <a:cs typeface="B Koodak" pitchFamily="2" charset="-78"/>
                              </a:rPr>
                              <m:t>𝐹</m:t>
                            </m:r>
                          </m:e>
                          <m:sub>
                            <m:r>
                              <a:rPr lang="en-US" sz="2000" b="0" i="1" smtClean="0">
                                <a:latin typeface="Cambria Math"/>
                                <a:cs typeface="B Koodak" pitchFamily="2" charset="-78"/>
                              </a:rPr>
                              <m:t>𝑥</m:t>
                            </m:r>
                          </m:sub>
                        </m:sSub>
                      </m:e>
                    </m:nary>
                    <m:r>
                      <a:rPr lang="en-US" sz="2000" b="0" i="1" smtClean="0">
                        <a:latin typeface="Cambria Math"/>
                        <a:cs typeface="B Koodak" pitchFamily="2" charset="-78"/>
                      </a:rPr>
                      <m:t>=</m:t>
                    </m:r>
                    <m:sSub>
                      <m:sSubPr>
                        <m:ctrlPr>
                          <a:rPr lang="en-US" sz="2000" b="0" i="1" smtClean="0">
                            <a:latin typeface="Cambria Math"/>
                            <a:cs typeface="B Koodak" pitchFamily="2" charset="-78"/>
                          </a:rPr>
                        </m:ctrlPr>
                      </m:sSubPr>
                      <m:e>
                        <m:r>
                          <a:rPr lang="en-US" sz="2000" b="0" i="1" smtClean="0">
                            <a:latin typeface="Cambria Math"/>
                            <a:cs typeface="B Koodak" pitchFamily="2" charset="-78"/>
                          </a:rPr>
                          <m:t>𝑚</m:t>
                        </m:r>
                      </m:e>
                      <m:sub>
                        <m:r>
                          <a:rPr lang="en-US" sz="2000" b="0" i="1" smtClean="0">
                            <a:latin typeface="Cambria Math"/>
                            <a:cs typeface="B Koodak" pitchFamily="2" charset="-78"/>
                          </a:rPr>
                          <m:t>1</m:t>
                        </m:r>
                      </m:sub>
                    </m:sSub>
                    <m:sSub>
                      <m:sSubPr>
                        <m:ctrlPr>
                          <a:rPr lang="en-US" sz="2000" b="0" i="1" smtClean="0">
                            <a:latin typeface="Cambria Math"/>
                            <a:cs typeface="B Koodak" pitchFamily="2" charset="-78"/>
                          </a:rPr>
                        </m:ctrlPr>
                      </m:sSubPr>
                      <m:e>
                        <m:acc>
                          <m:accPr>
                            <m:chr m:val="̈"/>
                            <m:ctrlPr>
                              <a:rPr lang="en-US" sz="2000" b="0" i="1" smtClean="0">
                                <a:latin typeface="Cambria Math"/>
                                <a:cs typeface="B Koodak" pitchFamily="2" charset="-78"/>
                              </a:rPr>
                            </m:ctrlPr>
                          </m:accPr>
                          <m:e>
                            <m:r>
                              <a:rPr lang="en-US" sz="2000" b="0" i="1" smtClean="0">
                                <a:latin typeface="Cambria Math"/>
                                <a:cs typeface="B Koodak" pitchFamily="2" charset="-78"/>
                              </a:rPr>
                              <m:t>𝑥</m:t>
                            </m:r>
                          </m:e>
                        </m:acc>
                      </m:e>
                      <m:sub>
                        <m:r>
                          <a:rPr lang="en-US" sz="2000" b="0" i="1" smtClean="0">
                            <a:latin typeface="Cambria Math"/>
                            <a:cs typeface="B Koodak" pitchFamily="2" charset="-78"/>
                          </a:rPr>
                          <m:t>1</m:t>
                        </m:r>
                      </m:sub>
                    </m:sSub>
                  </m:oMath>
                </a14:m>
                <a:endParaRPr lang="en-US" sz="2000" dirty="0" smtClean="0">
                  <a:cs typeface="B Koodak" pitchFamily="2" charset="-78"/>
                </a:endParaRPr>
              </a:p>
              <a:p>
                <a:pPr>
                  <a:lnSpc>
                    <a:spcPct val="200000"/>
                  </a:lnSpc>
                </a:pPr>
                <a:r>
                  <a:rPr lang="en-US" sz="2000" dirty="0" smtClean="0">
                    <a:cs typeface="B Koodak" pitchFamily="2" charset="-78"/>
                  </a:rPr>
                  <a:t>                 </a:t>
                </a:r>
                <a14:m>
                  <m:oMath xmlns:m="http://schemas.openxmlformats.org/officeDocument/2006/math">
                    <m:nary>
                      <m:naryPr>
                        <m:chr m:val="∑"/>
                        <m:subHide m:val="on"/>
                        <m:supHide m:val="on"/>
                        <m:ctrlPr>
                          <a:rPr lang="en-US" sz="2000" i="1">
                            <a:latin typeface="Cambria Math"/>
                            <a:cs typeface="B Koodak" pitchFamily="2" charset="-78"/>
                          </a:rPr>
                        </m:ctrlPr>
                      </m:naryPr>
                      <m:sub/>
                      <m:sup/>
                      <m:e>
                        <m:sSub>
                          <m:sSubPr>
                            <m:ctrlPr>
                              <a:rPr lang="en-US" sz="2000" i="1">
                                <a:latin typeface="Cambria Math"/>
                                <a:cs typeface="B Koodak" pitchFamily="2" charset="-78"/>
                              </a:rPr>
                            </m:ctrlPr>
                          </m:sSubPr>
                          <m:e>
                            <m:r>
                              <a:rPr lang="en-US" sz="2000" i="1">
                                <a:latin typeface="Cambria Math"/>
                                <a:cs typeface="B Koodak" pitchFamily="2" charset="-78"/>
                              </a:rPr>
                              <m:t>𝐹</m:t>
                            </m:r>
                          </m:e>
                          <m:sub>
                            <m:r>
                              <a:rPr lang="en-US" sz="2000" i="1">
                                <a:latin typeface="Cambria Math"/>
                                <a:cs typeface="B Koodak" pitchFamily="2" charset="-78"/>
                              </a:rPr>
                              <m:t>𝑥</m:t>
                            </m:r>
                          </m:sub>
                        </m:sSub>
                      </m:e>
                    </m:nary>
                    <m:r>
                      <a:rPr lang="en-US" sz="2000" i="1">
                        <a:latin typeface="Cambria Math"/>
                        <a:cs typeface="B Koodak" pitchFamily="2" charset="-78"/>
                      </a:rPr>
                      <m:t>=</m:t>
                    </m:r>
                    <m:sSub>
                      <m:sSubPr>
                        <m:ctrlPr>
                          <a:rPr lang="en-US" sz="2000" i="1">
                            <a:latin typeface="Cambria Math"/>
                            <a:cs typeface="B Koodak" pitchFamily="2" charset="-78"/>
                          </a:rPr>
                        </m:ctrlPr>
                      </m:sSubPr>
                      <m:e>
                        <m:r>
                          <a:rPr lang="en-US" sz="2000" i="1">
                            <a:latin typeface="Cambria Math"/>
                            <a:cs typeface="B Koodak" pitchFamily="2" charset="-78"/>
                          </a:rPr>
                          <m:t>𝑚</m:t>
                        </m:r>
                      </m:e>
                      <m:sub>
                        <m:r>
                          <a:rPr lang="en-US" sz="2000" b="0" i="1" smtClean="0">
                            <a:latin typeface="Cambria Math"/>
                            <a:cs typeface="B Koodak" pitchFamily="2" charset="-78"/>
                          </a:rPr>
                          <m:t>2</m:t>
                        </m:r>
                      </m:sub>
                    </m:sSub>
                    <m:sSub>
                      <m:sSubPr>
                        <m:ctrlPr>
                          <a:rPr lang="en-US" sz="2000" i="1">
                            <a:latin typeface="Cambria Math"/>
                            <a:cs typeface="B Koodak" pitchFamily="2" charset="-78"/>
                          </a:rPr>
                        </m:ctrlPr>
                      </m:sSubPr>
                      <m:e>
                        <m:acc>
                          <m:accPr>
                            <m:chr m:val="̈"/>
                            <m:ctrlPr>
                              <a:rPr lang="en-US" sz="2000" i="1">
                                <a:latin typeface="Cambria Math"/>
                                <a:cs typeface="B Koodak" pitchFamily="2" charset="-78"/>
                              </a:rPr>
                            </m:ctrlPr>
                          </m:accPr>
                          <m:e>
                            <m:r>
                              <a:rPr lang="en-US" sz="2000" i="1">
                                <a:latin typeface="Cambria Math"/>
                                <a:cs typeface="B Koodak" pitchFamily="2" charset="-78"/>
                              </a:rPr>
                              <m:t>𝑥</m:t>
                            </m:r>
                          </m:e>
                        </m:acc>
                      </m:e>
                      <m:sub>
                        <m:r>
                          <a:rPr lang="en-US" sz="2000" b="0" i="1" smtClean="0">
                            <a:latin typeface="Cambria Math"/>
                            <a:cs typeface="B Koodak" pitchFamily="2" charset="-78"/>
                          </a:rPr>
                          <m:t>2</m:t>
                        </m:r>
                      </m:sub>
                    </m:sSub>
                  </m:oMath>
                </a14:m>
                <a:endParaRPr lang="fa-IR" sz="2000" dirty="0" smtClean="0">
                  <a:cs typeface="B Koodak"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143000"/>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reeform 4"/>
          <p:cNvSpPr/>
          <p:nvPr/>
        </p:nvSpPr>
        <p:spPr>
          <a:xfrm rot="5400000">
            <a:off x="796529" y="1603769"/>
            <a:ext cx="857901"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962025" y="21152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657350" y="1545755"/>
            <a:ext cx="43815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1876425" y="1257298"/>
            <a:ext cx="0" cy="42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76425" y="1826742"/>
            <a:ext cx="0" cy="288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rot="5400000">
            <a:off x="796528" y="3147471"/>
            <a:ext cx="857901"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657350" y="3089457"/>
            <a:ext cx="43815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flipV="1">
            <a:off x="1876425" y="2801000"/>
            <a:ext cx="0" cy="42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76425" y="3370444"/>
            <a:ext cx="0" cy="288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600" y="3658902"/>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20" name="TextBox 19"/>
              <p:cNvSpPr txBox="1"/>
              <p:nvPr/>
            </p:nvSpPr>
            <p:spPr>
              <a:xfrm>
                <a:off x="676781" y="1466935"/>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676781" y="1466935"/>
                <a:ext cx="466218"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652915" y="3045285"/>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652915" y="3045285"/>
                <a:ext cx="471539"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2133600" y="1501582"/>
                <a:ext cx="463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1</m:t>
                          </m:r>
                        </m:sub>
                      </m:sSub>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2133600" y="1501582"/>
                <a:ext cx="463910"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2133600" y="3052871"/>
                <a:ext cx="4692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2</m:t>
                          </m:r>
                        </m:sub>
                      </m:sSub>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2133600" y="3052871"/>
                <a:ext cx="469231"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24" name="Rectangle 23"/>
          <p:cNvSpPr/>
          <p:nvPr/>
        </p:nvSpPr>
        <p:spPr>
          <a:xfrm>
            <a:off x="4305299" y="2115200"/>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533899" y="2801000"/>
            <a:ext cx="0" cy="428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699" y="2801000"/>
            <a:ext cx="0" cy="436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33899" y="1686248"/>
            <a:ext cx="0" cy="428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19699" y="1686249"/>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172325" y="2117995"/>
            <a:ext cx="1143000" cy="6858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V="1">
            <a:off x="7419182" y="1674916"/>
            <a:ext cx="0" cy="428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8104982" y="1660793"/>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000499" y="2372052"/>
            <a:ext cx="0" cy="428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48099" y="2362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1" name="TextBox 60"/>
              <p:cNvSpPr txBox="1"/>
              <p:nvPr/>
            </p:nvSpPr>
            <p:spPr>
              <a:xfrm>
                <a:off x="1270653" y="2273434"/>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1270653" y="2273434"/>
                <a:ext cx="533543"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2" name="TextBox 61"/>
              <p:cNvSpPr txBox="1"/>
              <p:nvPr/>
            </p:nvSpPr>
            <p:spPr>
              <a:xfrm>
                <a:off x="4610027" y="2241168"/>
                <a:ext cx="533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1</m:t>
                          </m:r>
                        </m:sub>
                      </m:sSub>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4610027" y="2241168"/>
                <a:ext cx="533543" cy="369332"/>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3" name="TextBox 62"/>
              <p:cNvSpPr txBox="1"/>
              <p:nvPr/>
            </p:nvSpPr>
            <p:spPr>
              <a:xfrm>
                <a:off x="1283355" y="3817136"/>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1283355" y="3817136"/>
                <a:ext cx="538865" cy="369332"/>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4" name="TextBox 63"/>
              <p:cNvSpPr txBox="1"/>
              <p:nvPr/>
            </p:nvSpPr>
            <p:spPr>
              <a:xfrm>
                <a:off x="7474392" y="2276229"/>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oMath>
                  </m:oMathPara>
                </a14:m>
                <a:endParaRPr lang="en-US" dirty="0"/>
              </a:p>
            </p:txBody>
          </p:sp>
        </mc:Choice>
        <mc:Fallback>
          <p:sp>
            <p:nvSpPr>
              <p:cNvPr id="64" name="TextBox 63"/>
              <p:cNvSpPr txBox="1">
                <a:spLocks noRot="1" noChangeAspect="1" noMove="1" noResize="1" noEditPoints="1" noAdjustHandles="1" noChangeArrowheads="1" noChangeShapeType="1" noTextEdit="1"/>
              </p:cNvSpPr>
              <p:nvPr/>
            </p:nvSpPr>
            <p:spPr>
              <a:xfrm>
                <a:off x="7474392" y="2276229"/>
                <a:ext cx="538865" cy="369332"/>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65" name="Straight Arrow Connector 64"/>
          <p:cNvCxnSpPr/>
          <p:nvPr/>
        </p:nvCxnSpPr>
        <p:spPr>
          <a:xfrm>
            <a:off x="6885782" y="2460895"/>
            <a:ext cx="0" cy="428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733382" y="245104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7" name="TextBox 66"/>
              <p:cNvSpPr txBox="1"/>
              <p:nvPr/>
            </p:nvSpPr>
            <p:spPr>
              <a:xfrm>
                <a:off x="3354971" y="2625052"/>
                <a:ext cx="7195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67" name="TextBox 66"/>
              <p:cNvSpPr txBox="1">
                <a:spLocks noRot="1" noChangeAspect="1" noMove="1" noResize="1" noEditPoints="1" noAdjustHandles="1" noChangeArrowheads="1" noChangeShapeType="1" noTextEdit="1"/>
              </p:cNvSpPr>
              <p:nvPr/>
            </p:nvSpPr>
            <p:spPr>
              <a:xfrm>
                <a:off x="3354971" y="2625052"/>
                <a:ext cx="719556" cy="369332"/>
              </a:xfrm>
              <a:prstGeom prst="rect">
                <a:avLst/>
              </a:prstGeom>
              <a:blipFill rotWithShape="1">
                <a:blip r:embed="rId12"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8" name="TextBox 67"/>
              <p:cNvSpPr txBox="1"/>
              <p:nvPr/>
            </p:nvSpPr>
            <p:spPr>
              <a:xfrm>
                <a:off x="6160904" y="2599569"/>
                <a:ext cx="7248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r>
                        <a:rPr lang="en-US" b="0" i="1" smtClean="0">
                          <a:latin typeface="Cambria Math"/>
                        </a:rPr>
                        <m:t>𝑡</m:t>
                      </m:r>
                      <m:r>
                        <a:rPr lang="en-US" b="0" i="1" smtClean="0">
                          <a:latin typeface="Cambria Math"/>
                        </a:rPr>
                        <m:t>)</m:t>
                      </m:r>
                    </m:oMath>
                  </m:oMathPara>
                </a14:m>
                <a:endParaRPr lang="en-US" dirty="0"/>
              </a:p>
            </p:txBody>
          </p:sp>
        </mc:Choice>
        <mc:Fallback>
          <p:sp>
            <p:nvSpPr>
              <p:cNvPr id="68" name="TextBox 67"/>
              <p:cNvSpPr txBox="1">
                <a:spLocks noRot="1" noChangeAspect="1" noMove="1" noResize="1" noEditPoints="1" noAdjustHandles="1" noChangeArrowheads="1" noChangeShapeType="1" noTextEdit="1"/>
              </p:cNvSpPr>
              <p:nvPr/>
            </p:nvSpPr>
            <p:spPr>
              <a:xfrm>
                <a:off x="6160904" y="2599569"/>
                <a:ext cx="724878" cy="369332"/>
              </a:xfrm>
              <a:prstGeom prst="rect">
                <a:avLst/>
              </a:prstGeom>
              <a:blipFill rotWithShape="1">
                <a:blip r:embed="rId13" cstate="print"/>
                <a:stretch>
                  <a:fillRect b="-11475"/>
                </a:stretch>
              </a:blipFill>
            </p:spPr>
            <p:txBody>
              <a:bodyPr/>
              <a:lstStyle/>
              <a:p>
                <a:r>
                  <a:rPr lang="en-US">
                    <a:noFill/>
                  </a:rPr>
                  <a:t> </a:t>
                </a:r>
              </a:p>
            </p:txBody>
          </p:sp>
        </mc:Fallback>
      </mc:AlternateContent>
      <p:cxnSp>
        <p:nvCxnSpPr>
          <p:cNvPr id="87" name="Straight Arrow Connector 86"/>
          <p:cNvCxnSpPr/>
          <p:nvPr/>
        </p:nvCxnSpPr>
        <p:spPr>
          <a:xfrm>
            <a:off x="2368215" y="2314902"/>
            <a:ext cx="9524"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25339" y="2314902"/>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377739" y="3939145"/>
            <a:ext cx="0" cy="328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25339" y="392929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4" name="TextBox 93"/>
              <p:cNvSpPr txBox="1"/>
              <p:nvPr/>
            </p:nvSpPr>
            <p:spPr>
              <a:xfrm>
                <a:off x="2377739" y="2303245"/>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94" name="TextBox 93"/>
              <p:cNvSpPr txBox="1">
                <a:spLocks noRot="1" noChangeAspect="1" noMove="1" noResize="1" noEditPoints="1" noAdjustHandles="1" noChangeArrowheads="1" noChangeShapeType="1" noTextEdit="1"/>
              </p:cNvSpPr>
              <p:nvPr/>
            </p:nvSpPr>
            <p:spPr>
              <a:xfrm>
                <a:off x="2377739" y="2303245"/>
                <a:ext cx="460767"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5" name="TextBox 94"/>
              <p:cNvSpPr txBox="1"/>
              <p:nvPr/>
            </p:nvSpPr>
            <p:spPr>
              <a:xfrm>
                <a:off x="2377739" y="3975370"/>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95" name="TextBox 94"/>
              <p:cNvSpPr txBox="1">
                <a:spLocks noRot="1" noChangeAspect="1" noMove="1" noResize="1" noEditPoints="1" noAdjustHandles="1" noChangeArrowheads="1" noChangeShapeType="1" noTextEdit="1"/>
              </p:cNvSpPr>
              <p:nvPr/>
            </p:nvSpPr>
            <p:spPr>
              <a:xfrm>
                <a:off x="2377739" y="3975370"/>
                <a:ext cx="466090" cy="369332"/>
              </a:xfrm>
              <a:prstGeom prst="rect">
                <a:avLst/>
              </a:prstGeom>
              <a:blipFill rotWithShape="1">
                <a:blip r:embed="rId1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6" name="TextBox 95"/>
              <p:cNvSpPr txBox="1"/>
              <p:nvPr/>
            </p:nvSpPr>
            <p:spPr>
              <a:xfrm>
                <a:off x="4939156" y="1350501"/>
                <a:ext cx="6871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1</m:t>
                          </m:r>
                        </m:sub>
                      </m:sSub>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𝑥</m:t>
                              </m:r>
                            </m:e>
                          </m:acc>
                        </m:e>
                        <m:sub>
                          <m:r>
                            <a:rPr lang="en-US" b="0" i="1" smtClean="0">
                              <a:latin typeface="Cambria Math"/>
                            </a:rPr>
                            <m:t>1</m:t>
                          </m:r>
                        </m:sub>
                      </m:sSub>
                    </m:oMath>
                  </m:oMathPara>
                </a14:m>
                <a:endParaRPr lang="en-US" dirty="0"/>
              </a:p>
            </p:txBody>
          </p:sp>
        </mc:Choice>
        <mc:Fallback>
          <p:sp>
            <p:nvSpPr>
              <p:cNvPr id="96" name="TextBox 95"/>
              <p:cNvSpPr txBox="1">
                <a:spLocks noRot="1" noChangeAspect="1" noMove="1" noResize="1" noEditPoints="1" noAdjustHandles="1" noChangeArrowheads="1" noChangeShapeType="1" noTextEdit="1"/>
              </p:cNvSpPr>
              <p:nvPr/>
            </p:nvSpPr>
            <p:spPr>
              <a:xfrm>
                <a:off x="4939156" y="1350501"/>
                <a:ext cx="687111" cy="369332"/>
              </a:xfrm>
              <a:prstGeom prst="rect">
                <a:avLst/>
              </a:prstGeom>
              <a:blipFill rotWithShape="1">
                <a:blip r:embed="rId1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7" name="TextBox 96"/>
              <p:cNvSpPr txBox="1"/>
              <p:nvPr/>
            </p:nvSpPr>
            <p:spPr>
              <a:xfrm>
                <a:off x="4196904" y="1361089"/>
                <a:ext cx="6894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97" name="TextBox 96"/>
              <p:cNvSpPr txBox="1">
                <a:spLocks noRot="1" noChangeAspect="1" noMove="1" noResize="1" noEditPoints="1" noAdjustHandles="1" noChangeArrowheads="1" noChangeShapeType="1" noTextEdit="1"/>
              </p:cNvSpPr>
              <p:nvPr/>
            </p:nvSpPr>
            <p:spPr>
              <a:xfrm>
                <a:off x="4196904" y="1361089"/>
                <a:ext cx="689420" cy="369332"/>
              </a:xfrm>
              <a:prstGeom prst="rect">
                <a:avLst/>
              </a:prstGeom>
              <a:blipFill rotWithShape="1">
                <a:blip r:embed="rId1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8" name="TextBox 97"/>
              <p:cNvSpPr txBox="1"/>
              <p:nvPr/>
            </p:nvSpPr>
            <p:spPr>
              <a:xfrm>
                <a:off x="3811959" y="3293584"/>
                <a:ext cx="1119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98" name="TextBox 97"/>
              <p:cNvSpPr txBox="1">
                <a:spLocks noRot="1" noChangeAspect="1" noMove="1" noResize="1" noEditPoints="1" noAdjustHandles="1" noChangeArrowheads="1" noChangeShapeType="1" noTextEdit="1"/>
              </p:cNvSpPr>
              <p:nvPr/>
            </p:nvSpPr>
            <p:spPr>
              <a:xfrm>
                <a:off x="3811959" y="3293584"/>
                <a:ext cx="1119089" cy="307777"/>
              </a:xfrm>
              <a:prstGeom prst="rect">
                <a:avLst/>
              </a:prstGeom>
              <a:blipFill rotWithShape="1">
                <a:blip r:embed="rId18"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9" name="TextBox 98"/>
              <p:cNvSpPr txBox="1"/>
              <p:nvPr/>
            </p:nvSpPr>
            <p:spPr>
              <a:xfrm>
                <a:off x="4918515" y="3323852"/>
                <a:ext cx="111658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𝐶</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acc>
                            <m:accPr>
                              <m:chr m:val="̇"/>
                              <m:ctrlPr>
                                <a:rPr lang="en-US" sz="1400" i="1" smtClean="0">
                                  <a:latin typeface="Cambria Math"/>
                                </a:rPr>
                              </m:ctrlPr>
                            </m:accPr>
                            <m:e>
                              <m:r>
                                <a:rPr lang="en-US" sz="1400" b="0" i="1" smtClean="0">
                                  <a:latin typeface="Cambria Math"/>
                                </a:rPr>
                                <m:t>𝑥</m:t>
                              </m:r>
                            </m:e>
                          </m:acc>
                        </m:e>
                        <m:sub>
                          <m:r>
                            <a:rPr lang="en-US" sz="1400" b="0" i="1" smtClean="0">
                              <a:latin typeface="Cambria Math"/>
                            </a:rPr>
                            <m:t>2</m:t>
                          </m:r>
                        </m:sub>
                      </m:sSub>
                      <m:r>
                        <a:rPr lang="en-US" sz="1400" b="0" i="1" smtClean="0">
                          <a:latin typeface="Cambria Math"/>
                        </a:rPr>
                        <m:t>−</m:t>
                      </m:r>
                      <m:sSub>
                        <m:sSubPr>
                          <m:ctrlPr>
                            <a:rPr lang="en-US" sz="1400" b="0" i="1" smtClean="0">
                              <a:latin typeface="Cambria Math"/>
                            </a:rPr>
                          </m:ctrlPr>
                        </m:sSubPr>
                        <m:e>
                          <m:acc>
                            <m:accPr>
                              <m:chr m:val="̇"/>
                              <m:ctrlPr>
                                <a:rPr lang="en-US" sz="1400" b="0" i="1" smtClean="0">
                                  <a:latin typeface="Cambria Math"/>
                                </a:rPr>
                              </m:ctrlPr>
                            </m:accPr>
                            <m:e>
                              <m:r>
                                <a:rPr lang="en-US" sz="1400" b="0" i="1" smtClean="0">
                                  <a:latin typeface="Cambria Math"/>
                                </a:rPr>
                                <m:t>𝑥</m:t>
                              </m:r>
                            </m:e>
                          </m:acc>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99" name="TextBox 98"/>
              <p:cNvSpPr txBox="1">
                <a:spLocks noRot="1" noChangeAspect="1" noMove="1" noResize="1" noEditPoints="1" noAdjustHandles="1" noChangeArrowheads="1" noChangeShapeType="1" noTextEdit="1"/>
              </p:cNvSpPr>
              <p:nvPr/>
            </p:nvSpPr>
            <p:spPr>
              <a:xfrm>
                <a:off x="4918515" y="3323852"/>
                <a:ext cx="1116588" cy="307777"/>
              </a:xfrm>
              <a:prstGeom prst="rect">
                <a:avLst/>
              </a:prstGeom>
              <a:blipFill rotWithShape="1">
                <a:blip r:embed="rId19"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0" name="TextBox 99"/>
              <p:cNvSpPr txBox="1"/>
              <p:nvPr/>
            </p:nvSpPr>
            <p:spPr>
              <a:xfrm>
                <a:off x="6523343" y="1317884"/>
                <a:ext cx="11190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𝑘</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r>
                            <a:rPr lang="en-US" sz="1400" b="0" i="1" smtClean="0">
                              <a:latin typeface="Cambria Math"/>
                            </a:rPr>
                            <m:t>𝑥</m:t>
                          </m:r>
                        </m:e>
                        <m:sub>
                          <m:r>
                            <a:rPr lang="en-US" sz="1400" b="0" i="1" smtClean="0">
                              <a:latin typeface="Cambria Math"/>
                            </a:rPr>
                            <m:t>2</m:t>
                          </m:r>
                        </m:sub>
                      </m:sSub>
                      <m:r>
                        <a:rPr lang="en-US" sz="1400" b="0" i="1" smtClean="0">
                          <a:latin typeface="Cambria Math"/>
                        </a:rPr>
                        <m:t>−</m:t>
                      </m:r>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1</m:t>
                          </m:r>
                        </m:sub>
                      </m:sSub>
                      <m:r>
                        <a:rPr lang="en-US" sz="1400" b="0" i="1" smtClean="0">
                          <a:latin typeface="Cambria Math"/>
                        </a:rPr>
                        <m:t>)</m:t>
                      </m:r>
                    </m:oMath>
                  </m:oMathPara>
                </a14:m>
                <a:endParaRPr lang="en-US" sz="1400" dirty="0"/>
              </a:p>
            </p:txBody>
          </p:sp>
        </mc:Choice>
        <mc:Fallback>
          <p:sp>
            <p:nvSpPr>
              <p:cNvPr id="100" name="TextBox 99"/>
              <p:cNvSpPr txBox="1">
                <a:spLocks noRot="1" noChangeAspect="1" noMove="1" noResize="1" noEditPoints="1" noAdjustHandles="1" noChangeArrowheads="1" noChangeShapeType="1" noTextEdit="1"/>
              </p:cNvSpPr>
              <p:nvPr/>
            </p:nvSpPr>
            <p:spPr>
              <a:xfrm>
                <a:off x="6523343" y="1317884"/>
                <a:ext cx="1119089" cy="307777"/>
              </a:xfrm>
              <a:prstGeom prst="rect">
                <a:avLst/>
              </a:prstGeom>
              <a:blipFill rotWithShape="1">
                <a:blip r:embed="rId18" cstate="print"/>
                <a:stretch>
                  <a:fillRect b="-588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1" name="TextBox 100"/>
              <p:cNvSpPr txBox="1"/>
              <p:nvPr/>
            </p:nvSpPr>
            <p:spPr>
              <a:xfrm>
                <a:off x="7653843" y="1317884"/>
                <a:ext cx="111658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𝐶</m:t>
                          </m:r>
                        </m:e>
                        <m:sub>
                          <m:r>
                            <a:rPr lang="en-US" sz="1400" b="0" i="1" smtClean="0">
                              <a:latin typeface="Cambria Math"/>
                            </a:rPr>
                            <m:t>2</m:t>
                          </m:r>
                        </m:sub>
                      </m:sSub>
                      <m:r>
                        <a:rPr lang="en-US" sz="1400" b="0" i="1" smtClean="0">
                          <a:latin typeface="Cambria Math"/>
                        </a:rPr>
                        <m:t>(</m:t>
                      </m:r>
                      <m:sSub>
                        <m:sSubPr>
                          <m:ctrlPr>
                            <a:rPr lang="en-US" sz="1400" i="1" smtClean="0">
                              <a:latin typeface="Cambria Math"/>
                            </a:rPr>
                          </m:ctrlPr>
                        </m:sSubPr>
                        <m:e>
                          <m:acc>
                            <m:accPr>
                              <m:chr m:val="̇"/>
                              <m:ctrlPr>
                                <a:rPr lang="en-US" sz="1400" i="1" smtClean="0">
                                  <a:latin typeface="Cambria Math"/>
                                </a:rPr>
                              </m:ctrlPr>
                            </m:accPr>
                            <m:e>
                              <m:r>
                                <a:rPr lang="en-US" sz="1400" b="0" i="1" smtClean="0">
                                  <a:latin typeface="Cambria Math"/>
                                </a:rPr>
                                <m:t>𝑥</m:t>
                              </m:r>
                            </m:e>
                          </m:acc>
                        </m:e>
                        <m:sub>
                          <m:r>
                            <a:rPr lang="en-US" sz="1400" b="0" i="1" smtClean="0">
                              <a:latin typeface="Cambria Math"/>
                            </a:rPr>
                            <m:t>2</m:t>
                          </m:r>
                        </m:sub>
                      </m:sSub>
                      <m:r>
                        <a:rPr lang="en-US" sz="1400" b="0" i="1" smtClean="0">
                          <a:latin typeface="Cambria Math"/>
                        </a:rPr>
                        <m:t>−</m:t>
                      </m:r>
                      <m:acc>
                        <m:accPr>
                          <m:chr m:val="̇"/>
                          <m:ctrlPr>
                            <a:rPr lang="en-US" sz="1400" b="0" i="1" smtClean="0">
                              <a:latin typeface="Cambria Math"/>
                            </a:rPr>
                          </m:ctrlPr>
                        </m:accPr>
                        <m:e>
                          <m:sSub>
                            <m:sSubPr>
                              <m:ctrlPr>
                                <a:rPr lang="en-US" sz="1400" b="0" i="1" smtClean="0">
                                  <a:latin typeface="Cambria Math"/>
                                </a:rPr>
                              </m:ctrlPr>
                            </m:sSubPr>
                            <m:e>
                              <m:r>
                                <a:rPr lang="en-US" sz="1400" b="0" i="1" smtClean="0">
                                  <a:latin typeface="Cambria Math"/>
                                </a:rPr>
                                <m:t>𝑥</m:t>
                              </m:r>
                            </m:e>
                            <m:sub>
                              <m:r>
                                <a:rPr lang="en-US" sz="1400" b="0" i="1" smtClean="0">
                                  <a:latin typeface="Cambria Math"/>
                                </a:rPr>
                                <m:t>1</m:t>
                              </m:r>
                            </m:sub>
                          </m:sSub>
                        </m:e>
                      </m:acc>
                      <m:r>
                        <a:rPr lang="en-US" sz="1400" b="0" i="1" smtClean="0">
                          <a:latin typeface="Cambria Math"/>
                        </a:rPr>
                        <m:t>)</m:t>
                      </m:r>
                    </m:oMath>
                  </m:oMathPara>
                </a14:m>
                <a:endParaRPr lang="en-US" sz="1400" dirty="0"/>
              </a:p>
            </p:txBody>
          </p:sp>
        </mc:Choice>
        <mc:Fallback>
          <p:sp>
            <p:nvSpPr>
              <p:cNvPr id="101" name="TextBox 100"/>
              <p:cNvSpPr txBox="1">
                <a:spLocks noRot="1" noChangeAspect="1" noMove="1" noResize="1" noEditPoints="1" noAdjustHandles="1" noChangeArrowheads="1" noChangeShapeType="1" noTextEdit="1"/>
              </p:cNvSpPr>
              <p:nvPr/>
            </p:nvSpPr>
            <p:spPr>
              <a:xfrm>
                <a:off x="7653843" y="1317884"/>
                <a:ext cx="1116588" cy="307777"/>
              </a:xfrm>
              <a:prstGeom prst="rect">
                <a:avLst/>
              </a:prstGeom>
              <a:blipFill rotWithShape="1">
                <a:blip r:embed="rId20" cstate="print"/>
                <a:stretch>
                  <a:fillRect b="-5882"/>
                </a:stretch>
              </a:blipFill>
            </p:spPr>
            <p:txBody>
              <a:bodyPr/>
              <a:lstStyle/>
              <a:p>
                <a:r>
                  <a:rPr lang="en-US">
                    <a:noFill/>
                  </a:rPr>
                  <a:t> </a:t>
                </a:r>
              </a:p>
            </p:txBody>
          </p:sp>
        </mc:Fallback>
      </mc:AlternateContent>
      <p:sp>
        <p:nvSpPr>
          <p:cNvPr id="102" name="Left Brace 101"/>
          <p:cNvSpPr/>
          <p:nvPr/>
        </p:nvSpPr>
        <p:spPr>
          <a:xfrm>
            <a:off x="1079358" y="5013457"/>
            <a:ext cx="228601" cy="990600"/>
          </a:xfrm>
          <a:prstGeom prst="leftBrace">
            <a:avLst>
              <a:gd name="adj1" fmla="val 4375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50517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a:solidFill>
                <a:schemeClr val="accent3">
                  <a:lumMod val="40000"/>
                  <a:lumOff val="60000"/>
                </a:schemeClr>
              </a:solidFill>
            </p:spPr>
            <p:txBody>
              <a:bodyPr>
                <a:normAutofit/>
              </a:bodyPr>
              <a:lstStyle/>
              <a:p>
                <a:endParaRPr lang="en-US" sz="2000" dirty="0" smtClean="0"/>
              </a:p>
              <a:p>
                <a:endParaRPr lang="en-US" sz="2000" dirty="0" smtClean="0"/>
              </a:p>
              <a:p>
                <a:endParaRPr lang="en-US" sz="2000" dirty="0"/>
              </a:p>
              <a:p>
                <a:endParaRPr lang="en-US" sz="2000" dirty="0" smtClean="0"/>
              </a:p>
              <a:p>
                <a:pPr algn="r" rtl="1"/>
                <a:r>
                  <a:rPr lang="fa-IR" sz="2000" dirty="0"/>
                  <a:t>تغییرات انرژی پتانسیل فنری نسبت به موقعیت تعادل </a:t>
                </a:r>
                <a:r>
                  <a:rPr lang="fa-IR" sz="2000" dirty="0" smtClean="0"/>
                  <a:t>استاتیکی</a:t>
                </a:r>
                <a:r>
                  <a:rPr lang="en-US" sz="2000" dirty="0" smtClean="0"/>
                  <a:t> ;</a:t>
                </a:r>
              </a:p>
              <a:p>
                <a:pPr algn="r" rtl="1"/>
                <a:endParaRPr lang="en-US" sz="2000" dirty="0"/>
              </a:p>
              <a:p>
                <a:r>
                  <a:rPr lang="en-US" sz="2000" dirty="0" smtClean="0"/>
                  <a:t>    </a:t>
                </a:r>
                <a14:m>
                  <m:oMath xmlns:m="http://schemas.openxmlformats.org/officeDocument/2006/math">
                    <m:r>
                      <a:rPr lang="en-US" sz="2000" i="1" smtClean="0">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𝑈</m:t>
                        </m:r>
                      </m:e>
                      <m:sub>
                        <m:eqArr>
                          <m:eqArrPr>
                            <m:ctrlPr>
                              <a:rPr lang="en-US" sz="2000" b="0" i="1" smtClean="0">
                                <a:latin typeface="Cambria Math"/>
                                <a:ea typeface="Cambria Math"/>
                              </a:rPr>
                            </m:ctrlPr>
                          </m:eqArrPr>
                          <m:e>
                            <m:r>
                              <a:rPr lang="en-US" sz="2000" b="0" i="1" smtClean="0">
                                <a:latin typeface="Cambria Math"/>
                                <a:ea typeface="Cambria Math"/>
                              </a:rPr>
                              <m:t>𝑘</m:t>
                            </m:r>
                          </m:e>
                          <m:e>
                            <m:r>
                              <a:rPr lang="en-US" sz="2000" b="0" i="1" smtClean="0">
                                <a:latin typeface="Cambria Math"/>
                                <a:ea typeface="Cambria Math"/>
                              </a:rPr>
                              <m:t> </m:t>
                            </m:r>
                          </m:e>
                        </m:eqArr>
                      </m:sub>
                    </m:sSub>
                  </m:oMath>
                </a14:m>
                <a:r>
                  <a:rPr lang="en-US" sz="2000" dirty="0" smtClean="0"/>
                  <a:t> = </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oMath>
                </a14:m>
                <a:r>
                  <a:rPr lang="en-US" sz="2000" dirty="0" smtClean="0"/>
                  <a:t> K</a:t>
                </a:r>
                <a14:m>
                  <m:oMath xmlns:m="http://schemas.openxmlformats.org/officeDocument/2006/math">
                    <m:sSup>
                      <m:sSupPr>
                        <m:ctrlPr>
                          <a:rPr lang="en-US" sz="2000" i="1" dirty="0" smtClean="0">
                            <a:latin typeface="Cambria Math"/>
                          </a:rPr>
                        </m:ctrlPr>
                      </m:sSupPr>
                      <m:e>
                        <m:r>
                          <a:rPr lang="en-US" sz="2000" b="0" i="1" dirty="0" smtClean="0">
                            <a:latin typeface="Cambria Math"/>
                          </a:rPr>
                          <m:t>(</m:t>
                        </m:r>
                        <m:r>
                          <a:rPr lang="en-US" sz="2000" b="0" i="1" dirty="0" smtClean="0">
                            <a:latin typeface="Cambria Math"/>
                          </a:rPr>
                          <m:t>𝑥</m:t>
                        </m:r>
                        <m:r>
                          <a:rPr lang="en-US" sz="2000" b="0" i="1" dirty="0" smtClean="0">
                            <a:latin typeface="Cambria Math"/>
                          </a:rPr>
                          <m:t>+</m:t>
                        </m:r>
                        <m:sSub>
                          <m:sSubPr>
                            <m:ctrlPr>
                              <a:rPr lang="en-US" sz="2000" b="0" i="1" dirty="0" smtClean="0">
                                <a:latin typeface="Cambria Math"/>
                              </a:rPr>
                            </m:ctrlPr>
                          </m:sSubPr>
                          <m:e>
                            <m:r>
                              <a:rPr lang="en-US" sz="2000" b="0" i="1" dirty="0" smtClean="0">
                                <a:latin typeface="Cambria Math"/>
                                <a:ea typeface="Cambria Math"/>
                              </a:rPr>
                              <m:t>𝛿</m:t>
                            </m:r>
                          </m:e>
                          <m:sub>
                            <m:r>
                              <a:rPr lang="en-US" sz="2000" b="0" i="1" dirty="0" smtClean="0">
                                <a:latin typeface="Cambria Math"/>
                              </a:rPr>
                              <m:t>𝑠𝑡</m:t>
                            </m:r>
                          </m:sub>
                        </m:sSub>
                        <m:r>
                          <a:rPr lang="en-US" sz="2000" b="0" i="1" dirty="0" smtClean="0">
                            <a:latin typeface="Cambria Math"/>
                          </a:rPr>
                          <m:t>)</m:t>
                        </m:r>
                      </m:e>
                      <m:sup>
                        <m:r>
                          <a:rPr lang="en-US" sz="2000" b="0" i="1" dirty="0" smtClean="0">
                            <a:latin typeface="Cambria Math"/>
                          </a:rPr>
                          <m:t>2</m:t>
                        </m:r>
                      </m:sup>
                    </m:sSup>
                  </m:oMath>
                </a14:m>
                <a:r>
                  <a:rPr lang="en-US" sz="2000" dirty="0" smtClean="0"/>
                  <a:t>  -  </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oMath>
                </a14:m>
                <a:r>
                  <a:rPr lang="en-US" sz="2000" dirty="0" smtClean="0"/>
                  <a:t> K </a:t>
                </a:r>
                <a14:m>
                  <m:oMath xmlns:m="http://schemas.openxmlformats.org/officeDocument/2006/math">
                    <m:sSup>
                      <m:sSupPr>
                        <m:ctrlPr>
                          <a:rPr lang="en-US" sz="2000" i="1" smtClean="0">
                            <a:latin typeface="Cambria Math"/>
                          </a:rPr>
                        </m:ctrlPr>
                      </m:sSupPr>
                      <m:e>
                        <m:r>
                          <a:rPr lang="en-US" sz="2000" b="0" i="1" smtClean="0">
                            <a:latin typeface="Cambria Math"/>
                          </a:rPr>
                          <m:t>(</m:t>
                        </m:r>
                        <m:sSub>
                          <m:sSubPr>
                            <m:ctrlPr>
                              <a:rPr lang="en-US" sz="2000" b="0" i="1" smtClean="0">
                                <a:latin typeface="Cambria Math"/>
                              </a:rPr>
                            </m:ctrlPr>
                          </m:sSubPr>
                          <m:e>
                            <m:r>
                              <a:rPr lang="en-US" sz="2000" b="0" i="1" smtClean="0">
                                <a:latin typeface="Cambria Math"/>
                                <a:ea typeface="Cambria Math"/>
                              </a:rPr>
                              <m:t>𝛿</m:t>
                            </m:r>
                          </m:e>
                          <m:sub>
                            <m:r>
                              <a:rPr lang="en-US" sz="2000" b="0" i="1" smtClean="0">
                                <a:latin typeface="Cambria Math"/>
                              </a:rPr>
                              <m:t>𝑠𝑡</m:t>
                            </m:r>
                          </m:sub>
                        </m:sSub>
                        <m:r>
                          <a:rPr lang="en-US" sz="2000" b="0" i="1" smtClean="0">
                            <a:latin typeface="Cambria Math"/>
                          </a:rPr>
                          <m:t>)</m:t>
                        </m:r>
                      </m:e>
                      <m:sup>
                        <m:r>
                          <a:rPr lang="en-US" sz="2000" b="0" i="1" smtClean="0">
                            <a:latin typeface="Cambria Math"/>
                          </a:rPr>
                          <m:t>2</m:t>
                        </m:r>
                      </m:sup>
                    </m:sSup>
                    <m:r>
                      <a:rPr lang="en-US" sz="2000" b="0" i="1" smtClean="0">
                        <a:latin typeface="Cambria Math"/>
                      </a:rPr>
                      <m:t> </m:t>
                    </m:r>
                  </m:oMath>
                </a14:m>
                <a:endParaRPr lang="en-US" sz="2000" dirty="0" smtClean="0"/>
              </a:p>
              <a:p>
                <a:pPr algn="r" rtl="1"/>
                <a:endParaRPr lang="en-US" sz="2000" dirty="0" smtClean="0"/>
              </a:p>
              <a:p>
                <a:pPr algn="r" rtl="1"/>
                <a:r>
                  <a:rPr lang="fa-IR" sz="2000" dirty="0"/>
                  <a:t>تغییرات انرژی پتانسیل نسبت به موقعیت تعادل استاتیکی </a:t>
                </a:r>
                <a:r>
                  <a:rPr lang="en-US" sz="2000" dirty="0" smtClean="0"/>
                  <a:t> ;</a:t>
                </a:r>
                <a:endParaRPr lang="en-US" sz="2000" dirty="0"/>
              </a:p>
              <a:p>
                <a14:m>
                  <m:oMath xmlns:m="http://schemas.openxmlformats.org/officeDocument/2006/math">
                    <m:r>
                      <a:rPr lang="en-US" sz="2000" b="0" i="1" smtClean="0">
                        <a:latin typeface="Cambria Math"/>
                        <a:ea typeface="Cambria Math"/>
                      </a:rPr>
                      <m:t>   </m:t>
                    </m:r>
                  </m:oMath>
                </a14:m>
                <a:endParaRPr lang="en-US" sz="2000" b="0" i="1" dirty="0" smtClean="0">
                  <a:latin typeface="Cambria Math"/>
                  <a:ea typeface="Cambria Math"/>
                </a:endParaRPr>
              </a:p>
              <a:p>
                <a14:m>
                  <m:oMath xmlns:m="http://schemas.openxmlformats.org/officeDocument/2006/math">
                    <m:r>
                      <a:rPr lang="en-US" sz="2000" i="1" smtClean="0">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𝑈</m:t>
                        </m:r>
                      </m:e>
                      <m:sub>
                        <m:r>
                          <a:rPr lang="en-US" sz="2000" b="0" i="1" smtClean="0">
                            <a:latin typeface="Cambria Math"/>
                            <a:ea typeface="Cambria Math"/>
                          </a:rPr>
                          <m:t>𝑚𝑔</m:t>
                        </m:r>
                        <m:r>
                          <a:rPr lang="en-US" sz="2000" b="0" i="1" smtClean="0">
                            <a:latin typeface="Cambria Math"/>
                            <a:ea typeface="Cambria Math"/>
                          </a:rPr>
                          <m:t> </m:t>
                        </m:r>
                      </m:sub>
                    </m:sSub>
                    <m:r>
                      <a:rPr lang="en-US" sz="2000" b="0" i="1" smtClean="0">
                        <a:latin typeface="Cambria Math"/>
                        <a:ea typeface="Cambria Math"/>
                      </a:rPr>
                      <m:t>=−</m:t>
                    </m:r>
                  </m:oMath>
                </a14:m>
                <a:r>
                  <a:rPr lang="en-US" sz="2000" dirty="0" smtClean="0"/>
                  <a:t> </a:t>
                </a:r>
                <a:r>
                  <a:rPr lang="en-US" sz="2000" dirty="0" smtClean="0">
                    <a:latin typeface="Batang" pitchFamily="18" charset="-127"/>
                    <a:ea typeface="Batang" pitchFamily="18" charset="-127"/>
                  </a:rPr>
                  <a:t>mg(</a:t>
                </a:r>
                <a14:m>
                  <m:oMath xmlns:m="http://schemas.openxmlformats.org/officeDocument/2006/math">
                    <m:sSub>
                      <m:sSubPr>
                        <m:ctrlPr>
                          <a:rPr lang="en-US" sz="2000" i="1" smtClean="0">
                            <a:latin typeface="Cambria Math"/>
                          </a:rPr>
                        </m:ctrlPr>
                      </m:sSubPr>
                      <m:e>
                        <m:r>
                          <a:rPr lang="en-US" sz="2000" b="0" i="1" smtClean="0">
                            <a:latin typeface="Cambria Math"/>
                          </a:rPr>
                          <m:t>𝑥</m:t>
                        </m:r>
                        <m:r>
                          <a:rPr lang="en-US" sz="2000" b="0" i="1" smtClean="0">
                            <a:latin typeface="Cambria Math"/>
                          </a:rPr>
                          <m:t>+</m:t>
                        </m:r>
                        <m:r>
                          <a:rPr lang="en-US" sz="2000" b="0" i="1" smtClean="0">
                            <a:latin typeface="Cambria Math"/>
                            <a:ea typeface="Cambria Math"/>
                          </a:rPr>
                          <m:t>𝛿</m:t>
                        </m:r>
                      </m:e>
                      <m:sub>
                        <m:r>
                          <a:rPr lang="en-US" sz="2000" b="0" i="1" smtClean="0">
                            <a:latin typeface="Cambria Math"/>
                          </a:rPr>
                          <m:t>𝑠𝑡</m:t>
                        </m:r>
                      </m:sub>
                    </m:sSub>
                  </m:oMath>
                </a14:m>
                <a:r>
                  <a:rPr lang="en-US" sz="2000" dirty="0" smtClean="0">
                    <a:latin typeface="Batang" pitchFamily="18" charset="-127"/>
                    <a:ea typeface="Batang" pitchFamily="18" charset="-127"/>
                    <a:cs typeface="Latha" pitchFamily="34" charset="0"/>
                  </a:rPr>
                  <a:t>) –</a:t>
                </a:r>
                <a14:m>
                  <m:oMath xmlns:m="http://schemas.openxmlformats.org/officeDocument/2006/math">
                    <m:sSub>
                      <m:sSubPr>
                        <m:ctrlPr>
                          <a:rPr lang="en-US" sz="2000" i="1" smtClean="0">
                            <a:latin typeface="Cambria Math"/>
                            <a:ea typeface="Batang" pitchFamily="18" charset="-127"/>
                            <a:cs typeface="Latha" pitchFamily="34" charset="0"/>
                          </a:rPr>
                        </m:ctrlPr>
                      </m:sSubPr>
                      <m:e>
                        <m:r>
                          <a:rPr lang="en-US" sz="2000" b="0" i="1" smtClean="0">
                            <a:latin typeface="Cambria Math"/>
                            <a:ea typeface="Batang" pitchFamily="18" charset="-127"/>
                            <a:cs typeface="Latha" pitchFamily="34" charset="0"/>
                          </a:rPr>
                          <m:t>𝑚𝑔</m:t>
                        </m:r>
                        <m:r>
                          <a:rPr lang="en-US" sz="2000" b="0" i="1" smtClean="0">
                            <a:latin typeface="Cambria Math"/>
                            <a:ea typeface="Cambria Math"/>
                            <a:cs typeface="Latha" pitchFamily="34" charset="0"/>
                          </a:rPr>
                          <m:t>𝛿</m:t>
                        </m:r>
                      </m:e>
                      <m:sub>
                        <m:r>
                          <a:rPr lang="en-US" sz="2000" b="0" i="1" smtClean="0">
                            <a:latin typeface="Cambria Math"/>
                            <a:ea typeface="Batang" pitchFamily="18" charset="-127"/>
                            <a:cs typeface="Latha" pitchFamily="34" charset="0"/>
                          </a:rPr>
                          <m:t>𝑠𝑡</m:t>
                        </m:r>
                      </m:sub>
                    </m:sSub>
                  </m:oMath>
                </a14:m>
                <a:r>
                  <a:rPr lang="en-US" sz="2000" dirty="0" smtClean="0">
                    <a:latin typeface="Batang" pitchFamily="18" charset="-127"/>
                    <a:ea typeface="Batang" pitchFamily="18" charset="-127"/>
                    <a:cs typeface="Latha" pitchFamily="34" charset="0"/>
                  </a:rPr>
                  <a:t> = -mgx</a:t>
                </a:r>
                <a:endParaRPr lang="fa-IR" sz="2000" dirty="0">
                  <a:latin typeface="Batang" pitchFamily="18" charset="-127"/>
                  <a:ea typeface="Batang" pitchFamily="18" charset="-127"/>
                  <a:cs typeface="Latha" pitchFamily="34" charset="0"/>
                </a:endParaRPr>
              </a:p>
              <a:p>
                <a:pPr algn="r" rtl="1"/>
                <a:r>
                  <a:rPr lang="fa-IR" sz="2000" dirty="0" smtClean="0">
                    <a:cs typeface="Latha" pitchFamily="34" charset="0"/>
                  </a:rPr>
                  <a:t>و برای انرژی جنبشی </a:t>
                </a:r>
                <a:r>
                  <a:rPr lang="en-US" sz="2000" dirty="0" smtClean="0">
                    <a:cs typeface="Latha" pitchFamily="34" charset="0"/>
                  </a:rPr>
                  <a:t>;</a:t>
                </a:r>
                <a:endParaRPr lang="fa-IR" sz="2000" dirty="0" smtClean="0">
                  <a:cs typeface="Latha" pitchFamily="34" charset="0"/>
                </a:endParaRPr>
              </a:p>
              <a:p>
                <a:r>
                  <a:rPr lang="en-US" sz="2000" dirty="0" smtClean="0">
                    <a:cs typeface="Latha" pitchFamily="34" charset="0"/>
                  </a:rPr>
                  <a:t> </a:t>
                </a:r>
                <a14:m>
                  <m:oMath xmlns:m="http://schemas.openxmlformats.org/officeDocument/2006/math">
                    <m:r>
                      <a:rPr lang="en-US" sz="2000" i="1" smtClean="0">
                        <a:latin typeface="Cambria Math"/>
                        <a:ea typeface="Cambria Math"/>
                        <a:cs typeface="Latha" pitchFamily="34" charset="0"/>
                      </a:rPr>
                      <m:t>∆</m:t>
                    </m:r>
                  </m:oMath>
                </a14:m>
                <a:r>
                  <a:rPr lang="en-US" sz="2000" dirty="0" smtClean="0">
                    <a:latin typeface="Batang" pitchFamily="18" charset="-127"/>
                    <a:ea typeface="Batang" pitchFamily="18" charset="-127"/>
                    <a:cs typeface="Latha" pitchFamily="34" charset="0"/>
                  </a:rPr>
                  <a:t>T = </a:t>
                </a:r>
                <a14:m>
                  <m:oMath xmlns:m="http://schemas.openxmlformats.org/officeDocument/2006/math">
                    <m:f>
                      <m:fPr>
                        <m:ctrlPr>
                          <a:rPr lang="en-US" sz="2000" i="1" smtClean="0">
                            <a:latin typeface="Cambria Math"/>
                            <a:ea typeface="Batang" pitchFamily="18" charset="-127"/>
                            <a:cs typeface="Latha" pitchFamily="34" charset="0"/>
                          </a:rPr>
                        </m:ctrlPr>
                      </m:fPr>
                      <m:num>
                        <m:r>
                          <a:rPr lang="en-US" sz="2000" b="0" i="1" smtClean="0">
                            <a:latin typeface="Cambria Math"/>
                            <a:ea typeface="Batang" pitchFamily="18" charset="-127"/>
                            <a:cs typeface="Latha" pitchFamily="34" charset="0"/>
                          </a:rPr>
                          <m:t>1</m:t>
                        </m:r>
                      </m:num>
                      <m:den>
                        <m:r>
                          <a:rPr lang="en-US" sz="2000" b="0" i="1" smtClean="0">
                            <a:latin typeface="Cambria Math"/>
                            <a:ea typeface="Batang" pitchFamily="18" charset="-127"/>
                            <a:cs typeface="Latha" pitchFamily="34" charset="0"/>
                          </a:rPr>
                          <m:t>2</m:t>
                        </m:r>
                      </m:den>
                    </m:f>
                  </m:oMath>
                </a14:m>
                <a:r>
                  <a:rPr lang="en-US" sz="2000" dirty="0" smtClean="0">
                    <a:cs typeface="Latha" pitchFamily="34" charset="0"/>
                  </a:rPr>
                  <a:t> </a:t>
                </a:r>
                <a:r>
                  <a:rPr lang="en-US" sz="2000" dirty="0">
                    <a:latin typeface="Batang" pitchFamily="18" charset="-127"/>
                    <a:ea typeface="Batang" pitchFamily="18" charset="-127"/>
                    <a:cs typeface="Latha" pitchFamily="34" charset="0"/>
                  </a:rPr>
                  <a:t>m</a:t>
                </a:r>
                <a:r>
                  <a:rPr lang="en-US" sz="2000" dirty="0" smtClean="0">
                    <a:latin typeface="Batang" pitchFamily="18" charset="-127"/>
                    <a:ea typeface="Batang" pitchFamily="18" charset="-127"/>
                    <a:cs typeface="Latha" pitchFamily="34" charset="0"/>
                  </a:rPr>
                  <a:t> </a:t>
                </a:r>
                <a14:m>
                  <m:oMath xmlns:m="http://schemas.openxmlformats.org/officeDocument/2006/math">
                    <m:d>
                      <m:dPr>
                        <m:begChr m:val="["/>
                        <m:endChr m:val="]"/>
                        <m:ctrlPr>
                          <a:rPr lang="en-US" sz="2000" i="1" smtClean="0">
                            <a:latin typeface="Cambria Math"/>
                            <a:ea typeface="Batang" pitchFamily="18" charset="-127"/>
                            <a:cs typeface="Latha" pitchFamily="34" charset="0"/>
                          </a:rPr>
                        </m:ctrlPr>
                      </m:dPr>
                      <m:e>
                        <m:sSup>
                          <m:sSupPr>
                            <m:ctrlPr>
                              <a:rPr lang="en-US" sz="2000" b="0" i="1" smtClean="0">
                                <a:latin typeface="Cambria Math"/>
                                <a:ea typeface="Batang" pitchFamily="18" charset="-127"/>
                                <a:cs typeface="Latha" pitchFamily="34" charset="0"/>
                              </a:rPr>
                            </m:ctrlPr>
                          </m:sSupPr>
                          <m:e>
                            <m:r>
                              <a:rPr lang="en-US" sz="2000" i="1">
                                <a:latin typeface="Cambria Math"/>
                                <a:ea typeface="Batang" pitchFamily="18" charset="-127"/>
                                <a:cs typeface="Latha" pitchFamily="34" charset="0"/>
                              </a:rPr>
                              <m:t>(</m:t>
                            </m:r>
                            <m:acc>
                              <m:accPr>
                                <m:chr m:val="̇"/>
                                <m:ctrlPr>
                                  <a:rPr lang="en-US" sz="2000" i="1">
                                    <a:latin typeface="Cambria Math"/>
                                    <a:ea typeface="Batang" pitchFamily="18" charset="-127"/>
                                    <a:cs typeface="Latha" pitchFamily="34" charset="0"/>
                                  </a:rPr>
                                </m:ctrlPr>
                              </m:accPr>
                              <m:e>
                                <m:r>
                                  <a:rPr lang="en-US" sz="2000" i="1">
                                    <a:latin typeface="Cambria Math"/>
                                    <a:ea typeface="Batang" pitchFamily="18" charset="-127"/>
                                    <a:cs typeface="Latha" pitchFamily="34" charset="0"/>
                                  </a:rPr>
                                  <m:t>𝑥</m:t>
                                </m:r>
                              </m:e>
                            </m:acc>
                            <m:r>
                              <a:rPr lang="en-US" sz="2000" i="1">
                                <a:latin typeface="Cambria Math"/>
                                <a:ea typeface="Batang" pitchFamily="18" charset="-127"/>
                                <a:cs typeface="Latha" pitchFamily="34" charset="0"/>
                              </a:rPr>
                              <m:t>+ </m:t>
                            </m:r>
                            <m:sSub>
                              <m:sSubPr>
                                <m:ctrlPr>
                                  <a:rPr lang="en-US" sz="2000" i="1">
                                    <a:latin typeface="Cambria Math"/>
                                    <a:ea typeface="Batang" pitchFamily="18" charset="-127"/>
                                    <a:cs typeface="Latha" pitchFamily="34" charset="0"/>
                                  </a:rPr>
                                </m:ctrlPr>
                              </m:sSubPr>
                              <m:e>
                                <m:acc>
                                  <m:accPr>
                                    <m:chr m:val="̇"/>
                                    <m:ctrlPr>
                                      <a:rPr lang="en-US" sz="2000" i="1">
                                        <a:latin typeface="Cambria Math"/>
                                        <a:ea typeface="Batang" pitchFamily="18" charset="-127"/>
                                        <a:cs typeface="Latha" pitchFamily="34" charset="0"/>
                                      </a:rPr>
                                    </m:ctrlPr>
                                  </m:accPr>
                                  <m:e>
                                    <m:r>
                                      <a:rPr lang="en-US" sz="2000" i="1">
                                        <a:latin typeface="Cambria Math"/>
                                        <a:ea typeface="Cambria Math"/>
                                        <a:cs typeface="Latha" pitchFamily="34" charset="0"/>
                                      </a:rPr>
                                      <m:t>𝛿</m:t>
                                    </m:r>
                                  </m:e>
                                </m:acc>
                              </m:e>
                              <m:sub>
                                <m:r>
                                  <a:rPr lang="en-US" sz="2000" i="1">
                                    <a:latin typeface="Cambria Math"/>
                                    <a:ea typeface="Batang" pitchFamily="18" charset="-127"/>
                                    <a:cs typeface="Latha" pitchFamily="34" charset="0"/>
                                  </a:rPr>
                                  <m:t>𝑠𝑡</m:t>
                                </m:r>
                              </m:sub>
                            </m:sSub>
                            <m:r>
                              <a:rPr lang="en-US" sz="2000" i="1">
                                <a:latin typeface="Cambria Math"/>
                                <a:ea typeface="Batang" pitchFamily="18" charset="-127"/>
                                <a:cs typeface="Latha" pitchFamily="34" charset="0"/>
                              </a:rPr>
                              <m:t>)</m:t>
                            </m:r>
                          </m:e>
                          <m:sup>
                            <m:r>
                              <a:rPr lang="en-US" sz="2000" b="0" i="1" smtClean="0">
                                <a:latin typeface="Cambria Math"/>
                                <a:ea typeface="Batang" pitchFamily="18" charset="-127"/>
                                <a:cs typeface="Latha" pitchFamily="34" charset="0"/>
                              </a:rPr>
                              <m:t>2</m:t>
                            </m:r>
                          </m:sup>
                        </m:sSup>
                        <m:r>
                          <a:rPr lang="en-US" sz="2000" b="0" i="1" smtClean="0">
                            <a:latin typeface="Cambria Math"/>
                            <a:ea typeface="Batang" pitchFamily="18" charset="-127"/>
                            <a:cs typeface="Latha" pitchFamily="34" charset="0"/>
                          </a:rPr>
                          <m:t> −</m:t>
                        </m:r>
                        <m:r>
                          <a:rPr lang="en-US" sz="2000" b="0" i="1" smtClean="0">
                            <a:latin typeface="Cambria Math"/>
                            <a:ea typeface="Batang" pitchFamily="18" charset="-127"/>
                            <a:cs typeface="Latha" pitchFamily="34" charset="0"/>
                          </a:rPr>
                          <m:t>0</m:t>
                        </m:r>
                      </m:e>
                    </m:d>
                  </m:oMath>
                </a14:m>
                <a:r>
                  <a:rPr lang="en-US" sz="2000" dirty="0" smtClean="0">
                    <a:cs typeface="Latha" pitchFamily="34" charset="0"/>
                  </a:rPr>
                  <a:t>= </a:t>
                </a:r>
                <a14:m>
                  <m:oMath xmlns:m="http://schemas.openxmlformats.org/officeDocument/2006/math">
                    <m:f>
                      <m:fPr>
                        <m:ctrlPr>
                          <a:rPr lang="en-US" sz="2000" i="1" dirty="0" smtClean="0">
                            <a:latin typeface="Cambria Math"/>
                            <a:cs typeface="Latha" pitchFamily="34" charset="0"/>
                          </a:rPr>
                        </m:ctrlPr>
                      </m:fPr>
                      <m:num>
                        <m:r>
                          <a:rPr lang="en-US" sz="2000" b="0" i="1" dirty="0" smtClean="0">
                            <a:latin typeface="Cambria Math"/>
                            <a:cs typeface="Latha" pitchFamily="34" charset="0"/>
                          </a:rPr>
                          <m:t>1</m:t>
                        </m:r>
                      </m:num>
                      <m:den>
                        <m:r>
                          <a:rPr lang="en-US" sz="2000" b="0" i="1" dirty="0" smtClean="0">
                            <a:latin typeface="Cambria Math"/>
                            <a:cs typeface="Latha" pitchFamily="34" charset="0"/>
                          </a:rPr>
                          <m:t>2</m:t>
                        </m:r>
                      </m:den>
                    </m:f>
                  </m:oMath>
                </a14:m>
                <a:r>
                  <a:rPr lang="en-US" sz="2000" dirty="0" smtClean="0">
                    <a:cs typeface="Latha" pitchFamily="34" charset="0"/>
                  </a:rPr>
                  <a:t>  </a:t>
                </a:r>
                <a:r>
                  <a:rPr lang="en-US" sz="2000" dirty="0" smtClean="0">
                    <a:latin typeface="Batang" pitchFamily="18" charset="-127"/>
                    <a:ea typeface="Batang" pitchFamily="18" charset="-127"/>
                    <a:cs typeface="Latha" pitchFamily="34" charset="0"/>
                  </a:rPr>
                  <a:t>m </a:t>
                </a:r>
                <a14:m>
                  <m:oMath xmlns:m="http://schemas.openxmlformats.org/officeDocument/2006/math">
                    <m:sSup>
                      <m:sSupPr>
                        <m:ctrlPr>
                          <a:rPr lang="en-US" sz="2000" i="1" smtClean="0">
                            <a:latin typeface="Cambria Math"/>
                            <a:ea typeface="Batang" pitchFamily="18" charset="-127"/>
                            <a:cs typeface="Latha" pitchFamily="34" charset="0"/>
                          </a:rPr>
                        </m:ctrlPr>
                      </m:sSupPr>
                      <m:e>
                        <m:acc>
                          <m:accPr>
                            <m:chr m:val="̇"/>
                            <m:ctrlPr>
                              <a:rPr lang="en-US" sz="2000" i="1" smtClean="0">
                                <a:latin typeface="Cambria Math"/>
                                <a:ea typeface="Batang" pitchFamily="18" charset="-127"/>
                                <a:cs typeface="Latha" pitchFamily="34" charset="0"/>
                              </a:rPr>
                            </m:ctrlPr>
                          </m:accPr>
                          <m:e>
                            <m:r>
                              <a:rPr lang="en-US" sz="2000" b="0" i="1" smtClean="0">
                                <a:latin typeface="Cambria Math"/>
                                <a:ea typeface="Batang" pitchFamily="18" charset="-127"/>
                                <a:cs typeface="Latha" pitchFamily="34" charset="0"/>
                              </a:rPr>
                              <m:t>𝑥</m:t>
                            </m:r>
                          </m:e>
                        </m:acc>
                      </m:e>
                      <m:sup>
                        <m:r>
                          <a:rPr lang="en-US" sz="2000" b="0" i="1" smtClean="0">
                            <a:latin typeface="Cambria Math"/>
                            <a:ea typeface="Batang" pitchFamily="18" charset="-127"/>
                            <a:cs typeface="Latha" pitchFamily="34" charset="0"/>
                          </a:rPr>
                          <m:t>2</m:t>
                        </m:r>
                      </m:sup>
                    </m:sSup>
                  </m:oMath>
                </a14:m>
                <a:r>
                  <a:rPr lang="en-US" sz="2000" dirty="0" smtClean="0">
                    <a:cs typeface="Latha" pitchFamily="34" charset="0"/>
                  </a:rPr>
                  <a:t> </a:t>
                </a:r>
              </a:p>
              <a:p>
                <a:endParaRPr lang="en-US" sz="2000" dirty="0">
                  <a:cs typeface="Latha" pitchFamily="34" charset="0"/>
                </a:endParaRPr>
              </a:p>
              <a:p>
                <a:r>
                  <a:rPr lang="fa-IR" sz="2000" dirty="0" smtClean="0">
                    <a:cs typeface="Latha" pitchFamily="34" charset="0"/>
                  </a:rPr>
                  <a:t>سرعت د</a:t>
                </a:r>
                <a:r>
                  <a:rPr lang="fa-IR" sz="2000" dirty="0">
                    <a:cs typeface="Latha" pitchFamily="34" charset="0"/>
                  </a:rPr>
                  <a:t>ر</a:t>
                </a:r>
                <a:r>
                  <a:rPr lang="fa-IR" sz="2000" dirty="0" smtClean="0">
                    <a:cs typeface="Latha" pitchFamily="34" charset="0"/>
                  </a:rPr>
                  <a:t>       </a:t>
                </a:r>
                <a:r>
                  <a:rPr lang="en-US" sz="2000" dirty="0" smtClean="0">
                    <a:cs typeface="Latha" pitchFamily="34" charset="0"/>
                  </a:rPr>
                  <a:t>          </a:t>
                </a:r>
                <a:r>
                  <a:rPr lang="fa-IR" sz="2000" dirty="0" smtClean="0">
                    <a:cs typeface="Latha" pitchFamily="34" charset="0"/>
                  </a:rPr>
                  <a:t>انرژی جنبشی </a:t>
                </a:r>
                <a:r>
                  <a:rPr lang="en-US" sz="2000" dirty="0" smtClean="0">
                    <a:cs typeface="Latha" pitchFamily="34" charset="0"/>
                  </a:rPr>
                  <a:t>                                          </a:t>
                </a:r>
                <a:endParaRPr lang="fa-IR" sz="2000" dirty="0" smtClean="0">
                  <a:cs typeface="Latha" pitchFamily="34" charset="0"/>
                </a:endParaRPr>
              </a:p>
              <a:p>
                <a:r>
                  <a:rPr lang="en-US" sz="2000" dirty="0" smtClean="0">
                    <a:cs typeface="Latha" pitchFamily="34" charset="0"/>
                  </a:rPr>
                  <a:t>              </a:t>
                </a:r>
                <a:r>
                  <a:rPr lang="fa-IR" sz="2000" dirty="0" smtClean="0">
                    <a:cs typeface="Latha" pitchFamily="34" charset="0"/>
                  </a:rPr>
                  <a:t>هنگام ارتعاش</a:t>
                </a:r>
                <a:r>
                  <a:rPr lang="en-US" sz="2000" dirty="0" smtClean="0">
                    <a:cs typeface="Latha" pitchFamily="34" charset="0"/>
                  </a:rPr>
                  <a:t>          </a:t>
                </a:r>
                <a:r>
                  <a:rPr lang="fa-IR" sz="2000" dirty="0" smtClean="0">
                    <a:cs typeface="Latha" pitchFamily="34" charset="0"/>
                  </a:rPr>
                  <a:t>در تعادل استاتیکی</a:t>
                </a:r>
                <a:r>
                  <a:rPr lang="en-US" sz="2000" dirty="0" smtClean="0">
                    <a:cs typeface="Latha" pitchFamily="34" charset="0"/>
                  </a:rPr>
                  <a:t>                  </a:t>
                </a:r>
                <a:endParaRPr lang="fa-IR" sz="2000" dirty="0" smtClean="0">
                  <a:cs typeface="Latha"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685800" y="3810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i="1" smtClean="0">
                        <a:latin typeface="Cambria Math"/>
                        <a:ea typeface="Cambria Math"/>
                      </a:rPr>
                      <m:t>∆</m:t>
                    </m:r>
                  </m:oMath>
                </a14:m>
                <a:r>
                  <a:rPr lang="en-US" dirty="0" smtClean="0"/>
                  <a:t>U = </a:t>
                </a:r>
                <a14:m>
                  <m:oMath xmlns:m="http://schemas.openxmlformats.org/officeDocument/2006/math">
                    <m:sSub>
                      <m:sSubPr>
                        <m:ctrlPr>
                          <a:rPr lang="en-US" i="1" smtClean="0">
                            <a:latin typeface="Cambria Math"/>
                          </a:rPr>
                        </m:ctrlPr>
                      </m:sSubPr>
                      <m:e>
                        <m:r>
                          <a:rPr lang="en-US" b="0" i="1" smtClean="0">
                            <a:latin typeface="Cambria Math"/>
                          </a:rPr>
                          <m:t>𝑈</m:t>
                        </m:r>
                      </m:e>
                      <m:sub>
                        <m:r>
                          <a:rPr lang="en-US" b="0" i="1" smtClean="0">
                            <a:latin typeface="Cambria Math"/>
                          </a:rPr>
                          <m:t>𝑘</m:t>
                        </m:r>
                      </m:sub>
                    </m:sSub>
                    <m:r>
                      <a:rPr lang="en-US" b="0" i="1" smtClean="0">
                        <a:latin typeface="Cambria Math"/>
                      </a:rPr>
                      <m:t>+ </m:t>
                    </m:r>
                    <m:sSub>
                      <m:sSubPr>
                        <m:ctrlPr>
                          <a:rPr lang="en-US" b="0" i="1" smtClean="0">
                            <a:latin typeface="Cambria Math"/>
                          </a:rPr>
                        </m:ctrlPr>
                      </m:sSubPr>
                      <m:e>
                        <m:r>
                          <a:rPr lang="en-US" b="0" i="1" smtClean="0">
                            <a:latin typeface="Cambria Math"/>
                          </a:rPr>
                          <m:t>𝑈</m:t>
                        </m:r>
                      </m:e>
                      <m:sub>
                        <m:r>
                          <a:rPr lang="en-US" b="0" i="1" smtClean="0">
                            <a:latin typeface="Cambria Math"/>
                          </a:rPr>
                          <m:t>𝑚𝑔</m:t>
                        </m:r>
                      </m:sub>
                    </m:sSub>
                    <m:r>
                      <a:rPr lang="en-US" b="0" i="1" smtClean="0">
                        <a:latin typeface="Cambria Math"/>
                      </a:rPr>
                      <m:t> </m:t>
                    </m:r>
                  </m:oMath>
                </a14:m>
                <a:endParaRPr lang="en-US" dirty="0" smtClean="0"/>
              </a:p>
            </p:txBody>
          </p:sp>
        </mc:Choice>
        <mc:Fallback>
          <p:sp>
            <p:nvSpPr>
              <p:cNvPr id="4" name="Rectangle 3"/>
              <p:cNvSpPr>
                <a:spLocks noRot="1" noChangeAspect="1" noMove="1" noResize="1" noEditPoints="1" noAdjustHandles="1" noChangeArrowheads="1" noChangeShapeType="1" noTextEdit="1"/>
              </p:cNvSpPr>
              <p:nvPr/>
            </p:nvSpPr>
            <p:spPr>
              <a:xfrm>
                <a:off x="685800" y="381000"/>
                <a:ext cx="1752600" cy="53340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Rectangle 4"/>
              <p:cNvSpPr/>
              <p:nvPr/>
            </p:nvSpPr>
            <p:spPr>
              <a:xfrm>
                <a:off x="2971800" y="3810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14:m>
                  <m:oMath xmlns:m="http://schemas.openxmlformats.org/officeDocument/2006/math">
                    <m:r>
                      <a:rPr lang="en-US" i="1" smtClean="0">
                        <a:latin typeface="Cambria Math"/>
                        <a:ea typeface="Cambria Math"/>
                      </a:rPr>
                      <m:t>∆</m:t>
                    </m:r>
                    <m:sSub>
                      <m:sSubPr>
                        <m:ctrlPr>
                          <a:rPr lang="en-US" i="1" smtClean="0">
                            <a:latin typeface="Cambria Math"/>
                          </a:rPr>
                        </m:ctrlPr>
                      </m:sSubPr>
                      <m:e>
                        <m:r>
                          <a:rPr lang="en-US" b="0" i="1" smtClean="0">
                            <a:latin typeface="Cambria Math"/>
                          </a:rPr>
                          <m:t>𝑈</m:t>
                        </m:r>
                      </m:e>
                      <m:sub>
                        <m:r>
                          <a:rPr lang="en-US" b="0" i="1" smtClean="0">
                            <a:latin typeface="Cambria Math"/>
                          </a:rPr>
                          <m:t>𝑘</m:t>
                        </m:r>
                      </m:sub>
                    </m:sSub>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 </m:t>
                    </m:r>
                    <m:r>
                      <a:rPr lang="en-US" b="0" i="1" smtClean="0">
                        <a:latin typeface="Cambria Math"/>
                      </a:rPr>
                      <m:t>𝐾</m:t>
                    </m:r>
                    <m:r>
                      <a:rPr lang="en-US" b="0" i="1" smtClean="0">
                        <a:latin typeface="Cambria Math"/>
                      </a:rPr>
                      <m:t> </m:t>
                    </m:r>
                    <m:sSup>
                      <m:sSupPr>
                        <m:ctrlPr>
                          <a:rPr lang="en-US" b="0" i="1" smtClean="0">
                            <a:latin typeface="Cambria Math"/>
                          </a:rPr>
                        </m:ctrlPr>
                      </m:sSupPr>
                      <m:e>
                        <m:r>
                          <a:rPr lang="en-US" b="0" i="1" smtClean="0">
                            <a:latin typeface="Cambria Math"/>
                          </a:rPr>
                          <m:t>(</m:t>
                        </m:r>
                        <m:r>
                          <a:rPr lang="en-US" b="0" i="1" smtClean="0">
                            <a:latin typeface="Cambria Math"/>
                          </a:rPr>
                          <m:t>𝑥</m:t>
                        </m:r>
                        <m:r>
                          <a:rPr lang="en-US" b="0" i="1" smtClean="0">
                            <a:latin typeface="Cambria Math"/>
                          </a:rPr>
                          <m:t>)</m:t>
                        </m:r>
                      </m:e>
                      <m:sup>
                        <m:r>
                          <a:rPr lang="en-US" b="0" i="1" smtClean="0">
                            <a:latin typeface="Cambria Math"/>
                          </a:rPr>
                          <m:t>2</m:t>
                        </m:r>
                      </m:sup>
                    </m:sSup>
                  </m:oMath>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2971800" y="381000"/>
                <a:ext cx="2057400" cy="533400"/>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5562600" y="3810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14:m>
                  <m:oMath xmlns:m="http://schemas.openxmlformats.org/officeDocument/2006/math">
                    <m:r>
                      <a:rPr lang="en-US" i="1" smtClean="0">
                        <a:latin typeface="Cambria Math"/>
                        <a:ea typeface="Cambria Math"/>
                      </a:rPr>
                      <m:t>∆</m:t>
                    </m:r>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𝑈</m:t>
                        </m:r>
                      </m:e>
                      <m:sub>
                        <m:r>
                          <a:rPr lang="en-US" b="0" i="1" smtClean="0">
                            <a:latin typeface="Cambria Math"/>
                          </a:rPr>
                          <m:t>𝑚𝑔</m:t>
                        </m:r>
                      </m:sub>
                    </m:sSub>
                    <m:r>
                      <a:rPr lang="en-US" b="0" i="1" smtClean="0">
                        <a:latin typeface="Cambria Math"/>
                      </a:rPr>
                      <m:t>=</m:t>
                    </m:r>
                    <m:r>
                      <a:rPr lang="fa-IR" i="1">
                        <a:latin typeface="Cambria Math"/>
                        <a:ea typeface="Cambria Math"/>
                      </a:rPr>
                      <m:t>±</m:t>
                    </m:r>
                    <m:r>
                      <a:rPr lang="en-US" b="0" i="1" smtClean="0">
                        <a:latin typeface="Cambria Math"/>
                      </a:rPr>
                      <m:t>𝑚𝑔</m:t>
                    </m:r>
                    <m:r>
                      <a:rPr lang="en-US" b="0" i="1" smtClean="0">
                        <a:latin typeface="Cambria Math"/>
                      </a:rPr>
                      <m:t>(∆</m:t>
                    </m:r>
                    <m:r>
                      <a:rPr lang="en-US" b="0" i="1" smtClean="0">
                        <a:latin typeface="Cambria Math"/>
                        <a:ea typeface="Cambria Math"/>
                      </a:rPr>
                      <m:t>𝑥</m:t>
                    </m:r>
                    <m:r>
                      <a:rPr lang="en-US" b="0" i="1" smtClean="0">
                        <a:latin typeface="Cambria Math"/>
                        <a:ea typeface="Cambria Math"/>
                      </a:rPr>
                      <m:t>)</m:t>
                    </m:r>
                  </m:oMath>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5562600" y="381000"/>
                <a:ext cx="2438400" cy="533400"/>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10" name="Straight Arrow Connector 9"/>
          <p:cNvCxnSpPr/>
          <p:nvPr/>
        </p:nvCxnSpPr>
        <p:spPr>
          <a:xfrm flipH="1">
            <a:off x="2133600" y="51816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14575" y="4648200"/>
            <a:ext cx="2286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51054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241895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nSpc>
                    <a:spcPct val="150000"/>
                  </a:lnSpc>
                </a:pPr>
                <a:r>
                  <a:rPr lang="en-US" sz="2000" dirty="0" smtClean="0"/>
                  <a:t>   </a:t>
                </a:r>
              </a:p>
              <a:p>
                <a:pPr>
                  <a:lnSpc>
                    <a:spcPct val="150000"/>
                  </a:lnSpc>
                </a:pPr>
                <a:r>
                  <a:rPr lang="en-US" sz="2000" dirty="0"/>
                  <a:t> </a:t>
                </a:r>
                <a:r>
                  <a:rPr lang="en-US" sz="2000" dirty="0" smtClean="0"/>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1</m:t>
                        </m:r>
                      </m:sub>
                    </m:sSub>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d>
                      <m:dPr>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e>
                    </m:d>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d>
                      <m:dPr>
                        <m:ctrlPr>
                          <a:rPr lang="en-US" sz="2000" i="1">
                            <a:latin typeface="Cambria Math"/>
                          </a:rPr>
                        </m:ctrlPr>
                      </m:dP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r>
                          <a:rPr lang="en-US" sz="2000" i="1">
                            <a:latin typeface="Cambria Math"/>
                          </a:rPr>
                          <m:t>−</m:t>
                        </m:r>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e>
                    </m:d>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1</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d>
                      <m:dPr>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e>
                    </m:d>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d>
                      <m:dPr>
                        <m:ctrlPr>
                          <a:rPr lang="en-US" sz="2000" i="1">
                            <a:latin typeface="Cambria Math"/>
                          </a:rPr>
                        </m:ctrlPr>
                      </m:dP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r>
                          <a:rPr lang="en-US" sz="2000" i="1">
                            <a:latin typeface="Cambria Math"/>
                          </a:rPr>
                          <m:t>−</m:t>
                        </m:r>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e>
                    </m:d>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2</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oMath>
                </a14:m>
                <a:endParaRPr lang="en-US" sz="2000" dirty="0" smtClean="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𝑚</m:t>
                        </m:r>
                      </m:e>
                      <m:sub>
                        <m:r>
                          <a:rPr lang="en-US" sz="2000" i="1">
                            <a:latin typeface="Cambria Math"/>
                          </a:rPr>
                          <m:t>1</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r>
                      <a:rPr lang="en-US" sz="2000" i="1">
                        <a:latin typeface="Cambria Math"/>
                      </a:rPr>
                      <m:t>+</m:t>
                    </m:r>
                    <m:d>
                      <m:dPr>
                        <m:ctrlPr>
                          <a:rPr lang="en-US" sz="2000" i="1">
                            <a:latin typeface="Cambria Math"/>
                          </a:rPr>
                        </m:ctrlPr>
                      </m:dPr>
                      <m:e>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1</m:t>
                            </m:r>
                          </m:sub>
                        </m:sSub>
                      </m:e>
                    </m:d>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d>
                      <m:dPr>
                        <m:ctrlPr>
                          <a:rPr lang="en-US" sz="2000" i="1">
                            <a:latin typeface="Cambria Math"/>
                          </a:rPr>
                        </m:ctrlPr>
                      </m:dPr>
                      <m:e>
                        <m:sSub>
                          <m:sSubPr>
                            <m:ctrlPr>
                              <a:rPr lang="en-US" sz="2000" i="1">
                                <a:latin typeface="Cambria Math"/>
                              </a:rPr>
                            </m:ctrlPr>
                          </m:sSubPr>
                          <m:e>
                            <m:r>
                              <a:rPr lang="en-US" sz="2000" i="1">
                                <a:latin typeface="Cambria Math"/>
                              </a:rPr>
                              <m:t>𝑐</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e>
                    </m:d>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r>
                      <a:rPr lang="en-US" sz="2000" i="1">
                        <a:latin typeface="Cambria Math"/>
                      </a:rPr>
                      <m:t>=</m:t>
                    </m:r>
                    <m:r>
                      <a:rPr lang="en-US" sz="2000" i="1">
                        <a:latin typeface="Cambria Math"/>
                      </a:rPr>
                      <m:t>0</m:t>
                    </m:r>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𝑚</m:t>
                        </m:r>
                      </m:e>
                      <m:sub>
                        <m:r>
                          <a:rPr lang="en-US" sz="2000" i="1">
                            <a:latin typeface="Cambria Math"/>
                          </a:rPr>
                          <m:t>2</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r>
                      <a:rPr lang="en-US" sz="2000" i="1">
                        <a:latin typeface="Cambria Math"/>
                      </a:rPr>
                      <m:t>−</m:t>
                    </m:r>
                    <m:sSub>
                      <m:sSubPr>
                        <m:ctrlPr>
                          <a:rPr lang="en-US" sz="2000" i="1">
                            <a:latin typeface="Cambria Math"/>
                          </a:rPr>
                        </m:ctrlPr>
                      </m:sSubPr>
                      <m:e>
                        <m:sSub>
                          <m:sSubPr>
                            <m:ctrlPr>
                              <a:rPr lang="en-US" sz="2000" i="1">
                                <a:latin typeface="Cambria Math"/>
                              </a:rPr>
                            </m:ctrlPr>
                          </m:sSubPr>
                          <m:e>
                            <m:r>
                              <a:rPr lang="en-US" sz="2000" i="1">
                                <a:latin typeface="Cambria Math"/>
                              </a:rPr>
                              <m:t>𝑘</m:t>
                            </m:r>
                          </m:e>
                          <m:sub>
                            <m:r>
                              <a:rPr lang="en-US" sz="2000" i="1">
                                <a:latin typeface="Cambria Math"/>
                              </a:rPr>
                              <m:t>2</m:t>
                            </m:r>
                          </m:sub>
                        </m:sSub>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r>
                      <a:rPr lang="en-US" sz="2000" i="1">
                        <a:latin typeface="Cambria Math"/>
                      </a:rPr>
                      <m:t>=</m:t>
                    </m:r>
                    <m:r>
                      <a:rPr lang="en-US" sz="2000" i="1">
                        <a:latin typeface="Cambria Math"/>
                      </a:rPr>
                      <m:t>0</m:t>
                    </m:r>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𝑚</m:t>
                                  </m:r>
                                </m:e>
                                <m:sub>
                                  <m:r>
                                    <a:rPr lang="en-US" sz="2000" i="1">
                                      <a:latin typeface="Cambria Math"/>
                                    </a:rPr>
                                    <m:t>1</m:t>
                                  </m:r>
                                </m:sub>
                              </m:sSub>
                            </m:e>
                            <m:e>
                              <m:r>
                                <a:rPr lang="en-US" sz="2000" i="1">
                                  <a:latin typeface="Cambria Math"/>
                                </a:rPr>
                                <m:t>0</m:t>
                              </m:r>
                            </m:e>
                          </m:mr>
                          <m:mr>
                            <m:e>
                              <m:r>
                                <a:rPr lang="en-US" sz="2000" i="1">
                                  <a:latin typeface="Cambria Math"/>
                                </a:rPr>
                                <m:t>0</m:t>
                              </m:r>
                            </m:e>
                            <m:e>
                              <m:sSub>
                                <m:sSubPr>
                                  <m:ctrlPr>
                                    <a:rPr lang="en-US" sz="2000" i="1">
                                      <a:latin typeface="Cambria Math"/>
                                    </a:rPr>
                                  </m:ctrlPr>
                                </m:sSubPr>
                                <m:e>
                                  <m:r>
                                    <a:rPr lang="en-US" sz="2000" i="1">
                                      <a:latin typeface="Cambria Math"/>
                                    </a:rPr>
                                    <m:t>𝑚</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e>
                          </m:mr>
                          <m:m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e>
                          </m:mr>
                        </m:m>
                      </m:e>
                    </m:d>
                    <m:r>
                      <a:rPr lang="en-US" sz="2000" i="1">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𝑘</m:t>
                                  </m:r>
                                </m:e>
                                <m:sub>
                                  <m:r>
                                    <a:rPr lang="en-US" sz="2000" b="0" i="1" smtClean="0">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b="0" i="1" smtClean="0">
                                      <a:latin typeface="Cambria Math"/>
                                    </a:rPr>
                                    <m:t>2</m:t>
                                  </m:r>
                                </m:sub>
                              </m:sSub>
                            </m:e>
                            <m:e>
                              <m:sSub>
                                <m:sSubPr>
                                  <m:ctrlPr>
                                    <a:rPr lang="en-US" sz="2000" i="1">
                                      <a:latin typeface="Cambria Math"/>
                                    </a:rPr>
                                  </m:ctrlPr>
                                </m:sSubPr>
                                <m:e>
                                  <m:r>
                                    <a:rPr lang="en-US" sz="2000" i="1">
                                      <a:latin typeface="Cambria Math"/>
                                    </a:rPr>
                                    <m:t>−</m:t>
                                  </m:r>
                                  <m:r>
                                    <a:rPr lang="en-US" sz="2000" i="1">
                                      <a:latin typeface="Cambria Math"/>
                                    </a:rPr>
                                    <m:t>𝑘</m:t>
                                  </m:r>
                                </m:e>
                                <m:sub>
                                  <m:r>
                                    <a:rPr lang="en-US" sz="2000" i="1">
                                      <a:latin typeface="Cambria Math"/>
                                    </a:rPr>
                                    <m:t>2</m:t>
                                  </m:r>
                                </m:sub>
                              </m:sSub>
                            </m:e>
                          </m:mr>
                          <m:mr>
                            <m:e>
                              <m:sSub>
                                <m:sSubPr>
                                  <m:ctrlPr>
                                    <a:rPr lang="en-US" sz="2000" i="1">
                                      <a:latin typeface="Cambria Math"/>
                                    </a:rPr>
                                  </m:ctrlPr>
                                </m:sSubPr>
                                <m:e>
                                  <m:r>
                                    <a:rPr lang="en-US" sz="2000" i="1">
                                      <a:latin typeface="Cambria Math"/>
                                    </a:rPr>
                                    <m:t>−</m:t>
                                  </m:r>
                                  <m:r>
                                    <a:rPr lang="en-US" sz="2000" i="1">
                                      <a:latin typeface="Cambria Math"/>
                                    </a:rPr>
                                    <m:t>𝑘</m:t>
                                  </m:r>
                                </m:e>
                                <m:sub>
                                  <m:r>
                                    <a:rPr lang="en-US" sz="2000" i="1">
                                      <a:latin typeface="Cambria Math"/>
                                    </a:rPr>
                                    <m:t>2</m:t>
                                  </m:r>
                                </m:sub>
                              </m:sSub>
                            </m:e>
                            <m:e>
                              <m:sSub>
                                <m:sSubPr>
                                  <m:ctrlPr>
                                    <a:rPr lang="en-US" sz="2000" i="1">
                                      <a:latin typeface="Cambria Math"/>
                                    </a:rPr>
                                  </m:ctrlPr>
                                </m:sSubPr>
                                <m:e>
                                  <m:r>
                                    <a:rPr lang="en-US" sz="2000" i="1">
                                      <a:latin typeface="Cambria Math"/>
                                    </a:rPr>
                                    <m:t>𝑘</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𝑥</m:t>
                                  </m:r>
                                </m:e>
                                <m:sub>
                                  <m:r>
                                    <a:rPr lang="en-US" sz="2000" i="1">
                                      <a:latin typeface="Cambria Math"/>
                                    </a:rPr>
                                    <m:t>1</m:t>
                                  </m:r>
                                </m:sub>
                              </m:sSub>
                            </m:e>
                          </m:mr>
                          <m:mr>
                            <m:e>
                              <m:sSub>
                                <m:sSubPr>
                                  <m:ctrlPr>
                                    <a:rPr lang="en-US" sz="2000" i="1">
                                      <a:latin typeface="Cambria Math"/>
                                    </a:rPr>
                                  </m:ctrlPr>
                                </m:sSubPr>
                                <m:e>
                                  <m:r>
                                    <a:rPr lang="en-US" sz="2000" i="1">
                                      <a:latin typeface="Cambria Math"/>
                                    </a:rPr>
                                    <m:t>𝑥</m:t>
                                  </m:r>
                                </m:e>
                                <m:sub>
                                  <m:r>
                                    <a:rPr lang="en-US" sz="2000" i="1">
                                      <a:latin typeface="Cambria Math"/>
                                    </a:rPr>
                                    <m:t>2</m:t>
                                  </m:r>
                                </m:sub>
                              </m:sSub>
                            </m:e>
                          </m:mr>
                        </m:m>
                      </m:e>
                    </m:d>
                    <m:r>
                      <a:rPr lang="en-US" sz="2000" i="1">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𝑐</m:t>
                                  </m:r>
                                </m:e>
                                <m:sub>
                                  <m:r>
                                    <a:rPr lang="en-US" sz="2000" b="0" i="1" smtClean="0">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b="0" i="1" smtClean="0">
                                      <a:latin typeface="Cambria Math"/>
                                    </a:rPr>
                                    <m:t>2</m:t>
                                  </m:r>
                                </m:sub>
                              </m:sSub>
                            </m:e>
                            <m:e>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e>
                          </m:mr>
                          <m:mr>
                            <m:e>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e>
                            <m:e>
                              <m:sSub>
                                <m:sSubPr>
                                  <m:ctrlPr>
                                    <a:rPr lang="en-US" sz="2000" i="1">
                                      <a:latin typeface="Cambria Math"/>
                                    </a:rPr>
                                  </m:ctrlPr>
                                </m:sSubPr>
                                <m:e>
                                  <m:r>
                                    <a:rPr lang="en-US" sz="2000" i="1">
                                      <a:latin typeface="Cambria Math"/>
                                    </a:rPr>
                                    <m:t>𝑐</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1</m:t>
                                      </m:r>
                                    </m:sub>
                                  </m:sSub>
                                </m:e>
                              </m:acc>
                            </m:e>
                          </m:mr>
                          <m:mr>
                            <m:e>
                              <m:acc>
                                <m:accPr>
                                  <m:chr m:val="̇"/>
                                  <m:ctrlPr>
                                    <a:rPr lang="en-US" sz="2000" i="1">
                                      <a:latin typeface="Cambria Math"/>
                                    </a:rPr>
                                  </m:ctrlPr>
                                </m:accPr>
                                <m:e>
                                  <m:sSub>
                                    <m:sSubPr>
                                      <m:ctrlPr>
                                        <a:rPr lang="en-US" sz="2000" i="1">
                                          <a:latin typeface="Cambria Math"/>
                                        </a:rPr>
                                      </m:ctrlPr>
                                    </m:sSubPr>
                                    <m:e>
                                      <m:r>
                                        <a:rPr lang="en-US" sz="2000" i="1">
                                          <a:latin typeface="Cambria Math"/>
                                        </a:rPr>
                                        <m:t>𝑥</m:t>
                                      </m:r>
                                    </m:e>
                                    <m:sub>
                                      <m:r>
                                        <a:rPr lang="en-US" sz="2000" i="1">
                                          <a:latin typeface="Cambria Math"/>
                                        </a:rPr>
                                        <m:t>2</m:t>
                                      </m:r>
                                    </m:sub>
                                  </m:sSub>
                                </m:e>
                              </m:acc>
                            </m:e>
                          </m:mr>
                        </m:m>
                      </m:e>
                    </m:d>
                    <m:r>
                      <a:rPr lang="en-US" sz="2000" i="1">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𝑓</m:t>
                                  </m:r>
                                </m:e>
                                <m:sub>
                                  <m:r>
                                    <a:rPr lang="en-US" sz="2000" i="1">
                                      <a:latin typeface="Cambria Math"/>
                                    </a:rPr>
                                    <m:t>1</m:t>
                                  </m:r>
                                </m:sub>
                              </m:sSub>
                              <m:r>
                                <a:rPr lang="en-US" sz="2000" i="1">
                                  <a:latin typeface="Cambria Math"/>
                                </a:rPr>
                                <m:t>(</m:t>
                              </m:r>
                              <m:r>
                                <a:rPr lang="en-US" sz="2000" i="1">
                                  <a:latin typeface="Cambria Math"/>
                                </a:rPr>
                                <m:t>𝑡</m:t>
                              </m:r>
                              <m:r>
                                <a:rPr lang="en-US" sz="2000" i="1">
                                  <a:latin typeface="Cambria Math"/>
                                </a:rPr>
                                <m:t>)</m:t>
                              </m:r>
                            </m:e>
                          </m:mr>
                          <m:mr>
                            <m:e>
                              <m:sSub>
                                <m:sSubPr>
                                  <m:ctrlPr>
                                    <a:rPr lang="en-US" sz="2000" i="1">
                                      <a:latin typeface="Cambria Math"/>
                                    </a:rPr>
                                  </m:ctrlPr>
                                </m:sSubPr>
                                <m:e>
                                  <m:r>
                                    <a:rPr lang="en-US" sz="2000" i="1">
                                      <a:latin typeface="Cambria Math"/>
                                    </a:rPr>
                                    <m:t>𝑓</m:t>
                                  </m:r>
                                </m:e>
                                <m:sub>
                                  <m:r>
                                    <a:rPr lang="en-US" sz="2000" i="1">
                                      <a:latin typeface="Cambria Math"/>
                                    </a:rPr>
                                    <m:t>2</m:t>
                                  </m:r>
                                </m:sub>
                              </m:sSub>
                              <m:r>
                                <a:rPr lang="en-US" sz="2000" i="1">
                                  <a:latin typeface="Cambria Math"/>
                                </a:rPr>
                                <m:t>(</m:t>
                              </m:r>
                              <m:r>
                                <a:rPr lang="en-US" sz="2000" i="1">
                                  <a:latin typeface="Cambria Math"/>
                                </a:rPr>
                                <m:t>𝑡</m:t>
                              </m:r>
                              <m:r>
                                <a:rPr lang="en-US" sz="2000" i="1">
                                  <a:latin typeface="Cambria Math"/>
                                </a:rPr>
                                <m:t>)</m:t>
                              </m:r>
                            </m:e>
                          </m:mr>
                        </m:m>
                      </m:e>
                    </m:d>
                  </m:oMath>
                </a14:m>
                <a:endParaRPr lang="en-US" sz="2000" dirty="0" smtClean="0"/>
              </a:p>
              <a:p>
                <a:pPr>
                  <a:lnSpc>
                    <a:spcPct val="150000"/>
                  </a:lnSpc>
                </a:pPr>
                <a:r>
                  <a:rPr lang="en-US" sz="2000" dirty="0"/>
                  <a:t> </a:t>
                </a:r>
                <a:endParaRPr lang="en-US" sz="2000" dirty="0" smtClean="0"/>
              </a:p>
              <a:p>
                <a:pPr>
                  <a:lnSpc>
                    <a:spcPct val="150000"/>
                  </a:lnSpc>
                </a:pPr>
                <a:r>
                  <a:rPr lang="en-US" sz="2000" dirty="0" smtClean="0"/>
                  <a:t> </a:t>
                </a:r>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1</m:t>
                                  </m:r>
                                </m:sub>
                              </m:sSub>
                            </m:e>
                            <m:e>
                              <m:r>
                                <a:rPr lang="en-US" sz="2000" b="0" i="1" smtClean="0">
                                  <a:latin typeface="Cambria Math"/>
                                </a:rPr>
                                <m:t>0</m:t>
                              </m:r>
                            </m:e>
                          </m:mr>
                          <m:mr>
                            <m:e>
                              <m:r>
                                <a:rPr lang="en-US" sz="2000" b="0" i="1" smtClean="0">
                                  <a:latin typeface="Cambria Math"/>
                                </a:rPr>
                                <m:t>0</m:t>
                              </m:r>
                            </m:e>
                            <m:e>
                              <m:sSub>
                                <m:sSubPr>
                                  <m:ctrlPr>
                                    <a:rPr lang="en-US" sz="2000" i="1" smtClean="0">
                                      <a:latin typeface="Cambria Math"/>
                                    </a:rPr>
                                  </m:ctrlPr>
                                </m:sSubPr>
                                <m:e>
                                  <m:r>
                                    <a:rPr lang="en-US" sz="2000" b="0" i="1" smtClean="0">
                                      <a:latin typeface="Cambria Math"/>
                                    </a:rPr>
                                    <m:t>𝑚</m:t>
                                  </m:r>
                                </m:e>
                                <m:sub>
                                  <m:r>
                                    <a:rPr lang="en-US" sz="2000" b="0" i="1" smtClean="0">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1</m:t>
                                  </m:r>
                                </m:sub>
                              </m:sSub>
                              <m:r>
                                <m:rPr>
                                  <m:brk m:alnAt="7"/>
                                </m:rP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e>
                            <m:e>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2</m:t>
                                  </m:r>
                                </m:sub>
                              </m:sSub>
                            </m:e>
                          </m:mr>
                          <m:mr>
                            <m:e>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2</m:t>
                                  </m:r>
                                </m:sub>
                              </m:sSub>
                            </m:e>
                            <m:e>
                              <m:sSub>
                                <m:sSubPr>
                                  <m:ctrlPr>
                                    <a:rPr lang="en-US" sz="2000" i="1">
                                      <a:latin typeface="Cambria Math"/>
                                    </a:rPr>
                                  </m:ctrlPr>
                                </m:sSubPr>
                                <m:e>
                                  <m:r>
                                    <a:rPr lang="en-US" sz="2000" i="1">
                                      <a:latin typeface="Cambria Math"/>
                                    </a:rPr>
                                    <m:t>𝑘</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r>
                                <a:rPr lang="en-US" sz="2000" i="1">
                                  <a:latin typeface="Cambria Math"/>
                                </a:rPr>
                                <m:t>𝑥</m:t>
                              </m:r>
                              <m:r>
                                <a:rPr lang="en-US" sz="2000" i="1">
                                  <a:latin typeface="Cambria Math"/>
                                </a:rPr>
                                <m:t>1</m:t>
                              </m:r>
                            </m:e>
                          </m:mr>
                          <m:mr>
                            <m:e>
                              <m:r>
                                <a:rPr lang="en-US" sz="2000" i="1">
                                  <a:latin typeface="Cambria Math"/>
                                </a:rPr>
                                <m:t>𝑥</m:t>
                              </m:r>
                              <m:r>
                                <a:rPr lang="en-US" sz="2000" i="1">
                                  <a:latin typeface="Cambria Math"/>
                                </a:rPr>
                                <m:t>2</m:t>
                              </m:r>
                            </m:e>
                          </m:mr>
                        </m:m>
                      </m:e>
                    </m:d>
                    <m:r>
                      <a:rPr lang="en-US" sz="2000" b="0" i="0" smtClean="0">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sSub>
                                <m:sSubPr>
                                  <m:ctrlPr>
                                    <a:rPr lang="en-US" sz="2000" i="1">
                                      <a:latin typeface="Cambria Math"/>
                                    </a:rPr>
                                  </m:ctrlPr>
                                </m:sSubPr>
                                <m:e>
                                  <m:r>
                                    <a:rPr lang="en-US" sz="2000" b="0" i="1" smtClean="0">
                                      <a:latin typeface="Cambria Math"/>
                                    </a:rPr>
                                    <m:t>𝑐</m:t>
                                  </m:r>
                                </m:e>
                                <m:sub>
                                  <m:r>
                                    <a:rPr lang="en-US" sz="2000" b="0" i="1" smtClean="0">
                                      <a:latin typeface="Cambria Math"/>
                                    </a:rPr>
                                    <m:t>1</m:t>
                                  </m:r>
                                </m:sub>
                              </m:sSub>
                              <m:r>
                                <a:rPr lang="en-US" sz="2000" i="1">
                                  <a:latin typeface="Cambria Math"/>
                                </a:rPr>
                                <m:t>+</m:t>
                              </m:r>
                              <m:sSub>
                                <m:sSubPr>
                                  <m:ctrlPr>
                                    <a:rPr lang="en-US" sz="2000" i="1" smtClean="0">
                                      <a:latin typeface="Cambria Math"/>
                                    </a:rPr>
                                  </m:ctrlPr>
                                </m:sSubPr>
                                <m:e>
                                  <m:r>
                                    <a:rPr lang="en-US" sz="2000" b="0" i="1" smtClean="0">
                                      <a:latin typeface="Cambria Math"/>
                                    </a:rPr>
                                    <m:t>𝑐</m:t>
                                  </m:r>
                                </m:e>
                                <m:sub>
                                  <m:r>
                                    <a:rPr lang="en-US" sz="2000" b="0" i="1" smtClean="0">
                                      <a:latin typeface="Cambria Math"/>
                                    </a:rPr>
                                    <m:t>2</m:t>
                                  </m:r>
                                </m:sub>
                              </m:sSub>
                            </m:e>
                            <m:e>
                              <m:sSub>
                                <m:sSubPr>
                                  <m:ctrlPr>
                                    <a:rPr lang="en-US" sz="2000" i="1">
                                      <a:latin typeface="Cambria Math"/>
                                    </a:rPr>
                                  </m:ctrlPr>
                                </m:sSubPr>
                                <m:e>
                                  <m:r>
                                    <a:rPr lang="en-US" sz="2000" i="1">
                                      <a:latin typeface="Cambria Math"/>
                                    </a:rPr>
                                    <m:t>−</m:t>
                                  </m:r>
                                  <m:r>
                                    <a:rPr lang="en-US" sz="2000" b="0" i="1" smtClean="0">
                                      <a:latin typeface="Cambria Math"/>
                                    </a:rPr>
                                    <m:t>𝑐</m:t>
                                  </m:r>
                                </m:e>
                                <m:sub>
                                  <m:r>
                                    <a:rPr lang="en-US" sz="2000" i="1">
                                      <a:latin typeface="Cambria Math"/>
                                    </a:rPr>
                                    <m:t>2</m:t>
                                  </m:r>
                                </m:sub>
                              </m:sSub>
                            </m:e>
                          </m:mr>
                          <m:mr>
                            <m:e>
                              <m:sSub>
                                <m:sSubPr>
                                  <m:ctrlPr>
                                    <a:rPr lang="en-US" sz="2000" i="1">
                                      <a:latin typeface="Cambria Math"/>
                                    </a:rPr>
                                  </m:ctrlPr>
                                </m:sSubPr>
                                <m:e>
                                  <m:r>
                                    <a:rPr lang="en-US" sz="2000" i="1">
                                      <a:latin typeface="Cambria Math"/>
                                    </a:rPr>
                                    <m:t>−</m:t>
                                  </m:r>
                                  <m:r>
                                    <a:rPr lang="en-US" sz="2000" b="0" i="1" smtClean="0">
                                      <a:latin typeface="Cambria Math"/>
                                    </a:rPr>
                                    <m:t>𝑐</m:t>
                                  </m:r>
                                </m:e>
                                <m:sub>
                                  <m:r>
                                    <a:rPr lang="en-US" sz="2000" i="1">
                                      <a:latin typeface="Cambria Math"/>
                                    </a:rPr>
                                    <m:t>2</m:t>
                                  </m:r>
                                </m:sub>
                              </m:sSub>
                            </m:e>
                            <m:e>
                              <m:sSub>
                                <m:sSubPr>
                                  <m:ctrlPr>
                                    <a:rPr lang="en-US" sz="2000" i="1">
                                      <a:latin typeface="Cambria Math"/>
                                    </a:rPr>
                                  </m:ctrlPr>
                                </m:sSubPr>
                                <m:e>
                                  <m:r>
                                    <a:rPr lang="en-US" sz="2000" b="0" i="1" smtClean="0">
                                      <a:latin typeface="Cambria Math"/>
                                    </a:rPr>
                                    <m:t>𝑐</m:t>
                                  </m:r>
                                </m:e>
                                <m:sub>
                                  <m:r>
                                    <a:rPr lang="en-US" sz="2000" i="1">
                                      <a:latin typeface="Cambria Math"/>
                                    </a:rPr>
                                    <m:t>2</m:t>
                                  </m:r>
                                </m:sub>
                              </m:sSub>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0" smtClean="0">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𝑓</m:t>
                                  </m:r>
                                </m:e>
                                <m:sub>
                                  <m:r>
                                    <a:rPr lang="en-US" sz="2000" i="1">
                                      <a:latin typeface="Cambria Math"/>
                                    </a:rPr>
                                    <m:t>1</m:t>
                                  </m:r>
                                </m:sub>
                              </m:sSub>
                              <m:r>
                                <a:rPr lang="en-US" sz="2000" i="1">
                                  <a:latin typeface="Cambria Math"/>
                                </a:rPr>
                                <m:t>(</m:t>
                              </m:r>
                              <m:r>
                                <a:rPr lang="en-US" sz="2000" i="1">
                                  <a:latin typeface="Cambria Math"/>
                                </a:rPr>
                                <m:t>𝑡</m:t>
                              </m:r>
                              <m:r>
                                <a:rPr lang="en-US" sz="2000" i="1">
                                  <a:latin typeface="Cambria Math"/>
                                </a:rPr>
                                <m:t>)</m:t>
                              </m:r>
                            </m:e>
                          </m:mr>
                          <m:mr>
                            <m:e>
                              <m:sSub>
                                <m:sSubPr>
                                  <m:ctrlPr>
                                    <a:rPr lang="en-US" sz="2000" i="1">
                                      <a:latin typeface="Cambria Math"/>
                                    </a:rPr>
                                  </m:ctrlPr>
                                </m:sSubPr>
                                <m:e>
                                  <m:r>
                                    <a:rPr lang="en-US" sz="2000" i="1">
                                      <a:latin typeface="Cambria Math"/>
                                    </a:rPr>
                                    <m:t>𝑓</m:t>
                                  </m:r>
                                </m:e>
                                <m:sub>
                                  <m:r>
                                    <a:rPr lang="en-US" sz="2000" i="1">
                                      <a:latin typeface="Cambria Math"/>
                                    </a:rPr>
                                    <m:t>2</m:t>
                                  </m:r>
                                </m:sub>
                              </m:sSub>
                              <m:r>
                                <a:rPr lang="en-US" sz="2000" i="1">
                                  <a:latin typeface="Cambria Math"/>
                                </a:rPr>
                                <m:t>(</m:t>
                              </m:r>
                              <m:r>
                                <a:rPr lang="en-US" sz="2000" i="1">
                                  <a:latin typeface="Cambria Math"/>
                                </a:rPr>
                                <m:t>𝑡</m:t>
                              </m:r>
                              <m:r>
                                <a:rPr lang="en-US" sz="2000" i="1">
                                  <a:latin typeface="Cambria Math"/>
                                </a:rPr>
                                <m:t>)</m:t>
                              </m:r>
                            </m:e>
                          </m:mr>
                        </m:m>
                      </m:e>
                    </m:d>
                  </m:oMath>
                </a14:m>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3" cstate="print"/>
                <a:stretch>
                  <a:fillRect l="-533"/>
                </a:stretch>
              </a:blipFill>
            </p:spPr>
            <p:txBody>
              <a:bodyPr/>
              <a:lstStyle/>
              <a:p>
                <a:r>
                  <a:rPr lang="en-US">
                    <a:noFill/>
                  </a:rPr>
                  <a:t> </a:t>
                </a:r>
              </a:p>
            </p:txBody>
          </p:sp>
        </mc:Fallback>
      </mc:AlternateContent>
      <p:sp>
        <p:nvSpPr>
          <p:cNvPr id="5" name="Left Brace 4"/>
          <p:cNvSpPr/>
          <p:nvPr/>
        </p:nvSpPr>
        <p:spPr>
          <a:xfrm>
            <a:off x="323850" y="762000"/>
            <a:ext cx="228601" cy="685800"/>
          </a:xfrm>
          <a:prstGeom prst="leftBrace">
            <a:avLst>
              <a:gd name="adj1" fmla="val 4375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361949" y="1828800"/>
            <a:ext cx="228601" cy="685800"/>
          </a:xfrm>
          <a:prstGeom prst="leftBrace">
            <a:avLst>
              <a:gd name="adj1" fmla="val 4375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6249" y="4038600"/>
            <a:ext cx="1119217" cy="369332"/>
          </a:xfrm>
          <a:prstGeom prst="rect">
            <a:avLst/>
          </a:prstGeom>
          <a:noFill/>
        </p:spPr>
        <p:txBody>
          <a:bodyPr wrap="none" rtlCol="0">
            <a:spAutoFit/>
          </a:bodyPr>
          <a:lstStyle/>
          <a:p>
            <a:r>
              <a:rPr lang="fa-IR" dirty="0" smtClean="0"/>
              <a:t>ماتریس جرم</a:t>
            </a:r>
            <a:endParaRPr lang="en-US" dirty="0"/>
          </a:p>
        </p:txBody>
      </p:sp>
      <p:sp>
        <p:nvSpPr>
          <p:cNvPr id="8" name="TextBox 7"/>
          <p:cNvSpPr txBox="1"/>
          <p:nvPr/>
        </p:nvSpPr>
        <p:spPr>
          <a:xfrm>
            <a:off x="2667000" y="4044434"/>
            <a:ext cx="1242648" cy="369332"/>
          </a:xfrm>
          <a:prstGeom prst="rect">
            <a:avLst/>
          </a:prstGeom>
          <a:noFill/>
        </p:spPr>
        <p:txBody>
          <a:bodyPr wrap="none" rtlCol="0">
            <a:spAutoFit/>
          </a:bodyPr>
          <a:lstStyle/>
          <a:p>
            <a:r>
              <a:rPr lang="fa-IR" dirty="0" smtClean="0"/>
              <a:t>ماتریس سختی</a:t>
            </a:r>
            <a:endParaRPr lang="en-US" dirty="0"/>
          </a:p>
        </p:txBody>
      </p:sp>
      <p:sp>
        <p:nvSpPr>
          <p:cNvPr id="9" name="TextBox 8"/>
          <p:cNvSpPr txBox="1"/>
          <p:nvPr/>
        </p:nvSpPr>
        <p:spPr>
          <a:xfrm>
            <a:off x="5181600" y="4004191"/>
            <a:ext cx="1306768" cy="369332"/>
          </a:xfrm>
          <a:prstGeom prst="rect">
            <a:avLst/>
          </a:prstGeom>
          <a:noFill/>
        </p:spPr>
        <p:txBody>
          <a:bodyPr wrap="none" rtlCol="0">
            <a:spAutoFit/>
          </a:bodyPr>
          <a:lstStyle/>
          <a:p>
            <a:r>
              <a:rPr lang="fa-IR" dirty="0" smtClean="0"/>
              <a:t>ماتریس میرایی</a:t>
            </a:r>
            <a:endParaRPr lang="en-US" dirty="0"/>
          </a:p>
        </p:txBody>
      </p:sp>
      <p:sp>
        <p:nvSpPr>
          <p:cNvPr id="10" name="TextBox 9"/>
          <p:cNvSpPr txBox="1"/>
          <p:nvPr/>
        </p:nvSpPr>
        <p:spPr>
          <a:xfrm>
            <a:off x="7318359" y="4004191"/>
            <a:ext cx="1130438" cy="369332"/>
          </a:xfrm>
          <a:prstGeom prst="rect">
            <a:avLst/>
          </a:prstGeom>
          <a:noFill/>
        </p:spPr>
        <p:txBody>
          <a:bodyPr wrap="none" rtlCol="0">
            <a:spAutoFit/>
          </a:bodyPr>
          <a:lstStyle/>
          <a:p>
            <a:r>
              <a:rPr lang="fa-IR" dirty="0" smtClean="0"/>
              <a:t>ماتریس نیرو</a:t>
            </a:r>
            <a:endParaRPr lang="en-US" dirty="0"/>
          </a:p>
        </p:txBody>
      </p:sp>
    </p:spTree>
    <p:extLst>
      <p:ext uri="{BB962C8B-B14F-4D97-AF65-F5344CB8AC3E}">
        <p14:creationId xmlns="" xmlns:p14="http://schemas.microsoft.com/office/powerpoint/2010/main" val="7365479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r>
                  <a:rPr lang="en-US" sz="2000" dirty="0" smtClean="0"/>
                  <a:t> </a:t>
                </a:r>
              </a:p>
              <a:p>
                <a:pPr>
                  <a:lnSpc>
                    <a:spcPct val="150000"/>
                  </a:lnSpc>
                </a:pPr>
                <a:r>
                  <a:rPr lang="en-US" sz="2000" dirty="0"/>
                  <a:t> </a:t>
                </a:r>
                <a14:m>
                  <m:oMath xmlns:m="http://schemas.openxmlformats.org/officeDocument/2006/math">
                    <m:d>
                      <m:dPr>
                        <m:begChr m:val="["/>
                        <m:endChr m:val="]"/>
                        <m:ctrlPr>
                          <a:rPr lang="en-US" sz="2000" i="1">
                            <a:latin typeface="Cambria Math"/>
                          </a:rPr>
                        </m:ctrlPr>
                      </m:dPr>
                      <m:e>
                        <m:r>
                          <m:rPr>
                            <m:sty m:val="p"/>
                          </m:rPr>
                          <a:rPr lang="en-US" sz="2000">
                            <a:latin typeface="Cambria Math"/>
                          </a:rPr>
                          <m:t>M</m:t>
                        </m:r>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i="1">
                            <a:latin typeface="Cambria Math"/>
                          </a:rPr>
                        </m:ctrlPr>
                      </m:dPr>
                      <m:e>
                        <m:r>
                          <m:rPr>
                            <m:sty m:val="p"/>
                          </m:rPr>
                          <a:rPr lang="en-US" sz="2000">
                            <a:latin typeface="Cambria Math"/>
                          </a:rPr>
                          <m:t>k</m:t>
                        </m:r>
                      </m:e>
                    </m:d>
                    <m:d>
                      <m:dPr>
                        <m:begChr m:val="["/>
                        <m:endChr m:val="]"/>
                        <m:ctrlPr>
                          <a:rPr lang="en-US" sz="2000" i="1">
                            <a:latin typeface="Cambria Math"/>
                          </a:rPr>
                        </m:ctrlPr>
                      </m:dPr>
                      <m:e>
                        <m:m>
                          <m:mPr>
                            <m:mcs>
                              <m:mc>
                                <m:mcPr>
                                  <m:count m:val="1"/>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i="1" smtClean="0">
                                      <a:latin typeface="Cambria Math"/>
                                    </a:rPr>
                                  </m:ctrlPr>
                                </m:sSubPr>
                                <m:e>
                                  <m:r>
                                    <a:rPr lang="en-US" sz="2000" b="0" i="1" smtClean="0">
                                      <a:latin typeface="Cambria Math"/>
                                    </a:rPr>
                                    <m:t>𝑥</m:t>
                                  </m:r>
                                </m:e>
                                <m:sub>
                                  <m:r>
                                    <a:rPr lang="en-US" sz="2000" b="0" i="1" smtClean="0">
                                      <a:latin typeface="Cambria Math"/>
                                    </a:rPr>
                                    <m:t>2</m:t>
                                  </m:r>
                                </m:sub>
                              </m:sSub>
                            </m:e>
                          </m:mr>
                        </m:m>
                      </m:e>
                    </m:d>
                    <m:r>
                      <a:rPr lang="en-US" sz="2000" b="0" i="1" smtClean="0">
                        <a:latin typeface="Cambria Math"/>
                      </a:rPr>
                      <m:t>+</m:t>
                    </m:r>
                    <m:d>
                      <m:dPr>
                        <m:begChr m:val="["/>
                        <m:endChr m:val="]"/>
                        <m:ctrlPr>
                          <a:rPr lang="en-US" sz="2000" i="1">
                            <a:latin typeface="Cambria Math"/>
                          </a:rPr>
                        </m:ctrlPr>
                      </m:dPr>
                      <m:e>
                        <m:r>
                          <a:rPr lang="en-US" sz="2000" i="1">
                            <a:latin typeface="Cambria Math"/>
                          </a:rPr>
                          <m:t>𝑐</m:t>
                        </m:r>
                      </m:e>
                    </m:d>
                    <m:d>
                      <m:dPr>
                        <m:begChr m:val="["/>
                        <m:endChr m:val="]"/>
                        <m:ctrlPr>
                          <a:rPr lang="en-US" sz="2000" i="1">
                            <a:latin typeface="Cambria Math"/>
                          </a:rPr>
                        </m:ctrlPr>
                      </m:dPr>
                      <m:e>
                        <m:m>
                          <m:mPr>
                            <m:mcs>
                              <m:mc>
                                <m:mcPr>
                                  <m:count m:val="1"/>
                                  <m:mcJc m:val="center"/>
                                </m:mcPr>
                              </m:mc>
                            </m:mcs>
                            <m:ctrlPr>
                              <a:rPr lang="en-US" sz="2000" i="1" smtClean="0">
                                <a:latin typeface="Cambria Math"/>
                              </a:rPr>
                            </m:ctrlPr>
                          </m:mP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i="1">
                            <a:latin typeface="Cambria Math"/>
                          </a:rPr>
                        </m:ctrlPr>
                      </m:dPr>
                      <m:e>
                        <m:m>
                          <m:mPr>
                            <m:mcs>
                              <m:mc>
                                <m:mcPr>
                                  <m:count m:val="1"/>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𝑓</m:t>
                                  </m:r>
                                </m:e>
                                <m:sub>
                                  <m:r>
                                    <a:rPr lang="en-US" sz="2000" b="0" i="1" smtClean="0">
                                      <a:latin typeface="Cambria Math"/>
                                    </a:rPr>
                                    <m:t>1</m:t>
                                  </m:r>
                                </m:sub>
                              </m:sSub>
                              <m:r>
                                <m:rPr>
                                  <m:brk m:alnAt="7"/>
                                </m:rPr>
                                <a:rPr lang="en-US" sz="2000" b="0" i="1" smtClean="0">
                                  <a:latin typeface="Cambria Math"/>
                                </a:rPr>
                                <m:t>(</m:t>
                              </m:r>
                              <m:r>
                                <m:rPr>
                                  <m:brk m:alnAt="7"/>
                                </m:rPr>
                                <a:rPr lang="en-US" sz="2000" b="0" i="1" smtClean="0">
                                  <a:latin typeface="Cambria Math"/>
                                </a:rPr>
                                <m:t>𝑡</m:t>
                              </m:r>
                              <m:r>
                                <m:rPr>
                                  <m:brk m:alnAt="7"/>
                                </m:rPr>
                                <a:rPr lang="en-US" sz="2000" b="0" i="1" smtClean="0">
                                  <a:latin typeface="Cambria Math"/>
                                </a:rPr>
                                <m:t>)</m:t>
                              </m:r>
                            </m:e>
                          </m:mr>
                          <m:mr>
                            <m:e>
                              <m:sSub>
                                <m:sSubPr>
                                  <m:ctrlPr>
                                    <a:rPr lang="en-US" sz="2000" i="1" smtClean="0">
                                      <a:latin typeface="Cambria Math"/>
                                    </a:rPr>
                                  </m:ctrlPr>
                                </m:sSubPr>
                                <m:e>
                                  <m:r>
                                    <a:rPr lang="en-US" sz="2000" b="0" i="1" smtClean="0">
                                      <a:latin typeface="Cambria Math"/>
                                    </a:rPr>
                                    <m:t>𝑓</m:t>
                                  </m:r>
                                </m:e>
                                <m:sub>
                                  <m:r>
                                    <a:rPr lang="en-US" sz="2000" b="0" i="1" smtClean="0">
                                      <a:latin typeface="Cambria Math"/>
                                    </a:rPr>
                                    <m:t>2</m:t>
                                  </m:r>
                                </m:sub>
                              </m:sSub>
                              <m:r>
                                <a:rPr lang="en-US" sz="2000" b="0" i="1" smtClean="0">
                                  <a:latin typeface="Cambria Math"/>
                                </a:rPr>
                                <m:t>(</m:t>
                              </m:r>
                              <m:r>
                                <a:rPr lang="en-US" sz="2000" b="0" i="1" smtClean="0">
                                  <a:latin typeface="Cambria Math"/>
                                </a:rPr>
                                <m:t>𝑡</m:t>
                              </m:r>
                              <m:r>
                                <a:rPr lang="en-US" sz="2000" b="0" i="1" smtClean="0">
                                  <a:latin typeface="Cambria Math"/>
                                </a:rPr>
                                <m:t>)</m:t>
                              </m:r>
                            </m:e>
                          </m:mr>
                        </m:m>
                      </m:e>
                    </m:d>
                  </m:oMath>
                </a14:m>
                <a:r>
                  <a:rPr lang="en-US" sz="2000" dirty="0" smtClean="0"/>
                  <a:t> </a:t>
                </a:r>
              </a:p>
              <a:p>
                <a:pPr algn="r" rtl="1">
                  <a:lnSpc>
                    <a:spcPct val="150000"/>
                  </a:lnSpc>
                </a:pPr>
                <a:r>
                  <a:rPr lang="en-US" sz="2000" dirty="0"/>
                  <a:t> </a:t>
                </a:r>
                <a:r>
                  <a:rPr lang="fa-IR" sz="2000" dirty="0" smtClean="0"/>
                  <a:t>   </a:t>
                </a:r>
                <a:r>
                  <a:rPr lang="fa-IR" sz="2000" dirty="0"/>
                  <a:t>معادله بالا نشان می­دهد که یک سیستم دو درجه آزادی دارای معادلاتی به فرم زیر </a:t>
                </a:r>
                <a:r>
                  <a:rPr lang="fa-IR" sz="2000" dirty="0" smtClean="0"/>
                  <a:t>است؛</a:t>
                </a:r>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𝑎</m:t>
                              </m:r>
                            </m:e>
                            <m:e>
                              <m:r>
                                <a:rPr lang="en-US" sz="2000" b="0" i="1" smtClean="0">
                                  <a:latin typeface="Cambria Math"/>
                                </a:rPr>
                                <m:t>𝑏</m:t>
                              </m:r>
                            </m:e>
                          </m:mr>
                          <m:mr>
                            <m:e>
                              <m:r>
                                <a:rPr lang="en-US" sz="2000" b="0" i="1" smtClean="0">
                                  <a:latin typeface="Cambria Math"/>
                                </a:rPr>
                                <m:t>𝑐</m:t>
                              </m:r>
                            </m:e>
                            <m:e>
                              <m:r>
                                <a:rPr lang="en-US" sz="2000" b="0" i="1" smtClean="0">
                                  <a:latin typeface="Cambria Math"/>
                                </a:rPr>
                                <m:t>𝑑</m:t>
                              </m:r>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𝑒</m:t>
                              </m:r>
                            </m:e>
                            <m:e>
                              <m:r>
                                <a:rPr lang="en-US" sz="2000" b="0" i="1" smtClean="0">
                                  <a:latin typeface="Cambria Math"/>
                                </a:rPr>
                                <m:t>𝑓</m:t>
                              </m:r>
                            </m:e>
                          </m:mr>
                          <m:mr>
                            <m:e>
                              <m:r>
                                <a:rPr lang="en-US" sz="2000" b="0" i="1" smtClean="0">
                                  <a:latin typeface="Cambria Math"/>
                                </a:rPr>
                                <m:t>𝑔</m:t>
                              </m:r>
                            </m:e>
                            <m:e>
                              <m:r>
                                <a:rPr lang="en-US" sz="2000" b="0" i="1" smtClean="0">
                                  <a:latin typeface="Cambria Math"/>
                                </a:rPr>
                                <m:t>h</m:t>
                              </m:r>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𝑥</m:t>
                                  </m:r>
                                </m:e>
                                <m:sub>
                                  <m:r>
                                    <a:rPr lang="en-US" sz="2000" i="1">
                                      <a:latin typeface="Cambria Math"/>
                                    </a:rPr>
                                    <m:t>1</m:t>
                                  </m:r>
                                </m:sub>
                              </m:sSub>
                            </m:e>
                          </m:mr>
                          <m:mr>
                            <m:e>
                              <m:sSub>
                                <m:sSubPr>
                                  <m:ctrlPr>
                                    <a:rPr lang="en-US" sz="2000" i="1">
                                      <a:latin typeface="Cambria Math"/>
                                    </a:rPr>
                                  </m:ctrlPr>
                                </m:sSubPr>
                                <m:e>
                                  <m:r>
                                    <a:rPr lang="en-US" sz="2000" i="1">
                                      <a:latin typeface="Cambria Math"/>
                                    </a:rPr>
                                    <m:t>𝑥</m:t>
                                  </m:r>
                                </m:e>
                                <m:sub>
                                  <m:r>
                                    <a:rPr lang="en-US" sz="2000" i="1">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𝑖</m:t>
                              </m:r>
                            </m:e>
                            <m:e>
                              <m:r>
                                <a:rPr lang="en-US" sz="2000" b="0" i="1" smtClean="0">
                                  <a:latin typeface="Cambria Math"/>
                                </a:rPr>
                                <m:t>𝑗</m:t>
                              </m:r>
                            </m:e>
                          </m:mr>
                          <m:mr>
                            <m:e>
                              <m:r>
                                <a:rPr lang="en-US" sz="2000" b="0" i="1" smtClean="0">
                                  <a:latin typeface="Cambria Math"/>
                                </a:rPr>
                                <m:t>𝑘</m:t>
                              </m:r>
                            </m:e>
                            <m:e>
                              <m:r>
                                <a:rPr lang="en-US" sz="2000" b="0" i="1" smtClean="0">
                                  <a:latin typeface="Cambria Math"/>
                                </a:rPr>
                                <m:t>𝑙</m:t>
                              </m:r>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e>
                          </m:mr>
                          <m:mr>
                            <m:e>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e>
                          </m:mr>
                        </m:m>
                      </m:e>
                    </m:d>
                    <m:r>
                      <a:rPr lang="en-US" sz="2000" b="0" i="1" smtClean="0">
                        <a:latin typeface="Cambria Math"/>
                      </a:rPr>
                      <m:t>=</m:t>
                    </m:r>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𝑓</m:t>
                                  </m:r>
                                </m:e>
                                <m:sub>
                                  <m:r>
                                    <a:rPr lang="en-US" sz="2000" i="1">
                                      <a:latin typeface="Cambria Math"/>
                                    </a:rPr>
                                    <m:t>1</m:t>
                                  </m:r>
                                </m:sub>
                              </m:sSub>
                              <m:r>
                                <m:rPr>
                                  <m:brk m:alnAt="7"/>
                                </m:rPr>
                                <a:rPr lang="en-US" sz="2000" i="1">
                                  <a:latin typeface="Cambria Math"/>
                                </a:rPr>
                                <m:t>(</m:t>
                              </m:r>
                              <m:r>
                                <m:rPr>
                                  <m:brk m:alnAt="7"/>
                                </m:rPr>
                                <a:rPr lang="en-US" sz="2000" i="1">
                                  <a:latin typeface="Cambria Math"/>
                                </a:rPr>
                                <m:t>𝑡</m:t>
                              </m:r>
                              <m:r>
                                <m:rPr>
                                  <m:brk m:alnAt="7"/>
                                </m:rPr>
                                <a:rPr lang="en-US" sz="2000" i="1">
                                  <a:latin typeface="Cambria Math"/>
                                </a:rPr>
                                <m:t>)</m:t>
                              </m:r>
                            </m:e>
                          </m:mr>
                          <m:mr>
                            <m:e>
                              <m:sSub>
                                <m:sSubPr>
                                  <m:ctrlPr>
                                    <a:rPr lang="en-US" sz="2000" i="1">
                                      <a:latin typeface="Cambria Math"/>
                                    </a:rPr>
                                  </m:ctrlPr>
                                </m:sSubPr>
                                <m:e>
                                  <m:r>
                                    <a:rPr lang="en-US" sz="2000" i="1">
                                      <a:latin typeface="Cambria Math"/>
                                    </a:rPr>
                                    <m:t>𝑓</m:t>
                                  </m:r>
                                </m:e>
                                <m:sub>
                                  <m:r>
                                    <a:rPr lang="en-US" sz="2000" i="1">
                                      <a:latin typeface="Cambria Math"/>
                                    </a:rPr>
                                    <m:t>2</m:t>
                                  </m:r>
                                </m:sub>
                              </m:sSub>
                              <m:r>
                                <a:rPr lang="en-US" sz="2000" i="1">
                                  <a:latin typeface="Cambria Math"/>
                                </a:rPr>
                                <m:t>(</m:t>
                              </m:r>
                              <m:r>
                                <a:rPr lang="en-US" sz="2000" i="1">
                                  <a:latin typeface="Cambria Math"/>
                                </a:rPr>
                                <m:t>𝑡</m:t>
                              </m:r>
                              <m:r>
                                <a:rPr lang="en-US" sz="2000" i="1">
                                  <a:latin typeface="Cambria Math"/>
                                </a:rPr>
                                <m:t>)</m:t>
                              </m:r>
                            </m:e>
                          </m:mr>
                        </m:m>
                      </m:e>
                    </m:d>
                  </m:oMath>
                </a14:m>
                <a:endParaRPr lang="en-US" sz="2000" dirty="0" smtClean="0"/>
              </a:p>
              <a:p>
                <a:pPr algn="r" rtl="1">
                  <a:lnSpc>
                    <a:spcPct val="150000"/>
                  </a:lnSpc>
                </a:pPr>
                <a:r>
                  <a:rPr lang="fa-IR" sz="2000" dirty="0" smtClean="0"/>
                  <a:t>            سیستم از لحاظ دینامیکی </a:t>
                </a:r>
                <a14:m>
                  <m:oMath xmlns:m="http://schemas.openxmlformats.org/officeDocument/2006/math">
                    <m:r>
                      <a:rPr lang="en-US" sz="2000" b="0" i="1" smtClean="0">
                        <a:latin typeface="Cambria Math"/>
                      </a:rPr>
                      <m:t>𝑑𝑒𝑐𝑜𝑢𝑝𝑙𝑒</m:t>
                    </m:r>
                  </m:oMath>
                </a14:m>
                <a:r>
                  <a:rPr lang="en-US" sz="2000" dirty="0" smtClean="0"/>
                  <a:t> </a:t>
                </a:r>
                <a:r>
                  <a:rPr lang="fa-IR" sz="2000" dirty="0" smtClean="0"/>
                  <a:t> می شود                           </a:t>
                </a:r>
                <a14:m>
                  <m:oMath xmlns:m="http://schemas.openxmlformats.org/officeDocument/2006/math">
                    <m:r>
                      <a:rPr lang="en-US" sz="2000" i="1">
                        <a:latin typeface="Cambria Math"/>
                      </a:rPr>
                      <m:t>𝑖𝑓</m:t>
                    </m:r>
                    <m:r>
                      <a:rPr lang="en-US" sz="2000" i="1">
                        <a:latin typeface="Cambria Math"/>
                      </a:rPr>
                      <m:t>    </m:t>
                    </m:r>
                    <m:r>
                      <a:rPr lang="en-US" sz="2000" i="1">
                        <a:latin typeface="Cambria Math"/>
                      </a:rPr>
                      <m:t>𝑏</m:t>
                    </m:r>
                    <m:r>
                      <a:rPr lang="en-US" sz="2000" i="1">
                        <a:latin typeface="Cambria Math"/>
                      </a:rPr>
                      <m:t>=</m:t>
                    </m:r>
                    <m:r>
                      <a:rPr lang="en-US" sz="2000" i="1">
                        <a:latin typeface="Cambria Math"/>
                      </a:rPr>
                      <m:t>𝑐</m:t>
                    </m:r>
                    <m:r>
                      <a:rPr lang="en-US" sz="2000" i="1">
                        <a:latin typeface="Cambria Math"/>
                      </a:rPr>
                      <m:t>=</m:t>
                    </m:r>
                    <m:r>
                      <a:rPr lang="en-US" sz="2000" i="1">
                        <a:latin typeface="Cambria Math"/>
                      </a:rPr>
                      <m:t>0</m:t>
                    </m:r>
                  </m:oMath>
                </a14:m>
                <a:r>
                  <a:rPr lang="fa-IR" sz="2000" dirty="0" smtClean="0"/>
                  <a:t> </a:t>
                </a:r>
              </a:p>
              <a:p>
                <a:pPr algn="r" rtl="1">
                  <a:lnSpc>
                    <a:spcPct val="150000"/>
                  </a:lnSpc>
                </a:pPr>
                <a:r>
                  <a:rPr lang="fa-IR" sz="2000" dirty="0" smtClean="0"/>
                  <a:t>            </a:t>
                </a:r>
                <a:r>
                  <a:rPr lang="fa-IR" sz="2000" dirty="0"/>
                  <a:t>سیستم از لحاظ </a:t>
                </a:r>
                <a:r>
                  <a:rPr lang="fa-IR" sz="2000" dirty="0" smtClean="0"/>
                  <a:t>استاتیکی </a:t>
                </a:r>
                <a14:m>
                  <m:oMath xmlns:m="http://schemas.openxmlformats.org/officeDocument/2006/math">
                    <m:r>
                      <a:rPr lang="en-US" sz="2000" i="1">
                        <a:latin typeface="Cambria Math"/>
                      </a:rPr>
                      <m:t>𝑑𝑒𝑐𝑜𝑢𝑝𝑙𝑒</m:t>
                    </m:r>
                  </m:oMath>
                </a14:m>
                <a:r>
                  <a:rPr lang="en-US" sz="2000" dirty="0"/>
                  <a:t> </a:t>
                </a:r>
                <a:r>
                  <a:rPr lang="fa-IR" sz="2000" dirty="0"/>
                  <a:t> می شود                           </a:t>
                </a:r>
                <a14:m>
                  <m:oMath xmlns:m="http://schemas.openxmlformats.org/officeDocument/2006/math">
                    <m:r>
                      <a:rPr lang="en-US" sz="2000" i="1">
                        <a:latin typeface="Cambria Math"/>
                      </a:rPr>
                      <m:t>𝑖𝑓</m:t>
                    </m:r>
                    <m:r>
                      <a:rPr lang="en-US" sz="2000" i="1">
                        <a:latin typeface="Cambria Math"/>
                      </a:rPr>
                      <m:t>    </m:t>
                    </m:r>
                    <m:r>
                      <a:rPr lang="en-US" sz="2000" b="0" i="1" smtClean="0">
                        <a:latin typeface="Cambria Math"/>
                      </a:rPr>
                      <m:t>𝑓</m:t>
                    </m:r>
                    <m:r>
                      <a:rPr lang="en-US" sz="2000" b="0" i="1" smtClean="0">
                        <a:latin typeface="Cambria Math"/>
                      </a:rPr>
                      <m:t>=</m:t>
                    </m:r>
                    <m:r>
                      <a:rPr lang="en-US" sz="2000" b="0" i="1" smtClean="0">
                        <a:latin typeface="Cambria Math"/>
                      </a:rPr>
                      <m:t>𝑔</m:t>
                    </m:r>
                    <m:r>
                      <a:rPr lang="en-US" sz="2000" i="1">
                        <a:latin typeface="Cambria Math"/>
                      </a:rPr>
                      <m:t>=</m:t>
                    </m:r>
                    <m:r>
                      <a:rPr lang="en-US" sz="2000" i="1">
                        <a:latin typeface="Cambria Math"/>
                      </a:rPr>
                      <m:t>0</m:t>
                    </m:r>
                  </m:oMath>
                </a14:m>
                <a:endParaRPr lang="en-US" sz="2000" dirty="0" smtClean="0"/>
              </a:p>
              <a:p>
                <a:pPr algn="r" rtl="1">
                  <a:lnSpc>
                    <a:spcPct val="150000"/>
                  </a:lnSpc>
                </a:pPr>
                <a:r>
                  <a:rPr lang="fa-IR" sz="2000" dirty="0"/>
                  <a:t> </a:t>
                </a:r>
                <a:r>
                  <a:rPr lang="fa-IR" sz="2000" dirty="0" smtClean="0"/>
                  <a:t>           سیستم </a:t>
                </a:r>
                <a14:m>
                  <m:oMath xmlns:m="http://schemas.openxmlformats.org/officeDocument/2006/math">
                    <m:r>
                      <a:rPr lang="en-US" sz="2000" b="0" i="1" smtClean="0">
                        <a:latin typeface="Cambria Math"/>
                      </a:rPr>
                      <m:t>𝑐𝑜𝑢𝑝𝑙𝑒</m:t>
                    </m:r>
                  </m:oMath>
                </a14:m>
                <a:r>
                  <a:rPr lang="fa-IR" sz="2000" dirty="0" smtClean="0"/>
                  <a:t> استاتیکی دارد.                                     </a:t>
                </a:r>
                <a:r>
                  <a:rPr lang="en-US" sz="2000" dirty="0" smtClean="0"/>
                  <a:t>  </a:t>
                </a:r>
                <a:r>
                  <a:rPr lang="fa-IR" sz="2000" dirty="0" smtClean="0"/>
                  <a:t>       </a:t>
                </a:r>
                <a14:m>
                  <m:oMath xmlns:m="http://schemas.openxmlformats.org/officeDocument/2006/math">
                    <m:r>
                      <a:rPr lang="en-US" sz="2000" b="0" i="1" smtClean="0">
                        <a:latin typeface="Cambria Math"/>
                      </a:rPr>
                      <m:t>𝑖𝑓</m:t>
                    </m:r>
                    <m:r>
                      <a:rPr lang="en-US" sz="2000" b="0" i="1" smtClean="0">
                        <a:latin typeface="Cambria Math"/>
                      </a:rPr>
                      <m:t>     </m:t>
                    </m:r>
                    <m:r>
                      <a:rPr lang="en-US" sz="2000" b="0" i="1" smtClean="0">
                        <a:latin typeface="Cambria Math"/>
                      </a:rPr>
                      <m:t>𝑓</m:t>
                    </m:r>
                    <m:r>
                      <a:rPr lang="en-US" sz="2000" b="0" i="1" smtClean="0">
                        <a:latin typeface="Cambria Math"/>
                      </a:rPr>
                      <m:t> &amp; </m:t>
                    </m:r>
                    <m:r>
                      <a:rPr lang="en-US" sz="2000" b="0" i="1" smtClean="0">
                        <a:latin typeface="Cambria Math"/>
                      </a:rPr>
                      <m:t>𝑔</m:t>
                    </m:r>
                    <m:r>
                      <a:rPr lang="en-US" sz="2000" b="0" i="1" smtClean="0">
                        <a:latin typeface="Cambria Math"/>
                        <a:ea typeface="Cambria Math"/>
                      </a:rPr>
                      <m:t>≠</m:t>
                    </m:r>
                    <m:r>
                      <a:rPr lang="en-US" sz="2000" b="0" i="1" smtClean="0">
                        <a:latin typeface="Cambria Math"/>
                        <a:ea typeface="Cambria Math"/>
                      </a:rPr>
                      <m:t>0</m:t>
                    </m:r>
                  </m:oMath>
                </a14:m>
                <a:r>
                  <a:rPr lang="fa-IR" sz="2000" dirty="0" smtClean="0"/>
                  <a:t> </a:t>
                </a:r>
              </a:p>
              <a:p>
                <a:pPr algn="r" rtl="1">
                  <a:lnSpc>
                    <a:spcPct val="150000"/>
                  </a:lnSpc>
                </a:pPr>
                <a:r>
                  <a:rPr lang="fa-IR" sz="2000" dirty="0"/>
                  <a:t> </a:t>
                </a:r>
                <a:r>
                  <a:rPr lang="fa-IR" sz="2000" dirty="0" smtClean="0"/>
                  <a:t>     اگر </a:t>
                </a:r>
                <a:r>
                  <a:rPr lang="fa-IR" sz="2000" dirty="0"/>
                  <a:t>فرض کنیم میرایی نداریم و هم </a:t>
                </a:r>
                <a:r>
                  <a:rPr lang="fa-IR" sz="2000" dirty="0" smtClean="0"/>
                  <a:t>چنین</a:t>
                </a:r>
                <a14:m>
                  <m:oMath xmlns:m="http://schemas.openxmlformats.org/officeDocument/2006/math">
                    <m:r>
                      <a:rPr lang="en-US" sz="2000" b="0" i="1" smtClean="0">
                        <a:latin typeface="Cambria Math"/>
                      </a:rPr>
                      <m:t>𝑏</m:t>
                    </m:r>
                    <m:r>
                      <a:rPr lang="en-US" sz="2000" b="0" i="1" smtClean="0">
                        <a:latin typeface="Cambria Math"/>
                      </a:rPr>
                      <m:t>,</m:t>
                    </m:r>
                    <m:r>
                      <a:rPr lang="en-US" sz="2000" b="0" i="1" smtClean="0">
                        <a:latin typeface="Cambria Math"/>
                      </a:rPr>
                      <m:t>𝑐</m:t>
                    </m:r>
                    <m:r>
                      <a:rPr lang="en-US" sz="2000" b="0" i="1" smtClean="0">
                        <a:latin typeface="Cambria Math"/>
                      </a:rPr>
                      <m:t>=</m:t>
                    </m:r>
                    <m:r>
                      <a:rPr lang="en-US" sz="2000" b="0" i="1" smtClean="0">
                        <a:latin typeface="Cambria Math"/>
                      </a:rPr>
                      <m:t>0</m:t>
                    </m:r>
                    <m:r>
                      <a:rPr lang="en-US" sz="2000" b="0" i="1" smtClean="0">
                        <a:latin typeface="Cambria Math"/>
                      </a:rPr>
                      <m:t>    &amp;    </m:t>
                    </m:r>
                    <m:r>
                      <a:rPr lang="en-US" sz="2000" b="0" i="1" smtClean="0">
                        <a:latin typeface="Cambria Math"/>
                      </a:rPr>
                      <m:t>𝑔</m:t>
                    </m:r>
                    <m:r>
                      <a:rPr lang="en-US" sz="2000" b="0" i="1" smtClean="0">
                        <a:latin typeface="Cambria Math"/>
                      </a:rPr>
                      <m:t>,</m:t>
                    </m:r>
                    <m:r>
                      <a:rPr lang="en-US" sz="2000" b="0" i="1" smtClean="0">
                        <a:latin typeface="Cambria Math"/>
                      </a:rPr>
                      <m:t>𝑓</m:t>
                    </m:r>
                    <m:r>
                      <a:rPr lang="en-US" sz="2000" b="0" i="1" smtClean="0">
                        <a:latin typeface="Cambria Math"/>
                      </a:rPr>
                      <m:t>=</m:t>
                    </m:r>
                    <m:r>
                      <a:rPr lang="en-US" sz="2000" b="0" i="1" smtClean="0">
                        <a:latin typeface="Cambria Math"/>
                      </a:rPr>
                      <m:t>0</m:t>
                    </m:r>
                    <m:r>
                      <a:rPr lang="en-US" sz="2000" b="0" i="1" smtClean="0">
                        <a:latin typeface="Cambria Math"/>
                      </a:rPr>
                      <m:t> </m:t>
                    </m:r>
                  </m:oMath>
                </a14:m>
                <a:r>
                  <a:rPr lang="fa-IR" sz="2000" dirty="0" smtClean="0"/>
                  <a:t> آنگاه داریم؛</a:t>
                </a:r>
              </a:p>
              <a:p>
                <a:pPr algn="l">
                  <a:lnSpc>
                    <a:spcPct val="150000"/>
                  </a:lnSpc>
                </a:pPr>
                <a:r>
                  <a:rPr lang="en-US" sz="2000" dirty="0"/>
                  <a:t> </a:t>
                </a:r>
                <a:r>
                  <a:rPr lang="en-US" sz="2000" dirty="0" smtClean="0"/>
                  <a:t>     </a:t>
                </a:r>
                <a14:m>
                  <m:oMath xmlns:m="http://schemas.openxmlformats.org/officeDocument/2006/math">
                    <m:r>
                      <a:rPr lang="en-US" sz="2000" b="0" i="1" smtClean="0">
                        <a:latin typeface="Cambria Math"/>
                      </a:rPr>
                      <m:t>𝑎</m:t>
                    </m:r>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r>
                      <a:rPr lang="en-US" sz="2000" b="0" i="1" smtClean="0">
                        <a:latin typeface="Cambria Math"/>
                      </a:rPr>
                      <m:t>+</m:t>
                    </m:r>
                    <m:r>
                      <a:rPr lang="en-US" sz="2000" b="0" i="1" smtClean="0">
                        <a:latin typeface="Cambria Math"/>
                      </a:rPr>
                      <m:t>𝑒</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1</m:t>
                        </m:r>
                      </m:sub>
                    </m:sSub>
                    <m:r>
                      <a:rPr lang="en-US" sz="2000" b="0" i="1" smtClean="0">
                        <a:latin typeface="Cambria Math"/>
                      </a:rPr>
                      <m:t>(</m:t>
                    </m:r>
                    <m:r>
                      <a:rPr lang="en-US" sz="2000" b="0" i="1" smtClean="0">
                        <a:latin typeface="Cambria Math"/>
                      </a:rPr>
                      <m:t>𝑡</m:t>
                    </m:r>
                    <m:r>
                      <a:rPr lang="en-US" sz="2000" b="0" i="1" smtClean="0">
                        <a:latin typeface="Cambria Math"/>
                      </a:rPr>
                      <m:t>)</m:t>
                    </m:r>
                  </m:oMath>
                </a14:m>
                <a:endParaRPr lang="en-US" sz="2000" dirty="0" smtClean="0"/>
              </a:p>
              <a:p>
                <a:pPr algn="l">
                  <a:lnSpc>
                    <a:spcPct val="150000"/>
                  </a:lnSpc>
                </a:pPr>
                <a:r>
                  <a:rPr lang="en-US" sz="2000" dirty="0"/>
                  <a:t> </a:t>
                </a:r>
                <a:r>
                  <a:rPr lang="en-US" sz="2000" dirty="0" smtClean="0"/>
                  <a:t>     </a:t>
                </a:r>
                <a14:m>
                  <m:oMath xmlns:m="http://schemas.openxmlformats.org/officeDocument/2006/math">
                    <m:r>
                      <a:rPr lang="en-US" sz="2000" b="0" i="1" smtClean="0">
                        <a:latin typeface="Cambria Math"/>
                      </a:rPr>
                      <m:t>𝑑</m:t>
                    </m:r>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r>
                      <a:rPr lang="en-US" sz="2000" b="0" i="1" smtClean="0">
                        <a:latin typeface="Cambria Math"/>
                      </a:rPr>
                      <m:t>+</m:t>
                    </m:r>
                    <m:r>
                      <a:rPr lang="en-US" sz="2000" b="0" i="1" smtClean="0">
                        <a:latin typeface="Cambria Math"/>
                      </a:rPr>
                      <m:t>h</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2</m:t>
                        </m:r>
                      </m:sub>
                    </m:sSub>
                    <m:r>
                      <a:rPr lang="en-US" sz="2000" b="0" i="1" smtClean="0">
                        <a:latin typeface="Cambria Math"/>
                      </a:rPr>
                      <m:t>(</m:t>
                    </m:r>
                    <m:r>
                      <a:rPr lang="en-US" sz="2000" b="0" i="1" smtClean="0">
                        <a:latin typeface="Cambria Math"/>
                      </a:rPr>
                      <m:t>𝑡</m:t>
                    </m:r>
                    <m:r>
                      <a:rPr lang="en-US" sz="2000" b="0" i="1" smtClean="0">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sp>
        <p:nvSpPr>
          <p:cNvPr id="4" name="Left Brace 3"/>
          <p:cNvSpPr/>
          <p:nvPr/>
        </p:nvSpPr>
        <p:spPr>
          <a:xfrm>
            <a:off x="533400" y="5257800"/>
            <a:ext cx="152400" cy="647700"/>
          </a:xfrm>
          <a:prstGeom prst="leftBrace">
            <a:avLst>
              <a:gd name="adj1" fmla="val 3750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9441277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lnSpc>
                    <a:spcPct val="150000"/>
                  </a:lnSpc>
                </a:pPr>
                <a:r>
                  <a:rPr lang="fa-IR" sz="2000" dirty="0"/>
                  <a:t> </a:t>
                </a:r>
                <a:r>
                  <a:rPr lang="fa-IR" sz="2000" dirty="0" smtClean="0"/>
                  <a:t>        همان­طور </a:t>
                </a:r>
                <a:r>
                  <a:rPr lang="fa-IR" sz="2000" dirty="0"/>
                  <a:t>که می­بینیم معادلات سیستم با هم کوپل </a:t>
                </a:r>
                <a:r>
                  <a:rPr lang="fa-IR" sz="2000" dirty="0" smtClean="0"/>
                  <a:t>نیستند. </a:t>
                </a:r>
                <a:r>
                  <a:rPr lang="fa-IR" sz="2000" dirty="0"/>
                  <a:t>به دستگاهی که معادلات حرکت سیستم در آن به صورت بالا شود دستگاه اصلی می گوییم</a:t>
                </a:r>
                <a:r>
                  <a:rPr lang="fa-IR" sz="2000" dirty="0" smtClean="0"/>
                  <a:t>.</a:t>
                </a:r>
              </a:p>
              <a:p>
                <a:pPr algn="r" rtl="1">
                  <a:lnSpc>
                    <a:spcPct val="150000"/>
                  </a:lnSpc>
                </a:pPr>
                <a:r>
                  <a:rPr lang="fa-IR" sz="2000" dirty="0" smtClean="0"/>
                  <a:t>        </a:t>
                </a:r>
                <a:r>
                  <a:rPr lang="fa-IR" sz="2000" dirty="0"/>
                  <a:t>به عنوان مثال فرض کنیم که شکل داده شده یک اتوبوس باشد که روی چرخ­هایش قرار </a:t>
                </a:r>
                <a:r>
                  <a:rPr lang="fa-IR" sz="2000" dirty="0" smtClean="0"/>
                  <a:t>گرفته؛</a:t>
                </a:r>
                <a:endParaRPr lang="en-US" sz="2000" dirty="0" smtClean="0"/>
              </a:p>
              <a:p>
                <a:pPr algn="r" rtl="1">
                  <a:lnSpc>
                    <a:spcPct val="150000"/>
                  </a:lnSpc>
                </a:pPr>
                <a:endParaRPr lang="en-US" sz="2000" dirty="0"/>
              </a:p>
              <a:p>
                <a:pPr algn="r" rtl="1">
                  <a:lnSpc>
                    <a:spcPct val="150000"/>
                  </a:lnSpc>
                </a:pPr>
                <a:endParaRPr lang="en-US" sz="2000" dirty="0" smtClean="0"/>
              </a:p>
              <a:p>
                <a:pPr algn="r" rtl="1">
                  <a:lnSpc>
                    <a:spcPct val="150000"/>
                  </a:lnSpc>
                </a:pPr>
                <a:endParaRPr lang="en-US" sz="2000" dirty="0"/>
              </a:p>
              <a:p>
                <a:pPr algn="r" rtl="1">
                  <a:lnSpc>
                    <a:spcPct val="150000"/>
                  </a:lnSpc>
                </a:pPr>
                <a:endParaRPr lang="en-US" sz="2000" dirty="0" smtClean="0"/>
              </a:p>
              <a:p>
                <a:pPr algn="r" rtl="1">
                  <a:lnSpc>
                    <a:spcPct val="150000"/>
                  </a:lnSpc>
                </a:pPr>
                <a:endParaRPr lang="en-US" sz="2000" dirty="0"/>
              </a:p>
              <a:p>
                <a:pPr algn="r" rtl="1">
                  <a:lnSpc>
                    <a:spcPct val="150000"/>
                  </a:lnSpc>
                </a:pPr>
                <a:r>
                  <a:rPr lang="en-US" sz="2000" dirty="0" smtClean="0"/>
                  <a:t>      </a:t>
                </a:r>
                <a:r>
                  <a:rPr lang="fa-IR" sz="2000" dirty="0" smtClean="0"/>
                  <a:t>   این </a:t>
                </a:r>
                <a:r>
                  <a:rPr lang="fa-IR" sz="2000" dirty="0"/>
                  <a:t>سیستم را میتوانیم بر </a:t>
                </a:r>
                <a:r>
                  <a:rPr lang="fa-IR" sz="2000" dirty="0" smtClean="0"/>
                  <a:t>حسب(</a:t>
                </a:r>
                <a:r>
                  <a:rPr lang="en-US" sz="2000" dirty="0" smtClean="0"/>
                  <a:t>x</a:t>
                </a:r>
                <a:r>
                  <a:rPr lang="fa-IR" sz="2000" dirty="0" smtClean="0"/>
                  <a:t> مرکز جرم، </a:t>
                </a:r>
                <a14:m>
                  <m:oMath xmlns:m="http://schemas.openxmlformats.org/officeDocument/2006/math">
                    <m:r>
                      <a:rPr lang="fa-IR" sz="2000" i="1" smtClean="0">
                        <a:latin typeface="Cambria Math"/>
                        <a:ea typeface="Cambria Math"/>
                      </a:rPr>
                      <m:t>𝜃</m:t>
                    </m:r>
                  </m:oMath>
                </a14:m>
                <a:r>
                  <a:rPr lang="en-US" sz="2000" dirty="0" smtClean="0"/>
                  <a:t> </a:t>
                </a:r>
                <a:r>
                  <a:rPr lang="fa-IR" sz="2000" dirty="0" smtClean="0"/>
                  <a:t> چرخش ) ، (</a:t>
                </a:r>
                <a:r>
                  <a:rPr lang="fa-IR" sz="2000" dirty="0"/>
                  <a:t> </a:t>
                </a:r>
                <a:r>
                  <a:rPr lang="en-US" sz="2000" dirty="0" smtClean="0"/>
                  <a:t>x</a:t>
                </a:r>
                <a:r>
                  <a:rPr lang="fa-IR" sz="2000" dirty="0" smtClean="0"/>
                  <a:t> انتها یا ابتدا، </a:t>
                </a:r>
                <a14:m>
                  <m:oMath xmlns:m="http://schemas.openxmlformats.org/officeDocument/2006/math">
                    <m:r>
                      <a:rPr lang="fa-IR" sz="2000" i="1" smtClean="0">
                        <a:latin typeface="Cambria Math"/>
                        <a:ea typeface="Cambria Math"/>
                      </a:rPr>
                      <m:t>𝜃</m:t>
                    </m:r>
                  </m:oMath>
                </a14:m>
                <a:r>
                  <a:rPr lang="fa-IR" sz="2000" dirty="0" smtClean="0"/>
                  <a:t> چرخش ) </a:t>
                </a:r>
              </a:p>
              <a:p>
                <a:pPr algn="r" rtl="1">
                  <a:lnSpc>
                    <a:spcPct val="150000"/>
                  </a:lnSpc>
                </a:pPr>
                <a:r>
                  <a:rPr lang="fa-IR" sz="2000" dirty="0"/>
                  <a:t> </a:t>
                </a:r>
                <a14:m>
                  <m:oMath xmlns:m="http://schemas.openxmlformats.org/officeDocument/2006/math">
                    <m:r>
                      <a:rPr lang="en-US" sz="2000" b="0" i="1" smtClean="0">
                        <a:latin typeface="Cambria Math"/>
                      </a:rPr>
                      <m:t>(</m:t>
                    </m:r>
                    <m:f>
                      <m:fPr>
                        <m:ctrlPr>
                          <a:rPr lang="en-US" sz="2000" b="0" i="1" smtClean="0">
                            <a:latin typeface="Cambria Math"/>
                          </a:rPr>
                        </m:ctrlPr>
                      </m:fPr>
                      <m:num>
                        <m:r>
                          <a:rPr lang="en-US" sz="2000" b="0" i="1" smtClean="0">
                            <a:latin typeface="Cambria Math"/>
                          </a:rPr>
                          <m:t>3</m:t>
                        </m:r>
                      </m:num>
                      <m:den>
                        <m:r>
                          <a:rPr lang="en-US" sz="2000" b="0" i="1" smtClean="0">
                            <a:latin typeface="Cambria Math"/>
                          </a:rPr>
                          <m:t>4</m:t>
                        </m:r>
                      </m:den>
                    </m:f>
                    <m:r>
                      <a:rPr lang="en-US" sz="2000" b="0" i="1" smtClean="0">
                        <a:latin typeface="Cambria Math"/>
                      </a:rPr>
                      <m:t>𝑥</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4</m:t>
                        </m:r>
                      </m:den>
                    </m:f>
                    <m:r>
                      <a:rPr lang="en-US" sz="2000" b="0" i="1" smtClean="0">
                        <a:latin typeface="Cambria Math"/>
                      </a:rPr>
                      <m:t>𝑥</m:t>
                    </m:r>
                    <m:r>
                      <a:rPr lang="en-US" sz="2000" b="0" i="1" smtClean="0">
                        <a:latin typeface="Cambria Math"/>
                      </a:rPr>
                      <m:t>)</m:t>
                    </m:r>
                  </m:oMath>
                </a14:m>
                <a:r>
                  <a:rPr lang="fa-IR" sz="2000" dirty="0" smtClean="0"/>
                  <a:t> معرفی کنیم.سپس بی نهایت حالت می توان پیدا کرد که سیستم را با آن </a:t>
                </a:r>
              </a:p>
              <a:p>
                <a:pPr algn="r" rtl="1">
                  <a:lnSpc>
                    <a:spcPct val="150000"/>
                  </a:lnSpc>
                </a:pPr>
                <a:r>
                  <a:rPr lang="fa-IR" sz="2000" dirty="0" smtClean="0"/>
                  <a:t>معرفی کرد.</a:t>
                </a:r>
                <a:r>
                  <a:rPr lang="fa-IR" sz="2000" dirty="0"/>
                  <a:t> حالتی میتواند وجود داشته باشد که باعث عدم جفت شدگی </a:t>
                </a:r>
                <a:r>
                  <a:rPr lang="fa-IR" sz="2000" dirty="0" smtClean="0"/>
                  <a:t>،کوپل </a:t>
                </a:r>
                <a:r>
                  <a:rPr lang="fa-IR" sz="2000" dirty="0"/>
                  <a:t>دینامیکی و استاتیکی شود که این دستگاه را دستگاه اصلی گویند</a:t>
                </a:r>
                <a:r>
                  <a:rPr lang="fa-IR" sz="2000" dirty="0" smtClean="0"/>
                  <a:t>. </a:t>
                </a:r>
              </a:p>
              <a:p>
                <a:pPr algn="r" rtl="1">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sp>
        <p:nvSpPr>
          <p:cNvPr id="4" name="Freeform 3"/>
          <p:cNvSpPr/>
          <p:nvPr/>
        </p:nvSpPr>
        <p:spPr>
          <a:xfrm flipH="1">
            <a:off x="1334231" y="2263231"/>
            <a:ext cx="94168" cy="45719"/>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1251648" y="3530537"/>
            <a:ext cx="319627" cy="319086"/>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95527" y="2587082"/>
            <a:ext cx="0" cy="1088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09274" y="2568032"/>
            <a:ext cx="2952750" cy="19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274" y="3675792"/>
            <a:ext cx="381000" cy="3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1190274" y="3473386"/>
            <a:ext cx="419101" cy="404812"/>
          </a:xfrm>
          <a:prstGeom prst="arc">
            <a:avLst>
              <a:gd name="adj1" fmla="val 1085544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a:stCxn id="9" idx="2"/>
          </p:cNvCxnSpPr>
          <p:nvPr/>
        </p:nvCxnSpPr>
        <p:spPr>
          <a:xfrm>
            <a:off x="1609375" y="3675792"/>
            <a:ext cx="1542255" cy="3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3151630" y="3503389"/>
            <a:ext cx="419101" cy="404812"/>
          </a:xfrm>
          <a:prstGeom prst="arc">
            <a:avLst>
              <a:gd name="adj1" fmla="val 1085544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a:stCxn id="11" idx="2"/>
          </p:cNvCxnSpPr>
          <p:nvPr/>
        </p:nvCxnSpPr>
        <p:spPr>
          <a:xfrm>
            <a:off x="3570731" y="3705795"/>
            <a:ext cx="667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38274" y="3272882"/>
            <a:ext cx="0" cy="432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3819173" y="3098577"/>
            <a:ext cx="419101" cy="404812"/>
          </a:xfrm>
          <a:prstGeom prst="arc">
            <a:avLst>
              <a:gd name="adj1" fmla="val 17960358"/>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a:off x="3762024" y="2568032"/>
            <a:ext cx="142478" cy="530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0"/>
          </p:cNvCxnSpPr>
          <p:nvPr/>
        </p:nvCxnSpPr>
        <p:spPr>
          <a:xfrm flipH="1" flipV="1">
            <a:off x="3904502" y="3098577"/>
            <a:ext cx="224204" cy="24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72242" y="3069048"/>
            <a:ext cx="0" cy="606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61874" y="3069048"/>
            <a:ext cx="0" cy="606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790474" y="3072857"/>
            <a:ext cx="0" cy="606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61874" y="3072857"/>
            <a:ext cx="4103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9774" y="2922364"/>
            <a:ext cx="276226"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62263" y="2922364"/>
            <a:ext cx="276226"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62312" y="2922364"/>
            <a:ext cx="276226"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05086" y="2922364"/>
            <a:ext cx="276226"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57061" y="2922364"/>
            <a:ext cx="276226"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13544" y="3559112"/>
            <a:ext cx="319627" cy="319086"/>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p:cNvSpPr/>
          <p:nvPr/>
        </p:nvSpPr>
        <p:spPr>
          <a:xfrm>
            <a:off x="1795110" y="2365626"/>
            <a:ext cx="419101" cy="404812"/>
          </a:xfrm>
          <a:prstGeom prst="arc">
            <a:avLst>
              <a:gd name="adj1" fmla="val 17960358"/>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a:stCxn id="27" idx="0"/>
            <a:endCxn id="29" idx="2"/>
          </p:cNvCxnSpPr>
          <p:nvPr/>
        </p:nvCxnSpPr>
        <p:spPr>
          <a:xfrm flipH="1">
            <a:off x="1042706" y="2390151"/>
            <a:ext cx="1061937" cy="5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3954437">
            <a:off x="980723" y="2341477"/>
            <a:ext cx="419101" cy="404812"/>
          </a:xfrm>
          <a:prstGeom prst="arc">
            <a:avLst>
              <a:gd name="adj1" fmla="val 17960358"/>
              <a:gd name="adj2" fmla="val 2115758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a:stCxn id="21" idx="0"/>
            <a:endCxn id="21" idx="2"/>
          </p:cNvCxnSpPr>
          <p:nvPr/>
        </p:nvCxnSpPr>
        <p:spPr>
          <a:xfrm>
            <a:off x="1137887" y="2922364"/>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73602" y="2922364"/>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86138" y="2922364"/>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71362" y="2922364"/>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38437" y="2902837"/>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1"/>
            <a:endCxn id="21" idx="3"/>
          </p:cNvCxnSpPr>
          <p:nvPr/>
        </p:nvCxnSpPr>
        <p:spPr>
          <a:xfrm>
            <a:off x="999774" y="3036664"/>
            <a:ext cx="276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7485" y="3036664"/>
            <a:ext cx="276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66586" y="3036664"/>
            <a:ext cx="276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62263" y="3036664"/>
            <a:ext cx="276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97131" y="3036664"/>
            <a:ext cx="276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95527" y="3300983"/>
            <a:ext cx="1766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4" idx="2"/>
          </p:cNvCxnSpPr>
          <p:nvPr/>
        </p:nvCxnSpPr>
        <p:spPr>
          <a:xfrm>
            <a:off x="2972243" y="3300983"/>
            <a:ext cx="12660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33074" y="3372420"/>
            <a:ext cx="62453" cy="3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23549" y="3524822"/>
            <a:ext cx="85725" cy="5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3074" y="3372420"/>
            <a:ext cx="0" cy="158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90983" y="2871166"/>
            <a:ext cx="142280" cy="51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rot="1892239">
            <a:off x="3620466" y="2691167"/>
            <a:ext cx="94543" cy="360488"/>
          </a:xfrm>
          <a:prstGeom prst="arc">
            <a:avLst>
              <a:gd name="adj1" fmla="val 239455"/>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905159">
            <a:off x="4252329" y="3103850"/>
            <a:ext cx="130866" cy="227464"/>
          </a:xfrm>
          <a:prstGeom prst="arc">
            <a:avLst>
              <a:gd name="adj1" fmla="val 239455"/>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Connector 47"/>
          <p:cNvCxnSpPr>
            <a:endCxn id="47" idx="1"/>
          </p:cNvCxnSpPr>
          <p:nvPr/>
        </p:nvCxnSpPr>
        <p:spPr>
          <a:xfrm>
            <a:off x="4317762" y="321758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7" idx="1"/>
          </p:cNvCxnSpPr>
          <p:nvPr/>
        </p:nvCxnSpPr>
        <p:spPr>
          <a:xfrm flipH="1">
            <a:off x="4317762" y="3064626"/>
            <a:ext cx="33576" cy="152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7" idx="1"/>
          </p:cNvCxnSpPr>
          <p:nvPr/>
        </p:nvCxnSpPr>
        <p:spPr>
          <a:xfrm flipV="1">
            <a:off x="4224983" y="3217582"/>
            <a:ext cx="92779" cy="86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17762" y="3210597"/>
            <a:ext cx="92779"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04277" y="3394017"/>
            <a:ext cx="887313" cy="261610"/>
          </a:xfrm>
          <a:prstGeom prst="rect">
            <a:avLst/>
          </a:prstGeom>
          <a:noFill/>
        </p:spPr>
        <p:txBody>
          <a:bodyPr wrap="square" rtlCol="0">
            <a:spAutoFit/>
          </a:bodyPr>
          <a:lstStyle/>
          <a:p>
            <a:r>
              <a:rPr lang="en-US" sz="1100" dirty="0" smtClean="0"/>
              <a:t>45|468|</a:t>
            </a:r>
            <a:r>
              <a:rPr lang="en-US" sz="1100" dirty="0" smtClean="0">
                <a:cs typeface="B Aseman" pitchFamily="2" charset="-78"/>
              </a:rPr>
              <a:t>79</a:t>
            </a:r>
            <a:endParaRPr lang="en-US" sz="1100" dirty="0">
              <a:cs typeface="B Aseman" pitchFamily="2" charset="-78"/>
            </a:endParaRPr>
          </a:p>
        </p:txBody>
      </p:sp>
      <mc:AlternateContent xmlns:mc="http://schemas.openxmlformats.org/markup-compatibility/2006">
        <mc:Choice xmlns="" xmlns:a14="http://schemas.microsoft.com/office/drawing/2010/main" Requires="a14">
          <p:sp>
            <p:nvSpPr>
              <p:cNvPr id="2" name="TextBox 1"/>
              <p:cNvSpPr txBox="1"/>
              <p:nvPr/>
            </p:nvSpPr>
            <p:spPr>
              <a:xfrm>
                <a:off x="4690806" y="2833305"/>
                <a:ext cx="67678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sz="4000" dirty="0"/>
              </a:p>
            </p:txBody>
          </p:sp>
        </mc:Choice>
        <mc:Fallback>
          <p:sp>
            <p:nvSpPr>
              <p:cNvPr id="2" name="TextBox 1"/>
              <p:cNvSpPr txBox="1">
                <a:spLocks noRot="1" noChangeAspect="1" noMove="1" noResize="1" noEditPoints="1" noAdjustHandles="1" noChangeArrowheads="1" noChangeShapeType="1" noTextEdit="1"/>
              </p:cNvSpPr>
              <p:nvPr/>
            </p:nvSpPr>
            <p:spPr>
              <a:xfrm>
                <a:off x="4690806" y="2833305"/>
                <a:ext cx="676788" cy="707886"/>
              </a:xfrm>
              <a:prstGeom prst="rect">
                <a:avLst/>
              </a:prstGeom>
              <a:blipFill rotWithShape="1">
                <a:blip r:embed="rId3" cstate="print"/>
                <a:stretch>
                  <a:fillRect/>
                </a:stretch>
              </a:blipFill>
            </p:spPr>
            <p:txBody>
              <a:bodyPr/>
              <a:lstStyle/>
              <a:p>
                <a:r>
                  <a:rPr lang="en-US">
                    <a:noFill/>
                  </a:rPr>
                  <a:t> </a:t>
                </a:r>
              </a:p>
            </p:txBody>
          </p:sp>
        </mc:Fallback>
      </mc:AlternateContent>
      <p:sp>
        <p:nvSpPr>
          <p:cNvPr id="53" name="Rectangle 52"/>
          <p:cNvSpPr/>
          <p:nvPr/>
        </p:nvSpPr>
        <p:spPr>
          <a:xfrm>
            <a:off x="5867400" y="2977371"/>
            <a:ext cx="2362200" cy="18335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5607530" y="3483058"/>
            <a:ext cx="793723"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rot="5400000">
            <a:off x="7750258" y="3483058"/>
            <a:ext cx="793723"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248400" y="3384328"/>
            <a:ext cx="30480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p:nvPr/>
        </p:nvCxnSpPr>
        <p:spPr>
          <a:xfrm flipV="1">
            <a:off x="6400800" y="3170872"/>
            <a:ext cx="0" cy="356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00800" y="3665315"/>
            <a:ext cx="0" cy="2970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a:off x="7620000" y="3394017"/>
            <a:ext cx="304800" cy="280987"/>
          </a:xfrm>
          <a:custGeom>
            <a:avLst/>
            <a:gdLst>
              <a:gd name="connsiteX0" fmla="*/ 0 w 991658"/>
              <a:gd name="connsiteY0" fmla="*/ 47625 h 840840"/>
              <a:gd name="connsiteX1" fmla="*/ 9525 w 991658"/>
              <a:gd name="connsiteY1" fmla="*/ 819150 h 840840"/>
              <a:gd name="connsiteX2" fmla="*/ 9525 w 991658"/>
              <a:gd name="connsiteY2" fmla="*/ 819150 h 840840"/>
              <a:gd name="connsiteX3" fmla="*/ 895350 w 991658"/>
              <a:gd name="connsiteY3" fmla="*/ 819150 h 840840"/>
              <a:gd name="connsiteX4" fmla="*/ 923925 w 991658"/>
              <a:gd name="connsiteY4" fmla="*/ 809625 h 840840"/>
              <a:gd name="connsiteX5" fmla="*/ 923925 w 991658"/>
              <a:gd name="connsiteY5" fmla="*/ 428625 h 840840"/>
              <a:gd name="connsiteX6" fmla="*/ 923925 w 991658"/>
              <a:gd name="connsiteY6" fmla="*/ 428625 h 840840"/>
              <a:gd name="connsiteX7" fmla="*/ 9525 w 991658"/>
              <a:gd name="connsiteY7" fmla="*/ 428625 h 840840"/>
              <a:gd name="connsiteX8" fmla="*/ 923925 w 991658"/>
              <a:gd name="connsiteY8" fmla="*/ 428625 h 840840"/>
              <a:gd name="connsiteX9" fmla="*/ 923925 w 991658"/>
              <a:gd name="connsiteY9" fmla="*/ 419100 h 840840"/>
              <a:gd name="connsiteX10" fmla="*/ 923925 w 991658"/>
              <a:gd name="connsiteY10" fmla="*/ 0 h 8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658" h="840840">
                <a:moveTo>
                  <a:pt x="0" y="47625"/>
                </a:moveTo>
                <a:lnTo>
                  <a:pt x="9525" y="819150"/>
                </a:lnTo>
                <a:lnTo>
                  <a:pt x="9525" y="819150"/>
                </a:lnTo>
                <a:lnTo>
                  <a:pt x="895350" y="819150"/>
                </a:lnTo>
                <a:cubicBezTo>
                  <a:pt x="1047750" y="817563"/>
                  <a:pt x="919163" y="874712"/>
                  <a:pt x="923925" y="809625"/>
                </a:cubicBezTo>
                <a:cubicBezTo>
                  <a:pt x="928687" y="744538"/>
                  <a:pt x="923925" y="428625"/>
                  <a:pt x="923925" y="428625"/>
                </a:cubicBezTo>
                <a:lnTo>
                  <a:pt x="923925" y="428625"/>
                </a:lnTo>
                <a:lnTo>
                  <a:pt x="9525" y="428625"/>
                </a:lnTo>
                <a:lnTo>
                  <a:pt x="923925" y="428625"/>
                </a:lnTo>
                <a:cubicBezTo>
                  <a:pt x="1076325" y="427038"/>
                  <a:pt x="923925" y="419100"/>
                  <a:pt x="923925" y="419100"/>
                </a:cubicBezTo>
                <a:lnTo>
                  <a:pt x="923925"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Straight Connector 64"/>
          <p:cNvCxnSpPr/>
          <p:nvPr/>
        </p:nvCxnSpPr>
        <p:spPr>
          <a:xfrm flipV="1">
            <a:off x="7772400" y="3180561"/>
            <a:ext cx="0" cy="356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72400" y="3675004"/>
            <a:ext cx="0" cy="287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67400" y="39624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84835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98170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09600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22935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36270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6467475" y="3952875"/>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562850" y="39624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54380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67715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779145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792480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058150" y="39624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162925" y="3952875"/>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216770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r>
                  <a:rPr lang="fa-IR" sz="2000" dirty="0"/>
                  <a:t> تمرین: </a:t>
                </a:r>
                <a:r>
                  <a:rPr lang="fa-IR" sz="2000" dirty="0" smtClean="0"/>
                  <a:t>رابطه </a:t>
                </a:r>
                <a14:m>
                  <m:oMath xmlns:m="http://schemas.openxmlformats.org/officeDocument/2006/math">
                    <m:sSub>
                      <m:sSubPr>
                        <m:ctrlPr>
                          <a:rPr lang="fa-IR" sz="2000" i="1">
                            <a:latin typeface="Cambria Math"/>
                          </a:rPr>
                        </m:ctrlPr>
                      </m:sSubPr>
                      <m:e>
                        <m:r>
                          <a:rPr lang="en-US" sz="2000" i="1">
                            <a:latin typeface="Cambria Math"/>
                          </a:rPr>
                          <m:t>𝑙</m:t>
                        </m:r>
                      </m:e>
                      <m:sub>
                        <m:r>
                          <a:rPr lang="en-US" sz="2000" i="1">
                            <a:latin typeface="Cambria Math"/>
                          </a:rPr>
                          <m:t>1</m:t>
                        </m:r>
                      </m:sub>
                    </m:sSub>
                    <m:r>
                      <a:rPr lang="en-US" sz="2000" i="1">
                        <a:latin typeface="Cambria Math"/>
                      </a:rPr>
                      <m:t>,</m:t>
                    </m:r>
                    <m:sSub>
                      <m:sSubPr>
                        <m:ctrlPr>
                          <a:rPr lang="fa-IR" sz="2000" i="1">
                            <a:latin typeface="Cambria Math"/>
                          </a:rPr>
                        </m:ctrlPr>
                      </m:sSubPr>
                      <m:e>
                        <m:r>
                          <a:rPr lang="en-US" sz="2000" i="1">
                            <a:latin typeface="Cambria Math"/>
                          </a:rPr>
                          <m:t>𝑙</m:t>
                        </m:r>
                      </m:e>
                      <m:sub>
                        <m:r>
                          <a:rPr lang="en-US" sz="2000" i="1">
                            <a:latin typeface="Cambria Math"/>
                          </a:rPr>
                          <m:t>2</m:t>
                        </m:r>
                      </m:sub>
                    </m:sSub>
                    <m:r>
                      <a:rPr lang="en-US" sz="2000" i="1">
                        <a:latin typeface="Cambria Math"/>
                      </a:rPr>
                      <m:t>,</m:t>
                    </m:r>
                    <m:sSub>
                      <m:sSubPr>
                        <m:ctrlPr>
                          <a:rPr lang="fa-IR" sz="2000" i="1">
                            <a:latin typeface="Cambria Math"/>
                          </a:rPr>
                        </m:ctrlPr>
                      </m:sSubPr>
                      <m:e>
                        <m:r>
                          <a:rPr lang="en-US" sz="2000" i="1">
                            <a:latin typeface="Cambria Math"/>
                          </a:rPr>
                          <m:t>𝑘</m:t>
                        </m:r>
                      </m:e>
                      <m:sub>
                        <m:r>
                          <a:rPr lang="en-US" sz="2000" i="1">
                            <a:latin typeface="Cambria Math"/>
                          </a:rPr>
                          <m:t>1</m:t>
                        </m:r>
                      </m:sub>
                    </m:sSub>
                    <m:r>
                      <a:rPr lang="en-US" sz="2000" i="1">
                        <a:latin typeface="Cambria Math"/>
                      </a:rPr>
                      <m:t>,</m:t>
                    </m:r>
                    <m:sSub>
                      <m:sSubPr>
                        <m:ctrlPr>
                          <a:rPr lang="fa-IR" sz="2000" i="1">
                            <a:latin typeface="Cambria Math"/>
                          </a:rPr>
                        </m:ctrlPr>
                      </m:sSubPr>
                      <m:e>
                        <m:r>
                          <a:rPr lang="en-US" sz="2000" i="1">
                            <a:latin typeface="Cambria Math"/>
                          </a:rPr>
                          <m:t>𝑘</m:t>
                        </m:r>
                      </m:e>
                      <m:sub>
                        <m:r>
                          <a:rPr lang="en-US" sz="2000" i="1">
                            <a:latin typeface="Cambria Math"/>
                          </a:rPr>
                          <m:t>2</m:t>
                        </m:r>
                      </m:sub>
                    </m:sSub>
                  </m:oMath>
                </a14:m>
                <a:r>
                  <a:rPr lang="fa-IR" sz="2000" dirty="0" smtClean="0"/>
                  <a:t> را طوری بیابید که </a:t>
                </a:r>
                <a:r>
                  <a:rPr lang="fa-IR" sz="2000" dirty="0"/>
                  <a:t>سیستم از لحاظ دینامیکی و </a:t>
                </a:r>
                <a:r>
                  <a:rPr lang="fa-IR" sz="2000" dirty="0" smtClean="0"/>
                  <a:t>استاتیکی </a:t>
                </a:r>
              </a:p>
              <a:p>
                <a:pPr algn="r" rtl="1">
                  <a:lnSpc>
                    <a:spcPct val="150000"/>
                  </a:lnSpc>
                </a:pPr>
                <a:r>
                  <a:rPr lang="fa-IR" sz="2000" dirty="0" smtClean="0"/>
                  <a:t>کوپل نباشد.</a:t>
                </a:r>
              </a:p>
              <a:p>
                <a:pPr algn="l">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r="-667"/>
                </a:stretch>
              </a:blipFill>
            </p:spPr>
            <p:txBody>
              <a:bodyPr/>
              <a:lstStyle/>
              <a:p>
                <a:r>
                  <a:rPr lang="en-US">
                    <a:noFill/>
                  </a:rPr>
                  <a:t> </a:t>
                </a:r>
              </a:p>
            </p:txBody>
          </p:sp>
        </mc:Fallback>
      </mc:AlternateContent>
      <p:sp>
        <p:nvSpPr>
          <p:cNvPr id="22" name="Rectangle 21"/>
          <p:cNvSpPr/>
          <p:nvPr/>
        </p:nvSpPr>
        <p:spPr>
          <a:xfrm>
            <a:off x="609600" y="1828800"/>
            <a:ext cx="2362200" cy="18335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rot="5400000">
            <a:off x="349730" y="2334487"/>
            <a:ext cx="793723"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5400000">
            <a:off x="2492458" y="2334487"/>
            <a:ext cx="793723" cy="164960"/>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524272" y="2813829"/>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6172"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38572"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3269"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05272"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98819" y="2813829"/>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660719"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813119"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27816"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079819" y="2813829"/>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352550" y="1874638"/>
            <a:ext cx="114300" cy="9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45" name="TextBox 44"/>
              <p:cNvSpPr txBox="1"/>
              <p:nvPr/>
            </p:nvSpPr>
            <p:spPr>
              <a:xfrm>
                <a:off x="200929" y="2232301"/>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45" name="TextBox 44"/>
              <p:cNvSpPr txBox="1">
                <a:spLocks noRot="1" noChangeAspect="1" noMove="1" noResize="1" noEditPoints="1" noAdjustHandles="1" noChangeArrowheads="1" noChangeShapeType="1" noTextEdit="1"/>
              </p:cNvSpPr>
              <p:nvPr/>
            </p:nvSpPr>
            <p:spPr>
              <a:xfrm>
                <a:off x="200929" y="2232301"/>
                <a:ext cx="466218"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6" name="TextBox 45"/>
              <p:cNvSpPr txBox="1"/>
              <p:nvPr/>
            </p:nvSpPr>
            <p:spPr>
              <a:xfrm>
                <a:off x="3004016" y="2232301"/>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46" name="TextBox 45"/>
              <p:cNvSpPr txBox="1">
                <a:spLocks noRot="1" noChangeAspect="1" noMove="1" noResize="1" noEditPoints="1" noAdjustHandles="1" noChangeArrowheads="1" noChangeShapeType="1" noTextEdit="1"/>
              </p:cNvSpPr>
              <p:nvPr/>
            </p:nvSpPr>
            <p:spPr>
              <a:xfrm>
                <a:off x="3004016" y="2232301"/>
                <a:ext cx="471539" cy="369332"/>
              </a:xfrm>
              <a:prstGeom prst="rect">
                <a:avLst/>
              </a:prstGeom>
              <a:blipFill rotWithShape="1">
                <a:blip r:embed="rId4" cstate="print"/>
                <a:stretch>
                  <a:fillRect/>
                </a:stretch>
              </a:blipFill>
            </p:spPr>
            <p:txBody>
              <a:bodyPr/>
              <a:lstStyle/>
              <a:p>
                <a:r>
                  <a:rPr lang="en-US">
                    <a:noFill/>
                  </a:rPr>
                  <a:t> </a:t>
                </a:r>
              </a:p>
            </p:txBody>
          </p:sp>
        </mc:Fallback>
      </mc:AlternateContent>
      <p:sp>
        <p:nvSpPr>
          <p:cNvPr id="47" name="TextBox 46"/>
          <p:cNvSpPr txBox="1"/>
          <p:nvPr/>
        </p:nvSpPr>
        <p:spPr>
          <a:xfrm>
            <a:off x="1219200" y="2483179"/>
            <a:ext cx="795411" cy="307777"/>
          </a:xfrm>
          <a:prstGeom prst="rect">
            <a:avLst/>
          </a:prstGeom>
          <a:noFill/>
        </p:spPr>
        <p:txBody>
          <a:bodyPr wrap="none" rtlCol="0">
            <a:spAutoFit/>
          </a:bodyPr>
          <a:lstStyle/>
          <a:p>
            <a:r>
              <a:rPr lang="fa-IR" sz="1400" dirty="0" smtClean="0"/>
              <a:t>مرکز جرم</a:t>
            </a:r>
            <a:endParaRPr lang="en-US" sz="1400" dirty="0"/>
          </a:p>
        </p:txBody>
      </p:sp>
      <p:cxnSp>
        <p:nvCxnSpPr>
          <p:cNvPr id="49" name="Straight Arrow Connector 48"/>
          <p:cNvCxnSpPr>
            <a:endCxn id="47" idx="0"/>
          </p:cNvCxnSpPr>
          <p:nvPr/>
        </p:nvCxnSpPr>
        <p:spPr>
          <a:xfrm>
            <a:off x="1466850" y="2133600"/>
            <a:ext cx="150056" cy="3495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09600" y="1676400"/>
            <a:ext cx="8001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466850" y="1676400"/>
            <a:ext cx="149906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419225" y="1479221"/>
            <a:ext cx="0" cy="3495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1" name="TextBox 60"/>
              <p:cNvSpPr txBox="1"/>
              <p:nvPr/>
            </p:nvSpPr>
            <p:spPr>
              <a:xfrm>
                <a:off x="1282857" y="1109889"/>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61" name="TextBox 60"/>
              <p:cNvSpPr txBox="1">
                <a:spLocks noRot="1" noChangeAspect="1" noMove="1" noResize="1" noEditPoints="1" noAdjustHandles="1" noChangeArrowheads="1" noChangeShapeType="1" noTextEdit="1"/>
              </p:cNvSpPr>
              <p:nvPr/>
            </p:nvSpPr>
            <p:spPr>
              <a:xfrm>
                <a:off x="1282857" y="1109889"/>
                <a:ext cx="367986"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2" name="TextBox 61"/>
              <p:cNvSpPr txBox="1"/>
              <p:nvPr/>
            </p:nvSpPr>
            <p:spPr>
              <a:xfrm>
                <a:off x="746591" y="1284678"/>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746591" y="1284678"/>
                <a:ext cx="411715"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3" name="TextBox 62"/>
              <p:cNvSpPr txBox="1"/>
              <p:nvPr/>
            </p:nvSpPr>
            <p:spPr>
              <a:xfrm>
                <a:off x="1905000" y="1284678"/>
                <a:ext cx="417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2</m:t>
                          </m:r>
                        </m:sub>
                      </m:sSub>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1905000" y="1284678"/>
                <a:ext cx="417037" cy="369332"/>
              </a:xfrm>
              <a:prstGeom prst="rect">
                <a:avLst/>
              </a:prstGeom>
              <a:blipFill rotWithShape="1">
                <a:blip r:embed="rId7" cstate="print"/>
                <a:stretch>
                  <a:fillRect/>
                </a:stretch>
              </a:blipFill>
            </p:spPr>
            <p:txBody>
              <a:bodyPr/>
              <a:lstStyle/>
              <a:p>
                <a:r>
                  <a:rPr lang="en-US">
                    <a:noFill/>
                  </a:rPr>
                  <a:t> </a:t>
                </a:r>
              </a:p>
            </p:txBody>
          </p:sp>
        </mc:Fallback>
      </mc:AlternateContent>
      <p:sp>
        <p:nvSpPr>
          <p:cNvPr id="27" name="Rectangle 26"/>
          <p:cNvSpPr/>
          <p:nvPr/>
        </p:nvSpPr>
        <p:spPr>
          <a:xfrm rot="764845">
            <a:off x="5536914" y="1894309"/>
            <a:ext cx="2362200" cy="18335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07796" y="1833813"/>
            <a:ext cx="114300" cy="9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7488896" y="287217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4507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6031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717893"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698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69596" y="287217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314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5838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698593"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850596" y="2872170"/>
            <a:ext cx="762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rot="5400000">
            <a:off x="5200758" y="2300893"/>
            <a:ext cx="1007438" cy="164961"/>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rot="5400000">
            <a:off x="7547132" y="2544881"/>
            <a:ext cx="551073" cy="133352"/>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p:nvPr/>
        </p:nvCxnSpPr>
        <p:spPr>
          <a:xfrm>
            <a:off x="5240996" y="1879652"/>
            <a:ext cx="2667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210283" y="1323735"/>
            <a:ext cx="328373" cy="376235"/>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57" idx="0"/>
          </p:cNvCxnSpPr>
          <p:nvPr/>
        </p:nvCxnSpPr>
        <p:spPr>
          <a:xfrm flipH="1">
            <a:off x="6167260" y="1699970"/>
            <a:ext cx="43023" cy="845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0" name="TextBox 59"/>
              <p:cNvSpPr txBox="1"/>
              <p:nvPr/>
            </p:nvSpPr>
            <p:spPr>
              <a:xfrm>
                <a:off x="5155778" y="2186844"/>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m:oMathPara>
                </a14:m>
                <a:endParaRPr lang="en-US" dirty="0"/>
              </a:p>
            </p:txBody>
          </p:sp>
        </mc:Choice>
        <mc:Fallback>
          <p:sp>
            <p:nvSpPr>
              <p:cNvPr id="60" name="TextBox 59"/>
              <p:cNvSpPr txBox="1">
                <a:spLocks noRot="1" noChangeAspect="1" noMove="1" noResize="1" noEditPoints="1" noAdjustHandles="1" noChangeArrowheads="1" noChangeShapeType="1" noTextEdit="1"/>
              </p:cNvSpPr>
              <p:nvPr/>
            </p:nvSpPr>
            <p:spPr>
              <a:xfrm>
                <a:off x="5155778" y="2186844"/>
                <a:ext cx="466218"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4" name="TextBox 63"/>
              <p:cNvSpPr txBox="1"/>
              <p:nvPr/>
            </p:nvSpPr>
            <p:spPr>
              <a:xfrm>
                <a:off x="7946096" y="2426891"/>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m:oMathPara>
                </a14:m>
                <a:endParaRPr lang="en-US" dirty="0"/>
              </a:p>
            </p:txBody>
          </p:sp>
        </mc:Choice>
        <mc:Fallback>
          <p:sp>
            <p:nvSpPr>
              <p:cNvPr id="64" name="TextBox 63"/>
              <p:cNvSpPr txBox="1">
                <a:spLocks noRot="1" noChangeAspect="1" noMove="1" noResize="1" noEditPoints="1" noAdjustHandles="1" noChangeArrowheads="1" noChangeShapeType="1" noTextEdit="1"/>
              </p:cNvSpPr>
              <p:nvPr/>
            </p:nvSpPr>
            <p:spPr>
              <a:xfrm>
                <a:off x="7946096" y="2426891"/>
                <a:ext cx="471539" cy="369332"/>
              </a:xfrm>
              <a:prstGeom prst="rect">
                <a:avLst/>
              </a:prstGeom>
              <a:blipFill rotWithShape="1">
                <a:blip r:embed="rId9" cstate="print"/>
                <a:stretch>
                  <a:fillRect/>
                </a:stretch>
              </a:blipFill>
            </p:spPr>
            <p:txBody>
              <a:bodyPr/>
              <a:lstStyle/>
              <a:p>
                <a:r>
                  <a:rPr lang="en-US">
                    <a:noFill/>
                  </a:rPr>
                  <a:t> </a:t>
                </a:r>
              </a:p>
            </p:txBody>
          </p:sp>
        </mc:Fallback>
      </mc:AlternateContent>
      <p:cxnSp>
        <p:nvCxnSpPr>
          <p:cNvPr id="11" name="Straight Arrow Connector 10"/>
          <p:cNvCxnSpPr/>
          <p:nvPr/>
        </p:nvCxnSpPr>
        <p:spPr>
          <a:xfrm>
            <a:off x="3657600" y="2637067"/>
            <a:ext cx="1439451"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44967" y="2241826"/>
            <a:ext cx="1064715" cy="307777"/>
          </a:xfrm>
          <a:prstGeom prst="rect">
            <a:avLst/>
          </a:prstGeom>
          <a:noFill/>
        </p:spPr>
        <p:txBody>
          <a:bodyPr wrap="none" rtlCol="0">
            <a:spAutoFit/>
          </a:bodyPr>
          <a:lstStyle/>
          <a:p>
            <a:r>
              <a:rPr lang="fa-IR" sz="1400" dirty="0" smtClean="0"/>
              <a:t>پس از جابجایی</a:t>
            </a:r>
            <a:endParaRPr lang="en-US" sz="1400" dirty="0"/>
          </a:p>
        </p:txBody>
      </p:sp>
      <p:sp>
        <p:nvSpPr>
          <p:cNvPr id="66" name="Freeform 65"/>
          <p:cNvSpPr/>
          <p:nvPr/>
        </p:nvSpPr>
        <p:spPr>
          <a:xfrm rot="18990953">
            <a:off x="5871461" y="2096892"/>
            <a:ext cx="254768" cy="283367"/>
          </a:xfrm>
          <a:custGeom>
            <a:avLst/>
            <a:gdLst>
              <a:gd name="connsiteX0" fmla="*/ 0 w 485775"/>
              <a:gd name="connsiteY0" fmla="*/ 400050 h 400050"/>
              <a:gd name="connsiteX1" fmla="*/ 95250 w 485775"/>
              <a:gd name="connsiteY1" fmla="*/ 257175 h 400050"/>
              <a:gd name="connsiteX2" fmla="*/ 228600 w 485775"/>
              <a:gd name="connsiteY2" fmla="*/ 123825 h 400050"/>
              <a:gd name="connsiteX3" fmla="*/ 352425 w 485775"/>
              <a:gd name="connsiteY3" fmla="*/ 47625 h 400050"/>
              <a:gd name="connsiteX4" fmla="*/ 485775 w 48577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00050">
                <a:moveTo>
                  <a:pt x="0" y="400050"/>
                </a:moveTo>
                <a:cubicBezTo>
                  <a:pt x="28575" y="351631"/>
                  <a:pt x="57150" y="303212"/>
                  <a:pt x="95250" y="257175"/>
                </a:cubicBezTo>
                <a:cubicBezTo>
                  <a:pt x="133350" y="211138"/>
                  <a:pt x="185738" y="158750"/>
                  <a:pt x="228600" y="123825"/>
                </a:cubicBezTo>
                <a:cubicBezTo>
                  <a:pt x="271462" y="88900"/>
                  <a:pt x="309563" y="68262"/>
                  <a:pt x="352425" y="47625"/>
                </a:cubicBezTo>
                <a:cubicBezTo>
                  <a:pt x="395287" y="26988"/>
                  <a:pt x="440531" y="13494"/>
                  <a:pt x="4857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Arrow Connector 66"/>
          <p:cNvCxnSpPr>
            <a:stCxn id="66" idx="4"/>
          </p:cNvCxnSpPr>
          <p:nvPr/>
        </p:nvCxnSpPr>
        <p:spPr>
          <a:xfrm flipV="1">
            <a:off x="5993770" y="1878859"/>
            <a:ext cx="87334" cy="169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774493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endParaRPr lang="fa-IR" sz="2000" dirty="0" smtClean="0"/>
              </a:p>
              <a:p>
                <a:pPr algn="r" rtl="1"/>
                <a:r>
                  <a:rPr lang="fa-IR" sz="2000" dirty="0"/>
                  <a:t> </a:t>
                </a:r>
                <a:r>
                  <a:rPr lang="fa-IR" sz="2000" dirty="0" smtClean="0"/>
                  <a:t>          </a:t>
                </a:r>
                <a:r>
                  <a:rPr lang="fa-IR" sz="2000" dirty="0"/>
                  <a:t>مثال: فرکانس­های طبیعی و معادلات حرکت سیستم زیر را استخراج کنید</a:t>
                </a:r>
                <a:r>
                  <a:rPr lang="fa-IR" sz="2000" dirty="0" smtClean="0"/>
                  <a:t>.</a:t>
                </a:r>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a:p>
              <a:p>
                <a:r>
                  <a:rPr lang="en-US" sz="2000" dirty="0" smtClean="0"/>
                  <a:t>       </a:t>
                </a:r>
                <a14:m>
                  <m:oMath xmlns:m="http://schemas.openxmlformats.org/officeDocument/2006/math">
                    <m:r>
                      <a:rPr lang="en-US" sz="2000" i="1">
                        <a:latin typeface="Cambria Math"/>
                      </a:rPr>
                      <m:t>𝑚</m:t>
                    </m:r>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1</m:t>
                        </m:r>
                      </m:sub>
                    </m:sSub>
                    <m:r>
                      <a:rPr lang="en-US" sz="2000">
                        <a:latin typeface="Cambria Math"/>
                      </a:rPr>
                      <m:t>=</m:t>
                    </m:r>
                    <m:r>
                      <a:rPr lang="en-US" sz="2000" i="1">
                        <a:latin typeface="Cambria Math"/>
                      </a:rPr>
                      <m:t>−</m:t>
                    </m:r>
                    <m:r>
                      <a:rPr lang="en-US" sz="2000" i="1">
                        <a:latin typeface="Cambria Math"/>
                      </a:rPr>
                      <m:t>𝑘</m:t>
                    </m:r>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r>
                      <a:rPr lang="en-US" sz="2000" i="1">
                        <a:latin typeface="Cambria Math"/>
                      </a:rPr>
                      <m:t>𝑘</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oMath>
                </a14:m>
                <a:r>
                  <a:rPr lang="en-US" sz="2000" dirty="0" smtClean="0"/>
                  <a:t>                          </a:t>
                </a:r>
                <a14:m>
                  <m:oMath xmlns:m="http://schemas.openxmlformats.org/officeDocument/2006/math">
                    <m:r>
                      <a:rPr lang="en-US" sz="2000" b="0" i="1" dirty="0" smtClean="0">
                        <a:latin typeface="Cambria Math"/>
                      </a:rPr>
                      <m:t>𝑚</m:t>
                    </m:r>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𝑥</m:t>
                            </m:r>
                          </m:e>
                        </m:acc>
                      </m:e>
                      <m:sub>
                        <m:r>
                          <a:rPr lang="en-US" sz="2000" b="0" i="1" dirty="0" smtClean="0">
                            <a:latin typeface="Cambria Math"/>
                          </a:rPr>
                          <m:t>1</m:t>
                        </m:r>
                      </m:sub>
                    </m:sSub>
                    <m:r>
                      <a:rPr lang="en-US" sz="2000" b="0" i="1" dirty="0" smtClean="0">
                        <a:latin typeface="Cambria Math"/>
                      </a:rPr>
                      <m:t>+</m:t>
                    </m:r>
                    <m:r>
                      <a:rPr lang="en-US" sz="2000" b="0" i="1" dirty="0" smtClean="0">
                        <a:latin typeface="Cambria Math"/>
                      </a:rPr>
                      <m:t>2</m:t>
                    </m:r>
                    <m:r>
                      <a:rPr lang="en-US" sz="2000" b="0" i="1" dirty="0" smtClean="0">
                        <a:latin typeface="Cambria Math"/>
                      </a:rPr>
                      <m:t>𝑘</m:t>
                    </m:r>
                    <m:sSub>
                      <m:sSubPr>
                        <m:ctrlPr>
                          <a:rPr lang="en-US" sz="2000" b="0" i="1" dirty="0" smtClean="0">
                            <a:latin typeface="Cambria Math"/>
                          </a:rPr>
                        </m:ctrlPr>
                      </m:sSubPr>
                      <m:e>
                        <m:r>
                          <a:rPr lang="en-US" sz="2000" b="0" i="1" dirty="0" smtClean="0">
                            <a:latin typeface="Cambria Math"/>
                          </a:rPr>
                          <m:t>𝑥</m:t>
                        </m:r>
                      </m:e>
                      <m:sub>
                        <m:r>
                          <a:rPr lang="en-US" sz="2000" b="0" i="1" dirty="0" smtClean="0">
                            <a:latin typeface="Cambria Math"/>
                          </a:rPr>
                          <m:t>1</m:t>
                        </m:r>
                      </m:sub>
                    </m:sSub>
                    <m:r>
                      <a:rPr lang="en-US" sz="2000" b="0" i="1" dirty="0" smtClean="0">
                        <a:latin typeface="Cambria Math"/>
                      </a:rPr>
                      <m:t>−</m:t>
                    </m:r>
                    <m:r>
                      <a:rPr lang="en-US" sz="2000" b="0" i="1" dirty="0" smtClean="0">
                        <a:latin typeface="Cambria Math"/>
                      </a:rPr>
                      <m:t>𝑘</m:t>
                    </m:r>
                    <m:sSub>
                      <m:sSubPr>
                        <m:ctrlPr>
                          <a:rPr lang="en-US" sz="2000" b="0" i="1" dirty="0" smtClean="0">
                            <a:latin typeface="Cambria Math"/>
                          </a:rPr>
                        </m:ctrlPr>
                      </m:sSubPr>
                      <m:e>
                        <m:r>
                          <a:rPr lang="en-US" sz="2000" b="0" i="1" dirty="0" smtClean="0">
                            <a:latin typeface="Cambria Math"/>
                          </a:rPr>
                          <m:t>𝑥</m:t>
                        </m:r>
                      </m:e>
                      <m:sub>
                        <m:r>
                          <a:rPr lang="en-US" sz="2000" b="0" i="1" dirty="0" smtClean="0">
                            <a:latin typeface="Cambria Math"/>
                          </a:rPr>
                          <m:t>2</m:t>
                        </m:r>
                      </m:sub>
                    </m:sSub>
                    <m:r>
                      <a:rPr lang="en-US" sz="2000" b="0" i="1" dirty="0" smtClean="0">
                        <a:latin typeface="Cambria Math"/>
                      </a:rPr>
                      <m:t>=</m:t>
                    </m:r>
                    <m:r>
                      <a:rPr lang="en-US" sz="2000" b="0" i="1" dirty="0" smtClean="0">
                        <a:latin typeface="Cambria Math"/>
                      </a:rPr>
                      <m:t>0</m:t>
                    </m:r>
                  </m:oMath>
                </a14:m>
                <a:endParaRPr lang="en-US" sz="2000" dirty="0" smtClean="0"/>
              </a:p>
              <a:p>
                <a:pPr>
                  <a:lnSpc>
                    <a:spcPct val="150000"/>
                  </a:lnSpc>
                </a:pPr>
                <a:r>
                  <a:rPr lang="en-US" sz="2000" dirty="0"/>
                  <a:t> </a:t>
                </a:r>
                <a:r>
                  <a:rPr lang="en-US" sz="2000" dirty="0" smtClean="0"/>
                  <a:t>     </a:t>
                </a:r>
                <a14:m>
                  <m:oMath xmlns:m="http://schemas.openxmlformats.org/officeDocument/2006/math">
                    <m:r>
                      <a:rPr lang="en-US" sz="2000" i="1">
                        <a:latin typeface="Cambria Math"/>
                      </a:rPr>
                      <m:t>2</m:t>
                    </m:r>
                    <m:r>
                      <a:rPr lang="en-US" sz="2000" i="1">
                        <a:latin typeface="Cambria Math"/>
                      </a:rPr>
                      <m:t>𝑚</m:t>
                    </m:r>
                    <m:sSub>
                      <m:sSubPr>
                        <m:ctrlPr>
                          <a:rPr lang="en-US" sz="2000" i="1">
                            <a:latin typeface="Cambria Math"/>
                          </a:rPr>
                        </m:ctrlPr>
                      </m:sSubPr>
                      <m:e>
                        <m:acc>
                          <m:accPr>
                            <m:chr m:val="̈"/>
                            <m:ctrlPr>
                              <a:rPr lang="en-US" sz="2000" i="1">
                                <a:latin typeface="Cambria Math"/>
                              </a:rPr>
                            </m:ctrlPr>
                          </m:accPr>
                          <m:e>
                            <m:r>
                              <a:rPr lang="en-US" sz="2000" i="1">
                                <a:latin typeface="Cambria Math"/>
                              </a:rPr>
                              <m:t>𝑥</m:t>
                            </m:r>
                          </m:e>
                        </m:acc>
                      </m:e>
                      <m:sub>
                        <m:r>
                          <a:rPr lang="en-US" sz="2000" i="1">
                            <a:latin typeface="Cambria Math"/>
                          </a:rPr>
                          <m:t>2</m:t>
                        </m:r>
                      </m:sub>
                    </m:sSub>
                    <m:r>
                      <a:rPr lang="en-US" sz="2000">
                        <a:latin typeface="Cambria Math"/>
                      </a:rPr>
                      <m:t>=</m:t>
                    </m:r>
                    <m:r>
                      <a:rPr lang="en-US" sz="2000" i="1">
                        <a:latin typeface="Cambria Math"/>
                      </a:rPr>
                      <m:t>−</m:t>
                    </m:r>
                    <m:r>
                      <m:rPr>
                        <m:sty m:val="p"/>
                      </m:rPr>
                      <a:rPr lang="en-US" sz="2000">
                        <a:latin typeface="Cambria Math"/>
                      </a:rPr>
                      <m:t>k</m:t>
                    </m:r>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r>
                      <a:rPr lang="en-US" sz="2000" i="1">
                        <a:latin typeface="Cambria Math"/>
                      </a:rPr>
                      <m:t>𝑘</m:t>
                    </m:r>
                    <m:sSub>
                      <m:sSubPr>
                        <m:ctrlPr>
                          <a:rPr lang="en-US" sz="2000" i="1">
                            <a:latin typeface="Cambria Math"/>
                          </a:rPr>
                        </m:ctrlPr>
                      </m:sSubPr>
                      <m:e>
                        <m:r>
                          <a:rPr lang="en-US" sz="2000" i="1">
                            <a:latin typeface="Cambria Math"/>
                          </a:rPr>
                          <m:t>𝑥</m:t>
                        </m:r>
                      </m:e>
                      <m:sub>
                        <m:r>
                          <a:rPr lang="en-US" sz="2000" i="1">
                            <a:latin typeface="Cambria Math"/>
                          </a:rPr>
                          <m:t>2</m:t>
                        </m:r>
                      </m:sub>
                    </m:sSub>
                  </m:oMath>
                </a14:m>
                <a:r>
                  <a:rPr lang="en-US" sz="2000" dirty="0" smtClean="0"/>
                  <a:t>                        </a:t>
                </a:r>
                <a14:m>
                  <m:oMath xmlns:m="http://schemas.openxmlformats.org/officeDocument/2006/math">
                    <m:r>
                      <a:rPr lang="en-US" sz="2000" b="0" i="1" dirty="0" smtClean="0">
                        <a:latin typeface="Cambria Math"/>
                      </a:rPr>
                      <m:t>2</m:t>
                    </m:r>
                    <m:r>
                      <a:rPr lang="en-US" sz="2000" b="0" i="1" dirty="0" smtClean="0">
                        <a:latin typeface="Cambria Math"/>
                      </a:rPr>
                      <m:t>𝑚</m:t>
                    </m:r>
                    <m:sSub>
                      <m:sSubPr>
                        <m:ctrlPr>
                          <a:rPr lang="en-US" sz="2000" b="0" i="1" dirty="0" smtClean="0">
                            <a:latin typeface="Cambria Math"/>
                          </a:rPr>
                        </m:ctrlPr>
                      </m:sSubPr>
                      <m:e>
                        <m:acc>
                          <m:accPr>
                            <m:chr m:val="̈"/>
                            <m:ctrlPr>
                              <a:rPr lang="en-US" sz="2000" b="0" i="1" dirty="0" smtClean="0">
                                <a:latin typeface="Cambria Math"/>
                              </a:rPr>
                            </m:ctrlPr>
                          </m:accPr>
                          <m:e>
                            <m:r>
                              <a:rPr lang="en-US" sz="2000" b="0" i="1" dirty="0" smtClean="0">
                                <a:latin typeface="Cambria Math"/>
                              </a:rPr>
                              <m:t>𝑥</m:t>
                            </m:r>
                          </m:e>
                        </m:acc>
                      </m:e>
                      <m:sub>
                        <m:r>
                          <a:rPr lang="en-US" sz="2000" b="0" i="1" dirty="0" smtClean="0">
                            <a:latin typeface="Cambria Math"/>
                          </a:rPr>
                          <m:t>2</m:t>
                        </m:r>
                      </m:sub>
                    </m:sSub>
                    <m:r>
                      <a:rPr lang="en-US" sz="2000" b="0" i="1" dirty="0" smtClean="0">
                        <a:latin typeface="Cambria Math"/>
                      </a:rPr>
                      <m:t>+</m:t>
                    </m:r>
                    <m:r>
                      <a:rPr lang="en-US" sz="2000" b="0" i="1" dirty="0" smtClean="0">
                        <a:latin typeface="Cambria Math"/>
                      </a:rPr>
                      <m:t>2</m:t>
                    </m:r>
                    <m:r>
                      <a:rPr lang="en-US" sz="2000" b="0" i="1" dirty="0" smtClean="0">
                        <a:latin typeface="Cambria Math"/>
                      </a:rPr>
                      <m:t>𝑘</m:t>
                    </m:r>
                    <m:sSub>
                      <m:sSubPr>
                        <m:ctrlPr>
                          <a:rPr lang="en-US" sz="2000" b="0" i="1" dirty="0" smtClean="0">
                            <a:latin typeface="Cambria Math"/>
                          </a:rPr>
                        </m:ctrlPr>
                      </m:sSubPr>
                      <m:e>
                        <m:r>
                          <a:rPr lang="en-US" sz="2000" b="0" i="1" dirty="0" smtClean="0">
                            <a:latin typeface="Cambria Math"/>
                          </a:rPr>
                          <m:t>𝑥</m:t>
                        </m:r>
                      </m:e>
                      <m:sub>
                        <m:r>
                          <a:rPr lang="en-US" sz="2000" b="0" i="1" dirty="0" smtClean="0">
                            <a:latin typeface="Cambria Math"/>
                          </a:rPr>
                          <m:t>2</m:t>
                        </m:r>
                      </m:sub>
                    </m:sSub>
                    <m:r>
                      <a:rPr lang="en-US" sz="2000" b="0" i="1" dirty="0" smtClean="0">
                        <a:latin typeface="Cambria Math"/>
                      </a:rPr>
                      <m:t>−</m:t>
                    </m:r>
                    <m:r>
                      <a:rPr lang="en-US" sz="2000" b="0" i="1" dirty="0" smtClean="0">
                        <a:latin typeface="Cambria Math"/>
                      </a:rPr>
                      <m:t>𝑘</m:t>
                    </m:r>
                    <m:sSub>
                      <m:sSubPr>
                        <m:ctrlPr>
                          <a:rPr lang="en-US" sz="2000" b="0" i="1" dirty="0" smtClean="0">
                            <a:latin typeface="Cambria Math"/>
                          </a:rPr>
                        </m:ctrlPr>
                      </m:sSubPr>
                      <m:e>
                        <m:r>
                          <a:rPr lang="en-US" sz="2000" b="0" i="1" dirty="0" smtClean="0">
                            <a:latin typeface="Cambria Math"/>
                          </a:rPr>
                          <m:t>𝑥</m:t>
                        </m:r>
                      </m:e>
                      <m:sub>
                        <m:r>
                          <a:rPr lang="en-US" sz="2000" b="0" i="1" dirty="0" smtClean="0">
                            <a:latin typeface="Cambria Math"/>
                          </a:rPr>
                          <m:t>1</m:t>
                        </m:r>
                      </m:sub>
                    </m:sSub>
                    <m:r>
                      <a:rPr lang="en-US" sz="2000" b="0" i="1" dirty="0" smtClean="0">
                        <a:latin typeface="Cambria Math"/>
                      </a:rPr>
                      <m:t>=</m:t>
                    </m:r>
                    <m:r>
                      <a:rPr lang="en-US" sz="2000" b="0" i="1" dirty="0" smtClean="0">
                        <a:latin typeface="Cambria Math"/>
                      </a:rPr>
                      <m:t>0</m:t>
                    </m:r>
                  </m:oMath>
                </a14:m>
                <a:endParaRPr lang="en-US" sz="2000" dirty="0"/>
              </a:p>
              <a:p>
                <a:pPr algn="l">
                  <a:lnSpc>
                    <a:spcPct val="150000"/>
                  </a:lnSpc>
                </a:pP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𝑚</m:t>
                              </m:r>
                            </m:e>
                            <m:e>
                              <m:r>
                                <a:rPr lang="en-US" sz="2000" b="0" i="1" smtClean="0">
                                  <a:latin typeface="Cambria Math"/>
                                </a:rPr>
                                <m:t>0</m:t>
                              </m:r>
                            </m:e>
                          </m:mr>
                          <m:mr>
                            <m:e>
                              <m:r>
                                <a:rPr lang="en-US" sz="2000" b="0" i="1" smtClean="0">
                                  <a:latin typeface="Cambria Math"/>
                                </a:rPr>
                                <m:t>0</m:t>
                              </m:r>
                            </m:e>
                            <m:e>
                              <m:r>
                                <a:rPr lang="en-US" sz="2000" b="0" i="1" smtClean="0">
                                  <a:latin typeface="Cambria Math"/>
                                </a:rPr>
                                <m:t>2</m:t>
                              </m:r>
                              <m:r>
                                <a:rPr lang="en-US" sz="2000" b="0" i="1" smtClean="0">
                                  <a:latin typeface="Cambria Math"/>
                                </a:rPr>
                                <m:t>𝑚</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1</m:t>
                                  </m:r>
                                </m:sub>
                              </m:sSub>
                            </m:e>
                          </m:mr>
                          <m:mr>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𝑥</m:t>
                                      </m:r>
                                    </m:e>
                                  </m:acc>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2</m:t>
                              </m:r>
                              <m:r>
                                <m:rPr>
                                  <m:brk m:alnAt="7"/>
                                </m:rPr>
                                <a:rPr lang="en-US" sz="2000" b="0" i="1" smtClean="0">
                                  <a:latin typeface="Cambria Math"/>
                                </a:rPr>
                                <m:t>𝑘</m:t>
                              </m:r>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a:rPr lang="en-US" sz="2000" b="0" i="1" smtClean="0">
                                  <a:latin typeface="Cambria Math"/>
                                </a:rPr>
                                <m:t>2</m:t>
                              </m:r>
                              <m:r>
                                <a:rPr lang="en-US" sz="2000" b="0" i="1" smtClean="0">
                                  <a:latin typeface="Cambria Math"/>
                                </a:rPr>
                                <m:t>𝑘</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mr>
                        </m:m>
                      </m:e>
                    </m:d>
                    <m:r>
                      <a:rPr lang="en-US" sz="2000" b="0" i="1" smtClean="0">
                        <a:latin typeface="Cambria Math"/>
                      </a:rPr>
                      <m:t>=</m:t>
                    </m:r>
                    <m:r>
                      <a:rPr lang="en-US" sz="2000" b="0" i="1" smtClean="0">
                        <a:latin typeface="Cambria Math"/>
                      </a:rPr>
                      <m:t>0</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pic>
        <p:nvPicPr>
          <p:cNvPr id="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59175" y="2024509"/>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 name="Freeform 32"/>
          <p:cNvSpPr/>
          <p:nvPr/>
        </p:nvSpPr>
        <p:spPr>
          <a:xfrm>
            <a:off x="559950" y="1930986"/>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326837" y="1930987"/>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1783912" y="1757809"/>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93450" y="2341216"/>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12525" y="2341216"/>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1712475" y="2450754"/>
            <a:ext cx="657225" cy="119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712474" y="2462659"/>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864874" y="2469801"/>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017274" y="2469801"/>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86057" y="2482898"/>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550799" y="1751856"/>
            <a:ext cx="542925" cy="581025"/>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60337" y="2335263"/>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79412" y="2335263"/>
            <a:ext cx="114300" cy="109538"/>
          </a:xfrm>
          <a:prstGeom prst="ellipse">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479362" y="2444801"/>
            <a:ext cx="657225" cy="119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479361" y="2456706"/>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631761" y="2463848"/>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84161" y="2463848"/>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952944" y="2476945"/>
            <a:ext cx="107442" cy="111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84161" y="1348234"/>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784161" y="1518492"/>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99498" y="1348234"/>
            <a:ext cx="0" cy="340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999498" y="1518492"/>
            <a:ext cx="485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55" name="TextBox 54"/>
              <p:cNvSpPr txBox="1"/>
              <p:nvPr/>
            </p:nvSpPr>
            <p:spPr>
              <a:xfrm>
                <a:off x="2041087" y="1149160"/>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55" name="TextBox 54"/>
              <p:cNvSpPr txBox="1">
                <a:spLocks noRot="1" noChangeAspect="1" noMove="1" noResize="1" noEditPoints="1" noAdjustHandles="1" noChangeArrowheads="1" noChangeShapeType="1" noTextEdit="1"/>
              </p:cNvSpPr>
              <p:nvPr/>
            </p:nvSpPr>
            <p:spPr>
              <a:xfrm>
                <a:off x="2041087" y="1149160"/>
                <a:ext cx="460767"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6" name="TextBox 55"/>
              <p:cNvSpPr txBox="1"/>
              <p:nvPr/>
            </p:nvSpPr>
            <p:spPr>
              <a:xfrm>
                <a:off x="893324" y="2100469"/>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dirty="0"/>
              </a:p>
            </p:txBody>
          </p:sp>
        </mc:Choice>
        <mc:Fallback>
          <p:sp>
            <p:nvSpPr>
              <p:cNvPr id="56" name="TextBox 55"/>
              <p:cNvSpPr txBox="1">
                <a:spLocks noRot="1" noChangeAspect="1" noMove="1" noResize="1" noEditPoints="1" noAdjustHandles="1" noChangeArrowheads="1" noChangeShapeType="1" noTextEdit="1"/>
              </p:cNvSpPr>
              <p:nvPr/>
            </p:nvSpPr>
            <p:spPr>
              <a:xfrm>
                <a:off x="893324" y="2100469"/>
                <a:ext cx="370934" cy="3693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7" name="TextBox 56"/>
              <p:cNvSpPr txBox="1"/>
              <p:nvPr/>
            </p:nvSpPr>
            <p:spPr>
              <a:xfrm>
                <a:off x="2742465" y="208737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2742465" y="2087374"/>
                <a:ext cx="370935"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8" name="TextBox 57"/>
              <p:cNvSpPr txBox="1"/>
              <p:nvPr/>
            </p:nvSpPr>
            <p:spPr>
              <a:xfrm>
                <a:off x="1783769" y="1828800"/>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58" name="TextBox 57"/>
              <p:cNvSpPr txBox="1">
                <a:spLocks noRot="1" noChangeAspect="1" noMove="1" noResize="1" noEditPoints="1" noAdjustHandles="1" noChangeArrowheads="1" noChangeShapeType="1" noTextEdit="1"/>
              </p:cNvSpPr>
              <p:nvPr/>
            </p:nvSpPr>
            <p:spPr>
              <a:xfrm>
                <a:off x="1783769" y="1828800"/>
                <a:ext cx="435504" cy="369332"/>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9" name="TextBox 58"/>
              <p:cNvSpPr txBox="1"/>
              <p:nvPr/>
            </p:nvSpPr>
            <p:spPr>
              <a:xfrm>
                <a:off x="3545893" y="1863655"/>
                <a:ext cx="563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i="1">
                          <a:latin typeface="Cambria Math"/>
                        </a:rPr>
                        <m:t>𝑚</m:t>
                      </m:r>
                    </m:oMath>
                  </m:oMathPara>
                </a14:m>
                <a:endParaRPr lang="en-US" dirty="0"/>
              </a:p>
            </p:txBody>
          </p:sp>
        </mc:Choice>
        <mc:Fallback>
          <p:sp>
            <p:nvSpPr>
              <p:cNvPr id="59" name="TextBox 58"/>
              <p:cNvSpPr txBox="1">
                <a:spLocks noRot="1" noChangeAspect="1" noMove="1" noResize="1" noEditPoints="1" noAdjustHandles="1" noChangeArrowheads="1" noChangeShapeType="1" noTextEdit="1"/>
              </p:cNvSpPr>
              <p:nvPr/>
            </p:nvSpPr>
            <p:spPr>
              <a:xfrm>
                <a:off x="3545893" y="1863655"/>
                <a:ext cx="563744" cy="3693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0" name="TextBox 59"/>
              <p:cNvSpPr txBox="1"/>
              <p:nvPr/>
            </p:nvSpPr>
            <p:spPr>
              <a:xfrm>
                <a:off x="3830002" y="1087694"/>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60" name="TextBox 59"/>
              <p:cNvSpPr txBox="1">
                <a:spLocks noRot="1" noChangeAspect="1" noMove="1" noResize="1" noEditPoints="1" noAdjustHandles="1" noChangeArrowheads="1" noChangeShapeType="1" noTextEdit="1"/>
              </p:cNvSpPr>
              <p:nvPr/>
            </p:nvSpPr>
            <p:spPr>
              <a:xfrm>
                <a:off x="3830002" y="1087694"/>
                <a:ext cx="466090" cy="369332"/>
              </a:xfrm>
              <a:prstGeom prst="rect">
                <a:avLst/>
              </a:prstGeom>
              <a:blipFill rotWithShape="1">
                <a:blip r:embed="rId9" cstate="print"/>
                <a:stretch>
                  <a:fillRect/>
                </a:stretch>
              </a:blipFill>
            </p:spPr>
            <p:txBody>
              <a:bodyPr/>
              <a:lstStyle/>
              <a:p>
                <a:r>
                  <a:rPr lang="en-US">
                    <a:noFill/>
                  </a:rPr>
                  <a:t> </a:t>
                </a:r>
              </a:p>
            </p:txBody>
          </p:sp>
        </mc:Fallback>
      </mc:AlternateContent>
      <p:sp>
        <p:nvSpPr>
          <p:cNvPr id="61" name="Freeform 60"/>
          <p:cNvSpPr/>
          <p:nvPr/>
        </p:nvSpPr>
        <p:spPr>
          <a:xfrm>
            <a:off x="4098486" y="1930987"/>
            <a:ext cx="1223962" cy="164959"/>
          </a:xfrm>
          <a:custGeom>
            <a:avLst/>
            <a:gdLst>
              <a:gd name="connsiteX0" fmla="*/ 0 w 1476375"/>
              <a:gd name="connsiteY0" fmla="*/ 144197 h 239447"/>
              <a:gd name="connsiteX1" fmla="*/ 457200 w 1476375"/>
              <a:gd name="connsiteY1" fmla="*/ 144197 h 239447"/>
              <a:gd name="connsiteX2" fmla="*/ 504825 w 1476375"/>
              <a:gd name="connsiteY2" fmla="*/ 144197 h 239447"/>
              <a:gd name="connsiteX3" fmla="*/ 581025 w 1476375"/>
              <a:gd name="connsiteY3" fmla="*/ 1322 h 239447"/>
              <a:gd name="connsiteX4" fmla="*/ 628650 w 1476375"/>
              <a:gd name="connsiteY4" fmla="*/ 239447 h 239447"/>
              <a:gd name="connsiteX5" fmla="*/ 733425 w 1476375"/>
              <a:gd name="connsiteY5" fmla="*/ 1322 h 239447"/>
              <a:gd name="connsiteX6" fmla="*/ 781050 w 1476375"/>
              <a:gd name="connsiteY6" fmla="*/ 239447 h 239447"/>
              <a:gd name="connsiteX7" fmla="*/ 866775 w 1476375"/>
              <a:gd name="connsiteY7" fmla="*/ 1322 h 239447"/>
              <a:gd name="connsiteX8" fmla="*/ 914400 w 1476375"/>
              <a:gd name="connsiteY8" fmla="*/ 239447 h 239447"/>
              <a:gd name="connsiteX9" fmla="*/ 1009650 w 1476375"/>
              <a:gd name="connsiteY9" fmla="*/ 1322 h 239447"/>
              <a:gd name="connsiteX10" fmla="*/ 1066800 w 1476375"/>
              <a:gd name="connsiteY10" fmla="*/ 144197 h 239447"/>
              <a:gd name="connsiteX11" fmla="*/ 1085850 w 1476375"/>
              <a:gd name="connsiteY11" fmla="*/ 163247 h 239447"/>
              <a:gd name="connsiteX12" fmla="*/ 1476375 w 1476375"/>
              <a:gd name="connsiteY12" fmla="*/ 163247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375" h="239447">
                <a:moveTo>
                  <a:pt x="0" y="144197"/>
                </a:moveTo>
                <a:lnTo>
                  <a:pt x="457200" y="144197"/>
                </a:lnTo>
                <a:cubicBezTo>
                  <a:pt x="541337" y="144197"/>
                  <a:pt x="484188" y="168009"/>
                  <a:pt x="504825" y="144197"/>
                </a:cubicBezTo>
                <a:cubicBezTo>
                  <a:pt x="525462" y="120385"/>
                  <a:pt x="560388" y="-14553"/>
                  <a:pt x="581025" y="1322"/>
                </a:cubicBezTo>
                <a:cubicBezTo>
                  <a:pt x="601663" y="17197"/>
                  <a:pt x="603250" y="239447"/>
                  <a:pt x="628650" y="239447"/>
                </a:cubicBezTo>
                <a:cubicBezTo>
                  <a:pt x="654050" y="239447"/>
                  <a:pt x="708025" y="1322"/>
                  <a:pt x="733425" y="1322"/>
                </a:cubicBezTo>
                <a:cubicBezTo>
                  <a:pt x="758825" y="1322"/>
                  <a:pt x="758825" y="239447"/>
                  <a:pt x="781050" y="239447"/>
                </a:cubicBezTo>
                <a:cubicBezTo>
                  <a:pt x="803275" y="239447"/>
                  <a:pt x="844550" y="1322"/>
                  <a:pt x="866775" y="1322"/>
                </a:cubicBezTo>
                <a:cubicBezTo>
                  <a:pt x="889000" y="1322"/>
                  <a:pt x="890588" y="239447"/>
                  <a:pt x="914400" y="239447"/>
                </a:cubicBezTo>
                <a:cubicBezTo>
                  <a:pt x="938212" y="239447"/>
                  <a:pt x="984250" y="17197"/>
                  <a:pt x="1009650" y="1322"/>
                </a:cubicBezTo>
                <a:cubicBezTo>
                  <a:pt x="1035050" y="-14553"/>
                  <a:pt x="1054100" y="117210"/>
                  <a:pt x="1066800" y="144197"/>
                </a:cubicBezTo>
                <a:cubicBezTo>
                  <a:pt x="1079500" y="171184"/>
                  <a:pt x="1017588" y="160072"/>
                  <a:pt x="1085850" y="163247"/>
                </a:cubicBezTo>
                <a:cubicBezTo>
                  <a:pt x="1154112" y="166422"/>
                  <a:pt x="1315243" y="164834"/>
                  <a:pt x="1476375" y="16324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62" name="TextBox 61"/>
              <p:cNvSpPr txBox="1"/>
              <p:nvPr/>
            </p:nvSpPr>
            <p:spPr>
              <a:xfrm>
                <a:off x="4514114" y="2087374"/>
                <a:ext cx="3709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p:sp>
            <p:nvSpPr>
              <p:cNvPr id="62" name="TextBox 61"/>
              <p:cNvSpPr txBox="1">
                <a:spLocks noRot="1" noChangeAspect="1" noMove="1" noResize="1" noEditPoints="1" noAdjustHandles="1" noChangeArrowheads="1" noChangeShapeType="1" noTextEdit="1"/>
              </p:cNvSpPr>
              <p:nvPr/>
            </p:nvSpPr>
            <p:spPr>
              <a:xfrm>
                <a:off x="4514114" y="2087374"/>
                <a:ext cx="370935" cy="369332"/>
              </a:xfrm>
              <a:prstGeom prst="rect">
                <a:avLst/>
              </a:prstGeom>
              <a:blipFill rotWithShape="1">
                <a:blip r:embed="rId10" cstate="print"/>
                <a:stretch>
                  <a:fillRect/>
                </a:stretch>
              </a:blipFill>
            </p:spPr>
            <p:txBody>
              <a:bodyPr/>
              <a:lstStyle/>
              <a:p>
                <a:r>
                  <a:rPr lang="en-US">
                    <a:noFill/>
                  </a:rPr>
                  <a:t> </a:t>
                </a:r>
              </a:p>
            </p:txBody>
          </p:sp>
        </mc:Fallback>
      </mc:AlternateContent>
      <p:pic>
        <p:nvPicPr>
          <p:cNvPr id="6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4827148" y="2024507"/>
            <a:ext cx="11334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4" name="Rectangle 63"/>
          <p:cNvSpPr/>
          <p:nvPr/>
        </p:nvSpPr>
        <p:spPr>
          <a:xfrm>
            <a:off x="1817890" y="3200401"/>
            <a:ext cx="475609" cy="3810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65" name="TextBox 64"/>
              <p:cNvSpPr txBox="1"/>
              <p:nvPr/>
            </p:nvSpPr>
            <p:spPr>
              <a:xfrm>
                <a:off x="1830961" y="3200401"/>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oMath>
                  </m:oMathPara>
                </a14:m>
                <a:endParaRPr lang="en-US" dirty="0"/>
              </a:p>
            </p:txBody>
          </p:sp>
        </mc:Choice>
        <mc:Fallback>
          <p:sp>
            <p:nvSpPr>
              <p:cNvPr id="65" name="TextBox 64"/>
              <p:cNvSpPr txBox="1">
                <a:spLocks noRot="1" noChangeAspect="1" noMove="1" noResize="1" noEditPoints="1" noAdjustHandles="1" noChangeArrowheads="1" noChangeShapeType="1" noTextEdit="1"/>
              </p:cNvSpPr>
              <p:nvPr/>
            </p:nvSpPr>
            <p:spPr>
              <a:xfrm>
                <a:off x="1830961" y="3200401"/>
                <a:ext cx="435504" cy="369332"/>
              </a:xfrm>
              <a:prstGeom prst="rect">
                <a:avLst/>
              </a:prstGeom>
              <a:blipFill rotWithShape="1">
                <a:blip r:embed="rId11" cstate="print"/>
                <a:stretch>
                  <a:fillRect/>
                </a:stretch>
              </a:blipFill>
            </p:spPr>
            <p:txBody>
              <a:bodyPr/>
              <a:lstStyle/>
              <a:p>
                <a:r>
                  <a:rPr lang="en-US">
                    <a:noFill/>
                  </a:rPr>
                  <a:t> </a:t>
                </a:r>
              </a:p>
            </p:txBody>
          </p:sp>
        </mc:Fallback>
      </mc:AlternateContent>
      <p:cxnSp>
        <p:nvCxnSpPr>
          <p:cNvPr id="67" name="Straight Arrow Connector 66"/>
          <p:cNvCxnSpPr/>
          <p:nvPr/>
        </p:nvCxnSpPr>
        <p:spPr>
          <a:xfrm>
            <a:off x="2293499" y="3390901"/>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306445" y="3390901"/>
            <a:ext cx="5245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1" name="TextBox 70"/>
              <p:cNvSpPr txBox="1"/>
              <p:nvPr/>
            </p:nvSpPr>
            <p:spPr>
              <a:xfrm>
                <a:off x="707857" y="3396735"/>
                <a:ext cx="594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p:sp>
            <p:nvSpPr>
              <p:cNvPr id="71" name="TextBox 70"/>
              <p:cNvSpPr txBox="1">
                <a:spLocks noRot="1" noChangeAspect="1" noMove="1" noResize="1" noEditPoints="1" noAdjustHandles="1" noChangeArrowheads="1" noChangeShapeType="1" noTextEdit="1"/>
              </p:cNvSpPr>
              <p:nvPr/>
            </p:nvSpPr>
            <p:spPr>
              <a:xfrm>
                <a:off x="707857" y="3396735"/>
                <a:ext cx="594137" cy="369332"/>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2" name="TextBox 71"/>
              <p:cNvSpPr txBox="1"/>
              <p:nvPr/>
            </p:nvSpPr>
            <p:spPr>
              <a:xfrm>
                <a:off x="2285515" y="3429002"/>
                <a:ext cx="12907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oMath>
                  </m:oMathPara>
                </a14:m>
                <a:endParaRPr lang="en-US" dirty="0"/>
              </a:p>
            </p:txBody>
          </p:sp>
        </mc:Choice>
        <mc:Fallback>
          <p:sp>
            <p:nvSpPr>
              <p:cNvPr id="72" name="TextBox 71"/>
              <p:cNvSpPr txBox="1">
                <a:spLocks noRot="1" noChangeAspect="1" noMove="1" noResize="1" noEditPoints="1" noAdjustHandles="1" noChangeArrowheads="1" noChangeShapeType="1" noTextEdit="1"/>
              </p:cNvSpPr>
              <p:nvPr/>
            </p:nvSpPr>
            <p:spPr>
              <a:xfrm>
                <a:off x="2285515" y="3429002"/>
                <a:ext cx="1290738" cy="369332"/>
              </a:xfrm>
              <a:prstGeom prst="rect">
                <a:avLst/>
              </a:prstGeom>
              <a:blipFill rotWithShape="1">
                <a:blip r:embed="rId13" cstate="print"/>
                <a:stretch>
                  <a:fillRect b="-11667"/>
                </a:stretch>
              </a:blipFill>
            </p:spPr>
            <p:txBody>
              <a:bodyPr/>
              <a:lstStyle/>
              <a:p>
                <a:r>
                  <a:rPr lang="en-US">
                    <a:noFill/>
                  </a:rPr>
                  <a:t> </a:t>
                </a:r>
              </a:p>
            </p:txBody>
          </p:sp>
        </mc:Fallback>
      </mc:AlternateContent>
      <p:sp>
        <p:nvSpPr>
          <p:cNvPr id="73" name="Rectangle 72"/>
          <p:cNvSpPr/>
          <p:nvPr/>
        </p:nvSpPr>
        <p:spPr>
          <a:xfrm>
            <a:off x="5393885" y="3238502"/>
            <a:ext cx="475609" cy="38100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5869494" y="3429002"/>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4882440" y="3429002"/>
            <a:ext cx="5245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6" name="TextBox 75"/>
              <p:cNvSpPr txBox="1"/>
              <p:nvPr/>
            </p:nvSpPr>
            <p:spPr>
              <a:xfrm>
                <a:off x="5349817" y="3200401"/>
                <a:ext cx="563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i="1">
                          <a:latin typeface="Cambria Math"/>
                        </a:rPr>
                        <m:t>𝑚</m:t>
                      </m:r>
                    </m:oMath>
                  </m:oMathPara>
                </a14:m>
                <a:endParaRPr lang="en-US" dirty="0"/>
              </a:p>
            </p:txBody>
          </p:sp>
        </mc:Choice>
        <mc:Fallback>
          <p:sp>
            <p:nvSpPr>
              <p:cNvPr id="76" name="TextBox 75"/>
              <p:cNvSpPr txBox="1">
                <a:spLocks noRot="1" noChangeAspect="1" noMove="1" noResize="1" noEditPoints="1" noAdjustHandles="1" noChangeArrowheads="1" noChangeShapeType="1" noTextEdit="1"/>
              </p:cNvSpPr>
              <p:nvPr/>
            </p:nvSpPr>
            <p:spPr>
              <a:xfrm>
                <a:off x="5349817" y="3200401"/>
                <a:ext cx="563744" cy="369332"/>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7" name="TextBox 76"/>
              <p:cNvSpPr txBox="1"/>
              <p:nvPr/>
            </p:nvSpPr>
            <p:spPr>
              <a:xfrm>
                <a:off x="4239680" y="3455436"/>
                <a:ext cx="12907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oMath>
                  </m:oMathPara>
                </a14:m>
                <a:endParaRPr lang="en-US" dirty="0"/>
              </a:p>
            </p:txBody>
          </p:sp>
        </mc:Choice>
        <mc:Fallback>
          <p:sp>
            <p:nvSpPr>
              <p:cNvPr id="77" name="TextBox 76"/>
              <p:cNvSpPr txBox="1">
                <a:spLocks noRot="1" noChangeAspect="1" noMove="1" noResize="1" noEditPoints="1" noAdjustHandles="1" noChangeArrowheads="1" noChangeShapeType="1" noTextEdit="1"/>
              </p:cNvSpPr>
              <p:nvPr/>
            </p:nvSpPr>
            <p:spPr>
              <a:xfrm>
                <a:off x="4239680" y="3455436"/>
                <a:ext cx="1290738" cy="369332"/>
              </a:xfrm>
              <a:prstGeom prst="rect">
                <a:avLst/>
              </a:prstGeom>
              <a:blipFill rotWithShape="1">
                <a:blip r:embed="rId15" cstate="print"/>
                <a:stretch>
                  <a:fillRect b="-1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8" name="TextBox 77"/>
              <p:cNvSpPr txBox="1"/>
              <p:nvPr/>
            </p:nvSpPr>
            <p:spPr>
              <a:xfrm>
                <a:off x="6326694" y="3455436"/>
                <a:ext cx="5994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𝑘</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p:sp>
            <p:nvSpPr>
              <p:cNvPr id="78" name="TextBox 77"/>
              <p:cNvSpPr txBox="1">
                <a:spLocks noRot="1" noChangeAspect="1" noMove="1" noResize="1" noEditPoints="1" noAdjustHandles="1" noChangeArrowheads="1" noChangeShapeType="1" noTextEdit="1"/>
              </p:cNvSpPr>
              <p:nvPr/>
            </p:nvSpPr>
            <p:spPr>
              <a:xfrm>
                <a:off x="6326694" y="3455436"/>
                <a:ext cx="599459" cy="369332"/>
              </a:xfrm>
              <a:prstGeom prst="rect">
                <a:avLst/>
              </a:prstGeom>
              <a:blipFill rotWithShape="1">
                <a:blip r:embed="rId16" cstate="print"/>
                <a:stretch>
                  <a:fillRect/>
                </a:stretch>
              </a:blipFill>
            </p:spPr>
            <p:txBody>
              <a:bodyPr/>
              <a:lstStyle/>
              <a:p>
                <a:r>
                  <a:rPr lang="en-US">
                    <a:noFill/>
                  </a:rPr>
                  <a:t> </a:t>
                </a:r>
              </a:p>
            </p:txBody>
          </p:sp>
        </mc:Fallback>
      </mc:AlternateContent>
      <p:sp>
        <p:nvSpPr>
          <p:cNvPr id="79" name="Left Brace 78"/>
          <p:cNvSpPr/>
          <p:nvPr/>
        </p:nvSpPr>
        <p:spPr>
          <a:xfrm>
            <a:off x="591531" y="4495800"/>
            <a:ext cx="146573" cy="774112"/>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e 79"/>
          <p:cNvSpPr/>
          <p:nvPr/>
        </p:nvSpPr>
        <p:spPr>
          <a:xfrm>
            <a:off x="4892641" y="4495800"/>
            <a:ext cx="146573" cy="774112"/>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0285301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algn="r" rtl="1"/>
                <a:r>
                  <a:rPr lang="en-US" sz="2000" dirty="0" smtClean="0"/>
                  <a:t> </a:t>
                </a:r>
                <a:endParaRPr lang="fa-IR" sz="2000" dirty="0" smtClean="0"/>
              </a:p>
              <a:p>
                <a:pPr algn="r" rtl="1">
                  <a:lnSpc>
                    <a:spcPct val="150000"/>
                  </a:lnSpc>
                </a:pPr>
                <a:r>
                  <a:rPr lang="fa-IR" sz="2000" dirty="0"/>
                  <a:t> </a:t>
                </a:r>
                <a:r>
                  <a:rPr lang="fa-IR" sz="2000" dirty="0" smtClean="0"/>
                  <a:t>         </a:t>
                </a:r>
                <a:r>
                  <a:rPr lang="fa-IR" sz="2000" dirty="0"/>
                  <a:t>چون در سیستم میراکننده وجود ندارد بنابراین انتظار ما از فیزیک مسئله این است که رفتار سیستم به صورت هارمونیک باشد</a:t>
                </a:r>
                <a:r>
                  <a:rPr lang="fa-IR" sz="2000" dirty="0" smtClean="0"/>
                  <a:t>.</a:t>
                </a:r>
              </a:p>
              <a:p>
                <a:pPr>
                  <a:lnSpc>
                    <a:spcPct val="150000"/>
                  </a:lnSpc>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𝑡</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rPr>
                          <m:t>(</m:t>
                        </m:r>
                        <m:r>
                          <a:rPr lang="en-US" sz="2000" b="0" i="1" smtClean="0">
                            <a:latin typeface="Cambria Math"/>
                            <a:ea typeface="Cambria Math"/>
                          </a:rPr>
                          <m:t>𝜔</m:t>
                        </m:r>
                        <m:r>
                          <a:rPr lang="en-US" sz="2000" b="0" i="1" smtClean="0">
                            <a:latin typeface="Cambria Math"/>
                            <a:ea typeface="Cambria Math"/>
                          </a:rPr>
                          <m:t>𝑡</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𝜓</m:t>
                            </m:r>
                          </m:e>
                          <m:sub>
                            <m:r>
                              <a:rPr lang="en-US" sz="2000" b="0" i="1" smtClean="0">
                                <a:latin typeface="Cambria Math"/>
                                <a:ea typeface="Cambria Math"/>
                              </a:rPr>
                              <m:t>1</m:t>
                            </m:r>
                          </m:sub>
                        </m:sSub>
                        <m:r>
                          <a:rPr lang="en-US" sz="2000" b="0" i="1" smtClean="0">
                            <a:latin typeface="Cambria Math"/>
                            <a:ea typeface="Cambria Math"/>
                          </a:rPr>
                          <m:t>)</m:t>
                        </m:r>
                      </m:e>
                    </m:func>
                    <m:r>
                      <a:rPr lang="en-US" sz="2000" b="0" i="1" smtClean="0">
                        <a:latin typeface="Cambria Math"/>
                        <a:ea typeface="Cambria Math"/>
                      </a:rPr>
                      <m:t>≡</m:t>
                    </m:r>
                    <m:r>
                      <a:rPr lang="en-US" sz="2000" b="0" i="1" smtClean="0">
                        <a:latin typeface="Cambria Math"/>
                        <a:ea typeface="Cambria Math"/>
                      </a:rPr>
                      <m:t>𝐼𝑚</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1</m:t>
                        </m:r>
                      </m:sub>
                    </m:sSub>
                    <m:sSup>
                      <m:sSupPr>
                        <m:ctrlPr>
                          <a:rPr lang="en-US" sz="2000" b="0" i="1" smtClean="0">
                            <a:latin typeface="Cambria Math"/>
                            <a:ea typeface="Cambria Math"/>
                          </a:rPr>
                        </m:ctrlPr>
                      </m:sSupPr>
                      <m:e>
                        <m:r>
                          <a:rPr lang="en-US" sz="2000" b="0" i="1" smtClean="0">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e>
                        </m:d>
                      </m:sup>
                    </m:sSup>
                    <m:r>
                      <a:rPr lang="en-US" sz="2000" b="0" i="1" smtClean="0">
                        <a:latin typeface="Cambria Math"/>
                        <a:ea typeface="Cambria Math"/>
                      </a:rPr>
                      <m:t>]</m:t>
                    </m:r>
                  </m:oMath>
                </a14:m>
                <a:endParaRPr lang="en-US" sz="2000" dirty="0" smtClean="0"/>
              </a:p>
              <a:p>
                <a:pPr>
                  <a:lnSpc>
                    <a:spcPct val="150000"/>
                  </a:lnSpc>
                </a:pPr>
                <a:r>
                  <a:rPr lang="en-US" sz="2000" dirty="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b="0" i="1" smtClean="0">
                            <a:latin typeface="Cambria Math"/>
                          </a:rPr>
                          <m:t>2</m:t>
                        </m:r>
                      </m:sub>
                    </m:sSub>
                    <m:d>
                      <m:dPr>
                        <m:ctrlPr>
                          <a:rPr lang="en-US" sz="2000" i="1">
                            <a:latin typeface="Cambria Math"/>
                          </a:rPr>
                        </m:ctrlPr>
                      </m:dPr>
                      <m:e>
                        <m:r>
                          <a:rPr lang="en-US" sz="2000" i="1">
                            <a:latin typeface="Cambria Math"/>
                          </a:rPr>
                          <m:t>𝑡</m:t>
                        </m:r>
                      </m:e>
                    </m:d>
                    <m:r>
                      <a:rPr lang="en-US" sz="2000" i="1">
                        <a:latin typeface="Cambria Math"/>
                      </a:rPr>
                      <m:t>=</m:t>
                    </m:r>
                    <m:sSub>
                      <m:sSubPr>
                        <m:ctrlPr>
                          <a:rPr lang="en-US" sz="2000" i="1">
                            <a:latin typeface="Cambria Math"/>
                          </a:rPr>
                        </m:ctrlPr>
                      </m:sSubPr>
                      <m:e>
                        <m:r>
                          <a:rPr lang="en-US" sz="2000" i="1">
                            <a:latin typeface="Cambria Math"/>
                          </a:rPr>
                          <m:t>𝐴</m:t>
                        </m:r>
                      </m:e>
                      <m:sub>
                        <m:r>
                          <a:rPr lang="en-US" sz="2000" b="0" i="1" smtClean="0">
                            <a:latin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b="0" i="1" smtClean="0">
                                <a:latin typeface="Cambria Math"/>
                                <a:ea typeface="Cambria Math"/>
                              </a:rPr>
                              <m:t>2</m:t>
                            </m:r>
                          </m:sub>
                        </m:sSub>
                        <m:r>
                          <a:rPr lang="en-US" sz="2000" i="1">
                            <a:latin typeface="Cambria Math"/>
                            <a:ea typeface="Cambria Math"/>
                          </a:rPr>
                          <m:t>)</m:t>
                        </m:r>
                      </m:e>
                    </m:func>
                    <m:r>
                      <a:rPr lang="en-US" sz="2000" i="1">
                        <a:latin typeface="Cambria Math"/>
                        <a:ea typeface="Cambria Math"/>
                      </a:rPr>
                      <m:t>≡</m:t>
                    </m:r>
                    <m:r>
                      <a:rPr lang="en-US" sz="2000" i="1">
                        <a:latin typeface="Cambria Math"/>
                        <a:ea typeface="Cambria Math"/>
                      </a:rPr>
                      <m:t>𝐼𝑚</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𝐴</m:t>
                        </m:r>
                      </m:e>
                      <m:sub>
                        <m:r>
                          <a:rPr lang="en-US" sz="2000" b="0" i="1" smtClean="0">
                            <a:latin typeface="Cambria Math"/>
                            <a:ea typeface="Cambria Math"/>
                          </a:rPr>
                          <m:t>2</m:t>
                        </m:r>
                      </m:sub>
                    </m:sSub>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b="0" i="1" smtClean="0">
                                    <a:latin typeface="Cambria Math"/>
                                    <a:ea typeface="Cambria Math"/>
                                  </a:rPr>
                                  <m:t>2</m:t>
                                </m:r>
                              </m:sub>
                            </m:sSub>
                          </m:e>
                        </m:d>
                      </m:sup>
                    </m:sSup>
                    <m:r>
                      <a:rPr lang="en-US" sz="2000" i="1">
                        <a:latin typeface="Cambria Math"/>
                        <a:ea typeface="Cambria Math"/>
                      </a:rPr>
                      <m:t>]</m:t>
                    </m:r>
                  </m:oMath>
                </a14:m>
                <a:endParaRPr lang="en-US" sz="2000" dirty="0"/>
              </a:p>
              <a:p>
                <a:pPr>
                  <a:lnSpc>
                    <a:spcPct val="150000"/>
                  </a:lnSpc>
                </a:pPr>
                <a:r>
                  <a:rPr lang="en-US" sz="2000" dirty="0" smtClean="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𝑚</m:t>
                              </m:r>
                            </m:e>
                            <m:e>
                              <m:r>
                                <a:rPr lang="en-US" sz="2000" b="0" i="1" smtClean="0">
                                  <a:latin typeface="Cambria Math"/>
                                </a:rPr>
                                <m:t>0</m:t>
                              </m:r>
                            </m:e>
                          </m:mr>
                          <m:mr>
                            <m:e>
                              <m:r>
                                <a:rPr lang="en-US" sz="2000" b="0" i="1" smtClean="0">
                                  <a:latin typeface="Cambria Math"/>
                                </a:rPr>
                                <m:t>0</m:t>
                              </m:r>
                            </m:e>
                            <m:e>
                              <m:r>
                                <a:rPr lang="en-US" sz="2000" b="0" i="1" smtClean="0">
                                  <a:latin typeface="Cambria Math"/>
                                </a:rPr>
                                <m:t>2</m:t>
                              </m:r>
                              <m:r>
                                <a:rPr lang="en-US" sz="2000" b="0" i="1" smtClean="0">
                                  <a:latin typeface="Cambria Math"/>
                                </a:rPr>
                                <m:t>𝑚</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r>
                                <m:rPr>
                                  <m:brk m:alnAt="7"/>
                                </m:rP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e>
                                  </m:d>
                                </m:sup>
                              </m:sSup>
                            </m:e>
                          </m:mr>
                          <m:mr>
                            <m:e>
                              <m:r>
                                <m:rPr>
                                  <m:brk m:alnAt="7"/>
                                </m:rPr>
                                <a:rPr lang="en-US" sz="2000" i="1">
                                  <a:latin typeface="Cambria Math"/>
                                </a:rPr>
                                <m:t>−</m:t>
                              </m:r>
                              <m:sSub>
                                <m:sSubPr>
                                  <m:ctrlPr>
                                    <a:rPr lang="en-US" sz="2000" i="1">
                                      <a:latin typeface="Cambria Math"/>
                                    </a:rPr>
                                  </m:ctrlPr>
                                </m:sSubPr>
                                <m:e>
                                  <m:r>
                                    <a:rPr lang="en-US" sz="2000" i="1">
                                      <a:latin typeface="Cambria Math"/>
                                    </a:rPr>
                                    <m:t>𝐴</m:t>
                                  </m:r>
                                </m:e>
                                <m:sub>
                                  <m:r>
                                    <a:rPr lang="en-US" sz="2000" b="0" i="1" smtClean="0">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b="0" i="1" smtClean="0">
                                              <a:latin typeface="Cambria Math"/>
                                              <a:ea typeface="Cambria Math"/>
                                            </a:rPr>
                                            <m:t>2</m:t>
                                          </m:r>
                                        </m:sub>
                                      </m:sSub>
                                    </m:e>
                                  </m:d>
                                </m:sup>
                              </m:sSup>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2</m:t>
                              </m:r>
                              <m:r>
                                <m:rPr>
                                  <m:brk m:alnAt="7"/>
                                </m:rPr>
                                <a:rPr lang="en-US" sz="2000" b="0" i="1" smtClean="0">
                                  <a:latin typeface="Cambria Math"/>
                                </a:rPr>
                                <m:t>𝑘</m:t>
                              </m:r>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a:rPr lang="en-US" sz="2000" b="0" i="1" smtClean="0">
                                  <a:latin typeface="Cambria Math"/>
                                </a:rPr>
                                <m:t>2</m:t>
                              </m:r>
                              <m:r>
                                <a:rPr lang="en-US" sz="2000" b="0" i="1" smtClean="0">
                                  <a:latin typeface="Cambria Math"/>
                                </a:rPr>
                                <m:t>𝑘</m:t>
                              </m:r>
                            </m:e>
                          </m:mr>
                        </m:m>
                      </m:e>
                    </m:d>
                    <m:d>
                      <m:dPr>
                        <m:begChr m:val="["/>
                        <m:endChr m:val="]"/>
                        <m:ctrlPr>
                          <a:rPr lang="en-US" sz="2000" b="0" i="1" smtClean="0">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𝐴</m:t>
                                  </m:r>
                                </m:e>
                                <m:sub>
                                  <m:r>
                                    <a:rPr lang="en-US" sz="2000" i="1">
                                      <a:latin typeface="Cambria Math"/>
                                    </a:rPr>
                                    <m:t>1</m:t>
                                  </m:r>
                                </m:sub>
                              </m:sSub>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e>
                                  </m:d>
                                </m:sup>
                              </m:sSup>
                            </m:e>
                          </m:mr>
                          <m:mr>
                            <m:e>
                              <m:sSub>
                                <m:sSubPr>
                                  <m:ctrlPr>
                                    <a:rPr lang="en-US" sz="2000" i="1">
                                      <a:latin typeface="Cambria Math"/>
                                    </a:rPr>
                                  </m:ctrlPr>
                                </m:sSubPr>
                                <m:e>
                                  <m:r>
                                    <a:rPr lang="en-US" sz="2000" i="1">
                                      <a:latin typeface="Cambria Math"/>
                                    </a:rPr>
                                    <m:t>𝐴</m:t>
                                  </m:r>
                                </m:e>
                                <m:sub>
                                  <m:r>
                                    <a:rPr lang="en-US" sz="2000" i="1">
                                      <a:latin typeface="Cambria Math"/>
                                    </a:rPr>
                                    <m:t>2</m:t>
                                  </m:r>
                                </m:sub>
                              </m:sSub>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2</m:t>
                                          </m:r>
                                        </m:sub>
                                      </m:sSub>
                                    </m:e>
                                  </m:d>
                                </m:sup>
                              </m:sSup>
                            </m:e>
                          </m:mr>
                        </m:m>
                      </m:e>
                    </m:d>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oMath>
                </a14:m>
                <a:endParaRPr lang="en-US" sz="2000" dirty="0" smtClean="0"/>
              </a:p>
              <a:p>
                <a:pPr>
                  <a:lnSpc>
                    <a:spcPct val="150000"/>
                  </a:lnSpc>
                </a:pPr>
                <a:r>
                  <a:rPr lang="en-US" sz="2000" dirty="0"/>
                  <a:t> </a:t>
                </a:r>
                <a:r>
                  <a:rPr lang="en-US" sz="2000" dirty="0" smtClean="0"/>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𝐴</m:t>
                        </m:r>
                      </m:e>
                      <m:sub>
                        <m:r>
                          <a:rPr lang="en-US" sz="2000" i="1">
                            <a:latin typeface="Cambria Math"/>
                            <a:ea typeface="Cambria Math"/>
                          </a:rPr>
                          <m:t>1</m:t>
                        </m:r>
                      </m:sub>
                    </m:sSub>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e>
                        </m:d>
                      </m:sup>
                    </m:sSup>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𝐴</m:t>
                        </m:r>
                      </m:e>
                      <m:sub>
                        <m:r>
                          <a:rPr lang="en-US" sz="2000" i="1">
                            <a:latin typeface="Cambria Math"/>
                            <a:ea typeface="Cambria Math"/>
                          </a:rPr>
                          <m:t>1</m:t>
                        </m:r>
                      </m:sub>
                    </m:sSub>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d>
                          <m:dPr>
                            <m:ctrlPr>
                              <a:rPr lang="en-US" sz="2000" i="1">
                                <a:latin typeface="Cambria Math"/>
                                <a:ea typeface="Cambria Math"/>
                              </a:rPr>
                            </m:ctrlPr>
                          </m:dPr>
                          <m:e>
                            <m:r>
                              <a:rPr lang="en-US" sz="2000" i="1">
                                <a:latin typeface="Cambria Math"/>
                                <a:ea typeface="Cambria Math"/>
                              </a:rPr>
                              <m:t>𝜔</m:t>
                            </m:r>
                            <m:r>
                              <a:rPr lang="en-US" sz="2000" i="1">
                                <a:latin typeface="Cambria Math"/>
                                <a:ea typeface="Cambria Math"/>
                              </a:rPr>
                              <m:t>𝑡</m:t>
                            </m:r>
                          </m:e>
                        </m:d>
                      </m:sup>
                    </m:sSup>
                  </m:oMath>
                </a14:m>
                <a:r>
                  <a:rPr lang="en-US" sz="2000" dirty="0" smtClean="0"/>
                  <a:t> </a:t>
                </a:r>
              </a:p>
              <a:p>
                <a:pPr>
                  <a:lnSpc>
                    <a:spcPct val="150000"/>
                  </a:lnSpc>
                </a:pPr>
                <a:endParaRPr lang="en-US" sz="2000" dirty="0"/>
              </a:p>
              <a:p>
                <a:pPr>
                  <a:lnSpc>
                    <a:spcPct val="150000"/>
                  </a:lnSpc>
                </a:pPr>
                <a:r>
                  <a:rPr lang="en-US" sz="2000" dirty="0" smtClean="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𝑚</m:t>
                              </m:r>
                            </m:e>
                            <m:e>
                              <m:r>
                                <a:rPr lang="en-US" sz="2000" b="0" i="1" smtClean="0">
                                  <a:latin typeface="Cambria Math"/>
                                </a:rPr>
                                <m:t>0</m:t>
                              </m:r>
                            </m:e>
                          </m:mr>
                          <m:mr>
                            <m:e>
                              <m:r>
                                <a:rPr lang="en-US" sz="2000" b="0" i="1" smtClean="0">
                                  <a:latin typeface="Cambria Math"/>
                                </a:rPr>
                                <m:t>0</m:t>
                              </m:r>
                            </m:e>
                            <m:e>
                              <m:r>
                                <a:rPr lang="en-US" sz="2000" b="0" i="1" smtClean="0">
                                  <a:latin typeface="Cambria Math"/>
                                </a:rPr>
                                <m:t>2</m:t>
                              </m:r>
                              <m:r>
                                <a:rPr lang="en-US" sz="2000" b="0" i="1" smtClean="0">
                                  <a:latin typeface="Cambria Math"/>
                                </a:rPr>
                                <m:t>𝑚</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r>
                                <m:rPr>
                                  <m:brk m:alnAt="7"/>
                                </m:rPr>
                                <a:rPr lang="en-US" sz="2000" i="1">
                                  <a:latin typeface="Cambria Math"/>
                                </a:rPr>
                                <m:t>−</m:t>
                              </m:r>
                              <m:sSub>
                                <m:sSubPr>
                                  <m:ctrlPr>
                                    <a:rPr lang="en-US" sz="2000" i="1">
                                      <a:latin typeface="Cambria Math"/>
                                    </a:rPr>
                                  </m:ctrlPr>
                                </m:sSubPr>
                                <m:e>
                                  <m:r>
                                    <a:rPr lang="en-US" sz="2000" i="1">
                                      <a:latin typeface="Cambria Math"/>
                                    </a:rPr>
                                    <m:t>𝐴</m:t>
                                  </m:r>
                                </m:e>
                                <m:sub>
                                  <m:r>
                                    <a:rPr lang="en-US" sz="2000" i="1">
                                      <a:latin typeface="Cambria Math"/>
                                    </a:rPr>
                                    <m:t>1</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r>
                                    <a:rPr lang="en-US" sz="2000" i="1">
                                      <a:latin typeface="Cambria Math"/>
                                      <a:ea typeface="Cambria Math"/>
                                    </a:rPr>
                                    <m:t>𝜔</m:t>
                                  </m:r>
                                  <m:r>
                                    <a:rPr lang="en-US" sz="2000" i="1">
                                      <a:latin typeface="Cambria Math"/>
                                      <a:ea typeface="Cambria Math"/>
                                    </a:rPr>
                                    <m:t>𝑡</m:t>
                                  </m:r>
                                </m:sup>
                              </m:sSup>
                            </m:e>
                          </m:mr>
                          <m:mr>
                            <m:e>
                              <m:r>
                                <m:rPr>
                                  <m:brk m:alnAt="7"/>
                                </m:rPr>
                                <a:rPr lang="en-US" sz="2000" i="1">
                                  <a:latin typeface="Cambria Math"/>
                                </a:rPr>
                                <m:t>−</m:t>
                              </m:r>
                              <m:sSub>
                                <m:sSubPr>
                                  <m:ctrlPr>
                                    <a:rPr lang="en-US" sz="2000" i="1">
                                      <a:latin typeface="Cambria Math"/>
                                    </a:rPr>
                                  </m:ctrlPr>
                                </m:sSubPr>
                                <m:e>
                                  <m:r>
                                    <a:rPr lang="en-US" sz="2000" i="1">
                                      <a:latin typeface="Cambria Math"/>
                                    </a:rPr>
                                    <m:t>𝐴</m:t>
                                  </m:r>
                                </m:e>
                                <m:sub>
                                  <m:r>
                                    <a:rPr lang="en-US" sz="2000" b="0" i="1" smtClean="0">
                                      <a:latin typeface="Cambria Math"/>
                                    </a:rPr>
                                    <m:t>2</m:t>
                                  </m:r>
                                </m:sub>
                              </m:sSub>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sSup>
                                <m:sSupPr>
                                  <m:ctrlPr>
                                    <a:rPr lang="en-US" sz="2000" i="1">
                                      <a:latin typeface="Cambria Math"/>
                                      <a:ea typeface="Cambria Math"/>
                                    </a:rPr>
                                  </m:ctrlPr>
                                </m:sSupPr>
                                <m:e>
                                  <m:r>
                                    <a:rPr lang="en-US" sz="2000" i="1">
                                      <a:latin typeface="Cambria Math"/>
                                      <a:ea typeface="Cambria Math"/>
                                    </a:rPr>
                                    <m:t>𝑒</m:t>
                                  </m:r>
                                </m:e>
                                <m:sup>
                                  <m:r>
                                    <a:rPr lang="en-US" sz="2000" i="1">
                                      <a:latin typeface="Cambria Math"/>
                                      <a:ea typeface="Cambria Math"/>
                                    </a:rPr>
                                    <m:t>𝑖</m:t>
                                  </m:r>
                                  <m:r>
                                    <a:rPr lang="en-US" sz="2000" i="1">
                                      <a:latin typeface="Cambria Math"/>
                                      <a:ea typeface="Cambria Math"/>
                                    </a:rPr>
                                    <m:t>𝜔</m:t>
                                  </m:r>
                                  <m:r>
                                    <a:rPr lang="en-US" sz="2000" i="1">
                                      <a:latin typeface="Cambria Math"/>
                                      <a:ea typeface="Cambria Math"/>
                                    </a:rPr>
                                    <m:t>𝑡</m:t>
                                  </m:r>
                                </m:sup>
                              </m:sSup>
                            </m:e>
                          </m:mr>
                        </m:m>
                      </m:e>
                    </m:d>
                    <m:r>
                      <a:rPr lang="en-US" sz="2000" b="0" i="1" smtClean="0">
                        <a:latin typeface="Cambria Math"/>
                      </a:rPr>
                      <m:t>+</m:t>
                    </m:r>
                    <m:d>
                      <m:dPr>
                        <m:begChr m:val="["/>
                        <m:endChr m:val="]"/>
                        <m:ctrlPr>
                          <a:rPr lang="en-US" sz="2000" i="1">
                            <a:latin typeface="Cambria Math"/>
                          </a:rPr>
                        </m:ctrlPr>
                      </m:dPr>
                      <m:e>
                        <m:m>
                          <m:mPr>
                            <m:mcs>
                              <m:mc>
                                <m:mcPr>
                                  <m:count m:val="2"/>
                                  <m:mcJc m:val="center"/>
                                </m:mcPr>
                              </m:mc>
                            </m:mcs>
                            <m:ctrlPr>
                              <a:rPr lang="en-US" sz="2000" i="1">
                                <a:latin typeface="Cambria Math"/>
                              </a:rPr>
                            </m:ctrlPr>
                          </m:mPr>
                          <m:mr>
                            <m:e>
                              <m:r>
                                <m:rPr>
                                  <m:brk m:alnAt="7"/>
                                </m:rPr>
                                <a:rPr lang="en-US" sz="2000" i="1">
                                  <a:latin typeface="Cambria Math"/>
                                </a:rPr>
                                <m:t>2</m:t>
                              </m:r>
                              <m:r>
                                <m:rPr>
                                  <m:brk m:alnAt="7"/>
                                </m:rPr>
                                <a:rPr lang="en-US" sz="2000" i="1">
                                  <a:latin typeface="Cambria Math"/>
                                </a:rPr>
                                <m:t>𝑘</m:t>
                              </m:r>
                            </m:e>
                            <m:e>
                              <m:r>
                                <a:rPr lang="en-US" sz="2000" i="1">
                                  <a:latin typeface="Cambria Math"/>
                                </a:rPr>
                                <m:t>−</m:t>
                              </m:r>
                              <m:r>
                                <a:rPr lang="en-US" sz="2000" i="1">
                                  <a:latin typeface="Cambria Math"/>
                                </a:rPr>
                                <m:t>𝑘</m:t>
                              </m:r>
                            </m:e>
                          </m:mr>
                          <m:mr>
                            <m:e>
                              <m:r>
                                <a:rPr lang="en-US" sz="2000" i="1">
                                  <a:latin typeface="Cambria Math"/>
                                </a:rPr>
                                <m:t>−</m:t>
                              </m:r>
                              <m:r>
                                <a:rPr lang="en-US" sz="2000" i="1">
                                  <a:latin typeface="Cambria Math"/>
                                </a:rPr>
                                <m:t>𝑘</m:t>
                              </m:r>
                            </m:e>
                            <m:e>
                              <m:r>
                                <a:rPr lang="en-US" sz="2000" i="1">
                                  <a:latin typeface="Cambria Math"/>
                                </a:rPr>
                                <m:t>2</m:t>
                              </m:r>
                              <m:r>
                                <a:rPr lang="en-US" sz="2000" i="1">
                                  <a:latin typeface="Cambria Math"/>
                                </a:rPr>
                                <m:t>𝑘</m:t>
                              </m:r>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𝑖</m:t>
                                  </m:r>
                                  <m:r>
                                    <a:rPr lang="en-US" sz="2000" b="0" i="1" smtClean="0">
                                      <a:latin typeface="Cambria Math"/>
                                      <a:ea typeface="Cambria Math"/>
                                    </a:rPr>
                                    <m:t>𝜔</m:t>
                                  </m:r>
                                  <m:r>
                                    <a:rPr lang="en-US" sz="2000" b="0" i="1" smtClean="0">
                                      <a:latin typeface="Cambria Math"/>
                                      <a:ea typeface="Cambria Math"/>
                                    </a:rPr>
                                    <m:t>𝑡</m:t>
                                  </m:r>
                                </m:sup>
                              </m:sSup>
                            </m:e>
                          </m:mr>
                          <m:mr>
                            <m:e>
                              <m:sSub>
                                <m:sSubPr>
                                  <m:ctrlPr>
                                    <a:rPr lang="en-US" sz="2000" i="1">
                                      <a:latin typeface="Cambria Math"/>
                                    </a:rPr>
                                  </m:ctrlPr>
                                </m:sSubPr>
                                <m:e>
                                  <m:r>
                                    <a:rPr lang="en-US" sz="2000" i="1">
                                      <a:latin typeface="Cambria Math"/>
                                    </a:rPr>
                                    <m:t>𝐴</m:t>
                                  </m:r>
                                </m:e>
                                <m:sub>
                                  <m:r>
                                    <a:rPr lang="en-US" sz="2000" b="0" i="1" smtClean="0">
                                      <a:latin typeface="Cambria Math"/>
                                    </a:rPr>
                                    <m:t>2</m:t>
                                  </m:r>
                                </m:sub>
                              </m:sSub>
                              <m:sSup>
                                <m:sSupPr>
                                  <m:ctrlPr>
                                    <a:rPr lang="en-US" sz="2000" i="1">
                                      <a:latin typeface="Cambria Math"/>
                                    </a:rPr>
                                  </m:ctrlPr>
                                </m:sSupPr>
                                <m:e>
                                  <m:r>
                                    <a:rPr lang="en-US" sz="2000" i="1">
                                      <a:latin typeface="Cambria Math"/>
                                    </a:rPr>
                                    <m:t>𝑒</m:t>
                                  </m:r>
                                </m:e>
                                <m:sup>
                                  <m:r>
                                    <a:rPr lang="en-US" sz="2000" i="1">
                                      <a:latin typeface="Cambria Math"/>
                                    </a:rPr>
                                    <m:t>𝑖</m:t>
                                  </m:r>
                                  <m:r>
                                    <a:rPr lang="en-US" sz="2000" i="1">
                                      <a:latin typeface="Cambria Math"/>
                                      <a:ea typeface="Cambria Math"/>
                                    </a:rPr>
                                    <m:t>𝜔</m:t>
                                  </m:r>
                                  <m:r>
                                    <a:rPr lang="en-US" sz="2000" i="1">
                                      <a:latin typeface="Cambria Math"/>
                                      <a:ea typeface="Cambria Math"/>
                                    </a:rPr>
                                    <m:t>𝑡</m:t>
                                  </m:r>
                                </m:sup>
                              </m:sSup>
                            </m:e>
                          </m:mr>
                        </m:m>
                      </m:e>
                    </m:d>
                    <m:r>
                      <a:rPr lang="en-US" sz="2000" b="0" i="1" smtClean="0">
                        <a:latin typeface="Cambria Math"/>
                      </a:rPr>
                      <m:t>=[</m:t>
                    </m:r>
                    <m:r>
                      <a:rPr lang="en-US" sz="2000" b="0" i="1" smtClean="0">
                        <a:latin typeface="Cambria Math"/>
                      </a:rPr>
                      <m:t>0</m:t>
                    </m:r>
                    <m:r>
                      <a:rPr lang="en-US" sz="2000" b="0" i="1" smtClean="0">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t="-267" r="-667"/>
                </a:stretch>
              </a:blipFill>
            </p:spPr>
            <p:txBody>
              <a:bodyPr/>
              <a:lstStyle/>
              <a:p>
                <a:r>
                  <a:rPr lang="en-US">
                    <a:noFill/>
                  </a:rPr>
                  <a:t> </a:t>
                </a:r>
              </a:p>
            </p:txBody>
          </p:sp>
        </mc:Fallback>
      </mc:AlternateContent>
      <p:cxnSp>
        <p:nvCxnSpPr>
          <p:cNvPr id="4" name="Straight Arrow Connector 3"/>
          <p:cNvCxnSpPr/>
          <p:nvPr/>
        </p:nvCxnSpPr>
        <p:spPr>
          <a:xfrm>
            <a:off x="2438400" y="41148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4189511"/>
            <a:ext cx="1010213" cy="307777"/>
          </a:xfrm>
          <a:prstGeom prst="rect">
            <a:avLst/>
          </a:prstGeom>
          <a:noFill/>
        </p:spPr>
        <p:txBody>
          <a:bodyPr wrap="none" rtlCol="0">
            <a:spAutoFit/>
          </a:bodyPr>
          <a:lstStyle/>
          <a:p>
            <a:r>
              <a:rPr lang="fa-IR" sz="1400" dirty="0" smtClean="0"/>
              <a:t>یک عددمختلط</a:t>
            </a:r>
            <a:endParaRPr lang="en-US" sz="1400" dirty="0"/>
          </a:p>
        </p:txBody>
      </p:sp>
    </p:spTree>
    <p:extLst>
      <p:ext uri="{BB962C8B-B14F-4D97-AF65-F5344CB8AC3E}">
        <p14:creationId xmlns="" xmlns:p14="http://schemas.microsoft.com/office/powerpoint/2010/main" val="19776508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m:t>
                              </m:r>
                              <m:r>
                                <m:rPr>
                                  <m:brk m:alnAt="7"/>
                                </m:rP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e>
                              <m:r>
                                <a:rPr lang="en-US" sz="2000" b="0" i="1" smtClean="0">
                                  <a:latin typeface="Cambria Math"/>
                                </a:rPr>
                                <m:t>0</m:t>
                              </m:r>
                            </m:e>
                          </m:mr>
                          <m:mr>
                            <m:e>
                              <m:r>
                                <a:rPr lang="en-US" sz="2000" b="0" i="1" smtClean="0">
                                  <a:latin typeface="Cambria Math"/>
                                </a:rPr>
                                <m:t>0</m:t>
                              </m:r>
                            </m:e>
                            <m:e>
                              <m:r>
                                <a:rPr lang="en-US" sz="2000" b="0" i="1" smtClean="0">
                                  <a:latin typeface="Cambria Math"/>
                                </a:rPr>
                                <m:t>−</m:t>
                              </m:r>
                              <m:r>
                                <a:rPr lang="en-US" sz="2000" b="0" i="1" smtClean="0">
                                  <a:latin typeface="Cambria Math"/>
                                </a:rPr>
                                <m:t>2</m:t>
                              </m:r>
                              <m: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2</m:t>
                                  </m:r>
                                </m:sub>
                              </m:sSub>
                            </m:e>
                          </m:mr>
                        </m:m>
                      </m:e>
                    </m:d>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r>
                                <m:rPr>
                                  <m:brk m:alnAt="7"/>
                                </m:rPr>
                                <a:rPr lang="en-US" sz="2000" b="0" i="1" smtClean="0">
                                  <a:latin typeface="Cambria Math"/>
                                </a:rPr>
                                <m:t>2</m:t>
                              </m:r>
                              <m:r>
                                <m:rPr>
                                  <m:brk m:alnAt="7"/>
                                </m:rPr>
                                <a:rPr lang="en-US" sz="2000" b="0" i="1" smtClean="0">
                                  <a:latin typeface="Cambria Math"/>
                                </a:rPr>
                                <m:t>𝑘</m:t>
                              </m:r>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a:rPr lang="en-US" sz="2000" b="0" i="1" smtClean="0">
                                  <a:latin typeface="Cambria Math"/>
                                </a:rPr>
                                <m:t>2</m:t>
                              </m:r>
                              <m:r>
                                <a:rPr lang="en-US" sz="2000" b="0" i="1" smtClean="0">
                                  <a:latin typeface="Cambria Math"/>
                                </a:rPr>
                                <m:t>𝑘</m:t>
                              </m:r>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𝐴</m:t>
                                  </m:r>
                                </m:e>
                                <m:sub>
                                  <m:r>
                                    <a:rPr lang="en-US" sz="2000" i="1">
                                      <a:latin typeface="Cambria Math"/>
                                    </a:rPr>
                                    <m:t>1</m:t>
                                  </m:r>
                                </m:sub>
                              </m:sSub>
                            </m:e>
                          </m:mr>
                          <m:mr>
                            <m:e>
                              <m:sSub>
                                <m:sSubPr>
                                  <m:ctrlPr>
                                    <a:rPr lang="en-US" sz="2000" i="1">
                                      <a:latin typeface="Cambria Math"/>
                                    </a:rPr>
                                  </m:ctrlPr>
                                </m:sSubPr>
                                <m:e>
                                  <m:r>
                                    <a:rPr lang="en-US" sz="2000" i="1">
                                      <a:latin typeface="Cambria Math"/>
                                    </a:rPr>
                                    <m:t>𝐴</m:t>
                                  </m:r>
                                </m:e>
                                <m:sub>
                                  <m:r>
                                    <a:rPr lang="en-US" sz="2000" i="1">
                                      <a:latin typeface="Cambria Math"/>
                                    </a:rPr>
                                    <m:t>2</m:t>
                                  </m:r>
                                </m:sub>
                              </m:sSub>
                            </m:e>
                          </m:mr>
                        </m:m>
                      </m:e>
                    </m:d>
                    <m:r>
                      <a:rPr lang="en-US" sz="2000" b="0" i="1" smtClean="0">
                        <a:latin typeface="Cambria Math"/>
                      </a:rPr>
                      <m:t>=[</m:t>
                    </m:r>
                    <m:r>
                      <a:rPr lang="en-US" sz="2000" b="0" i="1" smtClean="0">
                        <a:latin typeface="Cambria Math"/>
                      </a:rPr>
                      <m:t>0</m:t>
                    </m:r>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b="0" i="1" smtClean="0">
                                  <a:latin typeface="Cambria Math"/>
                                </a:rPr>
                                <m:t>2</m:t>
                              </m:r>
                              <m:r>
                                <m:rPr>
                                  <m:brk m:alnAt="7"/>
                                </m:rPr>
                                <a:rPr lang="en-US" sz="2000" b="0" i="1" smtClean="0">
                                  <a:latin typeface="Cambria Math"/>
                                </a:rPr>
                                <m:t>𝑘</m:t>
                              </m:r>
                              <m:r>
                                <m:rPr>
                                  <m:brk m:alnAt="7"/>
                                </m:rPr>
                                <a:rPr lang="en-US" sz="2000" b="0" i="1" smtClean="0">
                                  <a:latin typeface="Cambria Math"/>
                                </a:rPr>
                                <m:t>−</m:t>
                              </m:r>
                              <m:r>
                                <m:rPr>
                                  <m:brk m:alnAt="7"/>
                                </m:rPr>
                                <a:rPr lang="en-US" sz="2000" b="0" i="1" smtClean="0">
                                  <a:latin typeface="Cambria Math"/>
                                </a:rPr>
                                <m:t>𝑚</m:t>
                              </m:r>
                              <m:sSup>
                                <m:sSupPr>
                                  <m:ctrlPr>
                                    <a:rPr lang="en-US" sz="2000" b="0" i="1" smtClean="0">
                                      <a:latin typeface="Cambria Math"/>
                                    </a:rPr>
                                  </m:ctrlPr>
                                </m:sSupPr>
                                <m:e>
                                  <m:r>
                                    <a:rPr lang="en-US" sz="2000" b="0" i="1" smtClean="0">
                                      <a:latin typeface="Cambria Math"/>
                                      <a:ea typeface="Cambria Math"/>
                                    </a:rPr>
                                    <m:t>𝜔</m:t>
                                  </m:r>
                                </m:e>
                                <m:sup>
                                  <m:r>
                                    <a:rPr lang="en-US" sz="2000" b="0" i="1" smtClean="0">
                                      <a:latin typeface="Cambria Math"/>
                                    </a:rPr>
                                    <m:t>2</m:t>
                                  </m:r>
                                </m:sup>
                              </m:sSup>
                            </m:e>
                            <m:e>
                              <m:r>
                                <a:rPr lang="en-US" sz="2000" b="0" i="1" smtClean="0">
                                  <a:latin typeface="Cambria Math"/>
                                </a:rPr>
                                <m:t>−</m:t>
                              </m:r>
                              <m:r>
                                <a:rPr lang="en-US" sz="2000" b="0" i="1" smtClean="0">
                                  <a:latin typeface="Cambria Math"/>
                                </a:rPr>
                                <m:t>𝑘</m:t>
                              </m:r>
                            </m:e>
                          </m:mr>
                          <m:mr>
                            <m:e>
                              <m:r>
                                <a:rPr lang="en-US" sz="2000" b="0" i="1" smtClean="0">
                                  <a:latin typeface="Cambria Math"/>
                                </a:rPr>
                                <m:t>−</m:t>
                              </m:r>
                              <m:r>
                                <a:rPr lang="en-US" sz="2000" b="0" i="1" smtClean="0">
                                  <a:latin typeface="Cambria Math"/>
                                </a:rPr>
                                <m:t>𝑘</m:t>
                              </m:r>
                            </m:e>
                            <m:e>
                              <m:r>
                                <a:rPr lang="en-US" sz="2000" b="0" i="1" smtClean="0">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𝐴</m:t>
                                  </m:r>
                                </m:e>
                                <m:sub>
                                  <m:r>
                                    <a:rPr lang="en-US" sz="2000" i="1">
                                      <a:latin typeface="Cambria Math"/>
                                    </a:rPr>
                                    <m:t>1</m:t>
                                  </m:r>
                                </m:sub>
                              </m:sSub>
                            </m:e>
                          </m:mr>
                          <m:mr>
                            <m:e>
                              <m:sSub>
                                <m:sSubPr>
                                  <m:ctrlPr>
                                    <a:rPr lang="en-US" sz="2000" i="1">
                                      <a:latin typeface="Cambria Math"/>
                                    </a:rPr>
                                  </m:ctrlPr>
                                </m:sSubPr>
                                <m:e>
                                  <m:r>
                                    <a:rPr lang="en-US" sz="2000" i="1">
                                      <a:latin typeface="Cambria Math"/>
                                    </a:rPr>
                                    <m:t>𝐴</m:t>
                                  </m:r>
                                </m:e>
                                <m:sub>
                                  <m:r>
                                    <a:rPr lang="en-US" sz="2000" i="1">
                                      <a:latin typeface="Cambria Math"/>
                                    </a:rPr>
                                    <m:t>2</m:t>
                                  </m:r>
                                </m:sub>
                              </m:sSub>
                            </m:e>
                          </m:mr>
                        </m:m>
                      </m:e>
                    </m:d>
                    <m:r>
                      <a:rPr lang="en-US" sz="2000" b="0" i="1" smtClean="0">
                        <a:latin typeface="Cambria Math"/>
                      </a:rPr>
                      <m:t>=[</m:t>
                    </m:r>
                    <m:r>
                      <a:rPr lang="en-US" sz="2000" b="0" i="1" smtClean="0">
                        <a:latin typeface="Cambria Math"/>
                      </a:rPr>
                      <m:t>0</m:t>
                    </m:r>
                    <m:r>
                      <a:rPr lang="en-US" sz="2000" b="0" i="1" smtClean="0">
                        <a:latin typeface="Cambria Math"/>
                      </a:rPr>
                      <m:t>]</m:t>
                    </m:r>
                  </m:oMath>
                </a14:m>
                <a:endParaRPr lang="en-US" sz="2000" dirty="0" smtClean="0"/>
              </a:p>
              <a:p>
                <a:pPr>
                  <a:lnSpc>
                    <a:spcPct val="150000"/>
                  </a:lnSpc>
                </a:pPr>
                <a:r>
                  <a:rPr lang="en-US" sz="2000" dirty="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sSub>
                                <m:sSubPr>
                                  <m:ctrlPr>
                                    <a:rPr lang="en-US" sz="2000" i="1" smtClean="0">
                                      <a:latin typeface="Cambria Math"/>
                                    </a:rPr>
                                  </m:ctrlPr>
                                </m:sSubPr>
                                <m:e>
                                  <m:r>
                                    <a:rPr lang="en-US" sz="2000" b="0" i="1" smtClean="0">
                                      <a:latin typeface="Cambria Math"/>
                                    </a:rPr>
                                    <m:t>𝑎</m:t>
                                  </m:r>
                                </m:e>
                                <m:sub>
                                  <m:r>
                                    <a:rPr lang="en-US" sz="2000" b="0" i="1" smtClean="0">
                                      <a:latin typeface="Cambria Math"/>
                                    </a:rPr>
                                    <m:t>1</m:t>
                                  </m:r>
                                </m:sub>
                              </m:sSub>
                            </m:e>
                            <m:e>
                              <m:sSub>
                                <m:sSubPr>
                                  <m:ctrlPr>
                                    <a:rPr lang="en-US" sz="2000" i="1" smtClean="0">
                                      <a:latin typeface="Cambria Math"/>
                                    </a:rPr>
                                  </m:ctrlPr>
                                </m:sSubPr>
                                <m:e>
                                  <m:r>
                                    <a:rPr lang="en-US" sz="2000" b="0" i="1" smtClean="0">
                                      <a:latin typeface="Cambria Math"/>
                                    </a:rPr>
                                    <m:t>𝑎</m:t>
                                  </m:r>
                                </m:e>
                                <m:sub>
                                  <m:r>
                                    <a:rPr lang="en-US" sz="2000" b="0" i="1" smtClean="0">
                                      <a:latin typeface="Cambria Math"/>
                                    </a:rPr>
                                    <m:t>2</m:t>
                                  </m:r>
                                </m:sub>
                              </m:sSub>
                            </m:e>
                          </m:mr>
                          <m:mr>
                            <m:e>
                              <m:sSub>
                                <m:sSubPr>
                                  <m:ctrlPr>
                                    <a:rPr lang="en-US" sz="2000" i="1" smtClean="0">
                                      <a:latin typeface="Cambria Math"/>
                                    </a:rPr>
                                  </m:ctrlPr>
                                </m:sSubPr>
                                <m:e>
                                  <m:r>
                                    <a:rPr lang="en-US" sz="2000" b="0" i="1" smtClean="0">
                                      <a:latin typeface="Cambria Math"/>
                                    </a:rPr>
                                    <m:t>𝑎</m:t>
                                  </m:r>
                                </m:e>
                                <m:sub>
                                  <m:r>
                                    <a:rPr lang="en-US" sz="2000" b="0" i="1" smtClean="0">
                                      <a:latin typeface="Cambria Math"/>
                                    </a:rPr>
                                    <m:t>3</m:t>
                                  </m:r>
                                </m:sub>
                              </m:sSub>
                            </m:e>
                            <m:e>
                              <m:sSub>
                                <m:sSubPr>
                                  <m:ctrlPr>
                                    <a:rPr lang="en-US" sz="2000" i="1" smtClean="0">
                                      <a:latin typeface="Cambria Math"/>
                                    </a:rPr>
                                  </m:ctrlPr>
                                </m:sSubPr>
                                <m:e>
                                  <m:r>
                                    <a:rPr lang="en-US" sz="2000" b="0" i="1" smtClean="0">
                                      <a:latin typeface="Cambria Math"/>
                                    </a:rPr>
                                    <m:t>𝑎</m:t>
                                  </m:r>
                                </m:e>
                                <m:sub>
                                  <m:r>
                                    <a:rPr lang="en-US" sz="2000" b="0" i="1" smtClean="0">
                                      <a:latin typeface="Cambria Math"/>
                                    </a:rPr>
                                    <m:t>4</m:t>
                                  </m:r>
                                </m:sub>
                              </m:sSub>
                            </m:e>
                          </m:mr>
                        </m:m>
                      </m:e>
                    </m:d>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e>
                          </m:mr>
                        </m:m>
                      </m:e>
                    </m:d>
                    <m:r>
                      <a:rPr lang="en-US" sz="2000" b="0" i="1" smtClean="0">
                        <a:latin typeface="Cambria Math"/>
                      </a:rPr>
                      <m:t>=[</m:t>
                    </m:r>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2</m:t>
                              </m:r>
                            </m:sub>
                          </m:sSub>
                        </m:e>
                      </m:mr>
                    </m:m>
                    <m:r>
                      <a:rPr lang="en-US" sz="2000" b="0" i="1" smtClean="0">
                        <a:latin typeface="Cambria Math"/>
                      </a:rPr>
                      <m:t>]</m:t>
                    </m:r>
                  </m:oMath>
                </a14:m>
                <a:endParaRPr lang="en-US" sz="2000" dirty="0" smtClean="0"/>
              </a:p>
              <a:p>
                <a:pPr>
                  <a:lnSpc>
                    <a:spcPct val="150000"/>
                  </a:lnSpc>
                </a:pPr>
                <a:r>
                  <a:rPr lang="en-US" sz="2000" dirty="0"/>
                  <a:t> </a:t>
                </a:r>
                <a:r>
                  <a:rPr lang="en-US" sz="2000" dirty="0" smtClean="0"/>
                  <a:t>if      </a:t>
                </a:r>
                <a14:m>
                  <m:oMath xmlns:m="http://schemas.openxmlformats.org/officeDocument/2006/math">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1</m:t>
                                  </m:r>
                                </m:sub>
                              </m:sSub>
                            </m:e>
                          </m:mr>
                          <m:mr>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2</m:t>
                                  </m:r>
                                </m:sub>
                              </m:sSub>
                            </m:e>
                          </m:mr>
                        </m:m>
                      </m:e>
                    </m:d>
                    <m:r>
                      <a:rPr lang="en-US" sz="2000" b="0" i="1" smtClean="0">
                        <a:latin typeface="Cambria Math"/>
                      </a:rPr>
                      <m:t>=</m:t>
                    </m:r>
                    <m:r>
                      <a:rPr lang="en-US" sz="2000" b="0" i="1" smtClean="0">
                        <a:latin typeface="Cambria Math"/>
                      </a:rPr>
                      <m:t>0</m:t>
                    </m:r>
                  </m:oMath>
                </a14:m>
                <a:r>
                  <a:rPr lang="en-US" sz="2000" dirty="0" smtClean="0"/>
                  <a:t>                   </a:t>
                </a:r>
                <a:r>
                  <a:rPr lang="fa-IR" sz="2000" dirty="0" smtClean="0"/>
                  <a:t>        </a:t>
                </a:r>
                <a:r>
                  <a:rPr lang="en-US" sz="2000" dirty="0" smtClean="0"/>
                  <a:t>    </a:t>
                </a:r>
                <a14:m>
                  <m:oMath xmlns:m="http://schemas.openxmlformats.org/officeDocument/2006/math">
                    <m:d>
                      <m:dPr>
                        <m:begChr m:val="|"/>
                        <m:endChr m:val="|"/>
                        <m:ctrlPr>
                          <a:rPr lang="en-US" sz="2000" i="1" dirty="0" smtClean="0">
                            <a:latin typeface="Cambria Math"/>
                          </a:rPr>
                        </m:ctrlPr>
                      </m:dPr>
                      <m:e>
                        <m:m>
                          <m:mPr>
                            <m:mcs>
                              <m:mc>
                                <m:mcPr>
                                  <m:count m:val="2"/>
                                  <m:mcJc m:val="center"/>
                                </m:mcPr>
                              </m:mc>
                            </m:mcs>
                            <m:ctrlPr>
                              <a:rPr lang="en-US" sz="2000" i="1" dirty="0" smtClean="0">
                                <a:latin typeface="Cambria Math"/>
                              </a:rPr>
                            </m:ctrlPr>
                          </m:mPr>
                          <m:mr>
                            <m:e>
                              <m:sSub>
                                <m:sSubPr>
                                  <m:ctrlPr>
                                    <a:rPr lang="en-US" sz="2000" i="1" dirty="0" smtClean="0">
                                      <a:latin typeface="Cambria Math"/>
                                    </a:rPr>
                                  </m:ctrlPr>
                                </m:sSubPr>
                                <m:e>
                                  <m:r>
                                    <a:rPr lang="en-US" sz="2000" b="0" i="1" dirty="0" smtClean="0">
                                      <a:latin typeface="Cambria Math"/>
                                    </a:rPr>
                                    <m:t>𝑎</m:t>
                                  </m:r>
                                </m:e>
                                <m:sub>
                                  <m:r>
                                    <a:rPr lang="en-US" sz="2000" b="0" i="1" dirty="0" smtClean="0">
                                      <a:latin typeface="Cambria Math"/>
                                    </a:rPr>
                                    <m:t>1</m:t>
                                  </m:r>
                                </m:sub>
                              </m:sSub>
                            </m:e>
                            <m:e>
                              <m:sSub>
                                <m:sSubPr>
                                  <m:ctrlPr>
                                    <a:rPr lang="en-US" sz="2000" i="1" dirty="0" smtClean="0">
                                      <a:latin typeface="Cambria Math"/>
                                    </a:rPr>
                                  </m:ctrlPr>
                                </m:sSubPr>
                                <m:e>
                                  <m:r>
                                    <a:rPr lang="en-US" sz="2000" b="0" i="1" dirty="0" smtClean="0">
                                      <a:latin typeface="Cambria Math"/>
                                    </a:rPr>
                                    <m:t>𝑎</m:t>
                                  </m:r>
                                </m:e>
                                <m:sub>
                                  <m:r>
                                    <a:rPr lang="en-US" sz="2000" b="0" i="1" dirty="0" smtClean="0">
                                      <a:latin typeface="Cambria Math"/>
                                    </a:rPr>
                                    <m:t>2</m:t>
                                  </m:r>
                                </m:sub>
                              </m:sSub>
                            </m:e>
                          </m:mr>
                          <m:mr>
                            <m:e>
                              <m:sSub>
                                <m:sSubPr>
                                  <m:ctrlPr>
                                    <a:rPr lang="en-US" sz="2000" i="1" dirty="0" smtClean="0">
                                      <a:latin typeface="Cambria Math"/>
                                    </a:rPr>
                                  </m:ctrlPr>
                                </m:sSubPr>
                                <m:e>
                                  <m:r>
                                    <a:rPr lang="en-US" sz="2000" b="0" i="1" dirty="0" smtClean="0">
                                      <a:latin typeface="Cambria Math"/>
                                    </a:rPr>
                                    <m:t>𝑎</m:t>
                                  </m:r>
                                </m:e>
                                <m:sub>
                                  <m:r>
                                    <a:rPr lang="en-US" sz="2000" b="0" i="1" dirty="0" smtClean="0">
                                      <a:latin typeface="Cambria Math"/>
                                    </a:rPr>
                                    <m:t>3</m:t>
                                  </m:r>
                                </m:sub>
                              </m:sSub>
                            </m:e>
                            <m:e>
                              <m:sSub>
                                <m:sSubPr>
                                  <m:ctrlPr>
                                    <a:rPr lang="en-US" sz="2000" i="1" dirty="0" smtClean="0">
                                      <a:latin typeface="Cambria Math"/>
                                    </a:rPr>
                                  </m:ctrlPr>
                                </m:sSubPr>
                                <m:e>
                                  <m:r>
                                    <a:rPr lang="en-US" sz="2000" b="0" i="1" dirty="0" smtClean="0">
                                      <a:latin typeface="Cambria Math"/>
                                    </a:rPr>
                                    <m:t>𝑎</m:t>
                                  </m:r>
                                </m:e>
                                <m:sub>
                                  <m:r>
                                    <a:rPr lang="en-US" sz="2000" b="0" i="1" dirty="0" smtClean="0">
                                      <a:latin typeface="Cambria Math"/>
                                    </a:rPr>
                                    <m:t>4</m:t>
                                  </m:r>
                                </m:sub>
                              </m:sSub>
                            </m:e>
                          </m:mr>
                        </m:m>
                      </m:e>
                    </m:d>
                    <m:r>
                      <a:rPr lang="en-US" sz="2000" b="0" i="1" dirty="0" smtClean="0">
                        <a:latin typeface="Cambria Math"/>
                      </a:rPr>
                      <m:t>=</m:t>
                    </m:r>
                    <m:r>
                      <a:rPr lang="en-US" sz="2000" b="0" i="1" dirty="0" smtClean="0">
                        <a:latin typeface="Cambria Math"/>
                      </a:rPr>
                      <m:t>0</m:t>
                    </m:r>
                  </m:oMath>
                </a14:m>
                <a:endParaRPr lang="en-US" sz="2000" dirty="0" smtClean="0"/>
              </a:p>
              <a:p>
                <a:pPr>
                  <a:lnSpc>
                    <a:spcPct val="150000"/>
                  </a:lnSpc>
                </a:pPr>
                <a:r>
                  <a:rPr lang="en-US" sz="2000" dirty="0"/>
                  <a:t> </a:t>
                </a:r>
                <a:r>
                  <a:rPr lang="en-US" sz="2000" dirty="0" smtClean="0"/>
                  <a:t>if      </a:t>
                </a:r>
                <a14:m>
                  <m:oMath xmlns:m="http://schemas.openxmlformats.org/officeDocument/2006/math">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𝑏</m:t>
                                  </m:r>
                                </m:e>
                                <m:sub>
                                  <m:r>
                                    <a:rPr lang="en-US" sz="2000" i="1">
                                      <a:latin typeface="Cambria Math"/>
                                    </a:rPr>
                                    <m:t>1</m:t>
                                  </m:r>
                                </m:sub>
                              </m:sSub>
                            </m:e>
                          </m:mr>
                          <m:mr>
                            <m:e>
                              <m:sSub>
                                <m:sSubPr>
                                  <m:ctrlPr>
                                    <a:rPr lang="en-US" sz="2000" i="1">
                                      <a:latin typeface="Cambria Math"/>
                                    </a:rPr>
                                  </m:ctrlPr>
                                </m:sSubPr>
                                <m:e>
                                  <m:r>
                                    <a:rPr lang="en-US" sz="2000" i="1">
                                      <a:latin typeface="Cambria Math"/>
                                    </a:rPr>
                                    <m:t>𝑏</m:t>
                                  </m:r>
                                </m:e>
                                <m:sub>
                                  <m:r>
                                    <a:rPr lang="en-US" sz="2000" i="1">
                                      <a:latin typeface="Cambria Math"/>
                                    </a:rPr>
                                    <m:t>2</m:t>
                                  </m:r>
                                </m:sub>
                              </m:sSub>
                            </m:e>
                          </m:mr>
                        </m:m>
                      </m:e>
                    </m:d>
                    <m:r>
                      <a:rPr lang="en-US" sz="2000" i="1" smtClean="0">
                        <a:latin typeface="Cambria Math"/>
                        <a:ea typeface="Cambria Math"/>
                      </a:rPr>
                      <m:t>≠</m:t>
                    </m:r>
                    <m:r>
                      <a:rPr lang="en-US" sz="2000" i="1">
                        <a:latin typeface="Cambria Math"/>
                      </a:rPr>
                      <m:t>0</m:t>
                    </m:r>
                  </m:oMath>
                </a14:m>
                <a:r>
                  <a:rPr lang="en-US" sz="2000" dirty="0" smtClean="0"/>
                  <a:t>                                 </a:t>
                </a:r>
                <a14:m>
                  <m:oMath xmlns:m="http://schemas.openxmlformats.org/officeDocument/2006/math">
                    <m:d>
                      <m:dPr>
                        <m:begChr m:val="|"/>
                        <m:endChr m:val="|"/>
                        <m:ctrlPr>
                          <a:rPr lang="en-US" sz="2000" i="1" dirty="0">
                            <a:latin typeface="Cambria Math"/>
                          </a:rPr>
                        </m:ctrlPr>
                      </m:dPr>
                      <m:e>
                        <m:m>
                          <m:mPr>
                            <m:mcs>
                              <m:mc>
                                <m:mcPr>
                                  <m:count m:val="2"/>
                                  <m:mcJc m:val="center"/>
                                </m:mcPr>
                              </m:mc>
                            </m:mcs>
                            <m:ctrlPr>
                              <a:rPr lang="en-US" sz="2000" i="1" dirty="0">
                                <a:latin typeface="Cambria Math"/>
                              </a:rPr>
                            </m:ctrlPr>
                          </m:mPr>
                          <m:mr>
                            <m:e>
                              <m:sSub>
                                <m:sSubPr>
                                  <m:ctrlPr>
                                    <a:rPr lang="en-US" sz="2000" i="1" dirty="0">
                                      <a:latin typeface="Cambria Math"/>
                                    </a:rPr>
                                  </m:ctrlPr>
                                </m:sSubPr>
                                <m:e>
                                  <m:r>
                                    <a:rPr lang="en-US" sz="2000" i="1" dirty="0">
                                      <a:latin typeface="Cambria Math"/>
                                    </a:rPr>
                                    <m:t>𝑎</m:t>
                                  </m:r>
                                </m:e>
                                <m:sub>
                                  <m:r>
                                    <a:rPr lang="en-US" sz="2000" i="1" dirty="0">
                                      <a:latin typeface="Cambria Math"/>
                                    </a:rPr>
                                    <m:t>1</m:t>
                                  </m:r>
                                </m:sub>
                              </m:sSub>
                            </m:e>
                            <m:e>
                              <m:sSub>
                                <m:sSubPr>
                                  <m:ctrlPr>
                                    <a:rPr lang="en-US" sz="2000" i="1" dirty="0">
                                      <a:latin typeface="Cambria Math"/>
                                    </a:rPr>
                                  </m:ctrlPr>
                                </m:sSubPr>
                                <m:e>
                                  <m:r>
                                    <a:rPr lang="en-US" sz="2000" i="1" dirty="0">
                                      <a:latin typeface="Cambria Math"/>
                                    </a:rPr>
                                    <m:t>𝑎</m:t>
                                  </m:r>
                                </m:e>
                                <m:sub>
                                  <m:r>
                                    <a:rPr lang="en-US" sz="2000" i="1" dirty="0">
                                      <a:latin typeface="Cambria Math"/>
                                    </a:rPr>
                                    <m:t>2</m:t>
                                  </m:r>
                                </m:sub>
                              </m:sSub>
                            </m:e>
                          </m:mr>
                          <m:mr>
                            <m:e>
                              <m:sSub>
                                <m:sSubPr>
                                  <m:ctrlPr>
                                    <a:rPr lang="en-US" sz="2000" i="1" dirty="0">
                                      <a:latin typeface="Cambria Math"/>
                                    </a:rPr>
                                  </m:ctrlPr>
                                </m:sSubPr>
                                <m:e>
                                  <m:r>
                                    <a:rPr lang="en-US" sz="2000" i="1" dirty="0">
                                      <a:latin typeface="Cambria Math"/>
                                    </a:rPr>
                                    <m:t>𝑎</m:t>
                                  </m:r>
                                </m:e>
                                <m:sub>
                                  <m:r>
                                    <a:rPr lang="en-US" sz="2000" i="1" dirty="0">
                                      <a:latin typeface="Cambria Math"/>
                                    </a:rPr>
                                    <m:t>3</m:t>
                                  </m:r>
                                </m:sub>
                              </m:sSub>
                            </m:e>
                            <m:e>
                              <m:sSub>
                                <m:sSubPr>
                                  <m:ctrlPr>
                                    <a:rPr lang="en-US" sz="2000" i="1" dirty="0">
                                      <a:latin typeface="Cambria Math"/>
                                    </a:rPr>
                                  </m:ctrlPr>
                                </m:sSubPr>
                                <m:e>
                                  <m:r>
                                    <a:rPr lang="en-US" sz="2000" i="1" dirty="0">
                                      <a:latin typeface="Cambria Math"/>
                                    </a:rPr>
                                    <m:t>𝑎</m:t>
                                  </m:r>
                                </m:e>
                                <m:sub>
                                  <m:r>
                                    <a:rPr lang="en-US" sz="2000" i="1" dirty="0">
                                      <a:latin typeface="Cambria Math"/>
                                    </a:rPr>
                                    <m:t>4</m:t>
                                  </m:r>
                                </m:sub>
                              </m:sSub>
                            </m:e>
                          </m:mr>
                        </m:m>
                      </m:e>
                    </m:d>
                    <m:r>
                      <a:rPr lang="en-US" sz="2000" i="1" dirty="0" smtClean="0">
                        <a:latin typeface="Cambria Math"/>
                        <a:ea typeface="Cambria Math"/>
                      </a:rPr>
                      <m:t>≠</m:t>
                    </m:r>
                    <m:r>
                      <a:rPr lang="en-US" sz="2000" i="1" dirty="0">
                        <a:latin typeface="Cambria Math"/>
                      </a:rPr>
                      <m:t>0</m:t>
                    </m:r>
                  </m:oMath>
                </a14:m>
                <a:endParaRPr lang="en-US" sz="2000" dirty="0"/>
              </a:p>
              <a:p>
                <a:pPr>
                  <a:lnSpc>
                    <a:spcPct val="150000"/>
                  </a:lnSpc>
                </a:pPr>
                <a:r>
                  <a:rPr lang="en-US" sz="2000" dirty="0" smtClean="0"/>
                  <a:t> </a:t>
                </a:r>
                <a14:m>
                  <m:oMath xmlns:m="http://schemas.openxmlformats.org/officeDocument/2006/math">
                    <m:d>
                      <m:dPr>
                        <m:begChr m:val="|"/>
                        <m:endChr m:val="|"/>
                        <m:ctrlPr>
                          <a:rPr lang="en-US" sz="2000" i="1" smtClean="0">
                            <a:latin typeface="Cambria Math"/>
                          </a:rPr>
                        </m:ctrlPr>
                      </m:dPr>
                      <m:e>
                        <m:m>
                          <m:mPr>
                            <m:mcs>
                              <m:mc>
                                <m:mcPr>
                                  <m:count m:val="2"/>
                                  <m:mcJc m:val="center"/>
                                </m:mcPr>
                              </m:mc>
                            </m:mcs>
                            <m:ctrlPr>
                              <a:rPr lang="en-US" sz="2000" i="1" smtClean="0">
                                <a:latin typeface="Cambria Math"/>
                              </a:rPr>
                            </m:ctrlPr>
                          </m:mPr>
                          <m:m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e>
                              <m:r>
                                <a:rPr lang="en-US" sz="2000" i="1">
                                  <a:latin typeface="Cambria Math"/>
                                </a:rPr>
                                <m:t>−</m:t>
                              </m:r>
                              <m:r>
                                <a:rPr lang="en-US" sz="2000" i="1">
                                  <a:latin typeface="Cambria Math"/>
                                </a:rPr>
                                <m:t>𝑘</m:t>
                              </m:r>
                            </m:e>
                          </m:mr>
                          <m:mr>
                            <m:e>
                              <m:r>
                                <a:rPr lang="en-US" sz="2000" i="1">
                                  <a:latin typeface="Cambria Math"/>
                                </a:rPr>
                                <m:t>−</m:t>
                              </m:r>
                              <m:r>
                                <a:rPr lang="en-US" sz="2000" i="1">
                                  <a:latin typeface="Cambria Math"/>
                                </a:rPr>
                                <m:t>𝑘</m:t>
                              </m:r>
                            </m:e>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d>
                      <m:dPr>
                        <m:ctrlPr>
                          <a:rPr lang="en-US" sz="2000" b="0" i="1" dirty="0" smtClean="0">
                            <a:latin typeface="Cambria Math"/>
                          </a:rPr>
                        </m:ctrlPr>
                      </m:dP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d>
                      <m:dPr>
                        <m:ctrlPr>
                          <a:rPr lang="en-US" sz="2000" b="0" i="1" smtClean="0">
                            <a:latin typeface="Cambria Math"/>
                          </a:rPr>
                        </m:ctrlPr>
                      </m:dP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r>
                      <a:rPr lang="en-US" sz="2000" b="0" i="1" smtClean="0">
                        <a:latin typeface="Cambria Math"/>
                      </a:rPr>
                      <m:t>−</m:t>
                    </m:r>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r>
                      <a:rPr lang="en-US" sz="2000" b="0" i="1" smtClean="0">
                        <a:latin typeface="Cambria Math"/>
                      </a:rPr>
                      <m:t>=</m:t>
                    </m:r>
                    <m:r>
                      <a:rPr lang="en-US" sz="2000" b="0" i="1" smtClean="0">
                        <a:latin typeface="Cambria Math"/>
                      </a:rPr>
                      <m:t>0</m:t>
                    </m:r>
                  </m:oMath>
                </a14:m>
                <a:endParaRPr lang="en-US" sz="2000" dirty="0" smtClean="0"/>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i="1" smtClean="0">
                            <a:latin typeface="Cambria Math"/>
                            <a:ea typeface="Cambria Math"/>
                          </a:rPr>
                          <m:t>𝜔</m:t>
                        </m:r>
                      </m:e>
                      <m:sup>
                        <m:r>
                          <a:rPr lang="en-US" sz="2000" b="0" i="1" smtClean="0">
                            <a:latin typeface="Cambria Math"/>
                          </a:rPr>
                          <m:t>2</m:t>
                        </m:r>
                      </m:sup>
                    </m:sSup>
                    <m:r>
                      <a:rPr lang="en-US" sz="2000" b="0" i="1" smtClean="0">
                        <a:latin typeface="Cambria Math"/>
                      </a:rPr>
                      <m:t>=</m:t>
                    </m:r>
                    <m:r>
                      <a:rPr lang="en-US" sz="2000" b="0" i="1" smtClean="0">
                        <a:latin typeface="Cambria Math"/>
                        <a:ea typeface="Cambria Math"/>
                      </a:rPr>
                      <m:t>𝜆</m:t>
                    </m:r>
                  </m:oMath>
                </a14:m>
                <a:r>
                  <a:rPr lang="en-US" sz="2000" dirty="0" smtClean="0"/>
                  <a:t>               </a:t>
                </a:r>
                <a14:m>
                  <m:oMath xmlns:m="http://schemas.openxmlformats.org/officeDocument/2006/math">
                    <m:d>
                      <m:dPr>
                        <m:ctrlPr>
                          <a:rPr lang="en-US" sz="2000" b="0" i="1" dirty="0" smtClean="0">
                            <a:latin typeface="Cambria Math"/>
                          </a:rPr>
                        </m:ctrlPr>
                      </m:dPr>
                      <m:e>
                        <m:r>
                          <a:rPr lang="en-US" sz="2000" b="0" i="1" dirty="0" smtClean="0">
                            <a:latin typeface="Cambria Math"/>
                          </a:rPr>
                          <m:t>2</m:t>
                        </m:r>
                        <m:r>
                          <a:rPr lang="en-US" sz="2000" b="0" i="1" dirty="0" smtClean="0">
                            <a:latin typeface="Cambria Math"/>
                          </a:rPr>
                          <m:t>𝑘</m:t>
                        </m:r>
                        <m:r>
                          <a:rPr lang="en-US" sz="2000" b="0" i="1" dirty="0" smtClean="0">
                            <a:latin typeface="Cambria Math"/>
                          </a:rPr>
                          <m:t>−</m:t>
                        </m:r>
                        <m:r>
                          <a:rPr lang="en-US" sz="2000" b="0" i="1" dirty="0" smtClean="0">
                            <a:latin typeface="Cambria Math"/>
                          </a:rPr>
                          <m:t>𝑚</m:t>
                        </m:r>
                        <m:r>
                          <a:rPr lang="en-US" sz="2000" b="0" i="1" dirty="0" smtClean="0">
                            <a:latin typeface="Cambria Math"/>
                            <a:ea typeface="Cambria Math"/>
                          </a:rPr>
                          <m:t>𝜆</m:t>
                        </m:r>
                      </m:e>
                    </m:d>
                    <m:d>
                      <m:dPr>
                        <m:ctrlPr>
                          <a:rPr lang="en-US" sz="2000" b="0" i="1" dirty="0" smtClean="0">
                            <a:latin typeface="Cambria Math"/>
                            <a:ea typeface="Cambria Math"/>
                          </a:rPr>
                        </m:ctrlPr>
                      </m:dPr>
                      <m:e>
                        <m:r>
                          <a:rPr lang="en-US" sz="2000" i="1" dirty="0">
                            <a:latin typeface="Cambria Math"/>
                          </a:rPr>
                          <m:t>2</m:t>
                        </m:r>
                        <m:r>
                          <a:rPr lang="en-US" sz="2000" i="1" dirty="0">
                            <a:latin typeface="Cambria Math"/>
                          </a:rPr>
                          <m:t>𝑘</m:t>
                        </m:r>
                        <m:r>
                          <a:rPr lang="en-US" sz="2000" i="1" dirty="0">
                            <a:latin typeface="Cambria Math"/>
                          </a:rPr>
                          <m:t>−</m:t>
                        </m:r>
                        <m:r>
                          <a:rPr lang="en-US" sz="2000" b="0" i="1" dirty="0" smtClean="0">
                            <a:latin typeface="Cambria Math"/>
                          </a:rPr>
                          <m:t>2</m:t>
                        </m:r>
                        <m:r>
                          <a:rPr lang="en-US" sz="2000" i="1" dirty="0">
                            <a:latin typeface="Cambria Math"/>
                          </a:rPr>
                          <m:t>𝑚</m:t>
                        </m:r>
                        <m:r>
                          <a:rPr lang="en-US" sz="2000" i="1" dirty="0">
                            <a:latin typeface="Cambria Math"/>
                            <a:ea typeface="Cambria Math"/>
                          </a:rPr>
                          <m:t>𝜆</m:t>
                        </m:r>
                      </m:e>
                    </m:d>
                    <m:r>
                      <a:rPr lang="en-US" sz="2000" b="0" i="1" dirty="0" smtClean="0">
                        <a:latin typeface="Cambria Math"/>
                        <a:ea typeface="Cambria Math"/>
                      </a:rPr>
                      <m:t>−</m:t>
                    </m:r>
                    <m:sSup>
                      <m:sSupPr>
                        <m:ctrlPr>
                          <a:rPr lang="en-US" sz="2000" i="1">
                            <a:latin typeface="Cambria Math"/>
                          </a:rPr>
                        </m:ctrlPr>
                      </m:sSupPr>
                      <m:e>
                        <m:r>
                          <a:rPr lang="en-US" sz="2000" i="1">
                            <a:latin typeface="Cambria Math"/>
                          </a:rPr>
                          <m:t>𝑘</m:t>
                        </m:r>
                      </m:e>
                      <m:sup>
                        <m:r>
                          <a:rPr lang="en-US" sz="2000" i="1">
                            <a:latin typeface="Cambria Math"/>
                          </a:rPr>
                          <m:t>2</m:t>
                        </m:r>
                      </m:sup>
                    </m:sSup>
                    <m:r>
                      <a:rPr lang="en-US" sz="2000" b="0" i="1" smtClean="0">
                        <a:latin typeface="Cambria Math"/>
                      </a:rPr>
                      <m:t>=</m:t>
                    </m:r>
                    <m:r>
                      <a:rPr lang="en-US" sz="2000" b="0" i="1" smtClean="0">
                        <a:latin typeface="Cambria Math"/>
                      </a:rPr>
                      <m:t>0</m:t>
                    </m:r>
                  </m:oMath>
                </a14:m>
                <a:endParaRPr lang="en-US" sz="2000" dirty="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a:stretch>
              </a:blipFill>
            </p:spPr>
            <p:txBody>
              <a:bodyPr/>
              <a:lstStyle/>
              <a:p>
                <a:r>
                  <a:rPr lang="en-US">
                    <a:noFill/>
                  </a:rPr>
                  <a:t> </a:t>
                </a:r>
              </a:p>
            </p:txBody>
          </p:sp>
        </mc:Fallback>
      </mc:AlternateContent>
      <p:cxnSp>
        <p:nvCxnSpPr>
          <p:cNvPr id="5" name="Straight Arrow Connector 4"/>
          <p:cNvCxnSpPr/>
          <p:nvPr/>
        </p:nvCxnSpPr>
        <p:spPr>
          <a:xfrm>
            <a:off x="2057400" y="3581400"/>
            <a:ext cx="1219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28825" y="3273623"/>
            <a:ext cx="1217000" cy="307777"/>
          </a:xfrm>
          <a:prstGeom prst="rect">
            <a:avLst/>
          </a:prstGeom>
          <a:noFill/>
        </p:spPr>
        <p:txBody>
          <a:bodyPr wrap="none" rtlCol="0">
            <a:spAutoFit/>
          </a:bodyPr>
          <a:lstStyle/>
          <a:p>
            <a:r>
              <a:rPr lang="fa-IR" sz="1400" dirty="0" smtClean="0"/>
              <a:t>شرط وجود جواب</a:t>
            </a:r>
            <a:endParaRPr lang="en-US" sz="1400" dirty="0"/>
          </a:p>
        </p:txBody>
      </p:sp>
      <p:cxnSp>
        <p:nvCxnSpPr>
          <p:cNvPr id="9" name="Straight Arrow Connector 8"/>
          <p:cNvCxnSpPr/>
          <p:nvPr/>
        </p:nvCxnSpPr>
        <p:spPr>
          <a:xfrm>
            <a:off x="2209800" y="4651177"/>
            <a:ext cx="1219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81225" y="4343400"/>
            <a:ext cx="1217000" cy="307777"/>
          </a:xfrm>
          <a:prstGeom prst="rect">
            <a:avLst/>
          </a:prstGeom>
          <a:noFill/>
        </p:spPr>
        <p:txBody>
          <a:bodyPr wrap="none" rtlCol="0">
            <a:spAutoFit/>
          </a:bodyPr>
          <a:lstStyle/>
          <a:p>
            <a:r>
              <a:rPr lang="fa-IR" sz="1400" dirty="0" smtClean="0"/>
              <a:t>شرط وجود جواب</a:t>
            </a:r>
            <a:endParaRPr lang="en-US" sz="1400" dirty="0"/>
          </a:p>
        </p:txBody>
      </p:sp>
    </p:spTree>
    <p:extLst>
      <p:ext uri="{BB962C8B-B14F-4D97-AF65-F5344CB8AC3E}">
        <p14:creationId xmlns="" xmlns:p14="http://schemas.microsoft.com/office/powerpoint/2010/main" val="8012052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r>
                      <a:rPr lang="en-US" sz="2000" b="0" i="1" smtClean="0">
                        <a:latin typeface="Cambria Math"/>
                      </a:rPr>
                      <m:t>4</m:t>
                    </m:r>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r>
                      <a:rPr lang="en-US" sz="2000" b="0" i="1" smtClean="0">
                        <a:latin typeface="Cambria Math"/>
                      </a:rPr>
                      <m:t>−</m:t>
                    </m:r>
                    <m:r>
                      <a:rPr lang="en-US" sz="2000" b="0" i="1" smtClean="0">
                        <a:latin typeface="Cambria Math"/>
                      </a:rPr>
                      <m:t>6</m:t>
                    </m:r>
                    <m:r>
                      <a:rPr lang="en-US" sz="2000" b="0" i="1" smtClean="0">
                        <a:latin typeface="Cambria Math"/>
                      </a:rPr>
                      <m:t>𝑚𝑘</m:t>
                    </m:r>
                    <m:r>
                      <a:rPr lang="en-US" sz="2000" b="0" i="1" smtClean="0">
                        <a:latin typeface="Cambria Math"/>
                        <a:ea typeface="Cambria Math"/>
                      </a:rPr>
                      <m:t>𝜆</m:t>
                    </m:r>
                    <m:r>
                      <a:rPr lang="en-US" sz="2000" b="0" i="1" smtClean="0">
                        <a:latin typeface="Cambria Math"/>
                        <a:ea typeface="Cambria Math"/>
                      </a:rPr>
                      <m:t>+</m:t>
                    </m:r>
                    <m:r>
                      <a:rPr lang="en-US" sz="2000" b="0" i="1" smtClean="0">
                        <a:latin typeface="Cambria Math"/>
                        <a:ea typeface="Cambria Math"/>
                      </a:rPr>
                      <m:t>2</m:t>
                    </m:r>
                    <m:sSup>
                      <m:sSupPr>
                        <m:ctrlPr>
                          <a:rPr lang="en-US" sz="2000" b="0" i="1" smtClean="0">
                            <a:latin typeface="Cambria Math"/>
                            <a:ea typeface="Cambria Math"/>
                          </a:rPr>
                        </m:ctrlPr>
                      </m:sSupPr>
                      <m:e>
                        <m:r>
                          <a:rPr lang="en-US" sz="2000" b="0" i="1" smtClean="0">
                            <a:latin typeface="Cambria Math"/>
                            <a:ea typeface="Cambria Math"/>
                          </a:rPr>
                          <m:t>𝑚</m:t>
                        </m:r>
                      </m:e>
                      <m:sup>
                        <m:r>
                          <a:rPr lang="en-US" sz="2000" b="0" i="1" smtClean="0">
                            <a:latin typeface="Cambria Math"/>
                            <a:ea typeface="Cambria Math"/>
                          </a:rPr>
                          <m:t>2</m:t>
                        </m:r>
                      </m:sup>
                    </m:sSup>
                    <m:sSup>
                      <m:sSupPr>
                        <m:ctrlPr>
                          <a:rPr lang="en-US" sz="2000" b="0" i="1" smtClean="0">
                            <a:latin typeface="Cambria Math"/>
                            <a:ea typeface="Cambria Math"/>
                          </a:rPr>
                        </m:ctrlPr>
                      </m:sSupPr>
                      <m:e>
                        <m:r>
                          <a:rPr lang="en-US" sz="2000" b="0" i="1" smtClean="0">
                            <a:latin typeface="Cambria Math"/>
                            <a:ea typeface="Cambria Math"/>
                          </a:rPr>
                          <m:t>𝜆</m:t>
                        </m:r>
                      </m:e>
                      <m:sup>
                        <m:r>
                          <a:rPr lang="en-US" sz="2000" b="0" i="1" smtClean="0">
                            <a:latin typeface="Cambria Math"/>
                            <a:ea typeface="Cambria Math"/>
                          </a:rPr>
                          <m:t>2</m:t>
                        </m:r>
                      </m:sup>
                    </m:sSup>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𝑘</m:t>
                        </m:r>
                      </m:e>
                      <m:sup>
                        <m:r>
                          <a:rPr lang="en-US" sz="2000" b="0" i="1" smtClean="0">
                            <a:latin typeface="Cambria Math"/>
                            <a:ea typeface="Cambria Math"/>
                          </a:rPr>
                          <m:t>2</m:t>
                        </m:r>
                      </m:sup>
                    </m:sSup>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nSpc>
                    <a:spcPct val="150000"/>
                  </a:lnSpc>
                </a:pPr>
                <a:r>
                  <a:rPr lang="en-US" sz="2000" dirty="0"/>
                  <a:t> </a:t>
                </a:r>
                <a14:m>
                  <m:oMath xmlns:m="http://schemas.openxmlformats.org/officeDocument/2006/math">
                    <m:sSup>
                      <m:sSupPr>
                        <m:ctrlPr>
                          <a:rPr lang="en-US" sz="2000" i="1" smtClean="0">
                            <a:latin typeface="Cambria Math"/>
                          </a:rPr>
                        </m:ctrlPr>
                      </m:sSupPr>
                      <m:e>
                        <m:r>
                          <a:rPr lang="en-US" sz="2000" i="1" smtClean="0">
                            <a:latin typeface="Cambria Math"/>
                            <a:ea typeface="Cambria Math"/>
                          </a:rPr>
                          <m:t>𝜆</m:t>
                        </m:r>
                      </m:e>
                      <m:sup>
                        <m:r>
                          <a:rPr lang="en-US" sz="2000" b="0" i="1" smtClean="0">
                            <a:latin typeface="Cambria Math"/>
                          </a:rPr>
                          <m:t>2</m:t>
                        </m:r>
                      </m:sup>
                    </m:sSup>
                    <m:r>
                      <a:rPr lang="en-US" sz="2000" b="0" i="1" smtClean="0">
                        <a:latin typeface="Cambria Math"/>
                      </a:rPr>
                      <m:t>−</m:t>
                    </m:r>
                    <m:f>
                      <m:fPr>
                        <m:ctrlPr>
                          <a:rPr lang="en-US" sz="2000" b="0" i="1" smtClean="0">
                            <a:latin typeface="Cambria Math"/>
                          </a:rPr>
                        </m:ctrlPr>
                      </m:fPr>
                      <m:num>
                        <m:r>
                          <a:rPr lang="en-US" sz="2000" b="0" i="1" smtClean="0">
                            <a:latin typeface="Cambria Math"/>
                          </a:rPr>
                          <m:t>3</m:t>
                        </m:r>
                        <m:r>
                          <a:rPr lang="en-US" sz="2000" b="0" i="1" smtClean="0">
                            <a:latin typeface="Cambria Math"/>
                          </a:rPr>
                          <m:t>𝑘</m:t>
                        </m:r>
                      </m:num>
                      <m:den>
                        <m:r>
                          <a:rPr lang="en-US" sz="2000" b="0" i="1" smtClean="0">
                            <a:latin typeface="Cambria Math"/>
                          </a:rPr>
                          <m:t>𝑚</m:t>
                        </m:r>
                      </m:den>
                    </m:f>
                    <m:r>
                      <a:rPr lang="en-US" sz="2000" b="0" i="1" smtClean="0">
                        <a:latin typeface="Cambria Math"/>
                      </a:rPr>
                      <m:t> </m:t>
                    </m:r>
                    <m:r>
                      <a:rPr lang="en-US" sz="2000" b="0" i="1" smtClean="0">
                        <a:latin typeface="Cambria Math"/>
                        <a:ea typeface="Cambria Math"/>
                      </a:rPr>
                      <m:t>𝜆</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3</m:t>
                        </m:r>
                        <m:sSup>
                          <m:sSupPr>
                            <m:ctrlPr>
                              <a:rPr lang="en-US" sz="2000" b="0" i="1" smtClean="0">
                                <a:latin typeface="Cambria Math"/>
                                <a:ea typeface="Cambria Math"/>
                              </a:rPr>
                            </m:ctrlPr>
                          </m:sSupPr>
                          <m:e>
                            <m:r>
                              <a:rPr lang="en-US" sz="2000" b="0" i="1" smtClean="0">
                                <a:latin typeface="Cambria Math"/>
                                <a:ea typeface="Cambria Math"/>
                              </a:rPr>
                              <m:t>𝑘</m:t>
                            </m:r>
                          </m:e>
                          <m:sup>
                            <m:r>
                              <a:rPr lang="en-US" sz="2000" b="0" i="1" smtClean="0">
                                <a:latin typeface="Cambria Math"/>
                                <a:ea typeface="Cambria Math"/>
                              </a:rPr>
                              <m:t>2</m:t>
                            </m:r>
                          </m:sup>
                        </m:sSup>
                      </m:num>
                      <m:den>
                        <m:r>
                          <a:rPr lang="en-US" sz="2000" b="0" i="1" smtClean="0">
                            <a:latin typeface="Cambria Math"/>
                            <a:ea typeface="Cambria Math"/>
                          </a:rPr>
                          <m:t>2</m:t>
                        </m:r>
                        <m:sSup>
                          <m:sSupPr>
                            <m:ctrlPr>
                              <a:rPr lang="en-US" sz="2000" b="0" i="1" smtClean="0">
                                <a:latin typeface="Cambria Math"/>
                                <a:ea typeface="Cambria Math"/>
                              </a:rPr>
                            </m:ctrlPr>
                          </m:sSupPr>
                          <m:e>
                            <m:r>
                              <a:rPr lang="en-US" sz="2000" b="0" i="1" smtClean="0">
                                <a:latin typeface="Cambria Math"/>
                                <a:ea typeface="Cambria Math"/>
                              </a:rPr>
                              <m:t>𝑚</m:t>
                            </m:r>
                          </m:e>
                          <m:sup>
                            <m:r>
                              <a:rPr lang="en-US" sz="2000" b="0" i="1" smtClean="0">
                                <a:latin typeface="Cambria Math"/>
                                <a:ea typeface="Cambria Math"/>
                              </a:rPr>
                              <m:t>2</m:t>
                            </m:r>
                          </m:sup>
                        </m:sSup>
                      </m:den>
                    </m:f>
                    <m:r>
                      <a:rPr lang="en-US" sz="2000" b="0" i="1" smtClean="0">
                        <a:latin typeface="Cambria Math"/>
                        <a:ea typeface="Cambria Math"/>
                      </a:rPr>
                      <m:t>=</m:t>
                    </m:r>
                    <m:r>
                      <a:rPr lang="en-US" sz="2000" b="0" i="1" smtClean="0">
                        <a:latin typeface="Cambria Math"/>
                        <a:ea typeface="Cambria Math"/>
                      </a:rPr>
                      <m:t>0</m:t>
                    </m:r>
                  </m:oMath>
                </a14:m>
                <a:endParaRPr lang="en-US" sz="2000" dirty="0" smtClean="0"/>
              </a:p>
              <a:p>
                <a:pPr>
                  <a:lnSpc>
                    <a:spcPct val="150000"/>
                  </a:lnSpc>
                </a:pPr>
                <a:r>
                  <a:rPr lang="en-US" sz="2000" dirty="0" smtClean="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𝜆</m:t>
                        </m:r>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634</m:t>
                    </m:r>
                    <m:f>
                      <m:fPr>
                        <m:ctrlPr>
                          <a:rPr lang="en-US" sz="2000" b="0" i="1" smtClean="0">
                            <a:latin typeface="Cambria Math"/>
                          </a:rPr>
                        </m:ctrlPr>
                      </m:fPr>
                      <m:num>
                        <m:r>
                          <a:rPr lang="en-US" sz="2000" b="0" i="1" smtClean="0">
                            <a:latin typeface="Cambria Math"/>
                          </a:rPr>
                          <m:t>𝑘</m:t>
                        </m:r>
                      </m:num>
                      <m:den>
                        <m:r>
                          <a:rPr lang="en-US" sz="2000" b="0" i="1" smtClean="0">
                            <a:latin typeface="Cambria Math"/>
                          </a:rPr>
                          <m:t>𝑚</m:t>
                        </m:r>
                      </m:den>
                    </m:f>
                  </m:oMath>
                </a14:m>
                <a:endParaRPr lang="en-US" sz="2000" dirty="0" smtClean="0"/>
              </a:p>
              <a:p>
                <a:pPr>
                  <a:lnSpc>
                    <a:spcPct val="150000"/>
                  </a:lnSpc>
                </a:pPr>
                <a:r>
                  <a:rPr lang="en-US" sz="2000" dirty="0" smtClean="0"/>
                  <a:t> </a:t>
                </a:r>
                <a14:m>
                  <m:oMath xmlns:m="http://schemas.openxmlformats.org/officeDocument/2006/math">
                    <m:r>
                      <a:rPr lang="en-US" sz="2000" i="1" smtClean="0">
                        <a:latin typeface="Cambria Math"/>
                        <a:ea typeface="Cambria Math"/>
                      </a:rPr>
                      <m:t>𝜆</m:t>
                    </m:r>
                    <m:r>
                      <a:rPr lang="en-US" sz="2000" b="0" i="1" smtClean="0">
                        <a:latin typeface="Cambria Math"/>
                        <a:ea typeface="Cambria Math"/>
                      </a:rPr>
                      <m:t>=</m:t>
                    </m:r>
                    <m:f>
                      <m:fPr>
                        <m:ctrlPr>
                          <a:rPr lang="en-US" sz="2000" i="1">
                            <a:latin typeface="Cambria Math"/>
                          </a:rPr>
                        </m:ctrlPr>
                      </m:fPr>
                      <m:num>
                        <m:r>
                          <a:rPr lang="en-US" sz="2000" i="1">
                            <a:latin typeface="Cambria Math"/>
                          </a:rPr>
                          <m:t>3</m:t>
                        </m:r>
                        <m:r>
                          <a:rPr lang="en-US" sz="2000" i="1">
                            <a:latin typeface="Cambria Math"/>
                          </a:rPr>
                          <m:t>𝑘</m:t>
                        </m:r>
                      </m:num>
                      <m:den>
                        <m:r>
                          <a:rPr lang="en-US" sz="2000" i="1">
                            <a:latin typeface="Cambria Math"/>
                          </a:rPr>
                          <m:t>𝑚</m:t>
                        </m:r>
                      </m:den>
                    </m:f>
                    <m:r>
                      <a:rPr lang="en-US" sz="2000" i="1">
                        <a:latin typeface="Cambria Math"/>
                        <a:ea typeface="Cambria Math"/>
                      </a:rPr>
                      <m:t>±</m:t>
                    </m:r>
                    <m:rad>
                      <m:radPr>
                        <m:degHide m:val="on"/>
                        <m:ctrlPr>
                          <a:rPr lang="en-US" sz="2000" b="0" i="1" smtClean="0">
                            <a:latin typeface="Cambria Math"/>
                          </a:rPr>
                        </m:ctrlPr>
                      </m:radPr>
                      <m:deg/>
                      <m:e>
                        <m:sSup>
                          <m:sSupPr>
                            <m:ctrlPr>
                              <a:rPr lang="en-US" sz="2000" b="0" i="1" smtClean="0">
                                <a:latin typeface="Cambria Math"/>
                              </a:rPr>
                            </m:ctrlPr>
                          </m:sSupPr>
                          <m:e>
                            <m:r>
                              <a:rPr lang="en-US" sz="2000" b="0" i="1" smtClean="0">
                                <a:latin typeface="Cambria Math"/>
                              </a:rPr>
                              <m:t>(</m:t>
                            </m:r>
                            <m:f>
                              <m:fPr>
                                <m:ctrlPr>
                                  <a:rPr lang="en-US" sz="2000" i="1">
                                    <a:latin typeface="Cambria Math"/>
                                  </a:rPr>
                                </m:ctrlPr>
                              </m:fPr>
                              <m:num>
                                <m:r>
                                  <a:rPr lang="en-US" sz="2000" i="1">
                                    <a:latin typeface="Cambria Math"/>
                                  </a:rPr>
                                  <m:t>3</m:t>
                                </m:r>
                                <m:r>
                                  <a:rPr lang="en-US" sz="2000" i="1">
                                    <a:latin typeface="Cambria Math"/>
                                  </a:rPr>
                                  <m:t>𝑘</m:t>
                                </m:r>
                              </m:num>
                              <m:den>
                                <m:r>
                                  <a:rPr lang="en-US" sz="2000" i="1">
                                    <a:latin typeface="Cambria Math"/>
                                  </a:rPr>
                                  <m:t>𝑚</m:t>
                                </m:r>
                              </m:den>
                            </m:f>
                            <m:r>
                              <a:rPr lang="en-US" sz="2000" b="0" i="1" smtClean="0">
                                <a:latin typeface="Cambria Math"/>
                              </a:rPr>
                              <m:t>)</m:t>
                            </m:r>
                          </m:e>
                          <m:sup>
                            <m:r>
                              <a:rPr lang="en-US" sz="2000" b="0" i="1" smtClean="0">
                                <a:latin typeface="Cambria Math"/>
                              </a:rPr>
                              <m:t>2</m:t>
                            </m:r>
                          </m:sup>
                        </m:sSup>
                        <m:r>
                          <a:rPr lang="en-US" sz="2000" b="0" i="1" smtClean="0">
                            <a:latin typeface="Cambria Math"/>
                          </a:rPr>
                          <m:t>−</m:t>
                        </m:r>
                        <m:r>
                          <a:rPr lang="en-US" sz="2000" b="0" i="1" smtClean="0">
                            <a:latin typeface="Cambria Math"/>
                          </a:rPr>
                          <m:t>4</m:t>
                        </m:r>
                        <m:r>
                          <a:rPr lang="en-US" sz="2000" b="0" i="1" smtClean="0">
                            <a:latin typeface="Cambria Math"/>
                          </a:rPr>
                          <m:t>(</m:t>
                        </m:r>
                        <m:f>
                          <m:fPr>
                            <m:ctrlPr>
                              <a:rPr lang="en-US" sz="2000" i="1">
                                <a:latin typeface="Cambria Math"/>
                                <a:ea typeface="Cambria Math"/>
                              </a:rPr>
                            </m:ctrlPr>
                          </m:fPr>
                          <m:num>
                            <m:r>
                              <a:rPr lang="en-US" sz="2000" i="1">
                                <a:latin typeface="Cambria Math"/>
                                <a:ea typeface="Cambria Math"/>
                              </a:rPr>
                              <m:t>3</m:t>
                            </m:r>
                            <m:sSup>
                              <m:sSupPr>
                                <m:ctrlPr>
                                  <a:rPr lang="en-US" sz="2000" i="1">
                                    <a:latin typeface="Cambria Math"/>
                                    <a:ea typeface="Cambria Math"/>
                                  </a:rPr>
                                </m:ctrlPr>
                              </m:sSupPr>
                              <m:e>
                                <m:r>
                                  <a:rPr lang="en-US" sz="2000" i="1">
                                    <a:latin typeface="Cambria Math"/>
                                    <a:ea typeface="Cambria Math"/>
                                  </a:rPr>
                                  <m:t>𝑘</m:t>
                                </m:r>
                              </m:e>
                              <m:sup>
                                <m:r>
                                  <a:rPr lang="en-US" sz="2000" i="1">
                                    <a:latin typeface="Cambria Math"/>
                                    <a:ea typeface="Cambria Math"/>
                                  </a:rPr>
                                  <m:t>2</m:t>
                                </m:r>
                              </m:sup>
                            </m:sSup>
                          </m:num>
                          <m:den>
                            <m:r>
                              <a:rPr lang="en-US" sz="2000" i="1">
                                <a:latin typeface="Cambria Math"/>
                                <a:ea typeface="Cambria Math"/>
                              </a:rPr>
                              <m:t>2</m:t>
                            </m:r>
                            <m:sSup>
                              <m:sSupPr>
                                <m:ctrlPr>
                                  <a:rPr lang="en-US" sz="2000" i="1">
                                    <a:latin typeface="Cambria Math"/>
                                    <a:ea typeface="Cambria Math"/>
                                  </a:rPr>
                                </m:ctrlPr>
                              </m:sSupPr>
                              <m:e>
                                <m:r>
                                  <a:rPr lang="en-US" sz="2000" i="1">
                                    <a:latin typeface="Cambria Math"/>
                                    <a:ea typeface="Cambria Math"/>
                                  </a:rPr>
                                  <m:t>𝑚</m:t>
                                </m:r>
                              </m:e>
                              <m:sup>
                                <m:r>
                                  <a:rPr lang="en-US" sz="2000" i="1">
                                    <a:latin typeface="Cambria Math"/>
                                    <a:ea typeface="Cambria Math"/>
                                  </a:rPr>
                                  <m:t>2</m:t>
                                </m:r>
                              </m:sup>
                            </m:sSup>
                          </m:den>
                        </m:f>
                        <m:r>
                          <a:rPr lang="en-US" sz="2000" b="0" i="1" smtClean="0">
                            <a:latin typeface="Cambria Math"/>
                            <a:ea typeface="Cambria Math"/>
                          </a:rPr>
                          <m:t>)</m:t>
                        </m:r>
                      </m:e>
                    </m:rad>
                    <m:r>
                      <a:rPr lang="en-US" sz="2000" b="0" i="1" smtClean="0">
                        <a:latin typeface="Cambria Math"/>
                      </a:rPr>
                      <m:t> </m:t>
                    </m:r>
                  </m:oMath>
                </a14:m>
                <a:endParaRPr lang="en-US" sz="2000" dirty="0" smtClean="0"/>
              </a:p>
              <a:p>
                <a:pPr>
                  <a:lnSpc>
                    <a:spcPct val="150000"/>
                  </a:lnSpc>
                </a:pPr>
                <a:r>
                  <a:rPr lang="en-US" sz="2000" dirty="0" smtClean="0"/>
                  <a:t>                                                                      </a:t>
                </a:r>
                <a14:m>
                  <m:oMath xmlns:m="http://schemas.openxmlformats.org/officeDocument/2006/math">
                    <m:sSub>
                      <m:sSubPr>
                        <m:ctrlPr>
                          <a:rPr lang="en-US" sz="2000" i="1">
                            <a:latin typeface="Cambria Math"/>
                          </a:rPr>
                        </m:ctrlPr>
                      </m:sSubPr>
                      <m:e>
                        <m:r>
                          <a:rPr lang="en-US" sz="2000" i="1">
                            <a:latin typeface="Cambria Math"/>
                            <a:ea typeface="Cambria Math"/>
                          </a:rPr>
                          <m:t>𝜆</m:t>
                        </m:r>
                      </m:e>
                      <m:sub>
                        <m:r>
                          <a:rPr lang="en-US" sz="2000" b="0" i="1" smtClean="0">
                            <a:latin typeface="Cambria Math"/>
                            <a:ea typeface="Cambria Math"/>
                          </a:rPr>
                          <m:t>2</m:t>
                        </m:r>
                      </m:sub>
                    </m:sSub>
                    <m:r>
                      <a:rPr lang="en-US" sz="2000" i="1">
                        <a:latin typeface="Cambria Math"/>
                      </a:rPr>
                      <m:t>=</m:t>
                    </m:r>
                    <m:r>
                      <a:rPr lang="en-US" sz="2000" i="1">
                        <a:latin typeface="Cambria Math"/>
                      </a:rPr>
                      <m:t>0</m:t>
                    </m:r>
                    <m:r>
                      <a:rPr lang="en-US" sz="2000" b="0" i="1" smtClean="0">
                        <a:latin typeface="Cambria Math"/>
                      </a:rPr>
                      <m:t>.</m:t>
                    </m:r>
                    <m:r>
                      <a:rPr lang="en-US" sz="2000" b="0" i="1" smtClean="0">
                        <a:latin typeface="Cambria Math"/>
                      </a:rPr>
                      <m:t>366</m:t>
                    </m:r>
                    <m:f>
                      <m:fPr>
                        <m:ctrlPr>
                          <a:rPr lang="en-US" sz="2000" i="1">
                            <a:latin typeface="Cambria Math"/>
                          </a:rPr>
                        </m:ctrlPr>
                      </m:fPr>
                      <m:num>
                        <m:r>
                          <a:rPr lang="en-US" sz="2000" i="1">
                            <a:latin typeface="Cambria Math"/>
                          </a:rPr>
                          <m:t>𝑘</m:t>
                        </m:r>
                      </m:num>
                      <m:den>
                        <m:r>
                          <a:rPr lang="en-US" sz="2000" i="1">
                            <a:latin typeface="Cambria Math"/>
                          </a:rPr>
                          <m:t>𝑚</m:t>
                        </m:r>
                      </m:den>
                    </m:f>
                  </m:oMath>
                </a14:m>
                <a:endParaRPr lang="en-US" sz="2000" dirty="0" smtClean="0"/>
              </a:p>
              <a:p>
                <a:pPr>
                  <a:lnSpc>
                    <a:spcPct val="150000"/>
                  </a:lnSpc>
                </a:pPr>
                <a:r>
                  <a:rPr lang="en-US" sz="2000" dirty="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1</m:t>
                        </m:r>
                      </m:sub>
                    </m:sSub>
                    <m:r>
                      <a:rPr lang="en-US" sz="2000" b="0" i="1" smtClean="0">
                        <a:latin typeface="Cambria Math"/>
                      </a:rPr>
                      <m:t>=</m:t>
                    </m:r>
                    <m:rad>
                      <m:radPr>
                        <m:degHide m:val="on"/>
                        <m:ctrlPr>
                          <a:rPr lang="en-US" sz="2000" b="0" i="1" smtClean="0">
                            <a:latin typeface="Cambria Math"/>
                          </a:rPr>
                        </m:ctrlPr>
                      </m:radPr>
                      <m:deg/>
                      <m:e>
                        <m:sSub>
                          <m:sSubPr>
                            <m:ctrlPr>
                              <a:rPr lang="en-US" sz="2000" b="0" i="1" smtClean="0">
                                <a:latin typeface="Cambria Math"/>
                              </a:rPr>
                            </m:ctrlPr>
                          </m:sSubPr>
                          <m:e>
                            <m:r>
                              <a:rPr lang="en-US" sz="2000" b="0" i="1" smtClean="0">
                                <a:latin typeface="Cambria Math"/>
                                <a:ea typeface="Cambria Math"/>
                              </a:rPr>
                              <m:t>𝜆</m:t>
                            </m:r>
                          </m:e>
                          <m:sub>
                            <m:r>
                              <a:rPr lang="en-US" sz="2000" b="0" i="1" smtClean="0">
                                <a:latin typeface="Cambria Math"/>
                              </a:rPr>
                              <m:t>1</m:t>
                            </m:r>
                          </m:sub>
                        </m:sSub>
                      </m:e>
                    </m:rad>
                  </m:oMath>
                </a14:m>
                <a:r>
                  <a:rPr lang="en-US" sz="2000" dirty="0" smtClean="0"/>
                  <a:t>                 ,      </a:t>
                </a:r>
                <a14:m>
                  <m:oMath xmlns:m="http://schemas.openxmlformats.org/officeDocument/2006/math">
                    <m:r>
                      <a:rPr lang="en-US" sz="2000" b="0" i="0" smtClean="0">
                        <a:latin typeface="Cambria Math"/>
                      </a:rPr>
                      <m:t> </m:t>
                    </m:r>
                    <m:sSub>
                      <m:sSubPr>
                        <m:ctrlPr>
                          <a:rPr lang="en-US" sz="2000" i="1">
                            <a:latin typeface="Cambria Math"/>
                          </a:rPr>
                        </m:ctrlPr>
                      </m:sSubPr>
                      <m:e>
                        <m:r>
                          <a:rPr lang="en-US" sz="2000" i="1">
                            <a:latin typeface="Cambria Math"/>
                            <a:ea typeface="Cambria Math"/>
                          </a:rPr>
                          <m:t>𝜔</m:t>
                        </m:r>
                      </m:e>
                      <m:sub>
                        <m:r>
                          <a:rPr lang="en-US" sz="2000" b="0" i="1" smtClean="0">
                            <a:latin typeface="Cambria Math"/>
                            <a:ea typeface="Cambria Math"/>
                          </a:rPr>
                          <m:t>2</m:t>
                        </m:r>
                      </m:sub>
                    </m:sSub>
                    <m:r>
                      <a:rPr lang="en-US" sz="2000" i="1">
                        <a:latin typeface="Cambria Math"/>
                      </a:rPr>
                      <m:t>=</m:t>
                    </m:r>
                    <m:rad>
                      <m:radPr>
                        <m:degHide m:val="on"/>
                        <m:ctrlPr>
                          <a:rPr lang="en-US" sz="2000" i="1">
                            <a:latin typeface="Cambria Math"/>
                          </a:rPr>
                        </m:ctrlPr>
                      </m:radPr>
                      <m:deg/>
                      <m:e>
                        <m:sSub>
                          <m:sSubPr>
                            <m:ctrlPr>
                              <a:rPr lang="en-US" sz="2000" i="1">
                                <a:latin typeface="Cambria Math"/>
                              </a:rPr>
                            </m:ctrlPr>
                          </m:sSubPr>
                          <m:e>
                            <m:r>
                              <a:rPr lang="en-US" sz="2000" i="1">
                                <a:latin typeface="Cambria Math"/>
                                <a:ea typeface="Cambria Math"/>
                              </a:rPr>
                              <m:t>𝜆</m:t>
                            </m:r>
                          </m:e>
                          <m:sub>
                            <m:r>
                              <a:rPr lang="en-US" sz="2000" b="0" i="1" smtClean="0">
                                <a:latin typeface="Cambria Math"/>
                                <a:ea typeface="Cambria Math"/>
                              </a:rPr>
                              <m:t>2</m:t>
                            </m:r>
                          </m:sub>
                        </m:sSub>
                      </m:e>
                    </m:rad>
                  </m:oMath>
                </a14:m>
                <a:endParaRPr lang="en-US" sz="2000" dirty="0" smtClean="0"/>
              </a:p>
              <a:p>
                <a:pPr algn="r" rtl="1">
                  <a:lnSpc>
                    <a:spcPct val="150000"/>
                  </a:lnSpc>
                </a:pPr>
                <a:r>
                  <a:rPr lang="fa-IR" sz="2000" dirty="0"/>
                  <a:t> </a:t>
                </a:r>
                <a:r>
                  <a:rPr lang="fa-IR" sz="2000" dirty="0" smtClean="0"/>
                  <a:t>         </a:t>
                </a:r>
                <a:r>
                  <a:rPr lang="fa-IR" sz="2000" dirty="0" smtClean="0">
                    <a:cs typeface="B Koodak" pitchFamily="2" charset="-78"/>
                  </a:rPr>
                  <a:t>قانون کلی : </a:t>
                </a:r>
                <a:r>
                  <a:rPr lang="fa-IR" sz="2000" dirty="0" smtClean="0"/>
                  <a:t>این حل نشان داد که فرکانس های طبیعی را همیشه می توان از مساوی صفرقرار </a:t>
                </a:r>
              </a:p>
              <a:p>
                <a:pPr algn="r" rtl="1">
                  <a:lnSpc>
                    <a:spcPct val="150000"/>
                  </a:lnSpc>
                </a:pPr>
                <a:r>
                  <a:rPr lang="fa-IR" sz="2000" dirty="0">
                    <a:cs typeface="B Koodak" pitchFamily="2" charset="-78"/>
                  </a:rPr>
                  <a:t> </a:t>
                </a:r>
                <a:r>
                  <a:rPr lang="fa-IR" sz="2000" dirty="0" smtClean="0"/>
                  <a:t>دادن دترمینان زیر بدست آورد؛</a:t>
                </a:r>
              </a:p>
              <a:p>
                <a:pPr algn="l">
                  <a:lnSpc>
                    <a:spcPct val="150000"/>
                  </a:lnSpc>
                </a:pPr>
                <a:r>
                  <a:rPr lang="en-US" sz="2000" dirty="0">
                    <a:cs typeface="B Koodak" pitchFamily="2" charset="-78"/>
                  </a:rPr>
                  <a:t> </a:t>
                </a:r>
                <a14:m>
                  <m:oMath xmlns:m="http://schemas.openxmlformats.org/officeDocument/2006/math">
                    <m:d>
                      <m:dPr>
                        <m:begChr m:val="|"/>
                        <m:endChr m:val="|"/>
                        <m:ctrlPr>
                          <a:rPr lang="en-US" sz="2000" b="0" i="1" smtClean="0">
                            <a:latin typeface="Cambria Math"/>
                            <a:cs typeface="B Koodak" pitchFamily="2" charset="-78"/>
                          </a:rPr>
                        </m:ctrlPr>
                      </m:dPr>
                      <m:e>
                        <m:m>
                          <m:mPr>
                            <m:mcs>
                              <m:mc>
                                <m:mcPr>
                                  <m:count m:val="2"/>
                                  <m:mcJc m:val="center"/>
                                </m:mcPr>
                              </m:mc>
                            </m:mcs>
                            <m:ctrlPr>
                              <a:rPr lang="en-US" sz="2000" b="0" i="1" smtClean="0">
                                <a:latin typeface="Cambria Math"/>
                                <a:cs typeface="B Koodak" pitchFamily="2" charset="-78"/>
                              </a:rPr>
                            </m:ctrlPr>
                          </m:mPr>
                          <m:mr>
                            <m:e>
                              <m:d>
                                <m:dPr>
                                  <m:begChr m:val="["/>
                                  <m:endChr m:val="]"/>
                                  <m:ctrlPr>
                                    <a:rPr lang="en-US" sz="2000" b="0" i="1" smtClean="0">
                                      <a:latin typeface="Cambria Math"/>
                                      <a:cs typeface="B Koodak" pitchFamily="2" charset="-78"/>
                                    </a:rPr>
                                  </m:ctrlPr>
                                </m:dPr>
                                <m:e>
                                  <m:r>
                                    <m:rPr>
                                      <m:brk m:alnAt="7"/>
                                    </m:rPr>
                                    <a:rPr lang="en-US" sz="2000" b="0" i="1" smtClean="0">
                                      <a:latin typeface="Cambria Math"/>
                                      <a:cs typeface="B Koodak" pitchFamily="2" charset="-78"/>
                                    </a:rPr>
                                    <m:t>𝑘</m:t>
                                  </m:r>
                                </m:e>
                              </m:d>
                            </m:e>
                            <m:e>
                              <m:sSup>
                                <m:sSupPr>
                                  <m:ctrlPr>
                                    <a:rPr lang="en-US" sz="2000" b="0" i="1" smtClean="0">
                                      <a:latin typeface="Cambria Math"/>
                                      <a:cs typeface="B Koodak" pitchFamily="2" charset="-78"/>
                                    </a:rPr>
                                  </m:ctrlPr>
                                </m:sSupPr>
                                <m:e>
                                  <m:r>
                                    <a:rPr lang="en-US" sz="2000" b="0" i="1" smtClean="0">
                                      <a:latin typeface="Cambria Math"/>
                                      <a:ea typeface="Cambria Math"/>
                                      <a:cs typeface="B Koodak" pitchFamily="2" charset="-78"/>
                                    </a:rPr>
                                    <m:t>𝜔</m:t>
                                  </m:r>
                                </m:e>
                                <m:sup>
                                  <m:r>
                                    <a:rPr lang="en-US" sz="2000" b="0" i="1" smtClean="0">
                                      <a:latin typeface="Cambria Math"/>
                                      <a:cs typeface="B Koodak" pitchFamily="2" charset="-78"/>
                                    </a:rPr>
                                    <m:t>2</m:t>
                                  </m:r>
                                </m:sup>
                              </m:sSup>
                              <m:d>
                                <m:dPr>
                                  <m:begChr m:val="["/>
                                  <m:endChr m:val="]"/>
                                  <m:ctrlPr>
                                    <a:rPr lang="en-US" sz="2000" b="0" i="1" smtClean="0">
                                      <a:latin typeface="Cambria Math"/>
                                      <a:cs typeface="B Koodak" pitchFamily="2" charset="-78"/>
                                    </a:rPr>
                                  </m:ctrlPr>
                                </m:dPr>
                                <m:e>
                                  <m:r>
                                    <a:rPr lang="en-US" sz="2000" b="0" i="1" smtClean="0">
                                      <a:latin typeface="Cambria Math"/>
                                      <a:cs typeface="B Koodak" pitchFamily="2" charset="-78"/>
                                    </a:rPr>
                                    <m:t>𝑀</m:t>
                                  </m:r>
                                </m:e>
                              </m:d>
                            </m:e>
                          </m:mr>
                        </m:m>
                      </m:e>
                    </m:d>
                    <m:r>
                      <a:rPr lang="en-US" sz="2000" b="0" i="1" smtClean="0">
                        <a:latin typeface="Cambria Math"/>
                        <a:cs typeface="B Koodak" pitchFamily="2" charset="-78"/>
                      </a:rPr>
                      <m:t>=</m:t>
                    </m:r>
                    <m:r>
                      <a:rPr lang="en-US" sz="2000" b="0" i="1" smtClean="0">
                        <a:latin typeface="Cambria Math"/>
                        <a:cs typeface="B Koodak" pitchFamily="2" charset="-78"/>
                      </a:rPr>
                      <m:t>0</m:t>
                    </m:r>
                  </m:oMath>
                </a14:m>
                <a:endParaRPr lang="en-US" sz="2000" dirty="0" smtClean="0">
                  <a:cs typeface="B Koodak"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cxnSp>
        <p:nvCxnSpPr>
          <p:cNvPr id="6" name="Straight Arrow Connector 5"/>
          <p:cNvCxnSpPr/>
          <p:nvPr/>
        </p:nvCxnSpPr>
        <p:spPr>
          <a:xfrm flipV="1">
            <a:off x="3429000" y="2209800"/>
            <a:ext cx="838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2971800"/>
            <a:ext cx="914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862870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Content Placeholder 4"/>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d>
                      <m:dPr>
                        <m:begChr m:val="["/>
                        <m:endChr m:val="]"/>
                        <m:ctrlPr>
                          <a:rPr lang="en-US" sz="2000" i="1">
                            <a:latin typeface="Cambria Math"/>
                          </a:rPr>
                        </m:ctrlPr>
                      </m:dPr>
                      <m:e>
                        <m:m>
                          <m:mPr>
                            <m:mcs>
                              <m:mc>
                                <m:mcPr>
                                  <m:count m:val="2"/>
                                  <m:mcJc m:val="center"/>
                                </m:mcPr>
                              </m:mc>
                            </m:mcs>
                            <m:ctrlPr>
                              <a:rPr lang="en-US" sz="2000" i="1">
                                <a:latin typeface="Cambria Math"/>
                              </a:rPr>
                            </m:ctrlPr>
                          </m:mPr>
                          <m:m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e>
                              <m:r>
                                <a:rPr lang="en-US" sz="2000" i="1">
                                  <a:latin typeface="Cambria Math"/>
                                </a:rPr>
                                <m:t>−</m:t>
                              </m:r>
                              <m:r>
                                <a:rPr lang="en-US" sz="2000" i="1">
                                  <a:latin typeface="Cambria Math"/>
                                </a:rPr>
                                <m:t>𝑘</m:t>
                              </m:r>
                            </m:e>
                          </m:mr>
                          <m:mr>
                            <m:e>
                              <m:r>
                                <a:rPr lang="en-US" sz="2000" i="1">
                                  <a:latin typeface="Cambria Math"/>
                                </a:rPr>
                                <m:t>−</m:t>
                              </m:r>
                              <m:r>
                                <a:rPr lang="en-US" sz="2000" i="1">
                                  <a:latin typeface="Cambria Math"/>
                                </a:rPr>
                                <m:t>𝑘</m:t>
                              </m:r>
                            </m:e>
                            <m:e>
                              <m: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mr>
                        </m:m>
                      </m:e>
                    </m:d>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a:rPr lang="en-US" sz="2000" i="1">
                                      <a:latin typeface="Cambria Math"/>
                                    </a:rPr>
                                    <m:t>𝐴</m:t>
                                  </m:r>
                                </m:e>
                                <m:sub>
                                  <m:r>
                                    <a:rPr lang="en-US" sz="2000" i="1">
                                      <a:latin typeface="Cambria Math"/>
                                    </a:rPr>
                                    <m:t>1</m:t>
                                  </m:r>
                                </m:sub>
                              </m:sSub>
                            </m:e>
                          </m:mr>
                          <m:mr>
                            <m:e>
                              <m:sSub>
                                <m:sSubPr>
                                  <m:ctrlPr>
                                    <a:rPr lang="en-US" sz="2000" i="1">
                                      <a:latin typeface="Cambria Math"/>
                                    </a:rPr>
                                  </m:ctrlPr>
                                </m:sSubPr>
                                <m:e>
                                  <m:r>
                                    <a:rPr lang="en-US" sz="2000" i="1">
                                      <a:latin typeface="Cambria Math"/>
                                    </a:rPr>
                                    <m:t>𝐴</m:t>
                                  </m:r>
                                </m:e>
                                <m:sub>
                                  <m:r>
                                    <a:rPr lang="en-US" sz="2000" i="1">
                                      <a:latin typeface="Cambria Math"/>
                                    </a:rPr>
                                    <m:t>2</m:t>
                                  </m:r>
                                </m:sub>
                              </m:sSub>
                            </m:e>
                          </m:mr>
                        </m:m>
                      </m:e>
                    </m:d>
                    <m:r>
                      <a:rPr lang="en-US" sz="2000" i="1">
                        <a:latin typeface="Cambria Math"/>
                      </a:rPr>
                      <m:t>=[</m:t>
                    </m:r>
                    <m:r>
                      <a:rPr lang="en-US" sz="2000" i="1">
                        <a:latin typeface="Cambria Math"/>
                      </a:rPr>
                      <m:t>0</m:t>
                    </m:r>
                    <m:r>
                      <a:rPr lang="en-US" sz="2000" i="1">
                        <a:latin typeface="Cambria Math"/>
                      </a:rPr>
                      <m:t>]</m:t>
                    </m:r>
                  </m:oMath>
                </a14:m>
                <a:endParaRPr lang="en-US" sz="2000" dirty="0"/>
              </a:p>
              <a:p>
                <a:pPr>
                  <a:lnSpc>
                    <a:spcPct val="150000"/>
                  </a:lnSpc>
                </a:pPr>
                <a:r>
                  <a:rPr lang="en-US" sz="2000" dirty="0" smtClean="0"/>
                  <a:t> </a:t>
                </a:r>
                <a14:m>
                  <m:oMath xmlns:m="http://schemas.openxmlformats.org/officeDocument/2006/math">
                    <m:d>
                      <m:dPr>
                        <m:ctrlPr>
                          <a:rPr lang="en-US" sz="2000" b="0" i="1" smtClean="0">
                            <a:latin typeface="Cambria Math"/>
                          </a:rPr>
                        </m:ctrlPr>
                      </m:dP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2</m:t>
                        </m:r>
                      </m:sub>
                    </m:sSub>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f>
                      <m:fPr>
                        <m:ctrlPr>
                          <a:rPr lang="en-US" sz="2000" i="1" dirty="0" smtClean="0">
                            <a:latin typeface="Cambria Math"/>
                          </a:rPr>
                        </m:ctrlPr>
                      </m:fPr>
                      <m:num>
                        <m:sSub>
                          <m:sSubPr>
                            <m:ctrlPr>
                              <a:rPr lang="en-US" sz="2000" i="1" dirty="0" smtClean="0">
                                <a:latin typeface="Cambria Math"/>
                              </a:rPr>
                            </m:ctrlPr>
                          </m:sSubPr>
                          <m:e>
                            <m:r>
                              <a:rPr lang="en-US" sz="2000" b="0" i="1" dirty="0" smtClean="0">
                                <a:latin typeface="Cambria Math"/>
                              </a:rPr>
                              <m:t>𝐴</m:t>
                            </m:r>
                          </m:e>
                          <m:sub>
                            <m:r>
                              <a:rPr lang="en-US" sz="2000" b="0" i="1" dirty="0" smtClean="0">
                                <a:latin typeface="Cambria Math"/>
                              </a:rPr>
                              <m:t>1</m:t>
                            </m:r>
                          </m:sub>
                        </m:sSub>
                      </m:num>
                      <m:den>
                        <m:sSub>
                          <m:sSubPr>
                            <m:ctrlPr>
                              <a:rPr lang="en-US" sz="2000" i="1" dirty="0" smtClean="0">
                                <a:latin typeface="Cambria Math"/>
                              </a:rPr>
                            </m:ctrlPr>
                          </m:sSubPr>
                          <m:e>
                            <m:r>
                              <a:rPr lang="en-US" sz="2000" b="0" i="1" dirty="0" smtClean="0">
                                <a:latin typeface="Cambria Math"/>
                              </a:rPr>
                              <m:t>𝐴</m:t>
                            </m:r>
                          </m:e>
                          <m:sub>
                            <m:r>
                              <a:rPr lang="en-US" sz="2000" b="0" i="1" dirty="0" smtClean="0">
                                <a:latin typeface="Cambria Math"/>
                              </a:rPr>
                              <m:t>2</m:t>
                            </m:r>
                          </m:sub>
                        </m:sSub>
                      </m:den>
                    </m:f>
                    <m:r>
                      <a:rPr lang="en-US" sz="2000" b="0" i="1" dirty="0" smtClean="0">
                        <a:latin typeface="Cambria Math"/>
                      </a:rPr>
                      <m:t>=</m:t>
                    </m:r>
                    <m:f>
                      <m:fPr>
                        <m:ctrlPr>
                          <a:rPr lang="en-US" sz="2000" b="0" i="1" dirty="0" smtClean="0">
                            <a:latin typeface="Cambria Math"/>
                          </a:rPr>
                        </m:ctrlPr>
                      </m:fPr>
                      <m:num>
                        <m:r>
                          <a:rPr lang="en-US" sz="2000" b="0" i="1" dirty="0" smtClean="0">
                            <a:latin typeface="Cambria Math"/>
                          </a:rPr>
                          <m:t>𝑘</m:t>
                        </m:r>
                      </m:num>
                      <m:den>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den>
                    </m:f>
                  </m:oMath>
                </a14:m>
                <a:r>
                  <a:rPr lang="en-US" sz="2000" dirty="0" smtClean="0"/>
                  <a:t>       (1)</a:t>
                </a:r>
              </a:p>
              <a:p>
                <a:pPr>
                  <a:lnSpc>
                    <a:spcPct val="150000"/>
                  </a:lnSpc>
                </a:pPr>
                <a:r>
                  <a:rPr lang="en-US" sz="2000" dirty="0"/>
                  <a:t> </a:t>
                </a:r>
                <a14:m>
                  <m:oMath xmlns:m="http://schemas.openxmlformats.org/officeDocument/2006/math">
                    <m:r>
                      <a:rPr lang="en-US" sz="2000" b="0" i="1" smtClean="0">
                        <a:latin typeface="Cambria Math"/>
                      </a:rPr>
                      <m:t>−</m:t>
                    </m:r>
                    <m:r>
                      <a:rPr lang="en-US" sz="2000" b="0" i="1" smtClean="0">
                        <a:latin typeface="Cambria Math"/>
                      </a:rPr>
                      <m:t>𝑘</m:t>
                    </m:r>
                    <m:sSub>
                      <m:sSubPr>
                        <m:ctrlPr>
                          <a:rPr lang="en-US" sz="2000" i="1">
                            <a:latin typeface="Cambria Math"/>
                          </a:rPr>
                        </m:ctrlPr>
                      </m:sSubPr>
                      <m:e>
                        <m:r>
                          <a:rPr lang="en-US" sz="2000" i="1">
                            <a:latin typeface="Cambria Math"/>
                          </a:rPr>
                          <m:t>𝐴</m:t>
                        </m:r>
                      </m:e>
                      <m:sub>
                        <m:r>
                          <a:rPr lang="en-US" sz="2000" i="1">
                            <a:latin typeface="Cambria Math"/>
                          </a:rPr>
                          <m:t>1</m:t>
                        </m:r>
                      </m:sub>
                    </m:sSub>
                    <m:r>
                      <a:rPr lang="en-US" sz="2000" b="0" i="1" smtClean="0">
                        <a:latin typeface="Cambria Math"/>
                      </a:rPr>
                      <m:t>+</m:t>
                    </m:r>
                    <m:d>
                      <m:dPr>
                        <m:ctrlPr>
                          <a:rPr lang="en-US" sz="2000" i="1">
                            <a:latin typeface="Cambria Math"/>
                          </a:rPr>
                        </m:ctrlPr>
                      </m:dPr>
                      <m:e>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e>
                    </m:d>
                    <m:sSub>
                      <m:sSubPr>
                        <m:ctrlPr>
                          <a:rPr lang="en-US" sz="2000" i="1">
                            <a:latin typeface="Cambria Math"/>
                          </a:rPr>
                        </m:ctrlPr>
                      </m:sSubPr>
                      <m:e>
                        <m:r>
                          <a:rPr lang="en-US" sz="2000" i="1">
                            <a:latin typeface="Cambria Math"/>
                          </a:rPr>
                          <m:t>𝐴</m:t>
                        </m:r>
                      </m:e>
                      <m:sub>
                        <m:r>
                          <a:rPr lang="en-US" sz="2000" b="0" i="1" smtClean="0">
                            <a:latin typeface="Cambria Math"/>
                          </a:rPr>
                          <m:t>2</m:t>
                        </m:r>
                      </m:sub>
                    </m:sSub>
                    <m:r>
                      <a:rPr lang="en-US" sz="2000" b="0" i="1" smtClean="0">
                        <a:latin typeface="Cambria Math"/>
                      </a:rPr>
                      <m:t>=</m:t>
                    </m:r>
                    <m:r>
                      <a:rPr lang="en-US" sz="2000" b="0" i="1" smtClean="0">
                        <a:latin typeface="Cambria Math"/>
                      </a:rPr>
                      <m:t>0</m:t>
                    </m:r>
                  </m:oMath>
                </a14:m>
                <a:r>
                  <a:rPr lang="en-US" sz="2000" dirty="0" smtClean="0"/>
                  <a:t>               </a:t>
                </a:r>
                <a14:m>
                  <m:oMath xmlns:m="http://schemas.openxmlformats.org/officeDocument/2006/math">
                    <m:f>
                      <m:fPr>
                        <m:ctrlPr>
                          <a:rPr lang="en-US" sz="2000" i="1" dirty="0">
                            <a:latin typeface="Cambria Math"/>
                          </a:rPr>
                        </m:ctrlPr>
                      </m:fPr>
                      <m:num>
                        <m:sSub>
                          <m:sSubPr>
                            <m:ctrlPr>
                              <a:rPr lang="en-US" sz="2000" i="1" dirty="0">
                                <a:latin typeface="Cambria Math"/>
                              </a:rPr>
                            </m:ctrlPr>
                          </m:sSubPr>
                          <m:e>
                            <m:r>
                              <a:rPr lang="en-US" sz="2000" i="1" dirty="0">
                                <a:latin typeface="Cambria Math"/>
                              </a:rPr>
                              <m:t>𝐴</m:t>
                            </m:r>
                          </m:e>
                          <m:sub>
                            <m:r>
                              <a:rPr lang="en-US" sz="2000" i="1" dirty="0">
                                <a:latin typeface="Cambria Math"/>
                              </a:rPr>
                              <m:t>1</m:t>
                            </m:r>
                          </m:sub>
                        </m:sSub>
                      </m:num>
                      <m:den>
                        <m:sSub>
                          <m:sSubPr>
                            <m:ctrlPr>
                              <a:rPr lang="en-US" sz="2000" i="1" dirty="0">
                                <a:latin typeface="Cambria Math"/>
                              </a:rPr>
                            </m:ctrlPr>
                          </m:sSubPr>
                          <m:e>
                            <m:r>
                              <a:rPr lang="en-US" sz="2000" i="1" dirty="0">
                                <a:latin typeface="Cambria Math"/>
                              </a:rPr>
                              <m:t>𝐴</m:t>
                            </m:r>
                          </m:e>
                          <m:sub>
                            <m:r>
                              <a:rPr lang="en-US" sz="2000" i="1" dirty="0">
                                <a:latin typeface="Cambria Math"/>
                              </a:rPr>
                              <m:t>2</m:t>
                            </m:r>
                          </m:sub>
                        </m:sSub>
                      </m:den>
                    </m:f>
                    <m:r>
                      <a:rPr lang="en-US" sz="2000" i="1" dirty="0">
                        <a:latin typeface="Cambria Math"/>
                      </a:rPr>
                      <m:t>=</m:t>
                    </m:r>
                    <m:f>
                      <m:fPr>
                        <m:ctrlPr>
                          <a:rPr lang="en-US" sz="2000" i="1" dirty="0">
                            <a:latin typeface="Cambria Math"/>
                          </a:rPr>
                        </m:ctrlPr>
                      </m:fPr>
                      <m:num>
                        <m:r>
                          <m:rPr>
                            <m:brk m:alnAt="7"/>
                          </m:rPr>
                          <a:rPr lang="en-US" sz="2000" i="1">
                            <a:latin typeface="Cambria Math"/>
                          </a:rPr>
                          <m:t>2</m:t>
                        </m:r>
                        <m:r>
                          <m:rPr>
                            <m:brk m:alnAt="7"/>
                          </m:rPr>
                          <a:rPr lang="en-US" sz="2000" i="1">
                            <a:latin typeface="Cambria Math"/>
                          </a:rPr>
                          <m:t>𝑘</m:t>
                        </m:r>
                        <m:r>
                          <m:rPr>
                            <m:brk m:alnAt="7"/>
                          </m:rPr>
                          <a:rPr lang="en-US" sz="2000" i="1">
                            <a:latin typeface="Cambria Math"/>
                          </a:rPr>
                          <m:t>−</m:t>
                        </m:r>
                        <m:r>
                          <m:rPr>
                            <m:brk m:alnAt="7"/>
                          </m:rPr>
                          <a:rPr lang="en-US" sz="2000" b="0" i="1" smtClean="0">
                            <a:latin typeface="Cambria Math"/>
                          </a:rPr>
                          <m:t>2</m:t>
                        </m:r>
                        <m:r>
                          <m:rPr>
                            <m:brk m:alnAt="7"/>
                          </m:rPr>
                          <a:rPr lang="en-US" sz="2000" i="1">
                            <a:latin typeface="Cambria Math"/>
                          </a:rPr>
                          <m:t>𝑚</m:t>
                        </m:r>
                        <m:sSup>
                          <m:sSupPr>
                            <m:ctrlPr>
                              <a:rPr lang="en-US" sz="2000" i="1">
                                <a:latin typeface="Cambria Math"/>
                              </a:rPr>
                            </m:ctrlPr>
                          </m:sSupPr>
                          <m:e>
                            <m:r>
                              <a:rPr lang="en-US" sz="2000" i="1">
                                <a:latin typeface="Cambria Math"/>
                                <a:ea typeface="Cambria Math"/>
                              </a:rPr>
                              <m:t>𝜔</m:t>
                            </m:r>
                          </m:e>
                          <m:sup>
                            <m:r>
                              <a:rPr lang="en-US" sz="2000" i="1">
                                <a:latin typeface="Cambria Math"/>
                              </a:rPr>
                              <m:t>2</m:t>
                            </m:r>
                          </m:sup>
                        </m:sSup>
                      </m:num>
                      <m:den>
                        <m:r>
                          <a:rPr lang="en-US" sz="2000" b="0" i="1" dirty="0" smtClean="0">
                            <a:latin typeface="Cambria Math"/>
                          </a:rPr>
                          <m:t>𝑘</m:t>
                        </m:r>
                      </m:den>
                    </m:f>
                  </m:oMath>
                </a14:m>
                <a:r>
                  <a:rPr lang="en-US" sz="2000" dirty="0" smtClean="0"/>
                  <a:t>     (2)</a:t>
                </a:r>
              </a:p>
              <a:p>
                <a:pPr algn="r" rtl="1">
                  <a:lnSpc>
                    <a:spcPct val="150000"/>
                  </a:lnSpc>
                </a:pPr>
                <a:r>
                  <a:rPr lang="fa-IR" sz="2000" dirty="0"/>
                  <a:t> </a:t>
                </a:r>
                <a:r>
                  <a:rPr lang="fa-IR" sz="2000" dirty="0" smtClean="0"/>
                  <a:t>فرض می کنیم </a:t>
                </a:r>
                <a14:m>
                  <m:oMath xmlns:m="http://schemas.openxmlformats.org/officeDocument/2006/math">
                    <m:sSub>
                      <m:sSubPr>
                        <m:ctrlPr>
                          <a:rPr lang="fa-IR" sz="2000" i="1" smtClean="0">
                            <a:latin typeface="Cambria Math"/>
                          </a:rPr>
                        </m:ctrlPr>
                      </m:sSubPr>
                      <m:e>
                        <m:r>
                          <a:rPr lang="en-US" sz="2000" b="0" i="1" smtClean="0">
                            <a:latin typeface="Cambria Math"/>
                          </a:rPr>
                          <m:t>𝐴</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0</m:t>
                        </m:r>
                      </m:sub>
                    </m:sSub>
                  </m:oMath>
                </a14:m>
                <a:r>
                  <a:rPr lang="fa-IR" sz="2000" dirty="0" smtClean="0"/>
                  <a:t> و </a:t>
                </a:r>
                <a14:m>
                  <m:oMath xmlns:m="http://schemas.openxmlformats.org/officeDocument/2006/math">
                    <m:r>
                      <a:rPr lang="fa-IR" sz="2000" i="1" smtClean="0">
                        <a:latin typeface="Cambria Math"/>
                        <a:ea typeface="Cambria Math"/>
                      </a:rPr>
                      <m:t>𝜔</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𝜔</m:t>
                        </m:r>
                      </m:e>
                      <m:sub>
                        <m:r>
                          <a:rPr lang="en-US" sz="2000" b="0" i="1" smtClean="0">
                            <a:latin typeface="Cambria Math"/>
                            <a:ea typeface="Cambria Math"/>
                          </a:rPr>
                          <m:t>1</m:t>
                        </m:r>
                      </m:sub>
                    </m:sSub>
                  </m:oMath>
                </a14:m>
                <a:r>
                  <a:rPr lang="fa-IR" sz="2000" dirty="0" smtClean="0"/>
                  <a:t>.آن </a:t>
                </a:r>
                <a:r>
                  <a:rPr lang="fa-IR" sz="2000" dirty="0"/>
                  <a:t>گاه </a:t>
                </a:r>
                <a14:m>
                  <m:oMath xmlns:m="http://schemas.openxmlformats.org/officeDocument/2006/math">
                    <m:sSub>
                      <m:sSubPr>
                        <m:ctrlPr>
                          <a:rPr lang="en-US" sz="2000" i="1">
                            <a:latin typeface="Cambria Math"/>
                          </a:rPr>
                        </m:ctrlPr>
                      </m:sSubPr>
                      <m:e>
                        <m:r>
                          <a:rPr lang="en-US" sz="2000" i="1">
                            <a:latin typeface="Cambria Math"/>
                          </a:rPr>
                          <m:t>𝐴</m:t>
                        </m:r>
                      </m:e>
                      <m:sub>
                        <m:r>
                          <a:rPr lang="en-US" sz="2000">
                            <a:latin typeface="Cambria Math"/>
                          </a:rPr>
                          <m:t>1</m:t>
                        </m:r>
                      </m:sub>
                    </m:sSub>
                  </m:oMath>
                </a14:m>
                <a:r>
                  <a:rPr lang="fa-IR" sz="2000" dirty="0"/>
                  <a:t> را از یکی از </a:t>
                </a:r>
                <a:r>
                  <a:rPr lang="fa-IR" sz="2000" dirty="0" smtClean="0"/>
                  <a:t>معادلات(1) یا(2) </a:t>
                </a:r>
                <a:r>
                  <a:rPr lang="fa-IR" sz="2000" dirty="0"/>
                  <a:t>بدست می آوریم</a:t>
                </a:r>
                <a:r>
                  <a:rPr lang="fa-IR" sz="2000" dirty="0" smtClean="0"/>
                  <a:t>.</a:t>
                </a:r>
              </a:p>
              <a:p>
                <a:pPr algn="r" rtl="1">
                  <a:lnSpc>
                    <a:spcPct val="150000"/>
                  </a:lnSpc>
                </a:pPr>
                <a:r>
                  <a:rPr lang="fa-IR" sz="2000" dirty="0"/>
                  <a:t> چون دترمینان ضرایب صفر </a:t>
                </a:r>
                <a:r>
                  <a:rPr lang="fa-IR" sz="2000" dirty="0" smtClean="0"/>
                  <a:t>،است </a:t>
                </a:r>
                <a:r>
                  <a:rPr lang="fa-IR" sz="2000" dirty="0"/>
                  <a:t>نسبت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m:t>
                            </m:r>
                          </m:sub>
                        </m:sSub>
                      </m:num>
                      <m:den>
                        <m:sSub>
                          <m:sSubPr>
                            <m:ctrlPr>
                              <a:rPr lang="en-US" sz="2000" i="1">
                                <a:latin typeface="Cambria Math"/>
                              </a:rPr>
                            </m:ctrlPr>
                          </m:sSubPr>
                          <m:e>
                            <m:r>
                              <m:rPr>
                                <m:sty m:val="p"/>
                              </m:rPr>
                              <a:rPr lang="en-US" sz="2000">
                                <a:latin typeface="Cambria Math"/>
                              </a:rPr>
                              <m:t>A</m:t>
                            </m:r>
                          </m:e>
                          <m:sub>
                            <m:r>
                              <a:rPr lang="en-US" sz="2000">
                                <a:latin typeface="Cambria Math"/>
                              </a:rPr>
                              <m:t>2</m:t>
                            </m:r>
                          </m:sub>
                        </m:sSub>
                      </m:den>
                    </m:f>
                  </m:oMath>
                </a14:m>
                <a:r>
                  <a:rPr lang="fa-IR" sz="2000" dirty="0"/>
                  <a:t> در هر معادله یکسان است</a:t>
                </a:r>
                <a:r>
                  <a:rPr lang="fa-IR" sz="2000" dirty="0" smtClean="0"/>
                  <a:t>.</a:t>
                </a:r>
                <a:endParaRPr lang="en-US" sz="2000" dirty="0" smtClean="0"/>
              </a:p>
              <a:p>
                <a:pPr>
                  <a:lnSpc>
                    <a:spcPct val="150000"/>
                  </a:lnSpc>
                </a:pPr>
                <a:r>
                  <a:rPr lang="en-US" sz="2000" dirty="0"/>
                  <a:t> </a:t>
                </a:r>
                <a14:m>
                  <m:oMath xmlns:m="http://schemas.openxmlformats.org/officeDocument/2006/math">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m:rPr>
                                      <m:sty m:val="p"/>
                                    </m:rPr>
                                    <a:rPr lang="en-US" sz="2000">
                                      <a:latin typeface="Cambria Math"/>
                                    </a:rPr>
                                    <m:t>A</m:t>
                                  </m:r>
                                </m:e>
                                <m:sub>
                                  <m:r>
                                    <a:rPr lang="en-US" sz="2000">
                                      <a:latin typeface="Cambria Math"/>
                                    </a:rPr>
                                    <m:t>1</m:t>
                                  </m:r>
                                </m:sub>
                              </m:sSub>
                              <m:r>
                                <a:rPr lang="en-US" sz="2000">
                                  <a:latin typeface="Cambria Math"/>
                                </a:rPr>
                                <m:t>=</m:t>
                              </m:r>
                              <m:r>
                                <a:rPr lang="en-US" sz="2000">
                                  <a:latin typeface="Cambria Math"/>
                                </a:rPr>
                                <m:t>0</m:t>
                              </m:r>
                              <m:r>
                                <a:rPr lang="en-US" sz="2000">
                                  <a:latin typeface="Cambria Math"/>
                                </a:rPr>
                                <m:t>.</m:t>
                              </m:r>
                              <m:r>
                                <a:rPr lang="en-US" sz="2000">
                                  <a:latin typeface="Cambria Math"/>
                                </a:rPr>
                                <m:t>737</m:t>
                              </m:r>
                              <m:sSub>
                                <m:sSubPr>
                                  <m:ctrlPr>
                                    <a:rPr lang="en-US" sz="2000" i="1" smtClean="0">
                                      <a:latin typeface="Cambria Math"/>
                                    </a:rPr>
                                  </m:ctrlPr>
                                </m:sSubPr>
                                <m:e>
                                  <m:r>
                                    <a:rPr lang="en-US" sz="2000" b="0" i="1" smtClean="0">
                                      <a:latin typeface="Cambria Math"/>
                                    </a:rPr>
                                    <m:t>𝐴</m:t>
                                  </m:r>
                                </m:e>
                                <m:sub>
                                  <m:r>
                                    <a:rPr lang="en-US" sz="2000" b="0" i="1" smtClean="0">
                                      <a:latin typeface="Cambria Math"/>
                                    </a:rPr>
                                    <m:t>0</m:t>
                                  </m:r>
                                </m:sub>
                              </m:sSub>
                            </m:e>
                          </m:mr>
                          <m:mr>
                            <m:e>
                              <m:sSub>
                                <m:sSubPr>
                                  <m:ctrlPr>
                                    <a:rPr lang="en-US" sz="2000" i="1" smtClean="0">
                                      <a:latin typeface="Cambria Math"/>
                                    </a:rPr>
                                  </m:ctrlPr>
                                </m:sSubPr>
                                <m:e>
                                  <m:r>
                                    <a:rPr lang="en-US" sz="2000" b="0" i="1" smtClean="0">
                                      <a:latin typeface="Cambria Math"/>
                                    </a:rPr>
                                    <m:t>𝐴</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0</m:t>
                                  </m:r>
                                </m:sub>
                              </m:sSub>
                            </m:e>
                          </m:mr>
                        </m:m>
                      </m:e>
                    </m:d>
                  </m:oMath>
                </a14:m>
                <a:r>
                  <a:rPr lang="en-US" sz="2000" dirty="0" smtClean="0"/>
                  <a:t>      </a:t>
                </a:r>
                <a:r>
                  <a:rPr lang="fa-IR" sz="2000" dirty="0" smtClean="0"/>
                  <a:t>شکل مداولیه سیستم</a:t>
                </a:r>
                <a:r>
                  <a:rPr lang="en-US" sz="2000" dirty="0" smtClean="0"/>
                  <a:t> </a:t>
                </a:r>
              </a:p>
              <a:p>
                <a:pPr algn="r" rtl="1">
                  <a:lnSpc>
                    <a:spcPct val="150000"/>
                  </a:lnSpc>
                </a:pPr>
                <a:r>
                  <a:rPr lang="en-US" sz="2000" dirty="0"/>
                  <a:t> </a:t>
                </a:r>
                <a:r>
                  <a:rPr lang="fa-IR" sz="2000" dirty="0" smtClean="0"/>
                  <a:t> </a:t>
                </a:r>
                <a:r>
                  <a:rPr lang="fa-IR" sz="2000" dirty="0"/>
                  <a:t>اگر فرض کنیم </a:t>
                </a:r>
                <a14:m>
                  <m:oMath xmlns:m="http://schemas.openxmlformats.org/officeDocument/2006/math">
                    <m:sSub>
                      <m:sSubPr>
                        <m:ctrlPr>
                          <a:rPr lang="en-US" sz="2000" i="1">
                            <a:latin typeface="Cambria Math"/>
                          </a:rPr>
                        </m:ctrlPr>
                      </m:sSubPr>
                      <m:e>
                        <m:r>
                          <a:rPr lang="en-US" sz="2000" i="1">
                            <a:latin typeface="Cambria Math"/>
                          </a:rPr>
                          <m:t>𝐴</m:t>
                        </m:r>
                      </m:e>
                      <m:sub>
                        <m:r>
                          <a:rPr lang="en-US" sz="2000">
                            <a:latin typeface="Cambria Math"/>
                          </a:rPr>
                          <m:t>0</m:t>
                        </m:r>
                      </m:sub>
                    </m:sSub>
                    <m:r>
                      <a:rPr lang="en-US" sz="2000" b="0" i="1" smtClean="0">
                        <a:latin typeface="Cambria Math"/>
                      </a:rPr>
                      <m:t>=</m:t>
                    </m:r>
                    <m:r>
                      <a:rPr lang="en-US" sz="2000" b="0" i="1" smtClean="0">
                        <a:latin typeface="Cambria Math"/>
                      </a:rPr>
                      <m:t>1</m:t>
                    </m:r>
                  </m:oMath>
                </a14:m>
                <a:r>
                  <a:rPr lang="fa-IR" sz="2000" dirty="0"/>
                  <a:t> ،</a:t>
                </a:r>
                <a:r>
                  <a:rPr lang="fa-IR" sz="2000" dirty="0" smtClean="0"/>
                  <a:t>گوییم </a:t>
                </a:r>
                <a:r>
                  <a:rPr lang="fa-IR" sz="2000" dirty="0"/>
                  <a:t>سیستم به عدد یک نرمال شده </a:t>
                </a:r>
                <a:r>
                  <a:rPr lang="fa-IR" sz="2000" dirty="0" smtClean="0"/>
                  <a:t>است.</a:t>
                </a:r>
              </a:p>
              <a:p>
                <a:pPr algn="r" rtl="1">
                  <a:lnSpc>
                    <a:spcPct val="150000"/>
                  </a:lnSpc>
                </a:pPr>
                <a:r>
                  <a:rPr lang="fa-IR" sz="2000" dirty="0"/>
                  <a:t> </a:t>
                </a:r>
                <a:r>
                  <a:rPr lang="fa-IR" sz="2000" dirty="0" smtClean="0"/>
                  <a:t> </a:t>
                </a:r>
                <a:r>
                  <a:rPr lang="fa-IR" sz="2000" dirty="0"/>
                  <a:t>این بار اگر  </a:t>
                </a:r>
                <a14:m>
                  <m:oMath xmlns:m="http://schemas.openxmlformats.org/officeDocument/2006/math">
                    <m:sSub>
                      <m:sSubPr>
                        <m:ctrlPr>
                          <a:rPr lang="en-US" sz="2000" i="1">
                            <a:latin typeface="Cambria Math"/>
                          </a:rPr>
                        </m:ctrlPr>
                      </m:sSubPr>
                      <m:e>
                        <m:r>
                          <a:rPr lang="en-US" sz="2000" i="1">
                            <a:latin typeface="Cambria Math"/>
                          </a:rPr>
                          <m:t>𝐴</m:t>
                        </m:r>
                      </m:e>
                      <m:sub>
                        <m:r>
                          <a:rPr lang="en-US" sz="2000">
                            <a:latin typeface="Cambria Math"/>
                          </a:rPr>
                          <m:t>0</m:t>
                        </m:r>
                      </m:sub>
                    </m:sSub>
                  </m:oMath>
                </a14:m>
                <a:r>
                  <a:rPr lang="fa-IR" sz="2000" dirty="0"/>
                  <a:t> =  </a:t>
                </a:r>
                <a14:m>
                  <m:oMath xmlns:m="http://schemas.openxmlformats.org/officeDocument/2006/math">
                    <m:sSub>
                      <m:sSubPr>
                        <m:ctrlPr>
                          <a:rPr lang="en-US" sz="2000" i="1">
                            <a:latin typeface="Cambria Math"/>
                          </a:rPr>
                        </m:ctrlPr>
                      </m:sSubPr>
                      <m:e>
                        <m:r>
                          <a:rPr lang="en-US" sz="2000" i="1">
                            <a:latin typeface="Cambria Math"/>
                          </a:rPr>
                          <m:t>𝐴</m:t>
                        </m:r>
                      </m:e>
                      <m:sub>
                        <m:r>
                          <a:rPr lang="en-US" sz="2000">
                            <a:latin typeface="Cambria Math"/>
                          </a:rPr>
                          <m:t>2</m:t>
                        </m:r>
                      </m:sub>
                    </m:sSub>
                  </m:oMath>
                </a14:m>
                <a:r>
                  <a:rPr lang="fa-IR" sz="2000" dirty="0"/>
                  <a:t> و </a:t>
                </a:r>
                <a14:m>
                  <m:oMath xmlns:m="http://schemas.openxmlformats.org/officeDocument/2006/math">
                    <m:sSub>
                      <m:sSubPr>
                        <m:ctrlPr>
                          <a:rPr lang="en-US" sz="2000" i="1">
                            <a:latin typeface="Cambria Math"/>
                          </a:rPr>
                        </m:ctrlPr>
                      </m:sSubPr>
                      <m:e>
                        <m:r>
                          <a:rPr lang="en-US" sz="2000" i="1">
                            <a:latin typeface="Cambria Math"/>
                          </a:rPr>
                          <m:t>𝜔</m:t>
                        </m:r>
                        <m:r>
                          <a:rPr lang="en-US" sz="2000" i="1">
                            <a:latin typeface="Cambria Math"/>
                          </a:rPr>
                          <m:t>= </m:t>
                        </m:r>
                        <m:r>
                          <a:rPr lang="en-US" sz="2000" i="1">
                            <a:latin typeface="Cambria Math"/>
                          </a:rPr>
                          <m:t>𝜔</m:t>
                        </m:r>
                      </m:e>
                      <m:sub>
                        <m:r>
                          <a:rPr lang="en-US" sz="2000">
                            <a:latin typeface="Cambria Math"/>
                          </a:rPr>
                          <m:t>2</m:t>
                        </m:r>
                      </m:sub>
                    </m:sSub>
                  </m:oMath>
                </a14:m>
                <a:r>
                  <a:rPr lang="fa-IR" sz="2000" dirty="0"/>
                  <a:t> آن گاه </a:t>
                </a:r>
                <a14:m>
                  <m:oMath xmlns:m="http://schemas.openxmlformats.org/officeDocument/2006/math">
                    <m:sSub>
                      <m:sSubPr>
                        <m:ctrlPr>
                          <a:rPr lang="en-US" sz="2000" i="1">
                            <a:latin typeface="Cambria Math"/>
                          </a:rPr>
                        </m:ctrlPr>
                      </m:sSubPr>
                      <m:e>
                        <m:r>
                          <a:rPr lang="en-US" sz="2000" i="1">
                            <a:latin typeface="Cambria Math"/>
                          </a:rPr>
                          <m:t>𝐴</m:t>
                        </m:r>
                      </m:e>
                      <m:sub>
                        <m:r>
                          <a:rPr lang="en-US" sz="2000">
                            <a:latin typeface="Cambria Math"/>
                          </a:rPr>
                          <m:t>1</m:t>
                        </m:r>
                      </m:sub>
                    </m:sSub>
                  </m:oMath>
                </a14:m>
                <a:r>
                  <a:rPr lang="fa-IR" sz="2000" dirty="0"/>
                  <a:t> را بدست می آوریم </a:t>
                </a:r>
                <a:r>
                  <a:rPr lang="fa-IR" sz="2000" dirty="0" smtClean="0"/>
                  <a:t>:</a:t>
                </a:r>
              </a:p>
              <a:p>
                <a:pPr algn="r" rtl="1">
                  <a:lnSpc>
                    <a:spcPct val="150000"/>
                  </a:lnSpc>
                </a:pPr>
                <a:endParaRPr lang="en-US" sz="20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7" name="Left Brace 6"/>
          <p:cNvSpPr/>
          <p:nvPr/>
        </p:nvSpPr>
        <p:spPr>
          <a:xfrm>
            <a:off x="228600" y="1371600"/>
            <a:ext cx="146573" cy="11430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7214159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endParaRPr lang="en-US" sz="2000" dirty="0" smtClean="0"/>
              </a:p>
              <a:p>
                <a:r>
                  <a:rPr lang="en-US" sz="2000" dirty="0"/>
                  <a:t> </a:t>
                </a:r>
                <a14:m>
                  <m:oMath xmlns:m="http://schemas.openxmlformats.org/officeDocument/2006/math">
                    <m:d>
                      <m:dPr>
                        <m:begChr m:val="["/>
                        <m:endChr m:val="]"/>
                        <m:ctrlPr>
                          <a:rPr lang="en-US" sz="2000" i="1">
                            <a:latin typeface="Cambria Math"/>
                          </a:rPr>
                        </m:ctrlPr>
                      </m:dPr>
                      <m:e>
                        <m:m>
                          <m:mPr>
                            <m:mcs>
                              <m:mc>
                                <m:mcPr>
                                  <m:count m:val="1"/>
                                  <m:mcJc m:val="center"/>
                                </m:mcPr>
                              </m:mc>
                            </m:mcs>
                            <m:ctrlPr>
                              <a:rPr lang="en-US" sz="2000" i="1">
                                <a:latin typeface="Cambria Math"/>
                              </a:rPr>
                            </m:ctrlPr>
                          </m:mPr>
                          <m:mr>
                            <m:e>
                              <m:sSub>
                                <m:sSubPr>
                                  <m:ctrlPr>
                                    <a:rPr lang="en-US" sz="2000" i="1">
                                      <a:latin typeface="Cambria Math"/>
                                    </a:rPr>
                                  </m:ctrlPr>
                                </m:sSubPr>
                                <m:e>
                                  <m:r>
                                    <m:rPr>
                                      <m:sty m:val="p"/>
                                    </m:rPr>
                                    <a:rPr lang="en-US" sz="2000">
                                      <a:latin typeface="Cambria Math"/>
                                    </a:rPr>
                                    <m:t>A</m:t>
                                  </m:r>
                                </m:e>
                                <m:sub>
                                  <m:r>
                                    <a:rPr lang="en-US" sz="2000">
                                      <a:latin typeface="Cambria Math"/>
                                    </a:rPr>
                                    <m:t>1</m:t>
                                  </m:r>
                                </m:sub>
                              </m:sSub>
                              <m:r>
                                <a:rPr lang="en-US" sz="2000" b="0" i="1" smtClean="0">
                                  <a:latin typeface="Cambria Math"/>
                                </a:rPr>
                                <m:t>=−</m:t>
                              </m:r>
                              <m:r>
                                <a:rPr lang="en-US" sz="2000" b="0" i="1" smtClean="0">
                                  <a:latin typeface="Cambria Math"/>
                                </a:rPr>
                                <m:t>2</m:t>
                              </m:r>
                              <m:r>
                                <a:rPr lang="en-US" sz="2000" b="0" i="1" smtClean="0">
                                  <a:latin typeface="Cambria Math"/>
                                </a:rPr>
                                <m:t>.</m:t>
                              </m:r>
                              <m:r>
                                <a:rPr lang="en-US" sz="2000" b="0" i="1" smtClean="0">
                                  <a:latin typeface="Cambria Math"/>
                                </a:rPr>
                                <m:t>73</m:t>
                              </m:r>
                              <m:sSub>
                                <m:sSubPr>
                                  <m:ctrlPr>
                                    <a:rPr lang="en-US" sz="2000" i="1">
                                      <a:latin typeface="Cambria Math"/>
                                    </a:rPr>
                                  </m:ctrlPr>
                                </m:sSubPr>
                                <m:e>
                                  <m:r>
                                    <m:rPr>
                                      <m:sty m:val="p"/>
                                    </m:rPr>
                                    <a:rPr lang="en-US" sz="2000">
                                      <a:latin typeface="Cambria Math"/>
                                    </a:rPr>
                                    <m:t>A</m:t>
                                  </m:r>
                                </m:e>
                                <m:sub>
                                  <m:r>
                                    <a:rPr lang="en-US" sz="2000">
                                      <a:latin typeface="Cambria Math"/>
                                    </a:rPr>
                                    <m:t>0</m:t>
                                  </m:r>
                                </m:sub>
                              </m:sSub>
                            </m:e>
                          </m:mr>
                          <m:mr>
                            <m:e>
                              <m:sSub>
                                <m:sSubPr>
                                  <m:ctrlPr>
                                    <a:rPr lang="en-US" sz="2000" i="1">
                                      <a:latin typeface="Cambria Math"/>
                                    </a:rPr>
                                  </m:ctrlPr>
                                </m:sSubPr>
                                <m:e>
                                  <m:r>
                                    <m:rPr>
                                      <m:sty m:val="p"/>
                                    </m:rPr>
                                    <a:rPr lang="en-US" sz="2000">
                                      <a:latin typeface="Cambria Math"/>
                                    </a:rPr>
                                    <m:t>A</m:t>
                                  </m:r>
                                </m:e>
                                <m:sub>
                                  <m:r>
                                    <a:rPr lang="en-US" sz="200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0</m:t>
                                  </m:r>
                                </m:sub>
                              </m:sSub>
                            </m:e>
                          </m:mr>
                        </m:m>
                      </m:e>
                    </m:d>
                  </m:oMath>
                </a14:m>
                <a:endParaRPr lang="en-US" sz="2000" dirty="0" smtClean="0"/>
              </a:p>
              <a:p>
                <a:pPr algn="r" rtl="1">
                  <a:lnSpc>
                    <a:spcPct val="150000"/>
                  </a:lnSpc>
                </a:pPr>
                <a:r>
                  <a:rPr lang="fa-IR" sz="2000" dirty="0" smtClean="0"/>
                  <a:t>  </a:t>
                </a:r>
                <a:r>
                  <a:rPr lang="fa-IR" sz="2000" dirty="0"/>
                  <a:t>وقتی سیستم در حالت ارتعاشات آزاد تحریک می </a:t>
                </a:r>
                <a:r>
                  <a:rPr lang="fa-IR" sz="2000" dirty="0" smtClean="0"/>
                  <a:t>شود، پاسخ سیستم ترکیبی ازهارمونیک های مد اول</a:t>
                </a:r>
              </a:p>
              <a:p>
                <a:pPr algn="r" rtl="1">
                  <a:lnSpc>
                    <a:spcPct val="150000"/>
                  </a:lnSpc>
                </a:pPr>
                <a:r>
                  <a:rPr lang="fa-IR" sz="2000" dirty="0" smtClean="0"/>
                  <a:t>ومد دوم خواهد بود.</a:t>
                </a:r>
              </a:p>
              <a:p>
                <a:pPr>
                  <a:lnSpc>
                    <a:spcPct val="150000"/>
                  </a:lnSpc>
                </a:pP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11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smtClean="0">
                                <a:latin typeface="Cambria Math"/>
                              </a:rPr>
                            </m:ctrlPr>
                          </m:sSubPr>
                          <m:e>
                            <m:r>
                              <a:rPr lang="el-GR" sz="2000" i="1">
                                <a:latin typeface="Cambria Math"/>
                                <a:ea typeface="Cambria Math"/>
                              </a:rPr>
                              <m:t>𝜔</m:t>
                            </m:r>
                          </m:e>
                          <m:sub>
                            <m:r>
                              <a:rPr lang="en-US" sz="2000" b="0" i="1" smtClean="0">
                                <a:latin typeface="Cambria Math"/>
                              </a:rPr>
                              <m:t>1</m:t>
                            </m:r>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r>
                          <a:rPr lang="en-US" sz="2000" i="1">
                            <a:latin typeface="Cambria Math"/>
                            <a:ea typeface="Cambria Math"/>
                          </a:rPr>
                          <m:t>)</m:t>
                        </m:r>
                      </m:e>
                    </m:func>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12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smtClean="0">
                                <a:latin typeface="Cambria Math"/>
                              </a:rPr>
                            </m:ctrlPr>
                          </m:sSubPr>
                          <m:e>
                            <m:r>
                              <a:rPr lang="en-US" sz="2000" i="1" smtClean="0">
                                <a:latin typeface="Cambria Math"/>
                                <a:ea typeface="Cambria Math"/>
                              </a:rPr>
                              <m:t>𝜔</m:t>
                            </m:r>
                          </m:e>
                          <m:sub>
                            <m:r>
                              <a:rPr lang="en-US" sz="2000" b="0" i="1" smtClean="0">
                                <a:latin typeface="Cambria Math"/>
                              </a:rPr>
                              <m:t>2</m:t>
                            </m:r>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b="0" i="1" smtClean="0">
                                <a:latin typeface="Cambria Math"/>
                                <a:ea typeface="Cambria Math"/>
                              </a:rPr>
                              <m:t>2</m:t>
                            </m:r>
                          </m:sub>
                        </m:sSub>
                        <m:r>
                          <a:rPr lang="en-US" sz="2000" i="1">
                            <a:latin typeface="Cambria Math"/>
                            <a:ea typeface="Cambria Math"/>
                          </a:rPr>
                          <m:t>)</m:t>
                        </m:r>
                      </m:e>
                    </m:func>
                  </m:oMath>
                </a14:m>
                <a:endParaRPr lang="en-US" sz="2000" dirty="0" smtClean="0"/>
              </a:p>
              <a:p>
                <a:pPr>
                  <a:lnSpc>
                    <a:spcPct val="150000"/>
                  </a:lnSpc>
                </a:pPr>
                <a:r>
                  <a:rPr lang="en-US" sz="2000" dirty="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b="0" i="1" smtClean="0">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𝐴</m:t>
                        </m:r>
                      </m:e>
                      <m:sub>
                        <m:r>
                          <a:rPr lang="en-US" sz="2000" b="0" i="1" smtClean="0">
                            <a:latin typeface="Cambria Math"/>
                          </a:rPr>
                          <m:t>2</m:t>
                        </m:r>
                        <m:r>
                          <a:rPr lang="en-US" sz="2000" i="1">
                            <a:latin typeface="Cambria Math"/>
                          </a:rPr>
                          <m:t>1</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l-GR" sz="2000" i="1">
                                <a:latin typeface="Cambria Math"/>
                                <a:ea typeface="Cambria Math"/>
                              </a:rPr>
                              <m:t>𝜔</m:t>
                            </m:r>
                          </m:e>
                          <m:sub>
                            <m:r>
                              <a:rPr lang="en-US" sz="2000" i="1">
                                <a:latin typeface="Cambria Math"/>
                              </a:rPr>
                              <m:t>1</m:t>
                            </m:r>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1</m:t>
                            </m:r>
                          </m:sub>
                        </m:sSub>
                        <m:r>
                          <a:rPr lang="en-US" sz="2000" i="1">
                            <a:latin typeface="Cambria Math"/>
                            <a:ea typeface="Cambria Math"/>
                          </a:rPr>
                          <m:t>)</m:t>
                        </m:r>
                      </m:e>
                    </m:func>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𝐴</m:t>
                        </m:r>
                      </m:e>
                      <m:sub>
                        <m:r>
                          <a:rPr lang="en-US" sz="2000" b="0" i="1" smtClean="0">
                            <a:latin typeface="Cambria Math"/>
                            <a:ea typeface="Cambria Math"/>
                          </a:rPr>
                          <m:t>2</m:t>
                        </m:r>
                        <m:r>
                          <a:rPr lang="en-US" sz="2000" i="1">
                            <a:latin typeface="Cambria Math"/>
                            <a:ea typeface="Cambria Math"/>
                          </a:rPr>
                          <m:t>2</m:t>
                        </m:r>
                      </m:sub>
                    </m:sSub>
                    <m:func>
                      <m:funcPr>
                        <m:ctrlPr>
                          <a:rPr lang="en-US" sz="2000" i="1">
                            <a:latin typeface="Cambria Math"/>
                          </a:rPr>
                        </m:ctrlPr>
                      </m:funcPr>
                      <m:fName>
                        <m:r>
                          <m:rPr>
                            <m:sty m:val="p"/>
                          </m:rPr>
                          <a:rPr lang="en-US" sz="2000">
                            <a:latin typeface="Cambria Math"/>
                          </a:rPr>
                          <m:t>sin</m:t>
                        </m:r>
                      </m:fName>
                      <m:e>
                        <m:r>
                          <a:rPr lang="en-US" sz="2000" i="1">
                            <a:latin typeface="Cambria Math"/>
                          </a:rPr>
                          <m:t>(</m:t>
                        </m:r>
                        <m:sSub>
                          <m:sSubPr>
                            <m:ctrlPr>
                              <a:rPr lang="en-US" sz="2000" i="1">
                                <a:latin typeface="Cambria Math"/>
                              </a:rPr>
                            </m:ctrlPr>
                          </m:sSubPr>
                          <m:e>
                            <m:r>
                              <a:rPr lang="en-US" sz="2000" i="1">
                                <a:latin typeface="Cambria Math"/>
                                <a:ea typeface="Cambria Math"/>
                              </a:rPr>
                              <m:t>𝜔</m:t>
                            </m:r>
                          </m:e>
                          <m:sub>
                            <m:r>
                              <a:rPr lang="en-US" sz="2000" i="1">
                                <a:latin typeface="Cambria Math"/>
                              </a:rPr>
                              <m:t>2</m:t>
                            </m:r>
                          </m:sub>
                        </m:sSub>
                        <m:r>
                          <a:rPr lang="en-US" sz="2000" i="1">
                            <a:latin typeface="Cambria Math"/>
                            <a:ea typeface="Cambria Math"/>
                          </a:rPr>
                          <m:t>𝑡</m:t>
                        </m:r>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𝜓</m:t>
                            </m:r>
                          </m:e>
                          <m:sub>
                            <m:r>
                              <a:rPr lang="en-US" sz="2000" i="1">
                                <a:latin typeface="Cambria Math"/>
                                <a:ea typeface="Cambria Math"/>
                              </a:rPr>
                              <m:t>2</m:t>
                            </m:r>
                          </m:sub>
                        </m:sSub>
                        <m:r>
                          <a:rPr lang="en-US" sz="2000" i="1">
                            <a:latin typeface="Cambria Math"/>
                            <a:ea typeface="Cambria Math"/>
                          </a:rPr>
                          <m:t>)</m:t>
                        </m:r>
                      </m:e>
                    </m:func>
                  </m:oMath>
                </a14:m>
                <a:endParaRPr lang="en-US" sz="2000" dirty="0" smtClean="0"/>
              </a:p>
              <a:p>
                <a:pPr algn="r" rtl="1">
                  <a:lnSpc>
                    <a:spcPct val="150000"/>
                  </a:lnSpc>
                </a:pPr>
                <a:r>
                  <a:rPr lang="en-US" sz="2000" dirty="0" smtClean="0"/>
                  <a:t> </a:t>
                </a:r>
                <a:r>
                  <a:rPr lang="fa-IR" sz="2000" dirty="0" smtClean="0"/>
                  <a:t>     معلومات مسئله ؛</a:t>
                </a:r>
              </a:p>
              <a:p>
                <a:pPr algn="l">
                  <a:lnSpc>
                    <a:spcPct val="150000"/>
                  </a:lnSpc>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𝑋</m:t>
                        </m:r>
                      </m:e>
                      <m:sub>
                        <m:r>
                          <a:rPr lang="en-US" sz="2000" b="0" i="1" dirty="0" smtClean="0">
                            <a:latin typeface="Cambria Math"/>
                          </a:rPr>
                          <m:t>2</m:t>
                        </m:r>
                      </m:sub>
                    </m:sSub>
                    <m:r>
                      <a:rPr lang="en-US" sz="2000" b="0" i="1" dirty="0" smtClean="0">
                        <a:latin typeface="Cambria Math"/>
                      </a:rPr>
                      <m:t>(</m:t>
                    </m:r>
                    <m:r>
                      <a:rPr lang="en-US" sz="2000" b="0" i="1" dirty="0" smtClean="0">
                        <a:latin typeface="Cambria Math"/>
                      </a:rPr>
                      <m:t>0</m:t>
                    </m:r>
                    <m:r>
                      <a:rPr lang="en-US" sz="2000" b="0" i="1" dirty="0" smtClean="0">
                        <a:latin typeface="Cambria Math"/>
                      </a:rPr>
                      <m:t>)</m:t>
                    </m:r>
                  </m:oMath>
                </a14:m>
                <a:endParaRPr lang="en-US" sz="2000" dirty="0" smtClean="0"/>
              </a:p>
              <a:p>
                <a:pPr>
                  <a:lnSpc>
                    <a:spcPct val="150000"/>
                  </a:lnSpc>
                </a:pPr>
                <a:r>
                  <a:rPr lang="en-US" sz="2000" dirty="0" smtClean="0"/>
                  <a:t>       </a:t>
                </a:r>
                <a14:m>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𝑋</m:t>
                            </m:r>
                          </m:e>
                        </m:acc>
                      </m:e>
                      <m:sub>
                        <m:r>
                          <a:rPr lang="en-US" sz="2000" b="0" i="1" smtClean="0">
                            <a:latin typeface="Cambria Math"/>
                          </a:rPr>
                          <m:t>1</m:t>
                        </m:r>
                      </m:sub>
                    </m:sSub>
                    <m:r>
                      <a:rPr lang="en-US" sz="2000" b="0" i="1" smtClean="0">
                        <a:latin typeface="Cambria Math"/>
                      </a:rPr>
                      <m:t>(</m:t>
                    </m:r>
                    <m:r>
                      <a:rPr lang="en-US" sz="2000" b="0" i="1" smtClean="0">
                        <a:latin typeface="Cambria Math"/>
                      </a:rPr>
                      <m:t>0</m:t>
                    </m:r>
                    <m:r>
                      <a:rPr lang="en-US" sz="2000" b="0" i="1" smtClean="0">
                        <a:latin typeface="Cambria Math"/>
                      </a:rPr>
                      <m:t>)</m:t>
                    </m:r>
                  </m:oMath>
                </a14:m>
                <a:r>
                  <a:rPr lang="en-US" sz="2000" dirty="0" smtClean="0"/>
                  <a:t>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b="0" i="1" smtClean="0">
                            <a:latin typeface="Cambria Math"/>
                          </a:rPr>
                          <m:t>2</m:t>
                        </m:r>
                      </m:sub>
                    </m:sSub>
                    <m:r>
                      <a:rPr lang="en-US" sz="2000" i="1">
                        <a:latin typeface="Cambria Math"/>
                      </a:rPr>
                      <m:t>(</m:t>
                    </m:r>
                    <m:r>
                      <a:rPr lang="en-US" sz="2000" i="1">
                        <a:latin typeface="Cambria Math"/>
                      </a:rPr>
                      <m:t>0</m:t>
                    </m:r>
                    <m:r>
                      <a:rPr lang="en-US" sz="2000" i="1">
                        <a:latin typeface="Cambria Math"/>
                      </a:rPr>
                      <m:t>)</m:t>
                    </m:r>
                  </m:oMath>
                </a14:m>
                <a:endParaRPr lang="en-US" sz="2000" dirty="0" smtClean="0"/>
              </a:p>
              <a:p>
                <a:pPr algn="r" rtl="1">
                  <a:lnSpc>
                    <a:spcPct val="150000"/>
                  </a:lnSpc>
                </a:pPr>
                <a:r>
                  <a:rPr lang="fa-IR" sz="2000" dirty="0"/>
                  <a:t> </a:t>
                </a:r>
                <a:r>
                  <a:rPr lang="fa-IR" sz="2000" dirty="0" smtClean="0"/>
                  <a:t>    مجهولات مسئله؛</a:t>
                </a:r>
              </a:p>
              <a:p>
                <a:pPr>
                  <a:lnSpc>
                    <a:spcPct val="150000"/>
                  </a:lnSpc>
                </a:pPr>
                <a:r>
                  <a:rPr lang="en-US" sz="2000" dirty="0"/>
                  <a:t> </a:t>
                </a:r>
                <a14:m>
                  <m:oMath xmlns:m="http://schemas.openxmlformats.org/officeDocument/2006/math">
                    <m:d>
                      <m:dPr>
                        <m:begChr m:val="["/>
                        <m:endChr m:val="]"/>
                        <m:ctrlPr>
                          <a:rPr lang="en-US" sz="2000" b="0" i="1" smtClean="0">
                            <a:latin typeface="Cambria Math"/>
                          </a:rPr>
                        </m:ctrlPr>
                      </m:dPr>
                      <m:e>
                        <m:m>
                          <m:mPr>
                            <m:mcs>
                              <m:mc>
                                <m:mcPr>
                                  <m:count m:val="1"/>
                                  <m:mcJc m:val="center"/>
                                </m:mcPr>
                              </m:mc>
                            </m:mcs>
                            <m:ctrlPr>
                              <a:rPr lang="en-US" sz="2000" b="0" i="1" smtClean="0">
                                <a:latin typeface="Cambria Math"/>
                              </a:rPr>
                            </m:ctrlPr>
                          </m:mPr>
                          <m:mr>
                            <m:e>
                              <m:sSub>
                                <m:sSubPr>
                                  <m:ctrlPr>
                                    <a:rPr lang="en-US" sz="2000" i="1">
                                      <a:latin typeface="Cambria Math"/>
                                    </a:rPr>
                                  </m:ctrlPr>
                                </m:sSubPr>
                                <m:e>
                                  <m:r>
                                    <a:rPr lang="en-US" sz="2000" i="1">
                                      <a:latin typeface="Cambria Math"/>
                                    </a:rPr>
                                    <m:t>𝐴</m:t>
                                  </m:r>
                                </m:e>
                                <m:sub>
                                  <m:r>
                                    <a:rPr lang="en-US" sz="2000" i="1">
                                      <a:latin typeface="Cambria Math"/>
                                    </a:rPr>
                                    <m:t>11</m:t>
                                  </m:r>
                                </m:sub>
                              </m:sSub>
                              <m:r>
                                <a:rPr lang="en-US" sz="2000">
                                  <a:latin typeface="Cambria Math"/>
                                </a:rPr>
                                <m:t>   </m:t>
                              </m:r>
                              <m:sSub>
                                <m:sSubPr>
                                  <m:ctrlPr>
                                    <a:rPr lang="en-US" sz="2000" i="1" dirty="0">
                                      <a:latin typeface="Cambria Math"/>
                                    </a:rPr>
                                  </m:ctrlPr>
                                </m:sSubPr>
                                <m:e>
                                  <m:r>
                                    <a:rPr lang="en-US" sz="2000" i="1" dirty="0">
                                      <a:latin typeface="Cambria Math"/>
                                    </a:rPr>
                                    <m:t>𝐴</m:t>
                                  </m:r>
                                </m:e>
                                <m:sub>
                                  <m:r>
                                    <a:rPr lang="en-US" sz="2000" i="1" dirty="0">
                                      <a:latin typeface="Cambria Math"/>
                                    </a:rPr>
                                    <m:t>12</m:t>
                                  </m:r>
                                </m:sub>
                              </m:sSub>
                              <m:r>
                                <a:rPr lang="en-US" sz="2000" i="1" dirty="0">
                                  <a:latin typeface="Cambria Math"/>
                                </a:rPr>
                                <m:t>    </m:t>
                              </m:r>
                              <m:sSub>
                                <m:sSubPr>
                                  <m:ctrlPr>
                                    <a:rPr lang="en-US" sz="2000" i="1" dirty="0">
                                      <a:latin typeface="Cambria Math"/>
                                    </a:rPr>
                                  </m:ctrlPr>
                                </m:sSubPr>
                                <m:e>
                                  <m:r>
                                    <a:rPr lang="en-US" sz="2000" i="1" dirty="0">
                                      <a:latin typeface="Cambria Math"/>
                                      <a:ea typeface="Cambria Math"/>
                                    </a:rPr>
                                    <m:t>𝜓</m:t>
                                  </m:r>
                                </m:e>
                                <m:sub>
                                  <m:r>
                                    <a:rPr lang="en-US" sz="2000" i="1" dirty="0">
                                      <a:latin typeface="Cambria Math"/>
                                    </a:rPr>
                                    <m:t>1</m:t>
                                  </m:r>
                                </m:sub>
                              </m:sSub>
                              <m:r>
                                <a:rPr lang="en-US" sz="2000" i="1" dirty="0">
                                  <a:latin typeface="Cambria Math"/>
                                </a:rPr>
                                <m:t>   </m:t>
                              </m:r>
                              <m:sSub>
                                <m:sSubPr>
                                  <m:ctrlPr>
                                    <a:rPr lang="en-US" sz="2000" i="1" dirty="0">
                                      <a:latin typeface="Cambria Math"/>
                                    </a:rPr>
                                  </m:ctrlPr>
                                </m:sSubPr>
                                <m:e>
                                  <m:r>
                                    <a:rPr lang="en-US" sz="2000" i="1" dirty="0">
                                      <a:latin typeface="Cambria Math"/>
                                      <a:ea typeface="Cambria Math"/>
                                    </a:rPr>
                                    <m:t>𝜓</m:t>
                                  </m:r>
                                </m:e>
                                <m:sub>
                                  <m:r>
                                    <a:rPr lang="en-US" sz="2000" i="1" dirty="0">
                                      <a:latin typeface="Cambria Math"/>
                                    </a:rPr>
                                    <m:t>2</m:t>
                                  </m:r>
                                </m:sub>
                              </m:sSub>
                            </m:e>
                          </m:mr>
                          <m:mr>
                            <m:e>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21</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22</m:t>
                                  </m:r>
                                </m:sub>
                              </m:sSub>
                            </m:e>
                          </m:mr>
                        </m:m>
                      </m:e>
                    </m:d>
                  </m:oMath>
                </a14:m>
                <a:r>
                  <a:rPr lang="en-US" sz="2000" dirty="0" smtClean="0"/>
                  <a:t>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11</m:t>
                            </m:r>
                          </m:sub>
                        </m:sSub>
                      </m:num>
                      <m:den>
                        <m:sSub>
                          <m:sSubPr>
                            <m:ctrlPr>
                              <a:rPr lang="en-US" sz="2000" i="1">
                                <a:latin typeface="Cambria Math"/>
                              </a:rPr>
                            </m:ctrlPr>
                          </m:sSubPr>
                          <m:e>
                            <m:r>
                              <a:rPr lang="en-US" sz="2000" i="1">
                                <a:latin typeface="Cambria Math"/>
                              </a:rPr>
                              <m:t>𝐴</m:t>
                            </m:r>
                          </m:e>
                          <m:sub>
                            <m:r>
                              <a:rPr lang="en-US" sz="2000" i="1">
                                <a:latin typeface="Cambria Math"/>
                              </a:rPr>
                              <m:t>21</m:t>
                            </m:r>
                          </m:sub>
                        </m:sSub>
                      </m:den>
                    </m:f>
                  </m:oMath>
                </a14:m>
                <a:r>
                  <a:rPr lang="en-US" sz="2000" dirty="0"/>
                  <a:t>  =</a:t>
                </a:r>
                <a14:m>
                  <m:oMath xmlns:m="http://schemas.openxmlformats.org/officeDocument/2006/math">
                    <m:r>
                      <a:rPr lang="en-US" sz="2000" i="1">
                        <a:latin typeface="Cambria Math"/>
                      </a:rPr>
                      <m:t> </m:t>
                    </m:r>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m:t>
                            </m:r>
                          </m:sub>
                        </m:sSub>
                      </m:num>
                      <m:den>
                        <m:sSub>
                          <m:sSubPr>
                            <m:ctrlPr>
                              <a:rPr lang="en-US" sz="2000" i="1">
                                <a:latin typeface="Cambria Math"/>
                              </a:rPr>
                            </m:ctrlPr>
                          </m:sSubPr>
                          <m:e>
                            <m:r>
                              <a:rPr lang="en-US" sz="2000" i="1">
                                <a:latin typeface="Cambria Math"/>
                              </a:rPr>
                              <m:t>𝐴</m:t>
                            </m:r>
                          </m:e>
                          <m:sub>
                            <m:r>
                              <a:rPr lang="en-US" sz="2000" i="1">
                                <a:latin typeface="Cambria Math"/>
                              </a:rPr>
                              <m:t>2</m:t>
                            </m:r>
                          </m:sub>
                        </m:sSub>
                      </m:den>
                    </m:f>
                  </m:oMath>
                </a14:m>
                <a:r>
                  <a:rPr lang="en-US" sz="2000" dirty="0"/>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𝜔</m:t>
                        </m:r>
                      </m:e>
                      <m:sub>
                        <m:r>
                          <a:rPr lang="en-US" sz="2000" i="1">
                            <a:latin typeface="Cambria Math"/>
                          </a:rPr>
                          <m:t>1</m:t>
                        </m:r>
                      </m:sub>
                    </m:sSub>
                    <m:r>
                      <a:rPr lang="en-US" sz="2000" i="1">
                        <a:latin typeface="Cambria Math"/>
                      </a:rPr>
                      <m:t>)</m:t>
                    </m:r>
                  </m:oMath>
                </a14:m>
                <a:r>
                  <a:rPr lang="en-US" sz="2000" dirty="0"/>
                  <a:t>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12</m:t>
                            </m:r>
                          </m:sub>
                        </m:sSub>
                      </m:num>
                      <m:den>
                        <m:sSub>
                          <m:sSubPr>
                            <m:ctrlPr>
                              <a:rPr lang="en-US" sz="2000" i="1">
                                <a:latin typeface="Cambria Math"/>
                              </a:rPr>
                            </m:ctrlPr>
                          </m:sSubPr>
                          <m:e>
                            <m:r>
                              <a:rPr lang="en-US" sz="2000" i="1">
                                <a:latin typeface="Cambria Math"/>
                              </a:rPr>
                              <m:t>𝐴</m:t>
                            </m:r>
                          </m:e>
                          <m:sub>
                            <m:r>
                              <a:rPr lang="en-US" sz="2000" i="1">
                                <a:latin typeface="Cambria Math"/>
                              </a:rPr>
                              <m:t>22</m:t>
                            </m:r>
                          </m:sub>
                        </m:sSub>
                      </m:den>
                    </m:f>
                  </m:oMath>
                </a14:m>
                <a:r>
                  <a:rPr lang="en-US" sz="2000" dirty="0"/>
                  <a:t>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𝐴</m:t>
                            </m:r>
                          </m:e>
                          <m:sub>
                            <m:r>
                              <a:rPr lang="en-US" sz="2000" i="1">
                                <a:latin typeface="Cambria Math"/>
                              </a:rPr>
                              <m:t>1</m:t>
                            </m:r>
                          </m:sub>
                        </m:sSub>
                      </m:num>
                      <m:den>
                        <m:sSub>
                          <m:sSubPr>
                            <m:ctrlPr>
                              <a:rPr lang="en-US" sz="2000" i="1">
                                <a:latin typeface="Cambria Math"/>
                              </a:rPr>
                            </m:ctrlPr>
                          </m:sSubPr>
                          <m:e>
                            <m:r>
                              <a:rPr lang="en-US" sz="2000" i="1">
                                <a:latin typeface="Cambria Math"/>
                              </a:rPr>
                              <m:t>𝐴</m:t>
                            </m:r>
                          </m:e>
                          <m:sub>
                            <m:r>
                              <a:rPr lang="en-US" sz="2000" i="1">
                                <a:latin typeface="Cambria Math"/>
                              </a:rPr>
                              <m:t>2</m:t>
                            </m:r>
                          </m:sub>
                        </m:sSub>
                      </m:den>
                    </m:f>
                  </m:oMath>
                </a14:m>
                <a:r>
                  <a:rPr lang="en-US" sz="2000" dirty="0"/>
                  <a:t>         </a:t>
                </a:r>
                <a14:m>
                  <m:oMath xmlns:m="http://schemas.openxmlformats.org/officeDocument/2006/math">
                    <m:r>
                      <a:rPr lang="en-US" sz="2000" i="1">
                        <a:latin typeface="Cambria Math"/>
                      </a:rPr>
                      <m:t>   (</m:t>
                    </m:r>
                    <m:sSub>
                      <m:sSubPr>
                        <m:ctrlPr>
                          <a:rPr lang="en-US" sz="2000" i="1">
                            <a:latin typeface="Cambria Math"/>
                          </a:rPr>
                        </m:ctrlPr>
                      </m:sSubPr>
                      <m:e>
                        <m:r>
                          <a:rPr lang="en-US" sz="2000" i="1">
                            <a:latin typeface="Cambria Math"/>
                          </a:rPr>
                          <m:t>𝜔</m:t>
                        </m:r>
                      </m:e>
                      <m:sub>
                        <m:r>
                          <a:rPr lang="en-US" sz="2000" i="1">
                            <a:latin typeface="Cambria Math"/>
                          </a:rPr>
                          <m:t>2</m:t>
                        </m:r>
                      </m:sub>
                    </m:sSub>
                    <m:r>
                      <a:rPr lang="en-US" sz="2000" i="1">
                        <a:latin typeface="Cambria Math"/>
                      </a:rPr>
                      <m:t>)</m:t>
                    </m:r>
                  </m:oMath>
                </a14:m>
                <a:r>
                  <a:rPr lang="en-US" sz="2000" dirty="0"/>
                  <a:t>         </a:t>
                </a:r>
                <a:r>
                  <a:rPr lang="fa-IR" sz="2000" dirty="0"/>
                  <a:t>     </a:t>
                </a:r>
                <a:endParaRPr lang="en-US" sz="2000" dirty="0"/>
              </a:p>
              <a:p>
                <a:pPr>
                  <a:lnSpc>
                    <a:spcPct val="150000"/>
                  </a:lnSpc>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533" r="-667"/>
                </a:stretch>
              </a:blipFill>
            </p:spPr>
            <p:txBody>
              <a:bodyPr/>
              <a:lstStyle/>
              <a:p>
                <a:r>
                  <a:rPr lang="en-US">
                    <a:noFill/>
                  </a:rPr>
                  <a:t> </a:t>
                </a:r>
              </a:p>
            </p:txBody>
          </p:sp>
        </mc:Fallback>
      </mc:AlternateContent>
      <p:sp>
        <p:nvSpPr>
          <p:cNvPr id="5" name="Left Brace 4"/>
          <p:cNvSpPr/>
          <p:nvPr/>
        </p:nvSpPr>
        <p:spPr>
          <a:xfrm>
            <a:off x="527573" y="3810000"/>
            <a:ext cx="146573" cy="838200"/>
          </a:xfrm>
          <a:prstGeom prst="leftBrace">
            <a:avLst>
              <a:gd name="adj1" fmla="val 739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4191000" y="5791200"/>
            <a:ext cx="5334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34200" y="5791200"/>
            <a:ext cx="5334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63670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9985</TotalTime>
  <Words>743</Words>
  <Application>Microsoft Office PowerPoint</Application>
  <PresentationFormat>On-screen Show (4:3)</PresentationFormat>
  <Paragraphs>761</Paragraphs>
  <Slides>118</Slides>
  <Notes>5</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Slide 1</vt:lpstr>
      <vt:lpstr>درس تئوری ارتعاشات</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MZ</dc:creator>
  <cp:lastModifiedBy>hamed</cp:lastModifiedBy>
  <cp:revision>590</cp:revision>
  <dcterms:created xsi:type="dcterms:W3CDTF">2006-08-16T00:00:00Z</dcterms:created>
  <dcterms:modified xsi:type="dcterms:W3CDTF">2020-03-30T10:39:57Z</dcterms:modified>
</cp:coreProperties>
</file>